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8" r:id="rId2"/>
    <p:sldId id="484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508" r:id="rId39"/>
    <p:sldId id="482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Nitella</a:t>
            </a: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 smtClean="0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http://upload.wikimedia.org/wikipedia/commons/c/c7/Nitella_mucronat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8" y="1556792"/>
            <a:ext cx="5848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483463" y="6093296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http://www.nybg.org</a:t>
            </a:r>
          </a:p>
        </p:txBody>
      </p:sp>
    </p:spTree>
    <p:extLst>
      <p:ext uri="{BB962C8B-B14F-4D97-AF65-F5344CB8AC3E}">
        <p14:creationId xmlns:p14="http://schemas.microsoft.com/office/powerpoint/2010/main" val="22339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508202" y="966662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Tolypella</a:t>
            </a: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glomerata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naturedugard.org/images/4/3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3" y="1700808"/>
            <a:ext cx="58483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87824" y="5705500"/>
            <a:ext cx="300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http://www.naturedugard.org</a:t>
            </a:r>
          </a:p>
        </p:txBody>
      </p:sp>
    </p:spTree>
    <p:extLst>
      <p:ext uri="{BB962C8B-B14F-4D97-AF65-F5344CB8AC3E}">
        <p14:creationId xmlns:p14="http://schemas.microsoft.com/office/powerpoint/2010/main" val="3169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accent4">
                    <a:lumMod val="75000"/>
                  </a:schemeClr>
                </a:solidFill>
              </a:rPr>
              <a:t>Třída </a:t>
            </a:r>
            <a:r>
              <a:rPr lang="cs-CZ" altLang="cs-CZ" sz="32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endParaRPr lang="cs-CZ" altLang="cs-CZ" sz="32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23929" y="1600200"/>
            <a:ext cx="47628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Jednobuněčné, vláknité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Charakteristické uspořádání chloroplastu </a:t>
            </a:r>
            <a:r>
              <a:rPr lang="cs-CZ" altLang="cs-CZ" sz="1800" dirty="0" smtClean="0">
                <a:latin typeface="Calibri" panose="020F0502020204030204" pitchFamily="34" charset="0"/>
              </a:rPr>
              <a:t>(</a:t>
            </a:r>
            <a:r>
              <a:rPr lang="cs-CZ" sz="1800" dirty="0" smtClean="0">
                <a:latin typeface="Calibri" panose="020F0502020204030204" pitchFamily="34" charset="0"/>
              </a:rPr>
              <a:t>stočen do spirály (</a:t>
            </a:r>
            <a:r>
              <a:rPr lang="cs-CZ" sz="1800" i="1" dirty="0" err="1" smtClean="0">
                <a:latin typeface="Calibri" panose="020F0502020204030204" pitchFamily="34" charset="0"/>
              </a:rPr>
              <a:t>Spirogyra</a:t>
            </a:r>
            <a:r>
              <a:rPr lang="cs-CZ" sz="1800" dirty="0" smtClean="0">
                <a:latin typeface="Calibri" panose="020F0502020204030204" pitchFamily="34" charset="0"/>
              </a:rPr>
              <a:t>) nebo je hvězdicovitě laločnatý (</a:t>
            </a:r>
            <a:r>
              <a:rPr lang="cs-CZ" sz="1800" i="1" dirty="0" err="1" smtClean="0">
                <a:latin typeface="Calibri" panose="020F0502020204030204" pitchFamily="34" charset="0"/>
              </a:rPr>
              <a:t>Zygnema</a:t>
            </a:r>
            <a:r>
              <a:rPr lang="cs-CZ" sz="1800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>
                <a:latin typeface="Calibri" panose="020F0502020204030204" pitchFamily="34" charset="0"/>
              </a:rPr>
              <a:t>Nepohlavní rozmnožování: fragmentace vlákna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r>
              <a:rPr lang="cs-CZ" altLang="cs-CZ" sz="2000" dirty="0" smtClean="0">
                <a:latin typeface="Calibri" panose="020F0502020204030204" pitchFamily="34" charset="0"/>
              </a:rPr>
              <a:t> (</a:t>
            </a:r>
            <a:r>
              <a:rPr lang="cs-CZ" sz="2000" dirty="0" err="1" smtClean="0">
                <a:latin typeface="Calibri" panose="020F0502020204030204" pitchFamily="34" charset="0"/>
              </a:rPr>
              <a:t>isogamety</a:t>
            </a:r>
            <a:r>
              <a:rPr lang="cs-CZ" sz="2000" dirty="0" smtClean="0">
                <a:latin typeface="Calibri" panose="020F0502020204030204" pitchFamily="34" charset="0"/>
              </a:rPr>
              <a:t> celé protoplasty)</a:t>
            </a:r>
            <a:endParaRPr lang="cs-CZ" altLang="cs-CZ" sz="20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>
                <a:latin typeface="Calibri" panose="020F0502020204030204" pitchFamily="34" charset="0"/>
              </a:rPr>
              <a:t>Haplontní</a:t>
            </a:r>
            <a:r>
              <a:rPr lang="cs-CZ" altLang="cs-CZ" sz="2000" dirty="0" smtClean="0">
                <a:latin typeface="Calibri" panose="020F0502020204030204" pitchFamily="34" charset="0"/>
              </a:rPr>
              <a:t> vývojový cyklus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Zygospora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Nemají bičíky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Buněčná stěna - primární, sekundární (vnitřní celulózní, vnější slizovitá)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Mírně kyselé vody, rašeliniště</a:t>
            </a:r>
          </a:p>
        </p:txBody>
      </p:sp>
      <p:pic>
        <p:nvPicPr>
          <p:cNvPr id="7170" name="Picture 2" descr="http://protist.i.hosei.ac.jp/pdb/images/chlorophyta/spirogyra/group_c/daedaleoides/sp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844564" cy="25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0707" y="3724213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7172" name="Picture 4" descr="http://university.uog.edu/botany/474/images/spirogyra_conj_prep3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203"/>
            <a:ext cx="3280675" cy="24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pohlavní proces - spájení</a:t>
            </a:r>
            <a:r>
              <a:rPr lang="cs-CZ" sz="2400" dirty="0"/>
              <a:t> (konjugace): jako gamety vystupují </a:t>
            </a:r>
            <a:r>
              <a:rPr lang="cs-CZ" sz="2400" dirty="0" err="1"/>
              <a:t>bezblanné</a:t>
            </a:r>
            <a:r>
              <a:rPr lang="cs-CZ" sz="2400" dirty="0"/>
              <a:t> protoplasty vegetativních buněk, které se pohybují amébovitě ve vymezeném prostoru (kopulační kanálek u vláknitých jařmatek, společný sliz obklopující buňky u </a:t>
            </a:r>
            <a:r>
              <a:rPr lang="cs-CZ" sz="2400" dirty="0" err="1"/>
              <a:t>kokálních</a:t>
            </a:r>
            <a:r>
              <a:rPr lang="cs-CZ" sz="2400" dirty="0"/>
              <a:t> krásivek) =&gt; splynutí, karyogamie =&gt; vzniká zygospora obklopená tlustou bun. stěnou (3 vrstvy - endospor, </a:t>
            </a:r>
            <a:r>
              <a:rPr lang="cs-CZ" sz="2400" dirty="0" err="1"/>
              <a:t>mezospor</a:t>
            </a:r>
            <a:r>
              <a:rPr lang="cs-CZ" sz="2400" dirty="0"/>
              <a:t> a strukturovaný exospor; </a:t>
            </a:r>
            <a:r>
              <a:rPr lang="cs-CZ" sz="2400" dirty="0" err="1"/>
              <a:t>mezospor</a:t>
            </a:r>
            <a:r>
              <a:rPr lang="cs-CZ" sz="2400" dirty="0"/>
              <a:t> obsahuje </a:t>
            </a:r>
            <a:r>
              <a:rPr lang="cs-CZ" sz="2400" dirty="0" err="1"/>
              <a:t>sporopolenin</a:t>
            </a:r>
            <a:r>
              <a:rPr lang="cs-CZ" sz="2400" dirty="0"/>
              <a:t>, ostatní celulózu a pektin) =&gt; po období klidu meiotické dělení a </a:t>
            </a:r>
            <a:r>
              <a:rPr lang="cs-CZ" sz="2400" dirty="0" smtClean="0"/>
              <a:t>klíčení</a:t>
            </a:r>
          </a:p>
          <a:p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žebříčková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cs-CZ" sz="2400" dirty="0" err="1">
                <a:solidFill>
                  <a:schemeClr val="accent4">
                    <a:lumMod val="75000"/>
                  </a:schemeClr>
                </a:solidFill>
              </a:rPr>
              <a:t>skalariformní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cs-CZ" sz="2400" dirty="0"/>
              <a:t>= mezi dvěma různými vlákny;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laterální </a:t>
            </a:r>
            <a:r>
              <a:rPr lang="cs-CZ" sz="2400" dirty="0"/>
              <a:t>= mezi dvěma sousedními buňkami téhož vlákna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 smtClean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Zygnematales</a:t>
            </a:r>
            <a:r>
              <a:rPr lang="cs-CZ" altLang="cs-CZ" sz="2400" dirty="0" smtClean="0">
                <a:latin typeface="Calibri" panose="020F0502020204030204" pitchFamily="34" charset="0"/>
              </a:rPr>
              <a:t>- vláknité typy (nevětvené)</a:t>
            </a:r>
          </a:p>
          <a:p>
            <a:pPr eaLnBrk="1" hangingPunct="1"/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 smtClean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Desmidiales</a:t>
            </a:r>
            <a:r>
              <a:rPr lang="cs-CZ" altLang="cs-CZ" sz="2400" dirty="0" smtClean="0">
                <a:latin typeface="Calibri" panose="020F0502020204030204" pitchFamily="34" charset="0"/>
              </a:rPr>
              <a:t> – jednobuněčné typy, krásivky </a:t>
            </a:r>
          </a:p>
          <a:p>
            <a:pPr eaLnBrk="1" hangingPunct="1"/>
            <a:r>
              <a:rPr lang="cs-CZ" sz="2400" dirty="0" smtClean="0">
                <a:latin typeface="Calibri" panose="020F0502020204030204" pitchFamily="34" charset="0"/>
              </a:rPr>
              <a:t>zářez (</a:t>
            </a:r>
            <a:r>
              <a:rPr lang="cs-CZ" sz="2400" dirty="0" err="1" smtClean="0">
                <a:latin typeface="Calibri" panose="020F0502020204030204" pitchFamily="34" charset="0"/>
              </a:rPr>
              <a:t>isthmus</a:t>
            </a:r>
            <a:r>
              <a:rPr lang="cs-CZ" sz="2400" dirty="0" smtClean="0">
                <a:latin typeface="Calibri" panose="020F0502020204030204" pitchFamily="34" charset="0"/>
              </a:rPr>
              <a:t> – šíje) a dvě </a:t>
            </a:r>
            <a:r>
              <a:rPr lang="cs-CZ" sz="2400" dirty="0" err="1" smtClean="0">
                <a:latin typeface="Calibri" panose="020F0502020204030204" pitchFamily="34" charset="0"/>
              </a:rPr>
              <a:t>semicely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 smtClean="0">
                <a:latin typeface="Calibri" panose="020F0502020204030204" pitchFamily="34" charset="0"/>
              </a:rPr>
              <a:t>jádro je dislokováno uprostřed buňky v oblasti </a:t>
            </a:r>
            <a:r>
              <a:rPr lang="cs-CZ" sz="2400" dirty="0" err="1" smtClean="0">
                <a:latin typeface="Calibri" panose="020F0502020204030204" pitchFamily="34" charset="0"/>
              </a:rPr>
              <a:t>isthmu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v</a:t>
            </a:r>
            <a:r>
              <a:rPr lang="cs-CZ" sz="2400" dirty="0" smtClean="0">
                <a:latin typeface="Calibri" panose="020F0502020204030204" pitchFamily="34" charset="0"/>
              </a:rPr>
              <a:t>ýběžky, ostny</a:t>
            </a:r>
          </a:p>
          <a:p>
            <a:r>
              <a:rPr lang="cs-CZ" sz="2400" dirty="0"/>
              <a:t>rozmnožování dělením buněk: na počátku se oddálí </a:t>
            </a:r>
            <a:r>
              <a:rPr lang="cs-CZ" sz="2400" dirty="0" err="1"/>
              <a:t>semicely</a:t>
            </a:r>
            <a:r>
              <a:rPr lang="cs-CZ" sz="2400" dirty="0"/>
              <a:t>, mezi nimi se vytvoří sférický měchýřek, do nějž vstoupí jádro a rozdělí se =&gt; </a:t>
            </a:r>
            <a:r>
              <a:rPr lang="cs-CZ" sz="2400" dirty="0" err="1"/>
              <a:t>dceřinná</a:t>
            </a:r>
            <a:r>
              <a:rPr lang="cs-CZ" sz="2400" dirty="0"/>
              <a:t> jádra oddělí septum =&gt; každá dceř. buňka si dotvoří druhou </a:t>
            </a:r>
            <a:r>
              <a:rPr lang="cs-CZ" sz="2400" dirty="0" err="1"/>
              <a:t>semicelu</a:t>
            </a:r>
            <a:endParaRPr lang="fr-CA" alt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eweenawalgae.mtu.edu/gallery_images/charophyceans/Mougeotia_p17-1_40125_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46837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764704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Mougeotia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/>
              <a:t>.</a:t>
            </a:r>
            <a:endParaRPr lang="cs-CZ" altLang="cs-CZ" i="1" dirty="0" smtClean="0"/>
          </a:p>
        </p:txBody>
      </p:sp>
      <p:pic>
        <p:nvPicPr>
          <p:cNvPr id="9218" name="Picture 2" descr="http://protist.i.hosei.ac.jp/PDB/Images/chlorophyta/mougeotia/group_2/sp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968"/>
            <a:ext cx="53911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9632" y="587727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9222" name="Picture 6" descr="http://mikrosvijet.files.wordpress.com/2013/04/mougeoti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345945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04820" y="5327409"/>
            <a:ext cx="2638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http://mikrosvijet.wordpress.com</a:t>
            </a:r>
          </a:p>
        </p:txBody>
      </p:sp>
    </p:spTree>
    <p:extLst>
      <p:ext uri="{BB962C8B-B14F-4D97-AF65-F5344CB8AC3E}">
        <p14:creationId xmlns:p14="http://schemas.microsoft.com/office/powerpoint/2010/main" val="7159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34" y="620688"/>
            <a:ext cx="8353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Spirogyra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43808" y="573325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10242" name="Picture 2" descr="http://protist.i.hosei.ac.jp/pdb/images/chlorophyta/spirogyra/Spirogy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3874"/>
            <a:ext cx="68200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620688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Zygnema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http://media.nordicmicroalgae.org/original/Zygnem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8" y="1196752"/>
            <a:ext cx="75938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croscopy-uk.org.uk/mag/imgnov07/Zygnema_pectina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6" y="4437112"/>
            <a:ext cx="2746181" cy="20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3497" y="6097253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</p:spTree>
    <p:extLst>
      <p:ext uri="{BB962C8B-B14F-4D97-AF65-F5344CB8AC3E}">
        <p14:creationId xmlns:p14="http://schemas.microsoft.com/office/powerpoint/2010/main" val="32033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 descr="http://protist.i.hosei.ac.jp/pdb/images/Chlorophyta/Micrasterias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161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4113" y="545451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22492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4" name="Picture 2" descr="http://www.microscopy-uk.org.uk/mag/imgmay05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9186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9792" y="5085184"/>
            <a:ext cx="263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www.microscopy-uk.org.u</a:t>
            </a:r>
          </a:p>
        </p:txBody>
      </p:sp>
    </p:spTree>
    <p:extLst>
      <p:ext uri="{BB962C8B-B14F-4D97-AF65-F5344CB8AC3E}">
        <p14:creationId xmlns:p14="http://schemas.microsoft.com/office/powerpoint/2010/main" val="39622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Oddělení </a:t>
            </a:r>
            <a:r>
              <a:rPr lang="cs-CZ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Charophyta</a:t>
            </a:r>
            <a:r>
              <a:rPr 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třídy</a:t>
            </a:r>
            <a:endParaRPr lang="cs-CZ" sz="36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endParaRPr lang="cs-CZ" altLang="cs-CZ" sz="2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Klebsormidiophyceae</a:t>
            </a:r>
            <a:endParaRPr lang="cs-CZ" altLang="cs-CZ" sz="24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Coleochaetophyceae</a:t>
            </a:r>
            <a:endParaRPr lang="cs-CZ" altLang="cs-CZ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altLang="cs-CZ" sz="24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altLang="cs-CZ" sz="24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692696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338" name="Picture 2" descr="http://protist.i.hosei.ac.jp/pdb/images/Chlorophyta/Cosmarium/Cristatae/Cristata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8483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10224" y="540096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10803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8453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 descr="http://fmp.conncoll.edu/Silicasecchidisk/Pics/Other%20Algae/Green_jpegs/Cosmarium_Key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120179" cy="37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59832" y="5852464"/>
            <a:ext cx="254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http://fmp.conncoll.edu/</a:t>
            </a:r>
          </a:p>
        </p:txBody>
      </p:sp>
    </p:spTree>
    <p:extLst>
      <p:ext uri="{BB962C8B-B14F-4D97-AF65-F5344CB8AC3E}">
        <p14:creationId xmlns:p14="http://schemas.microsoft.com/office/powerpoint/2010/main" val="11360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6" name="Picture 2" descr="http://protist.i.hosei.ac.jp/pdb/images/chlorophyta/closterium/moniliferum/monilife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495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48444" y="5467645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protist.i.hosei.ac.jp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0" name="Picture 2" descr="http://dbmuseblade.colorado.edu/DiatomTwo/sbsac_site/images/Closterium_moniliferum/Closterium_moniliferum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10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2245" y="5894860"/>
            <a:ext cx="339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http://dbmuseblade.colorado.edu</a:t>
            </a:r>
          </a:p>
        </p:txBody>
      </p:sp>
    </p:spTree>
    <p:extLst>
      <p:ext uri="{BB962C8B-B14F-4D97-AF65-F5344CB8AC3E}">
        <p14:creationId xmlns:p14="http://schemas.microsoft.com/office/powerpoint/2010/main" val="14059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Xanthidium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desmids.nl/maand/images/Xanth_fasciculat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286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11219" y="5746651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</p:spTree>
    <p:extLst>
      <p:ext uri="{BB962C8B-B14F-4D97-AF65-F5344CB8AC3E}">
        <p14:creationId xmlns:p14="http://schemas.microsoft.com/office/powerpoint/2010/main" val="13096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5630" y="476672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Pleurotaenium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.desmids.nl/maand/images/Pltrabecu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62230" cy="2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leurotaenium trabecula, zygosp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35" y="4070252"/>
            <a:ext cx="2664296" cy="22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926236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67935" y="5020157"/>
            <a:ext cx="112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zygospora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3" idx="1"/>
          </p:cNvCxnSpPr>
          <p:nvPr/>
        </p:nvCxnSpPr>
        <p:spPr>
          <a:xfrm flipH="1">
            <a:off x="4788024" y="5204823"/>
            <a:ext cx="9799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ýsledek obrázku pro planktonní sí&amp;tcaron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2" y="1556792"/>
            <a:ext cx="6516215" cy="43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terénu:</a:t>
            </a:r>
          </a:p>
          <a:p>
            <a:r>
              <a:rPr lang="cs-CZ" altLang="cs-CZ" sz="2400" dirty="0" smtClean="0"/>
              <a:t>Měření: koncentrace kyslíku, pH, průhlednost, teplota, konduktivita (salinita, hustota)</a:t>
            </a:r>
          </a:p>
          <a:p>
            <a:r>
              <a:rPr lang="cs-CZ" altLang="cs-CZ" sz="2400" dirty="0" smtClean="0"/>
              <a:t>Kyslík a pH se mění během dne v důsledku fotosyntézy</a:t>
            </a:r>
          </a:p>
          <a:p>
            <a:r>
              <a:rPr lang="cs-CZ" altLang="cs-CZ" sz="2400" dirty="0" smtClean="0"/>
              <a:t>Průhlednost: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deska</a:t>
            </a:r>
          </a:p>
          <a:p>
            <a:r>
              <a:rPr lang="cs-CZ" altLang="cs-CZ" sz="2400" dirty="0" smtClean="0"/>
              <a:t>Odebrání vzorku pro laboratorní stanovení živin a chlorofylu a</a:t>
            </a:r>
          </a:p>
          <a:p>
            <a:r>
              <a:rPr lang="cs-CZ" altLang="cs-CZ" sz="2400" dirty="0" smtClean="0"/>
              <a:t>Mayerovy lahve (hlubinný odběr)</a:t>
            </a:r>
          </a:p>
          <a:p>
            <a:r>
              <a:rPr lang="cs-CZ" altLang="cs-CZ" sz="2400" dirty="0" smtClean="0"/>
              <a:t>Planktonní sítě (získání určité frakce fytoplanktonu)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Secciho de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08" y="4874306"/>
            <a:ext cx="1874912" cy="18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lanktonní sí&amp;tcaron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66" y="-1"/>
            <a:ext cx="1397146" cy="18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laboratoři:</a:t>
            </a:r>
          </a:p>
          <a:p>
            <a:r>
              <a:rPr lang="cs-CZ" altLang="cs-CZ" sz="2400" dirty="0" smtClean="0"/>
              <a:t>Sedimentace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Untermöhlova</a:t>
            </a:r>
            <a:r>
              <a:rPr lang="cs-CZ" altLang="cs-CZ" sz="2400" dirty="0" smtClean="0"/>
              <a:t> metoda v sedimentační komůrce o známém objemu a ploše dna</a:t>
            </a:r>
          </a:p>
          <a:p>
            <a:r>
              <a:rPr lang="cs-CZ" altLang="cs-CZ" sz="2400" dirty="0"/>
              <a:t>F</a:t>
            </a:r>
            <a:r>
              <a:rPr lang="cs-CZ" altLang="cs-CZ" sz="2400" dirty="0" smtClean="0"/>
              <a:t>iltrace, centrifugace</a:t>
            </a:r>
          </a:p>
          <a:p>
            <a:r>
              <a:rPr lang="cs-CZ" altLang="cs-CZ" sz="2400" dirty="0" smtClean="0"/>
              <a:t>Kvantifikace (</a:t>
            </a:r>
            <a:r>
              <a:rPr lang="cs-CZ" altLang="cs-CZ" sz="2400" dirty="0" err="1" smtClean="0"/>
              <a:t>Cyrusova</a:t>
            </a:r>
            <a:r>
              <a:rPr lang="cs-CZ" altLang="cs-CZ" sz="2400" dirty="0" smtClean="0"/>
              <a:t> komůrka)</a:t>
            </a:r>
          </a:p>
          <a:p>
            <a:r>
              <a:rPr lang="cs-CZ" altLang="cs-CZ" sz="2400" dirty="0" smtClean="0"/>
              <a:t>Zpracování vzorku do 48 hodin</a:t>
            </a:r>
          </a:p>
          <a:p>
            <a:r>
              <a:rPr lang="cs-CZ" altLang="cs-CZ" sz="2400" dirty="0" smtClean="0"/>
              <a:t>Fixace </a:t>
            </a:r>
            <a:r>
              <a:rPr lang="cs-CZ" altLang="cs-CZ" sz="2400" dirty="0" err="1" smtClean="0"/>
              <a:t>Lugolovým</a:t>
            </a:r>
            <a:r>
              <a:rPr lang="cs-CZ" altLang="cs-CZ" sz="2400" dirty="0" smtClean="0"/>
              <a:t> roztokem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2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www.mzp.cz/cz/prehled_akceptovanych_metodik_tekoucich_vod</a:t>
            </a:r>
            <a:endParaRPr lang="cs-CZ" sz="2400" dirty="0" smtClean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</a:t>
            </a:r>
            <a:r>
              <a:rPr lang="cs-CZ" sz="2400" dirty="0" smtClean="0"/>
              <a:t>označení </a:t>
            </a:r>
            <a:r>
              <a:rPr lang="cs-CZ" sz="2400" dirty="0"/>
              <a:t>souboru </a:t>
            </a:r>
            <a:r>
              <a:rPr lang="cs-CZ" sz="2400" dirty="0" err="1" smtClean="0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mikrofyt </a:t>
            </a:r>
            <a:r>
              <a:rPr lang="cs-CZ" sz="2400" dirty="0"/>
              <a:t>osidlujících dno.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Oškrab </a:t>
            </a:r>
            <a:r>
              <a:rPr lang="cs-CZ" sz="2400" dirty="0" err="1" smtClean="0"/>
              <a:t>epilitonu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130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  <a:t/>
            </a:r>
            <a:b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Sladkovodní</a:t>
            </a:r>
          </a:p>
          <a:p>
            <a:r>
              <a:rPr lang="cs-CZ" sz="2000" dirty="0" smtClean="0"/>
              <a:t>Bičíkovci, vláknitá stélka</a:t>
            </a:r>
          </a:p>
          <a:p>
            <a:r>
              <a:rPr lang="cs-CZ" sz="2000" dirty="0" smtClean="0"/>
              <a:t>Šupiny</a:t>
            </a:r>
          </a:p>
          <a:p>
            <a:endParaRPr lang="cs-CZ" sz="2000" dirty="0"/>
          </a:p>
        </p:txBody>
      </p:sp>
      <p:pic>
        <p:nvPicPr>
          <p:cNvPr id="8194" name="Picture 2" descr="http://natural-history.main.jp/Tree_of_life/Eukaryote/Plantae/Streptophyta/Mesostigma/2012-09-28%201824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95" y="3356736"/>
            <a:ext cx="4191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045" y="6509511"/>
            <a:ext cx="294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http://natural-history.main.jp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2956626"/>
            <a:ext cx="2105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solidFill>
                  <a:srgbClr val="FFC000"/>
                </a:solidFill>
              </a:rPr>
              <a:t>Mesostigma</a:t>
            </a:r>
            <a:r>
              <a:rPr lang="cs-CZ" sz="2000" i="1" dirty="0" smtClean="0">
                <a:solidFill>
                  <a:srgbClr val="FFC000"/>
                </a:solidFill>
              </a:rPr>
              <a:t> </a:t>
            </a:r>
            <a:r>
              <a:rPr lang="cs-CZ" sz="2000" i="1" dirty="0" err="1" smtClean="0">
                <a:solidFill>
                  <a:srgbClr val="FFC000"/>
                </a:solidFill>
              </a:rPr>
              <a:t>viride</a:t>
            </a:r>
            <a:endParaRPr lang="cs-CZ" sz="2000" i="1" dirty="0">
              <a:solidFill>
                <a:srgbClr val="FFC000"/>
              </a:solidFill>
            </a:endParaRPr>
          </a:p>
        </p:txBody>
      </p:sp>
      <p:pic>
        <p:nvPicPr>
          <p:cNvPr id="8196" name="Picture 4" descr="http://www.rbgsyd.nsw.gov.au/__data/assets/image/0008/48176/Chaetosphaeri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3"/>
            <a:ext cx="4234780" cy="28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004048" y="2963990"/>
            <a:ext cx="220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solidFill>
                  <a:srgbClr val="FFC000"/>
                </a:solidFill>
              </a:rPr>
              <a:t>Chaetosphaeridium</a:t>
            </a:r>
            <a:endParaRPr lang="cs-CZ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Terénní pomůcky:</a:t>
            </a:r>
          </a:p>
          <a:p>
            <a:r>
              <a:rPr lang="cs-CZ" sz="2400" dirty="0" smtClean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 smtClean="0"/>
              <a:t>nůž</a:t>
            </a:r>
            <a:r>
              <a:rPr lang="cs-CZ" sz="2400" dirty="0"/>
              <a:t>, zabroušená lžíce nebo skalpel, (zubní </a:t>
            </a:r>
            <a:r>
              <a:rPr lang="cs-CZ" sz="2400" dirty="0" smtClean="0"/>
              <a:t>kartáček), pinzeta</a:t>
            </a:r>
            <a:endParaRPr lang="cs-CZ" sz="2400" dirty="0"/>
          </a:p>
          <a:p>
            <a:r>
              <a:rPr lang="cs-CZ" sz="2400" dirty="0" smtClean="0"/>
              <a:t>plastová </a:t>
            </a:r>
            <a:r>
              <a:rPr lang="cs-CZ" sz="2400" dirty="0"/>
              <a:t>miska</a:t>
            </a:r>
          </a:p>
          <a:p>
            <a:r>
              <a:rPr lang="cs-CZ" sz="2400" dirty="0" smtClean="0"/>
              <a:t>plastová lahvička </a:t>
            </a:r>
            <a:r>
              <a:rPr lang="cs-CZ" sz="2400" dirty="0"/>
              <a:t>(</a:t>
            </a:r>
            <a:r>
              <a:rPr lang="cs-CZ" sz="2400" dirty="0" smtClean="0"/>
              <a:t>optimálně 100 </a:t>
            </a:r>
            <a:r>
              <a:rPr lang="cs-CZ" sz="2400" dirty="0"/>
              <a:t>ml) se šroubovacím </a:t>
            </a:r>
            <a:r>
              <a:rPr lang="cs-CZ" sz="2400" dirty="0" smtClean="0"/>
              <a:t>uzávěrem</a:t>
            </a:r>
            <a:endParaRPr lang="cs-CZ" sz="2400" dirty="0"/>
          </a:p>
          <a:p>
            <a:r>
              <a:rPr lang="cs-CZ" sz="2400" dirty="0" smtClean="0"/>
              <a:t>nesmazatelný </a:t>
            </a:r>
            <a:r>
              <a:rPr lang="cs-CZ" sz="2400" dirty="0"/>
              <a:t>fix</a:t>
            </a:r>
          </a:p>
          <a:p>
            <a:r>
              <a:rPr lang="cs-CZ" sz="2400" dirty="0" smtClean="0"/>
              <a:t>chladicí </a:t>
            </a:r>
            <a:r>
              <a:rPr lang="cs-CZ" sz="2400" dirty="0"/>
              <a:t>box</a:t>
            </a:r>
          </a:p>
          <a:p>
            <a:r>
              <a:rPr lang="cs-CZ" sz="2400" dirty="0" smtClean="0"/>
              <a:t>fotoaparát</a:t>
            </a:r>
            <a:endParaRPr lang="cs-CZ" sz="2400" dirty="0"/>
          </a:p>
          <a:p>
            <a:r>
              <a:rPr lang="cs-CZ" sz="2400" dirty="0" smtClean="0"/>
              <a:t>GPS přístroj</a:t>
            </a:r>
            <a:endParaRPr lang="cs-CZ" sz="2400" dirty="0"/>
          </a:p>
          <a:p>
            <a:r>
              <a:rPr lang="pt-BR" sz="2400" dirty="0" smtClean="0"/>
              <a:t>terénní p</a:t>
            </a:r>
            <a:r>
              <a:rPr lang="cs-CZ" sz="2400" dirty="0" smtClean="0"/>
              <a:t>ř</a:t>
            </a:r>
            <a:r>
              <a:rPr lang="pt-BR" sz="2400" dirty="0" smtClean="0"/>
              <a:t>ístroje </a:t>
            </a:r>
            <a:r>
              <a:rPr lang="pt-BR" sz="2400" dirty="0"/>
              <a:t>pro analýzu vody (pH, </a:t>
            </a:r>
            <a:r>
              <a:rPr lang="cs-CZ" sz="2400" dirty="0" smtClean="0"/>
              <a:t>obsah kyslíku</a:t>
            </a:r>
            <a:r>
              <a:rPr lang="pt-BR" sz="2400" dirty="0" smtClean="0"/>
              <a:t>, </a:t>
            </a:r>
            <a:r>
              <a:rPr lang="pt-BR" sz="2400" dirty="0"/>
              <a:t>teplota, vodivost)</a:t>
            </a:r>
          </a:p>
          <a:p>
            <a:r>
              <a:rPr lang="cs-CZ" sz="2400" dirty="0" smtClean="0"/>
              <a:t>gumové </a:t>
            </a:r>
            <a:r>
              <a:rPr lang="cs-CZ" sz="2400" dirty="0"/>
              <a:t>rukavice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210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 smtClean="0"/>
              <a:t>Vzorkování</a:t>
            </a:r>
          </a:p>
          <a:p>
            <a:pPr marL="0" indent="0">
              <a:buNone/>
            </a:pPr>
            <a:r>
              <a:rPr lang="cs-CZ" sz="2400" b="1" dirty="0" smtClean="0"/>
              <a:t>Vzorkovací období: </a:t>
            </a:r>
          </a:p>
          <a:p>
            <a:pPr marL="0" indent="0">
              <a:buNone/>
            </a:pPr>
            <a:r>
              <a:rPr lang="cs-CZ" sz="2400" dirty="0" smtClean="0"/>
              <a:t>Odběr </a:t>
            </a:r>
            <a:r>
              <a:rPr lang="cs-CZ" sz="2400" dirty="0"/>
              <a:t>vzorku je </a:t>
            </a:r>
            <a:r>
              <a:rPr lang="cs-CZ" sz="2400" dirty="0" smtClean="0"/>
              <a:t>optimálně prováděn </a:t>
            </a:r>
            <a:r>
              <a:rPr lang="cs-CZ" sz="2400" b="1" dirty="0" smtClean="0"/>
              <a:t>čtvrtletně</a:t>
            </a:r>
            <a:r>
              <a:rPr lang="cs-CZ" sz="2400" dirty="0" smtClean="0"/>
              <a:t>, </a:t>
            </a:r>
            <a:r>
              <a:rPr lang="cs-CZ" sz="2400" dirty="0"/>
              <a:t>zimní </a:t>
            </a:r>
            <a:r>
              <a:rPr lang="cs-CZ" sz="2400" dirty="0" smtClean="0"/>
              <a:t>odběr </a:t>
            </a:r>
            <a:r>
              <a:rPr lang="cs-CZ" sz="2400" dirty="0"/>
              <a:t>je možné vynechat.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Odběry </a:t>
            </a:r>
            <a:r>
              <a:rPr lang="cs-CZ" sz="2400" dirty="0"/>
              <a:t>vzorku se </a:t>
            </a:r>
            <a:r>
              <a:rPr lang="cs-CZ" sz="2400" dirty="0" smtClean="0"/>
              <a:t>provádějí</a:t>
            </a:r>
            <a:r>
              <a:rPr lang="cs-CZ" sz="2400" dirty="0"/>
              <a:t>: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jarním období (</a:t>
            </a:r>
            <a:r>
              <a:rPr lang="cs-CZ" sz="2400" dirty="0" smtClean="0"/>
              <a:t>březen </a:t>
            </a:r>
            <a:r>
              <a:rPr lang="cs-CZ" sz="2400" dirty="0"/>
              <a:t>– polovina </a:t>
            </a:r>
            <a:r>
              <a:rPr lang="cs-CZ" sz="2400" dirty="0" smtClean="0"/>
              <a:t>května)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letním období (konec č</a:t>
            </a:r>
            <a:r>
              <a:rPr lang="cs-CZ" sz="2400" dirty="0" smtClean="0"/>
              <a:t>ervna </a:t>
            </a:r>
            <a:r>
              <a:rPr lang="cs-CZ" sz="2400" dirty="0"/>
              <a:t>– polovina </a:t>
            </a:r>
            <a:r>
              <a:rPr lang="cs-CZ" sz="2400" dirty="0" smtClean="0"/>
              <a:t>srpna)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podzimním období </a:t>
            </a:r>
            <a:r>
              <a:rPr lang="cs-CZ" sz="2400" dirty="0" smtClean="0"/>
              <a:t>(říjen </a:t>
            </a:r>
            <a:r>
              <a:rPr lang="cs-CZ" sz="2400" dirty="0"/>
              <a:t>– polovina listopadu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79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Výběr reprezentativního- charakteristického úseku toku (s větším množstvím vyjmutelných kamenů)</a:t>
            </a:r>
          </a:p>
          <a:p>
            <a:r>
              <a:rPr lang="cs-CZ" sz="2400" dirty="0" smtClean="0"/>
              <a:t>Označení odběrového úseku (slovní, GPS souřadnice, fotografie)</a:t>
            </a:r>
          </a:p>
          <a:p>
            <a:r>
              <a:rPr lang="cs-CZ" sz="2400" dirty="0" smtClean="0"/>
              <a:t>Výběr podkladu- odebírá se přednostně </a:t>
            </a:r>
            <a:r>
              <a:rPr lang="cs-CZ" sz="2400" dirty="0" err="1" smtClean="0"/>
              <a:t>epiliton</a:t>
            </a:r>
            <a:r>
              <a:rPr lang="cs-CZ" sz="2400" dirty="0" smtClean="0"/>
              <a:t> (nárost </a:t>
            </a:r>
            <a:r>
              <a:rPr lang="cs-CZ" sz="2400" dirty="0"/>
              <a:t>na kamenech; vedle </a:t>
            </a:r>
            <a:r>
              <a:rPr lang="cs-CZ" sz="2400" dirty="0" err="1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organismů </a:t>
            </a:r>
            <a:r>
              <a:rPr lang="cs-CZ" sz="2400" dirty="0"/>
              <a:t>(sinic a </a:t>
            </a:r>
            <a:r>
              <a:rPr lang="cs-CZ" sz="2400" dirty="0" smtClean="0"/>
              <a:t>řas</a:t>
            </a:r>
            <a:r>
              <a:rPr lang="cs-CZ" sz="2400" dirty="0"/>
              <a:t>) obsahuje </a:t>
            </a:r>
            <a:r>
              <a:rPr lang="cs-CZ" sz="2400" dirty="0" smtClean="0"/>
              <a:t>i heterotrofní složku</a:t>
            </a:r>
          </a:p>
          <a:p>
            <a:r>
              <a:rPr lang="cs-CZ" sz="2400" dirty="0" smtClean="0"/>
              <a:t>Preferovány kameny o velikosti 10-20 cm (stabilní, umožňují rozvoj společenstva)</a:t>
            </a:r>
          </a:p>
          <a:p>
            <a:r>
              <a:rPr lang="cs-CZ" sz="2400" dirty="0" smtClean="0"/>
              <a:t>Odběr z cca 5 kamenů</a:t>
            </a:r>
          </a:p>
          <a:p>
            <a:r>
              <a:rPr lang="cs-CZ" sz="2400" dirty="0" smtClean="0"/>
              <a:t>Odběr z hlavního proudu řeky</a:t>
            </a:r>
          </a:p>
          <a:p>
            <a:pPr marL="0" indent="0">
              <a:buNone/>
            </a:pPr>
            <a:r>
              <a:rPr lang="cs-CZ" sz="2400" dirty="0" smtClean="0"/>
              <a:t>+ Základní měření: </a:t>
            </a:r>
            <a:r>
              <a:rPr lang="cs-CZ" sz="2400" dirty="0"/>
              <a:t>(teplota </a:t>
            </a:r>
            <a:r>
              <a:rPr lang="cs-CZ" sz="2400" dirty="0" smtClean="0"/>
              <a:t>vody, koncentrace rozpuštěného kyslíku, </a:t>
            </a:r>
            <a:r>
              <a:rPr lang="cs-CZ" sz="2400" dirty="0"/>
              <a:t>pH </a:t>
            </a:r>
            <a:r>
              <a:rPr lang="cs-CZ" sz="2400" dirty="0" smtClean="0"/>
              <a:t>a </a:t>
            </a:r>
            <a:r>
              <a:rPr lang="cs-CZ" sz="2400" dirty="0"/>
              <a:t>elektrická vodivost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74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39726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Kvantifikace: Kvantitativní </a:t>
            </a:r>
            <a:r>
              <a:rPr lang="cs-CZ" dirty="0"/>
              <a:t>zastoupení jednotlivých druhu se provádí </a:t>
            </a:r>
            <a:r>
              <a:rPr lang="cs-CZ" dirty="0" smtClean="0"/>
              <a:t>při </a:t>
            </a:r>
            <a:r>
              <a:rPr lang="cs-CZ" dirty="0"/>
              <a:t>slabším </a:t>
            </a:r>
            <a:r>
              <a:rPr lang="cs-CZ" dirty="0" smtClean="0"/>
              <a:t>zvětšení</a:t>
            </a:r>
            <a:r>
              <a:rPr lang="cs-CZ" dirty="0"/>
              <a:t>, </a:t>
            </a:r>
            <a:r>
              <a:rPr lang="cs-CZ" dirty="0" smtClean="0"/>
              <a:t>pomocí </a:t>
            </a:r>
            <a:r>
              <a:rPr lang="cs-CZ" dirty="0"/>
              <a:t>odhadní stupnice, která druhy </a:t>
            </a:r>
            <a:r>
              <a:rPr lang="cs-CZ" dirty="0" smtClean="0"/>
              <a:t>zařazuje </a:t>
            </a:r>
            <a:r>
              <a:rPr lang="cs-CZ" dirty="0"/>
              <a:t>do </a:t>
            </a:r>
            <a:r>
              <a:rPr lang="cs-CZ" dirty="0" smtClean="0"/>
              <a:t>určitých intervalů </a:t>
            </a:r>
            <a:r>
              <a:rPr lang="cs-CZ" dirty="0"/>
              <a:t>na základe </a:t>
            </a:r>
            <a:r>
              <a:rPr lang="cs-CZ" dirty="0" smtClean="0"/>
              <a:t>odhadu jejich </a:t>
            </a:r>
            <a:r>
              <a:rPr lang="cs-CZ" dirty="0"/>
              <a:t>abundance v mikroskopickém preparátu analyzovaného vzorku (</a:t>
            </a:r>
            <a:r>
              <a:rPr lang="cs-CZ" dirty="0" smtClean="0"/>
              <a:t>Sládečková </a:t>
            </a:r>
            <a:r>
              <a:rPr lang="cs-CZ" dirty="0"/>
              <a:t>&amp; </a:t>
            </a:r>
            <a:r>
              <a:rPr lang="cs-CZ" dirty="0" smtClean="0"/>
              <a:t>Marvan </a:t>
            </a:r>
            <a:r>
              <a:rPr lang="pl-PL" dirty="0" smtClean="0"/>
              <a:t>1978</a:t>
            </a:r>
            <a:r>
              <a:rPr lang="pl-PL" dirty="0"/>
              <a:t>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Nejčastěji </a:t>
            </a:r>
            <a:r>
              <a:rPr lang="pl-PL" dirty="0"/>
              <a:t>je používána stupnice:</a:t>
            </a:r>
          </a:p>
          <a:p>
            <a:r>
              <a:rPr lang="cs-CZ" dirty="0"/>
              <a:t>6 - druh </a:t>
            </a:r>
            <a:r>
              <a:rPr lang="cs-CZ" dirty="0" smtClean="0"/>
              <a:t>masově </a:t>
            </a:r>
            <a:r>
              <a:rPr lang="cs-CZ" dirty="0"/>
              <a:t>zastoupený, s pokryvností 90 - 100%</a:t>
            </a:r>
          </a:p>
          <a:p>
            <a:r>
              <a:rPr lang="cs-CZ" dirty="0"/>
              <a:t>5 - druh velmi hojný, s pokryvností 50 - 90%</a:t>
            </a:r>
          </a:p>
          <a:p>
            <a:r>
              <a:rPr lang="pl-PL" dirty="0"/>
              <a:t>4 - druh hojný, s pokryvností 20 - 50%</a:t>
            </a:r>
          </a:p>
          <a:p>
            <a:r>
              <a:rPr lang="pl-PL" dirty="0"/>
              <a:t>3 - druh dost hojný, s pokryvností 5 - 20%</a:t>
            </a:r>
          </a:p>
          <a:p>
            <a:r>
              <a:rPr lang="cs-CZ" dirty="0"/>
              <a:t>2 - druh </a:t>
            </a:r>
            <a:r>
              <a:rPr lang="cs-CZ" dirty="0" smtClean="0"/>
              <a:t>zřídkavý</a:t>
            </a:r>
            <a:r>
              <a:rPr lang="cs-CZ" dirty="0"/>
              <a:t>, s pokryvností 1 - 5%</a:t>
            </a:r>
          </a:p>
          <a:p>
            <a:r>
              <a:rPr lang="cs-CZ" dirty="0"/>
              <a:t>1 - druh velmi </a:t>
            </a:r>
            <a:r>
              <a:rPr lang="cs-CZ" dirty="0" smtClean="0"/>
              <a:t>zřídkavý</a:t>
            </a:r>
            <a:r>
              <a:rPr lang="cs-CZ" dirty="0"/>
              <a:t>, s pokryvností 0,1 - 1%</a:t>
            </a:r>
          </a:p>
          <a:p>
            <a:r>
              <a:rPr lang="pl-PL" dirty="0"/>
              <a:t>+ - druh </a:t>
            </a:r>
            <a:r>
              <a:rPr lang="pl-PL" dirty="0" smtClean="0"/>
              <a:t>ojediněle </a:t>
            </a:r>
            <a:r>
              <a:rPr lang="pl-PL" dirty="0"/>
              <a:t>zastoupený, s pokryvností do 0,1%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451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2597721" cy="2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vody</a:t>
            </a:r>
          </a:p>
        </p:txBody>
      </p:sp>
      <p:sp>
        <p:nvSpPr>
          <p:cNvPr id="410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Použití bioindikátorů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odrážet  změny prostředí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určit stupeň degradace vodního prostředí</a:t>
            </a:r>
          </a:p>
          <a:p>
            <a:pPr eaLnBrk="1" hangingPunct="1"/>
            <a:r>
              <a:rPr lang="cs-CZ" altLang="cs-CZ" sz="2400" dirty="0" smtClean="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pPr eaLnBrk="1" hangingPunct="1"/>
            <a:r>
              <a:rPr lang="cs-CZ" altLang="cs-CZ" sz="2400" dirty="0" smtClean="0"/>
              <a:t>Referenční tok – antropogenně nenarušený</a:t>
            </a:r>
          </a:p>
          <a:p>
            <a:pPr eaLnBrk="1" hangingPunct="1"/>
            <a:r>
              <a:rPr lang="cs-CZ" altLang="cs-CZ" sz="2400" dirty="0" smtClean="0"/>
              <a:t>Směrnice zahrnuje </a:t>
            </a:r>
            <a:r>
              <a:rPr lang="cs-CZ" altLang="cs-CZ" sz="2400" dirty="0" err="1" smtClean="0"/>
              <a:t>makrofyta</a:t>
            </a:r>
            <a:r>
              <a:rPr lang="cs-CZ" altLang="cs-CZ" sz="2400" dirty="0" smtClean="0"/>
              <a:t>, ryby, </a:t>
            </a:r>
            <a:r>
              <a:rPr lang="cs-CZ" altLang="cs-CZ" sz="2400" dirty="0" err="1" smtClean="0"/>
              <a:t>fytobentos</a:t>
            </a:r>
            <a:r>
              <a:rPr lang="cs-CZ" altLang="cs-CZ" sz="2400" dirty="0" smtClean="0"/>
              <a:t>, bezobratlé</a:t>
            </a:r>
          </a:p>
          <a:p>
            <a:pPr eaLnBrk="1" hangingPunct="1"/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572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69269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Zkouška</a:t>
            </a:r>
          </a:p>
          <a:p>
            <a:r>
              <a:rPr lang="cs-CZ" sz="4800" dirty="0" smtClean="0"/>
              <a:t>Protokoly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197460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 descr="D:\bart\Varia\Logo_blauw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163"/>
            <a:ext cx="857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endParaRPr lang="cs-CZ" sz="3600" smtClean="0"/>
          </a:p>
        </p:txBody>
      </p:sp>
      <p:pic>
        <p:nvPicPr>
          <p:cNvPr id="40966" name="Picture 2" descr="C:\Documents and Settings\Mišis\Plocha\diplomka final\diplomka\obrázky dipl\SEM diplo\AMS W33 06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7" name="TextovéPole 7"/>
          <p:cNvSpPr txBox="1">
            <a:spLocks noChangeArrowheads="1"/>
          </p:cNvSpPr>
          <p:nvPr/>
        </p:nvSpPr>
        <p:spPr bwMode="auto">
          <a:xfrm>
            <a:off x="1357313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243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91513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Vývojová větev </a:t>
            </a:r>
            <a:r>
              <a:rPr lang="cs-CZ" altLang="cs-CZ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Charophytae</a:t>
            </a:r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b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odd.: CHAROPHYTA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39850"/>
            <a:ext cx="828040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Výchozí pro zelené rostliny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K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okální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 a vláknité řasy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Přeslenitá vzpřímená stélka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r>
              <a:rPr lang="cs-CZ" altLang="cs-CZ" sz="2400" dirty="0" smtClean="0">
                <a:latin typeface="Calibri" panose="020F0502020204030204" pitchFamily="34" charset="0"/>
              </a:rPr>
              <a:t> (škrobová zrnka)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Bičíkový aparát -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+ 60 srostlých mikrotubulů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Spájivky</a:t>
            </a:r>
            <a:r>
              <a:rPr lang="cs-CZ" altLang="cs-CZ" sz="2400" dirty="0" smtClean="0">
                <a:latin typeface="Calibri" panose="020F0502020204030204" pitchFamily="34" charset="0"/>
              </a:rPr>
              <a:t> - žádná bičíkatá stadia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Izogamie, anizogamie, oogamie, konjugace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3" y="544522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Klebsormidiophyceae</a:t>
            </a:r>
            <a:endParaRPr lang="cs-CZ" sz="3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Jediný rod  </a:t>
            </a:r>
            <a:r>
              <a:rPr lang="cs-CZ" altLang="cs-CZ" sz="2400" i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Klebsormidium</a:t>
            </a:r>
            <a:endParaRPr lang="cs-CZ" altLang="cs-CZ" sz="2400" i="1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Kosmopolitní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Voda, terestrické biotopy, půda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Vláknité stélky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Buňky obsahují nástěnný 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endParaRPr lang="fr-CA" alt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1026" name="Picture 2" descr="http://cfb.unh.edu/phycokey/Choices/Charophyceae/KLEBSORMIDIUM/Klebsormidium_02_400x158_rbgsyd.nsw.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0990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00192" y="2492896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  <p:pic>
        <p:nvPicPr>
          <p:cNvPr id="1028" name="Picture 4" descr="http://cfb.unh.edu/phycokey/Choices/Charophyceae/KLEBSORMIDIUM/Hormidium_04_600x168_John%20Kin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06" y="4221088"/>
            <a:ext cx="571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419260" y="5870519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</p:spTree>
    <p:extLst>
      <p:ext uri="{BB962C8B-B14F-4D97-AF65-F5344CB8AC3E}">
        <p14:creationId xmlns:p14="http://schemas.microsoft.com/office/powerpoint/2010/main" val="26044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724525" y="1196975"/>
            <a:ext cx="2447925" cy="237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79512" y="6073776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70C0"/>
                </a:solidFill>
              </a:rPr>
              <a:t>Coleochaete</a:t>
            </a:r>
            <a:r>
              <a:rPr lang="cs-CZ" altLang="cs-CZ" sz="3200" i="1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sp</a:t>
            </a:r>
            <a:r>
              <a:rPr lang="cs-CZ" altLang="cs-CZ" sz="3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4928" y="1461889"/>
            <a:ext cx="29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Tvoří </a:t>
            </a:r>
            <a:r>
              <a:rPr lang="cs-CZ" dirty="0" err="1" smtClean="0"/>
              <a:t>hetrotrichální</a:t>
            </a:r>
            <a:r>
              <a:rPr lang="cs-CZ" dirty="0" smtClean="0"/>
              <a:t> vlákna, která se sdružují dohromady v disk.</a:t>
            </a:r>
            <a:endParaRPr lang="cs-CZ" dirty="0"/>
          </a:p>
        </p:txBody>
      </p:sp>
      <p:pic>
        <p:nvPicPr>
          <p:cNvPr id="2050" name="Picture 2" descr="Coleochaete orbicul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7" y="2547042"/>
            <a:ext cx="3106949" cy="22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8907" y="4869160"/>
            <a:ext cx="238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www.ucmp.berkeley.ed</a:t>
            </a:r>
          </a:p>
        </p:txBody>
      </p:sp>
      <p:pic>
        <p:nvPicPr>
          <p:cNvPr id="2052" name="Picture 4" descr="http://www.water-land.co.uk/communities/1/004/012/381/551/images/4603985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5219"/>
            <a:ext cx="3672408" cy="26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148064" y="5034855"/>
            <a:ext cx="292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http://www.water-land.co.uk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63208" y="476672"/>
            <a:ext cx="667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Třída </a:t>
            </a:r>
            <a:r>
              <a:rPr lang="cs-CZ" sz="4000" dirty="0" err="1" smtClean="0">
                <a:solidFill>
                  <a:srgbClr val="0070C0"/>
                </a:solidFill>
              </a:rPr>
              <a:t>Coleochaetophyceae</a:t>
            </a:r>
            <a:endParaRPr lang="cs-CZ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sz="3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Pletivná</a:t>
            </a:r>
            <a:r>
              <a:rPr lang="cs-CZ" altLang="cs-CZ" sz="2400" dirty="0" smtClean="0">
                <a:latin typeface="Calibri" panose="020F0502020204030204" pitchFamily="34" charset="0"/>
              </a:rPr>
              <a:t> stélka (nody, internodia)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Rhizoidy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/>
              <a:t>Z</a:t>
            </a:r>
            <a:r>
              <a:rPr lang="cs-CZ" sz="2400" dirty="0" smtClean="0"/>
              <a:t>oospory </a:t>
            </a:r>
            <a:r>
              <a:rPr lang="cs-CZ" sz="2400" dirty="0"/>
              <a:t>a spermatozoidy mají 2 bičíky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Buněčná stěna často inkrustovaná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Rozmnožování: fragmentace stélky, oogamie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Oogonium má korunku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Sladké čisté vody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vápenatělé </a:t>
            </a:r>
            <a:r>
              <a:rPr lang="cs-CZ" sz="2400" dirty="0"/>
              <a:t>stélky - </a:t>
            </a:r>
            <a:r>
              <a:rPr lang="cs-CZ" sz="2400" dirty="0" err="1"/>
              <a:t>gyrogonity</a:t>
            </a:r>
            <a:r>
              <a:rPr lang="cs-CZ" sz="2400" dirty="0"/>
              <a:t> 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57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Chara</a:t>
            </a:r>
            <a:r>
              <a:rPr lang="cs-CZ" altLang="cs-CZ" sz="3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http://upload.wikimedia.org/wikipedia/commons/c/cf/CharaFragi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194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ology.unm.edu/ccouncil/Biology_203/Images/Non-floweringPlants/ch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4785"/>
            <a:ext cx="4392488" cy="31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80977" y="5013176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http://biology.unm.edu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S9oidW0sdvoSTH0WQgth1yiMyGgb-W8iyaD-F9psNscJPa9e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06" y="1268413"/>
            <a:ext cx="31527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254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Gametangia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 flipV="1">
            <a:off x="4102895" y="4654551"/>
            <a:ext cx="129698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932040" y="5175072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anteridium</a:t>
            </a:r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3492500" y="1844824"/>
            <a:ext cx="71913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196307" y="1451769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oogonium</a:t>
            </a:r>
          </a:p>
        </p:txBody>
      </p:sp>
      <p:pic>
        <p:nvPicPr>
          <p:cNvPr id="4100" name="Picture 4" descr="http://www.photomacrography.net/forum/userpix/101_Chara_10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16" y="1635125"/>
            <a:ext cx="2481804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60175" y="4654551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  <p:pic>
        <p:nvPicPr>
          <p:cNvPr id="4102" name="Picture 6" descr="http://upload.wikimedia.org/wikipedia/commons/2/26/CharaV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9" y="1778939"/>
            <a:ext cx="2674298" cy="24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-84453" y="4192584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</p:spTree>
    <p:extLst>
      <p:ext uri="{BB962C8B-B14F-4D97-AF65-F5344CB8AC3E}">
        <p14:creationId xmlns:p14="http://schemas.microsoft.com/office/powerpoint/2010/main" val="6361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1222</Words>
  <Application>Microsoft Office PowerPoint</Application>
  <PresentationFormat>Předvádění na obrazovce (4:3)</PresentationFormat>
  <Paragraphs>221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Fylogeneze a diverzita řas a hub: 5. přednáška Charophyta</vt:lpstr>
      <vt:lpstr>Oddělení Charophyta, třídy</vt:lpstr>
      <vt:lpstr>Mesostigmatophyceae </vt:lpstr>
      <vt:lpstr>Vývojová větev Charophytae,  odd.: CHAROPHYTA</vt:lpstr>
      <vt:lpstr>Třída Klebsormidiophyceae</vt:lpstr>
      <vt:lpstr>Prezentace aplikace PowerPoint</vt:lpstr>
      <vt:lpstr>Třída Charophyceae</vt:lpstr>
      <vt:lpstr>Prezentace aplikace PowerPoint</vt:lpstr>
      <vt:lpstr>Gametangia</vt:lpstr>
      <vt:lpstr>Prezentace aplikace PowerPoint</vt:lpstr>
      <vt:lpstr>Prezentace aplikace PowerPoint</vt:lpstr>
      <vt:lpstr>Třída Zygnematophyceae</vt:lpstr>
      <vt:lpstr>Konjugace</vt:lpstr>
      <vt:lpstr>Třída Zygnematophyceae</vt:lpstr>
      <vt:lpstr>Odd.: Charophyta Třída: Zygnematophyceae Řád: Zygnematales</vt:lpstr>
      <vt:lpstr>Odd.: Charophyta Třída: Zygnematophyceae Řád: Zygnematales</vt:lpstr>
      <vt:lpstr>Odd.: Charophyta Třída: Zygnematophyceae Řád: Zygnematales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Základní algologické metody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Metody studia fytobentosu</vt:lpstr>
      <vt:lpstr>Biologické hodnocení kvality vody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lektor</cp:lastModifiedBy>
  <cp:revision>118</cp:revision>
  <dcterms:created xsi:type="dcterms:W3CDTF">2012-09-10T15:35:35Z</dcterms:created>
  <dcterms:modified xsi:type="dcterms:W3CDTF">2016-10-19T08:29:40Z</dcterms:modified>
</cp:coreProperties>
</file>