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5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321" r:id="rId5"/>
    <p:sldId id="384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322" r:id="rId14"/>
    <p:sldId id="268" r:id="rId15"/>
    <p:sldId id="289" r:id="rId16"/>
    <p:sldId id="290" r:id="rId17"/>
    <p:sldId id="271" r:id="rId18"/>
    <p:sldId id="273" r:id="rId19"/>
    <p:sldId id="275" r:id="rId20"/>
    <p:sldId id="274" r:id="rId21"/>
    <p:sldId id="276" r:id="rId22"/>
    <p:sldId id="277" r:id="rId23"/>
    <p:sldId id="278" r:id="rId24"/>
    <p:sldId id="280" r:id="rId25"/>
    <p:sldId id="281" r:id="rId26"/>
    <p:sldId id="279" r:id="rId27"/>
    <p:sldId id="283" r:id="rId28"/>
    <p:sldId id="282" r:id="rId2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CD3E"/>
    <a:srgbClr val="14EC47"/>
    <a:srgbClr val="D3490B"/>
    <a:srgbClr val="FF0000"/>
    <a:srgbClr val="5FD3E3"/>
    <a:srgbClr val="0033CC"/>
    <a:srgbClr val="008000"/>
    <a:srgbClr val="FF3300"/>
    <a:srgbClr val="CC0099"/>
    <a:srgbClr val="8B8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E794EF4-B5E0-47A6-895D-3E69354CA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651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68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68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68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68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D8B727-4622-41F5-8606-A2EF722CED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620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69193-B983-411A-8E2C-81C477F74DC7}" type="slidenum">
              <a:rPr lang="cs-CZ"/>
              <a:pPr/>
              <a:t>1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7518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8B727-4622-41F5-8606-A2EF722CED0F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35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F28C2B-6B65-4B63-B0D9-DCD8B6913860}" type="slidenum">
              <a:rPr lang="cs-CZ"/>
              <a:pPr/>
              <a:t>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4031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8B727-4622-41F5-8606-A2EF722CED0F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03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8B727-4622-41F5-8606-A2EF722CED0F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56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rotWithShape="0">
          <a:gsLst>
            <a:gs pos="0">
              <a:srgbClr val="003300"/>
            </a:gs>
            <a:gs pos="100000">
              <a:schemeClr val="bg2"/>
            </a:gs>
          </a:gsLst>
          <a:lin ang="540000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964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902482F3-F8DF-4A34-9944-BE2AF2D3A70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AD0F7-848C-474D-806B-C1025172411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54B7-730F-4E50-A8D2-172818CA1B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EBD31-EFFC-4837-ACAE-5A838DB3618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8D31-EC63-454B-BD90-37A1538BE47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FA34E-5528-4515-A2B7-6EAB22C20D1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52716-56E1-40F6-9FB4-F4A86FDA70F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7369-AFC1-4D9D-A7DA-428F17EFBE9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1EBC-76D5-415D-B500-09CF3609235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A0FB0-C2B0-459A-9FF8-88DFFEC5459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B34FE-DF62-4DE2-B754-0A899D3F99E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003300"/>
            </a:gs>
            <a:gs pos="100000">
              <a:schemeClr val="bg2"/>
            </a:gs>
          </a:gsLst>
          <a:lin ang="540000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6861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 předlohy nadpisu.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styly předlohy textu.</a:t>
            </a:r>
          </a:p>
          <a:p>
            <a:pPr lvl="1"/>
            <a:r>
              <a:rPr lang="en-CA" smtClean="0"/>
              <a:t>Druhá úroveň</a:t>
            </a:r>
          </a:p>
          <a:p>
            <a:pPr lvl="2"/>
            <a:r>
              <a:rPr lang="en-CA" smtClean="0"/>
              <a:t>Třetí úroveň</a:t>
            </a:r>
          </a:p>
          <a:p>
            <a:pPr lvl="3"/>
            <a:r>
              <a:rPr lang="en-CA" smtClean="0"/>
              <a:t>Čtvrtá úroveň</a:t>
            </a:r>
          </a:p>
          <a:p>
            <a:pPr lvl="4"/>
            <a:r>
              <a:rPr lang="en-CA" smtClean="0"/>
              <a:t>Pátá úroveň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862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D14ED9F-F53A-430A-8F6D-832DD3520E3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219200" y="375047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Srovnávací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morfologie 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obratlovců I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838200" y="1916113"/>
            <a:ext cx="4022255" cy="260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  <a:buClr>
                <a:schemeClr val="bg2"/>
              </a:buClr>
              <a:buFontTx/>
              <a:buChar char="•"/>
            </a:pPr>
            <a:r>
              <a:rPr lang="cs-CZ" sz="2400" dirty="0" smtClean="0">
                <a:latin typeface="Comic Sans MS" pitchFamily="66" charset="0"/>
              </a:rPr>
              <a:t> </a:t>
            </a:r>
            <a:r>
              <a:rPr lang="cs-CZ" sz="2400" b="1" dirty="0" smtClean="0">
                <a:latin typeface="Comic Sans MS" pitchFamily="66" charset="0"/>
              </a:rPr>
              <a:t>pokryv </a:t>
            </a:r>
            <a:r>
              <a:rPr lang="cs-CZ" sz="2400" b="1" dirty="0">
                <a:latin typeface="Comic Sans MS" pitchFamily="66" charset="0"/>
              </a:rPr>
              <a:t>těla (integument)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Tx/>
              <a:buChar char="•"/>
            </a:pPr>
            <a:r>
              <a:rPr lang="cs-CZ" sz="2400" dirty="0">
                <a:latin typeface="Comic Sans MS" pitchFamily="66" charset="0"/>
              </a:rPr>
              <a:t> </a:t>
            </a:r>
            <a:r>
              <a:rPr lang="cs-CZ" sz="2400" b="1" dirty="0">
                <a:latin typeface="Comic Sans MS" pitchFamily="66" charset="0"/>
              </a:rPr>
              <a:t>kostra (skelet)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Tx/>
              <a:buChar char="•"/>
            </a:pPr>
            <a:r>
              <a:rPr lang="cs-CZ" sz="2400" dirty="0">
                <a:latin typeface="Comic Sans MS" pitchFamily="66" charset="0"/>
              </a:rPr>
              <a:t> svalstvo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Tx/>
              <a:buChar char="•"/>
            </a:pPr>
            <a:r>
              <a:rPr lang="cs-CZ" sz="2400" dirty="0">
                <a:latin typeface="Comic Sans MS" pitchFamily="66" charset="0"/>
              </a:rPr>
              <a:t> nervová soustava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876800" y="1962150"/>
            <a:ext cx="38719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70000"/>
              </a:lnSpc>
              <a:buFontTx/>
              <a:buChar char="•"/>
            </a:pPr>
            <a:r>
              <a:rPr lang="cs-CZ" sz="2400">
                <a:latin typeface="Comic Sans MS" pitchFamily="66" charset="0"/>
              </a:rPr>
              <a:t> smyslové orgány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cs-CZ" sz="2400">
                <a:latin typeface="Comic Sans MS" pitchFamily="66" charset="0"/>
              </a:rPr>
              <a:t> trávicí soustava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cs-CZ" sz="2400">
                <a:latin typeface="Comic Sans MS" pitchFamily="66" charset="0"/>
              </a:rPr>
              <a:t> dýchací soustava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cs-CZ" sz="2400">
                <a:latin typeface="Comic Sans MS" pitchFamily="66" charset="0"/>
              </a:rPr>
              <a:t> cévní soustava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cs-CZ" sz="2400">
                <a:latin typeface="Comic Sans MS" pitchFamily="66" charset="0"/>
              </a:rPr>
              <a:t> urogenitální soustava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4"/>
          <p:cNvSpPr txBox="1">
            <a:spLocks noChangeArrowheads="1"/>
          </p:cNvSpPr>
          <p:nvPr/>
        </p:nvSpPr>
        <p:spPr bwMode="auto">
          <a:xfrm>
            <a:off x="0" y="549275"/>
            <a:ext cx="35798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Typy obratlů podle tvaru těl:</a:t>
            </a:r>
            <a:endParaRPr lang="cs-CZ" sz="2000">
              <a:latin typeface="Comic Sans MS" pitchFamily="66" charset="0"/>
            </a:endParaRPr>
          </a:p>
        </p:txBody>
      </p:sp>
      <p:grpSp>
        <p:nvGrpSpPr>
          <p:cNvPr id="19459" name="Group 48"/>
          <p:cNvGrpSpPr>
            <a:grpSpLocks/>
          </p:cNvGrpSpPr>
          <p:nvPr/>
        </p:nvGrpSpPr>
        <p:grpSpPr bwMode="auto">
          <a:xfrm>
            <a:off x="76200" y="908050"/>
            <a:ext cx="3990975" cy="2617788"/>
            <a:chOff x="48" y="864"/>
            <a:chExt cx="2514" cy="1649"/>
          </a:xfrm>
        </p:grpSpPr>
        <p:sp>
          <p:nvSpPr>
            <p:cNvPr id="19473" name="Text Box 19"/>
            <p:cNvSpPr txBox="1">
              <a:spLocks noChangeArrowheads="1"/>
            </p:cNvSpPr>
            <p:nvPr/>
          </p:nvSpPr>
          <p:spPr bwMode="auto">
            <a:xfrm>
              <a:off x="48" y="864"/>
              <a:ext cx="2514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195263" indent="-195263">
                <a:buFont typeface="Wingdings" pitchFamily="2" charset="2"/>
                <a:buChar char="§"/>
              </a:pPr>
              <a:r>
                <a:rPr lang="cs-CZ" sz="2000">
                  <a:latin typeface="Comic Sans MS" pitchFamily="66" charset="0"/>
                </a:rPr>
                <a:t>amficélní (Chondrichthyes, Actinopterygii)</a:t>
              </a:r>
            </a:p>
          </p:txBody>
        </p:sp>
        <p:pic>
          <p:nvPicPr>
            <p:cNvPr id="19474" name="Picture 25" descr="MorfSkObr0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296"/>
              <a:ext cx="163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651500" y="2814638"/>
            <a:ext cx="3529013" cy="2270125"/>
            <a:chOff x="3515" y="1773"/>
            <a:chExt cx="2223" cy="1430"/>
          </a:xfrm>
        </p:grpSpPr>
        <p:sp>
          <p:nvSpPr>
            <p:cNvPr id="19471" name="Text Box 20"/>
            <p:cNvSpPr txBox="1">
              <a:spLocks noChangeArrowheads="1"/>
            </p:cNvSpPr>
            <p:nvPr/>
          </p:nvSpPr>
          <p:spPr bwMode="auto">
            <a:xfrm>
              <a:off x="3515" y="1773"/>
              <a:ext cx="2223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cs-CZ" sz="2000">
                  <a:latin typeface="Comic Sans MS" pitchFamily="66" charset="0"/>
                </a:rPr>
                <a:t> procélní (Anura, „Reptilia“)</a:t>
              </a:r>
            </a:p>
          </p:txBody>
        </p:sp>
        <p:pic>
          <p:nvPicPr>
            <p:cNvPr id="19472" name="Picture 26" descr="MorfSkObr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2" y="2009"/>
              <a:ext cx="2016" cy="1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940425" y="404813"/>
            <a:ext cx="3048000" cy="2309812"/>
            <a:chOff x="2544" y="52"/>
            <a:chExt cx="1920" cy="1455"/>
          </a:xfrm>
        </p:grpSpPr>
        <p:sp>
          <p:nvSpPr>
            <p:cNvPr id="19469" name="Text Box 21"/>
            <p:cNvSpPr txBox="1">
              <a:spLocks noChangeArrowheads="1"/>
            </p:cNvSpPr>
            <p:nvPr/>
          </p:nvSpPr>
          <p:spPr bwMode="auto">
            <a:xfrm>
              <a:off x="2544" y="52"/>
              <a:ext cx="179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cs-CZ" sz="2000">
                  <a:latin typeface="Comic Sans MS" pitchFamily="66" charset="0"/>
                </a:rPr>
                <a:t> opistocélní (Caudata)</a:t>
              </a:r>
            </a:p>
          </p:txBody>
        </p:sp>
        <p:pic>
          <p:nvPicPr>
            <p:cNvPr id="19470" name="Picture 28" descr="MorfSkObr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2" y="313"/>
              <a:ext cx="1872" cy="1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76200" y="3933825"/>
            <a:ext cx="5192713" cy="2759075"/>
            <a:chOff x="48" y="2481"/>
            <a:chExt cx="3271" cy="1738"/>
          </a:xfrm>
        </p:grpSpPr>
        <p:sp>
          <p:nvSpPr>
            <p:cNvPr id="19467" name="Text Box 22"/>
            <p:cNvSpPr txBox="1">
              <a:spLocks noChangeArrowheads="1"/>
            </p:cNvSpPr>
            <p:nvPr/>
          </p:nvSpPr>
          <p:spPr bwMode="auto">
            <a:xfrm>
              <a:off x="48" y="2481"/>
              <a:ext cx="3271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cs-CZ" sz="2000">
                  <a:latin typeface="Comic Sans MS" pitchFamily="66" charset="0"/>
                </a:rPr>
                <a:t> platycélní (acélní, amfiplatní) (Mammalia)</a:t>
              </a:r>
            </a:p>
          </p:txBody>
        </p:sp>
        <p:pic>
          <p:nvPicPr>
            <p:cNvPr id="19468" name="Picture 29" descr="MorfSkObr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" y="2736"/>
              <a:ext cx="1920" cy="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3492500" y="4903788"/>
            <a:ext cx="5543550" cy="1801812"/>
            <a:chOff x="2200" y="3089"/>
            <a:chExt cx="3492" cy="1135"/>
          </a:xfrm>
        </p:grpSpPr>
        <p:sp>
          <p:nvSpPr>
            <p:cNvPr id="19465" name="Text Box 23"/>
            <p:cNvSpPr txBox="1">
              <a:spLocks noChangeArrowheads="1"/>
            </p:cNvSpPr>
            <p:nvPr/>
          </p:nvSpPr>
          <p:spPr bwMode="auto">
            <a:xfrm>
              <a:off x="2200" y="3089"/>
              <a:ext cx="1315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174625" indent="-174625">
                <a:buFont typeface="Wingdings" pitchFamily="2" charset="2"/>
                <a:buChar char="§"/>
              </a:pPr>
              <a:r>
                <a:rPr lang="cs-CZ" sz="2000">
                  <a:latin typeface="Comic Sans MS" pitchFamily="66" charset="0"/>
                </a:rPr>
                <a:t>heterocélní (Aves)</a:t>
              </a:r>
            </a:p>
          </p:txBody>
        </p:sp>
        <p:pic>
          <p:nvPicPr>
            <p:cNvPr id="19466" name="Picture 30" descr="MorfSkObr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" y="3324"/>
              <a:ext cx="2568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ChangeArrowheads="1"/>
          </p:cNvSpPr>
          <p:nvPr/>
        </p:nvSpPr>
        <p:spPr bwMode="auto">
          <a:xfrm>
            <a:off x="381000" y="692150"/>
            <a:ext cx="9921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 u="sng">
                <a:latin typeface="Comic Sans MS" pitchFamily="66" charset="0"/>
              </a:rPr>
              <a:t>Žebra</a:t>
            </a:r>
            <a:r>
              <a:rPr lang="cs-CZ" sz="2000">
                <a:latin typeface="Comic Sans MS" pitchFamily="66" charset="0"/>
              </a:rPr>
              <a:t>: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1736725" y="692150"/>
            <a:ext cx="67389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dorzálně připojena na těla a processi transversi obratlů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152400" y="1196975"/>
            <a:ext cx="838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77825" indent="-377825"/>
            <a:r>
              <a:rPr lang="cs-CZ" sz="2000">
                <a:latin typeface="Comic Sans MS" pitchFamily="66" charset="0"/>
              </a:rPr>
              <a:t>A) dolní - v blízkosti myosept na somatopleuře, výztuha stěny coelomu,  u vodních čelistnatců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152400" y="1989138"/>
            <a:ext cx="85026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B) horní - v septum horizontale, suchozemští obratlovci a některé ryby</a:t>
            </a: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2943225" y="3128963"/>
            <a:ext cx="2319338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metamerie</a:t>
            </a:r>
          </a:p>
          <a:p>
            <a:pPr algn="ctr"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(vodní čelistnatci)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5435600" y="2636838"/>
            <a:ext cx="348773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redukce (jen hrudní)</a:t>
            </a:r>
          </a:p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(„Sauria“, Aves, Mammalia)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5435600" y="3792538"/>
            <a:ext cx="19558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vymizení</a:t>
            </a:r>
          </a:p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(Anura, Apoda)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5451475" y="3211513"/>
            <a:ext cx="27876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sekundární metamerie</a:t>
            </a:r>
          </a:p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(Ophidia)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381000" y="5060950"/>
            <a:ext cx="12811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 u="sng">
                <a:latin typeface="Comic Sans MS" pitchFamily="66" charset="0"/>
              </a:rPr>
              <a:t>Sternum</a:t>
            </a:r>
            <a:r>
              <a:rPr lang="cs-CZ" sz="2000">
                <a:latin typeface="Comic Sans MS" pitchFamily="66" charset="0"/>
              </a:rPr>
              <a:t>:</a:t>
            </a: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152400" y="5454650"/>
            <a:ext cx="862171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Anura – „Sauria“ - Aves (+crista sterni) - Mammalia (manubrium, corpus, processus xiphoideus)</a:t>
            </a: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4343400" y="6086475"/>
            <a:ext cx="29638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chybí: Caudata, Ophidia</a:t>
            </a: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2043113" y="5081588"/>
            <a:ext cx="35194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u suchozemských obratlovců</a:t>
            </a:r>
            <a:endParaRPr lang="cs-CZ" sz="2400">
              <a:latin typeface="Comic Sans MS" pitchFamily="66" charset="0"/>
            </a:endParaRPr>
          </a:p>
        </p:txBody>
      </p:sp>
      <p:pic>
        <p:nvPicPr>
          <p:cNvPr id="16421" name="Picture 37" descr="septum horizont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2420938"/>
            <a:ext cx="9477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788988" y="3046413"/>
            <a:ext cx="1573212" cy="396875"/>
            <a:chOff x="497" y="1919"/>
            <a:chExt cx="991" cy="250"/>
          </a:xfrm>
        </p:grpSpPr>
        <p:sp>
          <p:nvSpPr>
            <p:cNvPr id="20500" name="Line 39"/>
            <p:cNvSpPr>
              <a:spLocks noChangeShapeType="1"/>
            </p:cNvSpPr>
            <p:nvPr/>
          </p:nvSpPr>
          <p:spPr bwMode="auto">
            <a:xfrm>
              <a:off x="768" y="2053"/>
              <a:ext cx="720" cy="0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01" name="Text Box 40"/>
            <p:cNvSpPr txBox="1">
              <a:spLocks noChangeArrowheads="1"/>
            </p:cNvSpPr>
            <p:nvPr/>
          </p:nvSpPr>
          <p:spPr bwMode="auto">
            <a:xfrm>
              <a:off x="497" y="1919"/>
              <a:ext cx="217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B</a:t>
              </a:r>
              <a:endParaRPr lang="cs-CZ" sz="2400">
                <a:latin typeface="Comic Sans MS" pitchFamily="66" charset="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822325" y="3324225"/>
            <a:ext cx="1539875" cy="396875"/>
            <a:chOff x="518" y="2094"/>
            <a:chExt cx="970" cy="250"/>
          </a:xfrm>
        </p:grpSpPr>
        <p:sp>
          <p:nvSpPr>
            <p:cNvPr id="20498" name="Line 38"/>
            <p:cNvSpPr>
              <a:spLocks noChangeShapeType="1"/>
            </p:cNvSpPr>
            <p:nvPr/>
          </p:nvSpPr>
          <p:spPr bwMode="auto">
            <a:xfrm>
              <a:off x="768" y="2245"/>
              <a:ext cx="720" cy="0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499" name="Text Box 41"/>
            <p:cNvSpPr txBox="1">
              <a:spLocks noChangeArrowheads="1"/>
            </p:cNvSpPr>
            <p:nvPr/>
          </p:nvSpPr>
          <p:spPr bwMode="auto">
            <a:xfrm>
              <a:off x="518" y="2094"/>
              <a:ext cx="233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A</a:t>
              </a:r>
              <a:endParaRPr lang="cs-CZ" sz="2400">
                <a:latin typeface="Comic Sans MS" pitchFamily="66" charset="0"/>
              </a:endParaRPr>
            </a:p>
          </p:txBody>
        </p:sp>
      </p:grp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utoUpdateAnimBg="0"/>
      <p:bldP spid="16400" grpId="0" autoUpdateAnimBg="0"/>
      <p:bldP spid="16401" grpId="0" autoUpdateAnimBg="0"/>
      <p:bldP spid="16402" grpId="0" autoUpdateAnimBg="0"/>
      <p:bldP spid="16403" grpId="0" autoUpdateAnimBg="0"/>
      <p:bldP spid="16404" grpId="0" autoUpdateAnimBg="0"/>
      <p:bldP spid="16409" grpId="0" autoUpdateAnimBg="0"/>
      <p:bldP spid="16411" grpId="0"/>
      <p:bldP spid="16412" grpId="0" autoUpdateAnimBg="0"/>
      <p:bldP spid="16413" grpId="0" autoUpdateAnimBg="0"/>
      <p:bldP spid="1641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/>
          <p:cNvSpPr txBox="1">
            <a:spLocks noChangeArrowheads="1"/>
          </p:cNvSpPr>
          <p:nvPr/>
        </p:nvSpPr>
        <p:spPr bwMode="auto">
          <a:xfrm>
            <a:off x="1490663" y="914400"/>
            <a:ext cx="16859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CRANIUM</a:t>
            </a:r>
          </a:p>
        </p:txBody>
      </p:sp>
      <p:sp>
        <p:nvSpPr>
          <p:cNvPr id="21507" name="Line 19"/>
          <p:cNvSpPr>
            <a:spLocks noChangeShapeType="1"/>
          </p:cNvSpPr>
          <p:nvPr/>
        </p:nvSpPr>
        <p:spPr bwMode="auto">
          <a:xfrm>
            <a:off x="3182938" y="1173163"/>
            <a:ext cx="3810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8" name="Line 20"/>
          <p:cNvSpPr>
            <a:spLocks noChangeShapeType="1"/>
          </p:cNvSpPr>
          <p:nvPr/>
        </p:nvSpPr>
        <p:spPr bwMode="auto">
          <a:xfrm>
            <a:off x="3563938" y="868363"/>
            <a:ext cx="0" cy="6096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9" name="Line 21"/>
          <p:cNvSpPr>
            <a:spLocks noChangeShapeType="1"/>
          </p:cNvSpPr>
          <p:nvPr/>
        </p:nvSpPr>
        <p:spPr bwMode="auto">
          <a:xfrm>
            <a:off x="3563938" y="868363"/>
            <a:ext cx="5334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0" name="Line 22"/>
          <p:cNvSpPr>
            <a:spLocks noChangeShapeType="1"/>
          </p:cNvSpPr>
          <p:nvPr/>
        </p:nvSpPr>
        <p:spPr bwMode="auto">
          <a:xfrm>
            <a:off x="3563938" y="1477963"/>
            <a:ext cx="5334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1" name="Text Box 23"/>
          <p:cNvSpPr txBox="1">
            <a:spLocks noChangeArrowheads="1"/>
          </p:cNvSpPr>
          <p:nvPr/>
        </p:nvSpPr>
        <p:spPr bwMode="auto">
          <a:xfrm>
            <a:off x="4148138" y="692150"/>
            <a:ext cx="17605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neurocranium</a:t>
            </a:r>
          </a:p>
        </p:txBody>
      </p:sp>
      <p:sp>
        <p:nvSpPr>
          <p:cNvPr id="21512" name="Text Box 24"/>
          <p:cNvSpPr txBox="1">
            <a:spLocks noChangeArrowheads="1"/>
          </p:cNvSpPr>
          <p:nvPr/>
        </p:nvSpPr>
        <p:spPr bwMode="auto">
          <a:xfrm>
            <a:off x="4127500" y="1301750"/>
            <a:ext cx="1944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viscerocranium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3276600" y="1844675"/>
            <a:ext cx="2738438" cy="504825"/>
          </a:xfrm>
          <a:prstGeom prst="rect">
            <a:avLst/>
          </a:prstGeom>
          <a:noFill/>
          <a:ln w="12700" cap="sq">
            <a:solidFill>
              <a:srgbClr val="0033CC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cs-CZ" sz="2000" b="1">
                <a:solidFill>
                  <a:srgbClr val="0000FF"/>
                </a:solidFill>
                <a:latin typeface="Comic Sans MS" pitchFamily="66" charset="0"/>
              </a:rPr>
              <a:t>1. neurocranium</a:t>
            </a:r>
            <a:endParaRPr lang="cs-CZ" sz="20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179388" y="2476500"/>
            <a:ext cx="36560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cs-CZ" sz="2000">
                <a:latin typeface="Comic Sans MS" pitchFamily="66" charset="0"/>
              </a:rPr>
              <a:t>A. ENDOSKELET (somatický)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179388" y="2787650"/>
            <a:ext cx="8964612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77800" indent="-177800">
              <a:lnSpc>
                <a:spcPct val="70000"/>
              </a:lnSpc>
              <a:buFontTx/>
              <a:buChar char="•"/>
            </a:pPr>
            <a:r>
              <a:rPr lang="cs-CZ" sz="2000" dirty="0">
                <a:latin typeface="Comic Sans MS" pitchFamily="66" charset="0"/>
              </a:rPr>
              <a:t>chrupavčité </a:t>
            </a:r>
            <a:r>
              <a:rPr lang="cs-CZ" sz="2000" dirty="0" err="1">
                <a:latin typeface="Comic Sans MS" pitchFamily="66" charset="0"/>
              </a:rPr>
              <a:t>neurocranium</a:t>
            </a:r>
            <a:r>
              <a:rPr lang="cs-CZ" sz="2000" dirty="0">
                <a:latin typeface="Comic Sans MS" pitchFamily="66" charset="0"/>
              </a:rPr>
              <a:t> : párové chrupavky </a:t>
            </a:r>
            <a:br>
              <a:rPr lang="cs-CZ" sz="2000" dirty="0">
                <a:latin typeface="Comic Sans MS" pitchFamily="66" charset="0"/>
              </a:rPr>
            </a:br>
            <a:r>
              <a:rPr lang="cs-CZ" sz="2000" dirty="0" err="1">
                <a:latin typeface="Comic Sans MS" pitchFamily="66" charset="0"/>
              </a:rPr>
              <a:t>praechordalia</a:t>
            </a:r>
            <a:r>
              <a:rPr lang="cs-CZ" sz="2000" dirty="0">
                <a:latin typeface="Comic Sans MS" pitchFamily="66" charset="0"/>
              </a:rPr>
              <a:t> (</a:t>
            </a:r>
            <a:r>
              <a:rPr lang="cs-CZ" sz="2000" dirty="0" err="1">
                <a:latin typeface="Comic Sans MS" pitchFamily="66" charset="0"/>
              </a:rPr>
              <a:t>trabeculae</a:t>
            </a:r>
            <a:r>
              <a:rPr lang="cs-CZ" sz="2000" dirty="0">
                <a:latin typeface="Comic Sans MS" pitchFamily="66" charset="0"/>
              </a:rPr>
              <a:t> </a:t>
            </a:r>
            <a:r>
              <a:rPr lang="cs-CZ" sz="2000" dirty="0" err="1">
                <a:latin typeface="Comic Sans MS" pitchFamily="66" charset="0"/>
              </a:rPr>
              <a:t>cranii</a:t>
            </a:r>
            <a:r>
              <a:rPr lang="cs-CZ" sz="2000" dirty="0">
                <a:latin typeface="Comic Sans MS" pitchFamily="66" charset="0"/>
              </a:rPr>
              <a:t>), </a:t>
            </a:r>
            <a:r>
              <a:rPr lang="cs-CZ" sz="2000" dirty="0" err="1">
                <a:latin typeface="Comic Sans MS" pitchFamily="66" charset="0"/>
              </a:rPr>
              <a:t>parachordalia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17443" name="Picture 35" descr="MorfLebk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500438"/>
            <a:ext cx="3016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9" name="Line 41"/>
          <p:cNvSpPr>
            <a:spLocks noChangeShapeType="1"/>
          </p:cNvSpPr>
          <p:nvPr/>
        </p:nvSpPr>
        <p:spPr bwMode="auto">
          <a:xfrm>
            <a:off x="1042988" y="3429000"/>
            <a:ext cx="1296987" cy="1295400"/>
          </a:xfrm>
          <a:prstGeom prst="line">
            <a:avLst/>
          </a:prstGeom>
          <a:noFill/>
          <a:ln w="38100" cap="sq">
            <a:solidFill>
              <a:srgbClr val="FF3300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50" name="Line 42"/>
          <p:cNvSpPr>
            <a:spLocks noChangeShapeType="1"/>
          </p:cNvSpPr>
          <p:nvPr/>
        </p:nvSpPr>
        <p:spPr bwMode="auto">
          <a:xfrm flipH="1">
            <a:off x="2843213" y="3429000"/>
            <a:ext cx="1584325" cy="2160588"/>
          </a:xfrm>
          <a:prstGeom prst="line">
            <a:avLst/>
          </a:prstGeom>
          <a:noFill/>
          <a:ln w="38100" cap="sq">
            <a:solidFill>
              <a:srgbClr val="FF3300"/>
            </a:solidFill>
            <a:round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778500" y="3363913"/>
            <a:ext cx="2960688" cy="3276600"/>
            <a:chOff x="3640" y="2119"/>
            <a:chExt cx="1865" cy="2064"/>
          </a:xfrm>
        </p:grpSpPr>
        <p:pic>
          <p:nvPicPr>
            <p:cNvPr id="21522" name="Picture 36" descr="MorfLebk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1" y="2341"/>
              <a:ext cx="1321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3" name="Text Box 43"/>
            <p:cNvSpPr txBox="1">
              <a:spLocks noChangeArrowheads="1"/>
            </p:cNvSpPr>
            <p:nvPr/>
          </p:nvSpPr>
          <p:spPr bwMode="auto">
            <a:xfrm>
              <a:off x="3640" y="2119"/>
              <a:ext cx="1865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srůst - bazální ploténka</a:t>
              </a:r>
            </a:p>
          </p:txBody>
        </p:sp>
      </p:grpSp>
      <p:sp>
        <p:nvSpPr>
          <p:cNvPr id="21521" name="Text Box 46"/>
          <p:cNvSpPr txBox="1">
            <a:spLocks noChangeArrowheads="1"/>
          </p:cNvSpPr>
          <p:nvPr/>
        </p:nvSpPr>
        <p:spPr bwMode="auto">
          <a:xfrm>
            <a:off x="4139952" y="163488"/>
            <a:ext cx="10207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Comic Sans MS" pitchFamily="66" charset="0"/>
              </a:rPr>
              <a:t>Lebka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animBg="1" autoUpdateAnimBg="0"/>
      <p:bldP spid="17434" grpId="0" autoUpdateAnimBg="0"/>
      <p:bldP spid="17435" grpId="0" autoUpdateAnimBg="0"/>
      <p:bldP spid="17449" grpId="0" animBg="1"/>
      <p:bldP spid="174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6" name="Text Box 18"/>
          <p:cNvSpPr txBox="1">
            <a:spLocks noChangeArrowheads="1"/>
          </p:cNvSpPr>
          <p:nvPr/>
        </p:nvSpPr>
        <p:spPr bwMode="auto">
          <a:xfrm>
            <a:off x="179388" y="5180013"/>
            <a:ext cx="8709025" cy="915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cs-CZ" sz="2000">
                <a:latin typeface="Comic Sans MS" pitchFamily="66" charset="0"/>
              </a:rPr>
              <a:t> kostěné neurocranium : v komplexu </a:t>
            </a:r>
            <a:r>
              <a:rPr lang="cs-CZ" sz="2000" b="1">
                <a:latin typeface="Comic Sans MS" pitchFamily="66" charset="0"/>
              </a:rPr>
              <a:t>sphenoidale </a:t>
            </a:r>
            <a:r>
              <a:rPr lang="cs-CZ" sz="2000">
                <a:latin typeface="Comic Sans MS" pitchFamily="66" charset="0"/>
              </a:rPr>
              <a:t>(lebeční báze)</a:t>
            </a:r>
          </a:p>
          <a:p>
            <a:pPr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  </a:t>
            </a:r>
            <a:r>
              <a:rPr lang="cs-CZ" sz="1800">
                <a:latin typeface="Comic Sans MS" pitchFamily="66" charset="0"/>
              </a:rPr>
              <a:t>spodina lebeční: ethmosphenoidale, praesphenoid, basisphenoid + basioccipitale</a:t>
            </a:r>
          </a:p>
          <a:p>
            <a:pPr>
              <a:lnSpc>
                <a:spcPct val="90000"/>
              </a:lnSpc>
            </a:pPr>
            <a:r>
              <a:rPr lang="cs-CZ" sz="1800">
                <a:latin typeface="Comic Sans MS" pitchFamily="66" charset="0"/>
              </a:rPr>
              <a:t>  vertikální stěny: turbinalia, orbitosphenoid, alisphenoid, exoccipitale</a:t>
            </a:r>
            <a:r>
              <a:rPr lang="cs-CZ" sz="2000">
                <a:latin typeface="Comic Sans MS" pitchFamily="66" charset="0"/>
              </a:rPr>
              <a:t> 	</a:t>
            </a:r>
          </a:p>
        </p:txBody>
      </p:sp>
      <p:grpSp>
        <p:nvGrpSpPr>
          <p:cNvPr id="22532" name="Group 26"/>
          <p:cNvGrpSpPr>
            <a:grpSpLocks/>
          </p:cNvGrpSpPr>
          <p:nvPr/>
        </p:nvGrpSpPr>
        <p:grpSpPr bwMode="auto">
          <a:xfrm>
            <a:off x="803275" y="765175"/>
            <a:ext cx="7297738" cy="3887788"/>
            <a:chOff x="506" y="482"/>
            <a:chExt cx="4597" cy="2449"/>
          </a:xfrm>
        </p:grpSpPr>
        <p:sp>
          <p:nvSpPr>
            <p:cNvPr id="22533" name="Text Box 13"/>
            <p:cNvSpPr txBox="1">
              <a:spLocks noChangeArrowheads="1"/>
            </p:cNvSpPr>
            <p:nvPr/>
          </p:nvSpPr>
          <p:spPr bwMode="auto">
            <a:xfrm>
              <a:off x="725" y="482"/>
              <a:ext cx="4378" cy="86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2000">
                  <a:latin typeface="Comic Sans MS" pitchFamily="66" charset="0"/>
                </a:rPr>
                <a:t>pololebka (mihule)</a:t>
              </a:r>
            </a:p>
            <a:p>
              <a:r>
                <a:rPr lang="cs-CZ" sz="2000">
                  <a:latin typeface="Comic Sans MS" pitchFamily="66" charset="0"/>
                </a:rPr>
                <a:t>kompaktní lebka (paryby): regio - occipitalis</a:t>
              </a:r>
            </a:p>
            <a:p>
              <a:pPr>
                <a:lnSpc>
                  <a:spcPct val="80000"/>
                </a:lnSpc>
              </a:pPr>
              <a:r>
                <a:rPr lang="cs-CZ" sz="2000">
                  <a:latin typeface="Comic Sans MS" pitchFamily="66" charset="0"/>
                </a:rPr>
                <a:t>(chondrocranium)		     otica</a:t>
              </a:r>
            </a:p>
            <a:p>
              <a:pPr>
                <a:lnSpc>
                  <a:spcPct val="80000"/>
                </a:lnSpc>
              </a:pPr>
              <a:r>
                <a:rPr lang="cs-CZ" sz="2000">
                  <a:latin typeface="Comic Sans MS" pitchFamily="66" charset="0"/>
                </a:rPr>
                <a:t>				     orbitalis</a:t>
              </a:r>
            </a:p>
            <a:p>
              <a:pPr>
                <a:lnSpc>
                  <a:spcPct val="80000"/>
                </a:lnSpc>
              </a:pPr>
              <a:r>
                <a:rPr lang="cs-CZ" sz="2000">
                  <a:latin typeface="Comic Sans MS" pitchFamily="66" charset="0"/>
                </a:rPr>
                <a:t>				     ethmoidalis</a:t>
              </a:r>
            </a:p>
          </p:txBody>
        </p:sp>
        <p:pic>
          <p:nvPicPr>
            <p:cNvPr id="22534" name="Picture 23" descr="1298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" y="1117"/>
              <a:ext cx="2419" cy="1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25" descr="ANd9GcQMB2q-2isGxfnwhIs1_lJuZF3ld1TeM7RdOXoyAZ7jrf0WTLH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52" y="1470"/>
              <a:ext cx="195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53975" y="2852738"/>
            <a:ext cx="50942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dolní: mandibulare  -  articulare  - malleus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76200" y="2311400"/>
            <a:ext cx="5000625" cy="396875"/>
            <a:chOff x="48" y="1456"/>
            <a:chExt cx="3150" cy="250"/>
          </a:xfrm>
        </p:grpSpPr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8" y="1456"/>
              <a:ext cx="2775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1. (1) – čelistní (</a:t>
              </a:r>
              <a:r>
                <a:rPr lang="cs-CZ" sz="2000" i="1">
                  <a:latin typeface="Comic Sans MS" pitchFamily="66" charset="0"/>
                </a:rPr>
                <a:t>Otx</a:t>
              </a:r>
              <a:r>
                <a:rPr lang="cs-CZ" sz="2000">
                  <a:latin typeface="Comic Sans MS" pitchFamily="66" charset="0"/>
                </a:rPr>
                <a:t> gen a </a:t>
              </a:r>
              <a:r>
                <a:rPr lang="cs-CZ" sz="2000" i="1">
                  <a:latin typeface="Comic Sans MS" pitchFamily="66" charset="0"/>
                </a:rPr>
                <a:t>Dlx </a:t>
              </a:r>
              <a:r>
                <a:rPr lang="cs-CZ" sz="2000">
                  <a:latin typeface="Comic Sans MS" pitchFamily="66" charset="0"/>
                </a:rPr>
                <a:t>geny)</a:t>
              </a:r>
            </a:p>
          </p:txBody>
        </p:sp>
        <p:sp>
          <p:nvSpPr>
            <p:cNvPr id="24599" name="Rectangle 40"/>
            <p:cNvSpPr>
              <a:spLocks noChangeArrowheads="1"/>
            </p:cNvSpPr>
            <p:nvPr/>
          </p:nvSpPr>
          <p:spPr bwMode="auto">
            <a:xfrm>
              <a:off x="3061" y="1525"/>
              <a:ext cx="137" cy="136"/>
            </a:xfrm>
            <a:prstGeom prst="rect">
              <a:avLst/>
            </a:prstGeom>
            <a:solidFill>
              <a:srgbClr val="CC00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132138" y="525463"/>
            <a:ext cx="2774950" cy="527050"/>
          </a:xfrm>
          <a:prstGeom prst="rect">
            <a:avLst/>
          </a:prstGeom>
          <a:noFill/>
          <a:ln w="12700" cap="sq">
            <a:solidFill>
              <a:srgbClr val="0033CC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cs-CZ" sz="2000" b="1">
                <a:solidFill>
                  <a:srgbClr val="0000FF"/>
                </a:solidFill>
                <a:latin typeface="Comic Sans MS" pitchFamily="66" charset="0"/>
              </a:rPr>
              <a:t>2. viscerocranium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0" y="1111250"/>
            <a:ext cx="5724525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cs-CZ" sz="2000">
                <a:latin typeface="Comic Sans MS" pitchFamily="66" charset="0"/>
              </a:rPr>
              <a:t>ENDOSKELET (viscerální) – z ektomezen-chymu nervové lišty, chrupavčitý, kostěný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76200" y="5788025"/>
            <a:ext cx="45974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cs-CZ" sz="2000">
                <a:latin typeface="Comic Sans MS" pitchFamily="66" charset="0"/>
              </a:rPr>
              <a:t>EXOSKELET (dermální) - jen kostěný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34925" y="1628775"/>
            <a:ext cx="25273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žaberní oblouky (9):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76200" y="1952625"/>
            <a:ext cx="33162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0. (2) – praemandibulární ?</a:t>
            </a:r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103188" y="2600325"/>
            <a:ext cx="56530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horní (?): palatoquadratum - quadratum - incus</a:t>
            </a: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107950" y="3463925"/>
            <a:ext cx="52943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horní: hyomandibulare  - columella  - stapes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103188" y="3740150"/>
            <a:ext cx="56927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dolní: hyoideum-rohy jazylky-jiné části jazylky</a:t>
            </a:r>
          </a:p>
        </p:txBody>
      </p:sp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76200" y="4098925"/>
            <a:ext cx="60801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1938" indent="-261938"/>
            <a:r>
              <a:rPr lang="cs-CZ" sz="2000">
                <a:latin typeface="Comic Sans MS" pitchFamily="66" charset="0"/>
              </a:rPr>
              <a:t>3. opora žaber (vodní) - části jazylky (Tetrapoda) </a:t>
            </a:r>
          </a:p>
        </p:txBody>
      </p: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76200" y="4567238"/>
            <a:ext cx="54102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87338" indent="-287338"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4.-6. opora žaber (vodní) - chrupavky hrtanu (Tetrapoda) 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76200" y="5153025"/>
            <a:ext cx="54102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87338" indent="-287338"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7. opora žaber (Chondrichthyes) až vymizení (Tetrapoda)	    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107950" y="6002338"/>
            <a:ext cx="45291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horní čelist: praemaxillare, maxillare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127000" y="6272213"/>
            <a:ext cx="50927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dolní čelist: dentale (mandibula), angulare</a:t>
            </a:r>
          </a:p>
        </p:txBody>
      </p:sp>
      <p:pic>
        <p:nvPicPr>
          <p:cNvPr id="24593" name="Picture 39" descr="CraniataOblouky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688" y="836613"/>
            <a:ext cx="303371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76200" y="3176588"/>
            <a:ext cx="5000625" cy="396875"/>
            <a:chOff x="48" y="2001"/>
            <a:chExt cx="3150" cy="250"/>
          </a:xfrm>
        </p:grpSpPr>
        <p:sp>
          <p:nvSpPr>
            <p:cNvPr id="24596" name="Text Box 29"/>
            <p:cNvSpPr txBox="1">
              <a:spLocks noChangeArrowheads="1"/>
            </p:cNvSpPr>
            <p:nvPr/>
          </p:nvSpPr>
          <p:spPr bwMode="auto">
            <a:xfrm>
              <a:off x="48" y="2001"/>
              <a:ext cx="2350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2. (1) – jazylkový (</a:t>
              </a:r>
              <a:r>
                <a:rPr lang="cs-CZ" sz="2000" i="1">
                  <a:latin typeface="Comic Sans MS" pitchFamily="66" charset="0"/>
                </a:rPr>
                <a:t>Hox a2 </a:t>
              </a:r>
              <a:r>
                <a:rPr lang="cs-CZ" sz="2000">
                  <a:latin typeface="Comic Sans MS" pitchFamily="66" charset="0"/>
                </a:rPr>
                <a:t>gen)</a:t>
              </a:r>
            </a:p>
          </p:txBody>
        </p:sp>
        <p:sp>
          <p:nvSpPr>
            <p:cNvPr id="24597" name="Rectangle 41"/>
            <p:cNvSpPr>
              <a:spLocks noChangeArrowheads="1"/>
            </p:cNvSpPr>
            <p:nvPr/>
          </p:nvSpPr>
          <p:spPr bwMode="auto">
            <a:xfrm>
              <a:off x="3061" y="2069"/>
              <a:ext cx="137" cy="136"/>
            </a:xfrm>
            <a:prstGeom prst="rect">
              <a:avLst/>
            </a:prstGeom>
            <a:solidFill>
              <a:srgbClr val="6699FF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0" grpId="0" autoUpdateAnimBg="0"/>
      <p:bldP spid="18454" grpId="0" autoUpdateAnimBg="0"/>
      <p:bldP spid="18455" grpId="0" autoUpdateAnimBg="0"/>
      <p:bldP spid="18456" grpId="0" autoUpdateAnimBg="0"/>
      <p:bldP spid="18457" grpId="0" autoUpdateAnimBg="0"/>
      <p:bldP spid="18459" grpId="0" autoUpdateAnimBg="0"/>
      <p:bldP spid="18462" grpId="0" autoUpdateAnimBg="0"/>
      <p:bldP spid="18463" grpId="0" autoUpdateAnimBg="0"/>
      <p:bldP spid="18464" grpId="0" autoUpdateAnimBg="0"/>
      <p:bldP spid="18465" grpId="0" autoUpdateAnimBg="0"/>
      <p:bldP spid="18466" grpId="0" autoUpdateAnimBg="0"/>
      <p:bldP spid="18467" grpId="0" autoUpdateAnimBg="0"/>
      <p:bldP spid="1846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61938"/>
            <a:ext cx="4443412" cy="633412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840288" y="2854325"/>
            <a:ext cx="378142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původ sluchových kůstek savců</a:t>
            </a:r>
          </a:p>
          <a:p>
            <a:r>
              <a:rPr lang="cs-CZ" sz="2000">
                <a:latin typeface="Comic Sans MS" pitchFamily="66" charset="0"/>
              </a:rPr>
              <a:t>(Gaupp - Reichertova teorie)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82638"/>
            <a:ext cx="8675687" cy="49514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089400" y="5902325"/>
            <a:ext cx="10588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žralok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2133600" y="692150"/>
            <a:ext cx="4953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latin typeface="Comic Sans MS" pitchFamily="66" charset="0"/>
              </a:rPr>
              <a:t>Připojení viscerocrania k neurocraniu</a:t>
            </a:r>
          </a:p>
        </p:txBody>
      </p:sp>
      <p:pic>
        <p:nvPicPr>
          <p:cNvPr id="30723" name="Picture 6" descr="MorfLeb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089025"/>
            <a:ext cx="5162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9388" y="1598613"/>
            <a:ext cx="181292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primární</a:t>
            </a:r>
          </a:p>
          <a:p>
            <a:r>
              <a:rPr lang="cs-CZ" sz="2000">
                <a:latin typeface="Comic Sans MS" pitchFamily="66" charset="0"/>
              </a:rPr>
              <a:t>autostylie</a:t>
            </a:r>
          </a:p>
          <a:p>
            <a:r>
              <a:rPr lang="cs-CZ" sz="2000">
                <a:latin typeface="Comic Sans MS" pitchFamily="66" charset="0"/>
              </a:rPr>
              <a:t>(euautostylie)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28600" y="4494213"/>
            <a:ext cx="12509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hyostylie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164388" y="4441825"/>
            <a:ext cx="201612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sekundární autostylie</a:t>
            </a:r>
          </a:p>
          <a:p>
            <a:r>
              <a:rPr lang="cs-CZ" sz="2000">
                <a:latin typeface="Comic Sans MS" pitchFamily="66" charset="0"/>
              </a:rPr>
              <a:t>(metautostylie)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7235825" y="1698625"/>
            <a:ext cx="1752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amphistylie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utoUpdateAnimBg="0"/>
      <p:bldP spid="22537" grpId="0" autoUpdateAnimBg="0"/>
      <p:bldP spid="22538" grpId="0" autoUpdateAnimBg="0"/>
      <p:bldP spid="2253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533400" y="4700588"/>
            <a:ext cx="8305800" cy="1752600"/>
            <a:chOff x="240" y="2880"/>
            <a:chExt cx="5232" cy="1104"/>
          </a:xfrm>
        </p:grpSpPr>
        <p:sp>
          <p:nvSpPr>
            <p:cNvPr id="31765" name="Rectangle 36"/>
            <p:cNvSpPr>
              <a:spLocks noChangeArrowheads="1"/>
            </p:cNvSpPr>
            <p:nvPr/>
          </p:nvSpPr>
          <p:spPr bwMode="auto">
            <a:xfrm>
              <a:off x="240" y="2880"/>
              <a:ext cx="5232" cy="11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1766" name="Group 68"/>
            <p:cNvGrpSpPr>
              <a:grpSpLocks/>
            </p:cNvGrpSpPr>
            <p:nvPr/>
          </p:nvGrpSpPr>
          <p:grpSpPr bwMode="auto">
            <a:xfrm>
              <a:off x="1821" y="2903"/>
              <a:ext cx="2352" cy="634"/>
              <a:chOff x="1821" y="2903"/>
              <a:chExt cx="2352" cy="634"/>
            </a:xfrm>
          </p:grpSpPr>
          <p:sp>
            <p:nvSpPr>
              <p:cNvPr id="31767" name="Text Box 30"/>
              <p:cNvSpPr txBox="1">
                <a:spLocks noChangeArrowheads="1"/>
              </p:cNvSpPr>
              <p:nvPr/>
            </p:nvSpPr>
            <p:spPr bwMode="auto">
              <a:xfrm>
                <a:off x="2064" y="3095"/>
                <a:ext cx="585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>
                    <a:latin typeface="Comic Sans MS" pitchFamily="66" charset="0"/>
                  </a:rPr>
                  <a:t>pinnae</a:t>
                </a:r>
              </a:p>
            </p:txBody>
          </p:sp>
          <p:sp>
            <p:nvSpPr>
              <p:cNvPr id="31768" name="Text Box 32"/>
              <p:cNvSpPr txBox="1">
                <a:spLocks noChangeArrowheads="1"/>
              </p:cNvSpPr>
              <p:nvPr/>
            </p:nvSpPr>
            <p:spPr bwMode="auto">
              <a:xfrm>
                <a:off x="3024" y="3287"/>
                <a:ext cx="1080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>
                    <a:latin typeface="Comic Sans MS" pitchFamily="66" charset="0"/>
                  </a:rPr>
                  <a:t>ventrales (V)</a:t>
                </a:r>
              </a:p>
            </p:txBody>
          </p:sp>
          <p:sp>
            <p:nvSpPr>
              <p:cNvPr id="31769" name="Text Box 31"/>
              <p:cNvSpPr txBox="1">
                <a:spLocks noChangeArrowheads="1"/>
              </p:cNvSpPr>
              <p:nvPr/>
            </p:nvSpPr>
            <p:spPr bwMode="auto">
              <a:xfrm>
                <a:off x="3024" y="3095"/>
                <a:ext cx="1149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>
                    <a:latin typeface="Comic Sans MS" pitchFamily="66" charset="0"/>
                  </a:rPr>
                  <a:t>pectorales (P)</a:t>
                </a:r>
              </a:p>
            </p:txBody>
          </p:sp>
          <p:sp>
            <p:nvSpPr>
              <p:cNvPr id="31770" name="Text Box 21"/>
              <p:cNvSpPr txBox="1">
                <a:spLocks noChangeArrowheads="1"/>
              </p:cNvSpPr>
              <p:nvPr/>
            </p:nvSpPr>
            <p:spPr bwMode="auto">
              <a:xfrm>
                <a:off x="1821" y="2903"/>
                <a:ext cx="848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>
                    <a:latin typeface="Comic Sans MS" pitchFamily="66" charset="0"/>
                  </a:rPr>
                  <a:t>B) párové</a:t>
                </a:r>
                <a:endParaRPr lang="cs-CZ" sz="2000">
                  <a:latin typeface="Comic Sans MS" pitchFamily="66" charset="0"/>
                </a:endParaRPr>
              </a:p>
            </p:txBody>
          </p:sp>
        </p:grp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539750" y="1908175"/>
            <a:ext cx="8299450" cy="2097088"/>
            <a:chOff x="336" y="1248"/>
            <a:chExt cx="5232" cy="1584"/>
          </a:xfrm>
        </p:grpSpPr>
        <p:sp>
          <p:nvSpPr>
            <p:cNvPr id="31758" name="Rectangle 35"/>
            <p:cNvSpPr>
              <a:spLocks noChangeArrowheads="1"/>
            </p:cNvSpPr>
            <p:nvPr/>
          </p:nvSpPr>
          <p:spPr bwMode="auto">
            <a:xfrm>
              <a:off x="336" y="1248"/>
              <a:ext cx="5232" cy="158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1759" name="Group 75"/>
            <p:cNvGrpSpPr>
              <a:grpSpLocks/>
            </p:cNvGrpSpPr>
            <p:nvPr/>
          </p:nvGrpSpPr>
          <p:grpSpPr bwMode="auto">
            <a:xfrm>
              <a:off x="1968" y="1305"/>
              <a:ext cx="2220" cy="911"/>
              <a:chOff x="1968" y="1305"/>
              <a:chExt cx="2220" cy="911"/>
            </a:xfrm>
          </p:grpSpPr>
          <p:sp>
            <p:nvSpPr>
              <p:cNvPr id="31760" name="Text Box 23"/>
              <p:cNvSpPr txBox="1">
                <a:spLocks noChangeArrowheads="1"/>
              </p:cNvSpPr>
              <p:nvPr/>
            </p:nvSpPr>
            <p:spPr bwMode="auto">
              <a:xfrm>
                <a:off x="2317" y="1346"/>
                <a:ext cx="498" cy="48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</a:pPr>
                <a:r>
                  <a:rPr lang="cs-CZ" sz="2000">
                    <a:latin typeface="Comic Sans MS" pitchFamily="66" charset="0"/>
                  </a:rPr>
                  <a:t>pinna</a:t>
                </a:r>
              </a:p>
            </p:txBody>
          </p:sp>
          <p:sp>
            <p:nvSpPr>
              <p:cNvPr id="31761" name="Text Box 24"/>
              <p:cNvSpPr txBox="1">
                <a:spLocks noChangeArrowheads="1"/>
              </p:cNvSpPr>
              <p:nvPr/>
            </p:nvSpPr>
            <p:spPr bwMode="auto">
              <a:xfrm>
                <a:off x="3219" y="1497"/>
                <a:ext cx="969" cy="3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>
                    <a:latin typeface="Comic Sans MS" pitchFamily="66" charset="0"/>
                  </a:rPr>
                  <a:t>caudalis (C)</a:t>
                </a:r>
              </a:p>
            </p:txBody>
          </p:sp>
          <p:sp>
            <p:nvSpPr>
              <p:cNvPr id="31762" name="Text Box 25"/>
              <p:cNvSpPr txBox="1">
                <a:spLocks noChangeArrowheads="1"/>
              </p:cNvSpPr>
              <p:nvPr/>
            </p:nvSpPr>
            <p:spPr bwMode="auto">
              <a:xfrm>
                <a:off x="3202" y="1538"/>
                <a:ext cx="980" cy="48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</a:pPr>
                <a:r>
                  <a:rPr lang="cs-CZ" sz="2000">
                    <a:latin typeface="Comic Sans MS" pitchFamily="66" charset="0"/>
                  </a:rPr>
                  <a:t>dorsalis (D)</a:t>
                </a:r>
              </a:p>
            </p:txBody>
          </p:sp>
          <p:sp>
            <p:nvSpPr>
              <p:cNvPr id="31763" name="Text Box 26"/>
              <p:cNvSpPr txBox="1">
                <a:spLocks noChangeArrowheads="1"/>
              </p:cNvSpPr>
              <p:nvPr/>
            </p:nvSpPr>
            <p:spPr bwMode="auto">
              <a:xfrm>
                <a:off x="3208" y="1731"/>
                <a:ext cx="815" cy="48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</a:pPr>
                <a:r>
                  <a:rPr lang="cs-CZ" sz="2000">
                    <a:latin typeface="Comic Sans MS" pitchFamily="66" charset="0"/>
                  </a:rPr>
                  <a:t>analis (A)</a:t>
                </a:r>
              </a:p>
            </p:txBody>
          </p:sp>
          <p:sp>
            <p:nvSpPr>
              <p:cNvPr id="31764" name="Text Box 20"/>
              <p:cNvSpPr txBox="1">
                <a:spLocks noChangeArrowheads="1"/>
              </p:cNvSpPr>
              <p:nvPr/>
            </p:nvSpPr>
            <p:spPr bwMode="auto">
              <a:xfrm>
                <a:off x="1968" y="1305"/>
                <a:ext cx="1093" cy="3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r>
                  <a:rPr lang="cs-CZ" sz="2000" b="1">
                    <a:latin typeface="Comic Sans MS" pitchFamily="66" charset="0"/>
                  </a:rPr>
                  <a:t>A) nepárové</a:t>
                </a:r>
                <a:endParaRPr lang="cs-CZ" sz="2000">
                  <a:latin typeface="Comic Sans MS" pitchFamily="66" charset="0"/>
                </a:endParaRPr>
              </a:p>
            </p:txBody>
          </p:sp>
        </p:grpSp>
      </p:grpSp>
      <p:sp>
        <p:nvSpPr>
          <p:cNvPr id="31748" name="Text Box 16"/>
          <p:cNvSpPr txBox="1">
            <a:spLocks noChangeArrowheads="1"/>
          </p:cNvSpPr>
          <p:nvPr/>
        </p:nvSpPr>
        <p:spPr bwMode="auto">
          <a:xfrm>
            <a:off x="4086225" y="668338"/>
            <a:ext cx="14049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„Agnatha“</a:t>
            </a:r>
          </a:p>
        </p:txBody>
      </p:sp>
      <p:sp>
        <p:nvSpPr>
          <p:cNvPr id="31749" name="Text Box 17"/>
          <p:cNvSpPr txBox="1">
            <a:spLocks noChangeArrowheads="1"/>
          </p:cNvSpPr>
          <p:nvPr/>
        </p:nvSpPr>
        <p:spPr bwMode="auto">
          <a:xfrm>
            <a:off x="3721100" y="1277938"/>
            <a:ext cx="20050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Gnathostomata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1949450" y="973138"/>
            <a:ext cx="55086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nepárový ploutevní lem - chrupavčité paprsky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2133600" y="1592263"/>
            <a:ext cx="52959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vodní obratlovci - ichthyopterygia (ploutve)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258888" y="3141663"/>
            <a:ext cx="57261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fixace v trupu: pterygiophory (D, A), páteř (C) </a:t>
            </a:r>
          </a:p>
        </p:txBody>
      </p: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1274763" y="3521075"/>
            <a:ext cx="7467600" cy="91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volná končetina: paprsky </a:t>
            </a:r>
          </a:p>
          <a:p>
            <a:pPr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	    ceratotrichia   -   lepidotrichia   -   camptotrichia</a:t>
            </a:r>
          </a:p>
          <a:p>
            <a:pPr>
              <a:lnSpc>
                <a:spcPct val="90000"/>
              </a:lnSpc>
            </a:pPr>
            <a:r>
              <a:rPr lang="cs-CZ" sz="2000">
                <a:latin typeface="Comic Sans MS" pitchFamily="66" charset="0"/>
              </a:rPr>
              <a:t>	  </a:t>
            </a:r>
            <a:r>
              <a:rPr lang="cs-CZ" sz="1800">
                <a:latin typeface="Comic Sans MS" pitchFamily="66" charset="0"/>
              </a:rPr>
              <a:t>(Chondrichthyes)       (Actinopterygii)	     (Dipnoi)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1331913" y="5667375"/>
            <a:ext cx="70119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fixace v trupu: pásma (přední - lopatkové, zadní - pánevní)</a:t>
            </a: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1331913" y="5986463"/>
            <a:ext cx="52689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volná končetina: basalia - radialia - paprsky</a:t>
            </a:r>
          </a:p>
        </p:txBody>
      </p:sp>
      <p:sp>
        <p:nvSpPr>
          <p:cNvPr id="31757" name="Text Box 3"/>
          <p:cNvSpPr txBox="1">
            <a:spLocks noChangeArrowheads="1"/>
          </p:cNvSpPr>
          <p:nvPr/>
        </p:nvSpPr>
        <p:spPr bwMode="auto">
          <a:xfrm>
            <a:off x="107950" y="430213"/>
            <a:ext cx="2438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Kostra končetin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6" grpId="0" autoUpdateAnimBg="0"/>
      <p:bldP spid="27677" grpId="0" autoUpdateAnimBg="0"/>
      <p:bldP spid="27675" grpId="0"/>
      <p:bldP spid="27676" grpId="0"/>
      <p:bldP spid="27681" grpId="0"/>
      <p:bldP spid="276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MorfSkKonč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276350"/>
            <a:ext cx="88201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657600" y="731838"/>
            <a:ext cx="21240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pinna caudalis</a:t>
            </a: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381000" y="4648200"/>
            <a:ext cx="2209800" cy="45720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latin typeface="Comic Sans MS" pitchFamily="66" charset="0"/>
              </a:rPr>
              <a:t>heterocerkní</a:t>
            </a: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6905625" y="3276600"/>
            <a:ext cx="1933575" cy="45720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latin typeface="Comic Sans MS" pitchFamily="66" charset="0"/>
              </a:rPr>
              <a:t>homocerkní</a:t>
            </a: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4343400" y="5943600"/>
            <a:ext cx="1933575" cy="45720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latin typeface="Comic Sans MS" pitchFamily="66" charset="0"/>
              </a:rPr>
              <a:t>difycerkní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974725" y="1541463"/>
            <a:ext cx="7286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kůže</a:t>
            </a: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2000250" y="1195388"/>
            <a:ext cx="56419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vícevrstevná pokožka (epidermis) z ektoblastu</a:t>
            </a:r>
          </a:p>
        </p:txBody>
      </p:sp>
      <p:sp>
        <p:nvSpPr>
          <p:cNvPr id="11268" name="Line 9"/>
          <p:cNvSpPr>
            <a:spLocks noChangeShapeType="1"/>
          </p:cNvSpPr>
          <p:nvPr/>
        </p:nvSpPr>
        <p:spPr bwMode="auto">
          <a:xfrm flipV="1">
            <a:off x="1752600" y="1447800"/>
            <a:ext cx="76200" cy="3048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2017713" y="1881188"/>
            <a:ext cx="587692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škára (corium, dermis) z mezoblastu (dermatom)</a:t>
            </a:r>
          </a:p>
          <a:p>
            <a:r>
              <a:rPr lang="cs-CZ" sz="2000">
                <a:latin typeface="Comic Sans MS" pitchFamily="66" charset="0"/>
              </a:rPr>
              <a:t>a z buněk neurální lišty</a:t>
            </a:r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>
            <a:off x="1752600" y="1752600"/>
            <a:ext cx="76200" cy="3048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0325" y="2787650"/>
            <a:ext cx="6430963" cy="3844925"/>
            <a:chOff x="38" y="1756"/>
            <a:chExt cx="4051" cy="2422"/>
          </a:xfrm>
        </p:grpSpPr>
        <p:grpSp>
          <p:nvGrpSpPr>
            <p:cNvPr id="11277" name="Group 25"/>
            <p:cNvGrpSpPr>
              <a:grpSpLocks/>
            </p:cNvGrpSpPr>
            <p:nvPr/>
          </p:nvGrpSpPr>
          <p:grpSpPr bwMode="auto">
            <a:xfrm>
              <a:off x="38" y="1756"/>
              <a:ext cx="4051" cy="2422"/>
              <a:chOff x="38" y="1756"/>
              <a:chExt cx="4051" cy="2422"/>
            </a:xfrm>
          </p:grpSpPr>
          <p:pic>
            <p:nvPicPr>
              <p:cNvPr id="11281" name="Picture 11" descr="Imag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" y="1756"/>
                <a:ext cx="2207" cy="1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2" name="Picture 13" descr="DS01Kůž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45" y="2750"/>
                <a:ext cx="1844" cy="1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278" name="Group 24"/>
            <p:cNvGrpSpPr>
              <a:grpSpLocks/>
            </p:cNvGrpSpPr>
            <p:nvPr/>
          </p:nvGrpSpPr>
          <p:grpSpPr bwMode="auto">
            <a:xfrm>
              <a:off x="1474" y="2387"/>
              <a:ext cx="1581" cy="1145"/>
              <a:chOff x="1474" y="2387"/>
              <a:chExt cx="1581" cy="1145"/>
            </a:xfrm>
          </p:grpSpPr>
          <p:sp>
            <p:nvSpPr>
              <p:cNvPr id="11279" name="Line 14"/>
              <p:cNvSpPr>
                <a:spLocks noChangeShapeType="1"/>
              </p:cNvSpPr>
              <p:nvPr/>
            </p:nvSpPr>
            <p:spPr bwMode="auto">
              <a:xfrm flipH="1" flipV="1">
                <a:off x="1791" y="2387"/>
                <a:ext cx="953" cy="771"/>
              </a:xfrm>
              <a:prstGeom prst="line">
                <a:avLst/>
              </a:prstGeom>
              <a:noFill/>
              <a:ln w="38100" cap="sq">
                <a:solidFill>
                  <a:srgbClr val="FF6600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280" name="Line 15"/>
              <p:cNvSpPr>
                <a:spLocks noChangeShapeType="1"/>
              </p:cNvSpPr>
              <p:nvPr/>
            </p:nvSpPr>
            <p:spPr bwMode="auto">
              <a:xfrm flipH="1" flipV="1">
                <a:off x="1474" y="3022"/>
                <a:ext cx="1581" cy="510"/>
              </a:xfrm>
              <a:prstGeom prst="line">
                <a:avLst/>
              </a:prstGeom>
              <a:noFill/>
              <a:ln w="38100" cap="sq">
                <a:solidFill>
                  <a:srgbClr val="FF6600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795963" y="2205038"/>
            <a:ext cx="3276600" cy="2592387"/>
            <a:chOff x="3651" y="1389"/>
            <a:chExt cx="2064" cy="1633"/>
          </a:xfrm>
        </p:grpSpPr>
        <p:pic>
          <p:nvPicPr>
            <p:cNvPr id="11275" name="Picture 23" descr="Kop12on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" y="1558"/>
              <a:ext cx="2064" cy="1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6" name="AutoShape 28"/>
            <p:cNvSpPr>
              <a:spLocks noChangeArrowheads="1"/>
            </p:cNvSpPr>
            <p:nvPr/>
          </p:nvSpPr>
          <p:spPr bwMode="auto">
            <a:xfrm rot="7052075">
              <a:off x="4622" y="1598"/>
              <a:ext cx="507" cy="90"/>
            </a:xfrm>
            <a:prstGeom prst="rightArrow">
              <a:avLst>
                <a:gd name="adj1" fmla="val 50000"/>
                <a:gd name="adj2" fmla="val 140833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1274" name="Text Box 33"/>
          <p:cNvSpPr txBox="1">
            <a:spLocks noChangeArrowheads="1"/>
          </p:cNvSpPr>
          <p:nvPr/>
        </p:nvSpPr>
        <p:spPr bwMode="auto">
          <a:xfrm>
            <a:off x="1979613" y="550863"/>
            <a:ext cx="6336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u="sng" dirty="0">
                <a:latin typeface="Comic Sans MS" pitchFamily="66" charset="0"/>
              </a:rPr>
              <a:t>1. Pokryv těla (</a:t>
            </a:r>
            <a:r>
              <a:rPr lang="cs-CZ" sz="2400" u="sng" dirty="0" smtClean="0">
                <a:latin typeface="Comic Sans MS" pitchFamily="66" charset="0"/>
              </a:rPr>
              <a:t>integument obratlovců)</a:t>
            </a:r>
            <a:endParaRPr lang="cs-CZ" sz="2400" u="sng" dirty="0">
              <a:latin typeface="Comic Sans MS" pitchFamily="66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2"/>
          <p:cNvGrpSpPr>
            <a:grpSpLocks/>
          </p:cNvGrpSpPr>
          <p:nvPr/>
        </p:nvGrpSpPr>
        <p:grpSpPr bwMode="auto">
          <a:xfrm>
            <a:off x="0" y="995363"/>
            <a:ext cx="4343400" cy="3271837"/>
            <a:chOff x="0" y="627"/>
            <a:chExt cx="2736" cy="2061"/>
          </a:xfrm>
        </p:grpSpPr>
        <p:pic>
          <p:nvPicPr>
            <p:cNvPr id="33803" name="Picture 8" descr="MorfSkKonč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7"/>
              <a:ext cx="2736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4" name="Text Box 10"/>
            <p:cNvSpPr txBox="1">
              <a:spLocks noChangeArrowheads="1"/>
            </p:cNvSpPr>
            <p:nvPr/>
          </p:nvSpPr>
          <p:spPr bwMode="auto">
            <a:xfrm>
              <a:off x="45" y="675"/>
              <a:ext cx="1111" cy="25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>
                  <a:latin typeface="Comic Sans MS" pitchFamily="66" charset="0"/>
                </a:rPr>
                <a:t>heterocerkní</a:t>
              </a:r>
              <a:endParaRPr lang="cs-CZ" sz="2400">
                <a:latin typeface="Comic Sans MS" pitchFamily="66" charset="0"/>
              </a:endParaRPr>
            </a:p>
          </p:txBody>
        </p:sp>
      </p:grpSp>
      <p:grpSp>
        <p:nvGrpSpPr>
          <p:cNvPr id="33795" name="Group 16"/>
          <p:cNvGrpSpPr>
            <a:grpSpLocks/>
          </p:cNvGrpSpPr>
          <p:nvPr/>
        </p:nvGrpSpPr>
        <p:grpSpPr bwMode="auto">
          <a:xfrm>
            <a:off x="4343400" y="3581400"/>
            <a:ext cx="4800600" cy="3200400"/>
            <a:chOff x="2856" y="2160"/>
            <a:chExt cx="2904" cy="1983"/>
          </a:xfrm>
        </p:grpSpPr>
        <p:pic>
          <p:nvPicPr>
            <p:cNvPr id="33801" name="Picture 7" descr="MorfSkKonč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6" y="2160"/>
              <a:ext cx="2904" cy="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2" name="Text Box 12"/>
            <p:cNvSpPr txBox="1">
              <a:spLocks noChangeArrowheads="1"/>
            </p:cNvSpPr>
            <p:nvPr/>
          </p:nvSpPr>
          <p:spPr bwMode="auto">
            <a:xfrm>
              <a:off x="4656" y="3840"/>
              <a:ext cx="1104" cy="246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>
                  <a:latin typeface="Comic Sans MS" pitchFamily="66" charset="0"/>
                </a:rPr>
                <a:t>difycerkní</a:t>
              </a:r>
              <a:endParaRPr lang="cs-CZ" sz="2400">
                <a:latin typeface="Comic Sans MS" pitchFamily="66" charset="0"/>
              </a:endParaRPr>
            </a:p>
          </p:txBody>
        </p:sp>
      </p:grpSp>
      <p:sp>
        <p:nvSpPr>
          <p:cNvPr id="33796" name="Text Box 13"/>
          <p:cNvSpPr txBox="1">
            <a:spLocks noChangeArrowheads="1"/>
          </p:cNvSpPr>
          <p:nvPr/>
        </p:nvSpPr>
        <p:spPr bwMode="auto">
          <a:xfrm>
            <a:off x="304800" y="4211638"/>
            <a:ext cx="146843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urostyl</a:t>
            </a:r>
          </a:p>
          <a:p>
            <a:r>
              <a:rPr lang="cs-CZ" sz="2400">
                <a:latin typeface="Comic Sans MS" pitchFamily="66" charset="0"/>
              </a:rPr>
              <a:t>hypuralia</a:t>
            </a:r>
          </a:p>
        </p:txBody>
      </p:sp>
      <p:grpSp>
        <p:nvGrpSpPr>
          <p:cNvPr id="33797" name="Group 21"/>
          <p:cNvGrpSpPr>
            <a:grpSpLocks/>
          </p:cNvGrpSpPr>
          <p:nvPr/>
        </p:nvGrpSpPr>
        <p:grpSpPr bwMode="auto">
          <a:xfrm>
            <a:off x="4343400" y="995363"/>
            <a:ext cx="4800600" cy="2747962"/>
            <a:chOff x="2736" y="627"/>
            <a:chExt cx="3024" cy="1731"/>
          </a:xfrm>
        </p:grpSpPr>
        <p:pic>
          <p:nvPicPr>
            <p:cNvPr id="33799" name="Picture 6" descr="MorfSkKonč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627"/>
              <a:ext cx="3024" cy="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 Box 11"/>
            <p:cNvSpPr txBox="1">
              <a:spLocks noChangeArrowheads="1"/>
            </p:cNvSpPr>
            <p:nvPr/>
          </p:nvSpPr>
          <p:spPr bwMode="auto">
            <a:xfrm>
              <a:off x="2736" y="2054"/>
              <a:ext cx="1104" cy="25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>
                  <a:latin typeface="Comic Sans MS" pitchFamily="66" charset="0"/>
                </a:rPr>
                <a:t>homocerkní</a:t>
              </a:r>
              <a:endParaRPr lang="cs-CZ" sz="2400">
                <a:latin typeface="Comic Sans MS" pitchFamily="66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  <p:sp>
        <p:nvSpPr>
          <p:cNvPr id="3" name="Ovál 2"/>
          <p:cNvSpPr>
            <a:spLocks noChangeAspect="1"/>
          </p:cNvSpPr>
          <p:nvPr/>
        </p:nvSpPr>
        <p:spPr bwMode="auto">
          <a:xfrm flipH="1" flipV="1">
            <a:off x="6516216" y="2204872"/>
            <a:ext cx="72000" cy="720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4" name="TextovéPole 3"/>
          <p:cNvSpPr txBox="1"/>
          <p:nvPr/>
        </p:nvSpPr>
        <p:spPr>
          <a:xfrm>
            <a:off x="4031940" y="3305890"/>
            <a:ext cx="1080120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A0894D33-EECD-46A4-9ED5-B93E59935A93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15" name="Ovál 14"/>
          <p:cNvSpPr>
            <a:spLocks noChangeAspect="1"/>
          </p:cNvSpPr>
          <p:nvPr/>
        </p:nvSpPr>
        <p:spPr bwMode="auto">
          <a:xfrm flipH="1" flipV="1">
            <a:off x="1619672" y="4437120"/>
            <a:ext cx="72000" cy="72000"/>
          </a:xfrm>
          <a:prstGeom prst="ellipse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6" name="Ovál 15"/>
          <p:cNvSpPr>
            <a:spLocks noChangeAspect="1"/>
          </p:cNvSpPr>
          <p:nvPr/>
        </p:nvSpPr>
        <p:spPr bwMode="auto">
          <a:xfrm flipH="1" flipV="1">
            <a:off x="6876256" y="2708928"/>
            <a:ext cx="72000" cy="7200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7" name="Ovál 16"/>
          <p:cNvSpPr>
            <a:spLocks noChangeAspect="1"/>
          </p:cNvSpPr>
          <p:nvPr/>
        </p:nvSpPr>
        <p:spPr bwMode="auto">
          <a:xfrm flipH="1" flipV="1">
            <a:off x="1835704" y="4797160"/>
            <a:ext cx="72000" cy="7200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9"/>
          <p:cNvSpPr txBox="1">
            <a:spLocks noChangeArrowheads="1"/>
          </p:cNvSpPr>
          <p:nvPr/>
        </p:nvSpPr>
        <p:spPr bwMode="auto">
          <a:xfrm>
            <a:off x="2916238" y="692150"/>
            <a:ext cx="33464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Vznik párových ploutví</a:t>
            </a:r>
          </a:p>
        </p:txBody>
      </p:sp>
      <p:sp>
        <p:nvSpPr>
          <p:cNvPr id="34819" name="Text Box 20"/>
          <p:cNvSpPr txBox="1">
            <a:spLocks noChangeArrowheads="1"/>
          </p:cNvSpPr>
          <p:nvPr/>
        </p:nvSpPr>
        <p:spPr bwMode="auto">
          <a:xfrm>
            <a:off x="365125" y="1312863"/>
            <a:ext cx="26352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metapleurová teorie:</a:t>
            </a:r>
          </a:p>
        </p:txBody>
      </p:sp>
      <p:sp>
        <p:nvSpPr>
          <p:cNvPr id="34820" name="Text Box 21"/>
          <p:cNvSpPr txBox="1">
            <a:spLocks noChangeArrowheads="1"/>
          </p:cNvSpPr>
          <p:nvPr/>
        </p:nvSpPr>
        <p:spPr bwMode="auto">
          <a:xfrm>
            <a:off x="1050925" y="1770063"/>
            <a:ext cx="56118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rozpad párového ploutevního lemu (metapleur)</a:t>
            </a:r>
          </a:p>
        </p:txBody>
      </p:sp>
      <p:pic>
        <p:nvPicPr>
          <p:cNvPr id="34821" name="Picture 22" descr="CranAcanthod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76475"/>
            <a:ext cx="88392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9"/>
          <p:cNvSpPr txBox="1">
            <a:spLocks noChangeArrowheads="1"/>
          </p:cNvSpPr>
          <p:nvPr/>
        </p:nvSpPr>
        <p:spPr bwMode="auto">
          <a:xfrm>
            <a:off x="533400" y="1347788"/>
            <a:ext cx="2249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pectorales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52400" y="1881188"/>
            <a:ext cx="981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pásmo:</a:t>
            </a:r>
          </a:p>
        </p:txBody>
      </p:sp>
      <p:sp>
        <p:nvSpPr>
          <p:cNvPr id="35844" name="Text Box 12"/>
          <p:cNvSpPr txBox="1">
            <a:spLocks noChangeArrowheads="1"/>
          </p:cNvSpPr>
          <p:nvPr/>
        </p:nvSpPr>
        <p:spPr bwMode="auto">
          <a:xfrm>
            <a:off x="3505200" y="768350"/>
            <a:ext cx="24018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Chondrichthyes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152400" y="2735263"/>
            <a:ext cx="20764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volná končetina:</a:t>
            </a:r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5883275" y="1347788"/>
            <a:ext cx="21066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ventrales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143000" y="1881188"/>
            <a:ext cx="4292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coracoscapulare = scapulocoracoid </a:t>
            </a:r>
          </a:p>
          <a:p>
            <a:r>
              <a:rPr lang="cs-CZ" sz="2000">
                <a:latin typeface="Comic Sans MS" pitchFamily="66" charset="0"/>
              </a:rPr>
              <a:t>(k lebeční bázi)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622675" y="2735263"/>
            <a:ext cx="201136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basalia, radialia</a:t>
            </a:r>
          </a:p>
          <a:p>
            <a:r>
              <a:rPr lang="cs-CZ" sz="2000">
                <a:latin typeface="Comic Sans MS" pitchFamily="66" charset="0"/>
              </a:rPr>
              <a:t>ceratotrichia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5821363" y="1881188"/>
            <a:ext cx="30051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ischiopubicum (k páteři)</a:t>
            </a:r>
          </a:p>
          <a:p>
            <a:r>
              <a:rPr lang="cs-CZ" sz="2000">
                <a:latin typeface="Comic Sans MS" pitchFamily="66" charset="0"/>
              </a:rPr>
              <a:t>= puboischiadicum</a:t>
            </a:r>
          </a:p>
        </p:txBody>
      </p:sp>
      <p:pic>
        <p:nvPicPr>
          <p:cNvPr id="31764" name="Picture 20" descr="MorfSkKonč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644900"/>
            <a:ext cx="3519487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1" descr="MorfSkKonč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3657600"/>
            <a:ext cx="37401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 autoUpdateAnimBg="0"/>
      <p:bldP spid="31757" grpId="0" autoUpdateAnimBg="0"/>
      <p:bldP spid="31759" grpId="0" autoUpdateAnimBg="0"/>
      <p:bldP spid="31760" grpId="0" autoUpdateAnimBg="0"/>
      <p:bldP spid="3176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622675" y="3328988"/>
            <a:ext cx="357505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basalia, radialia</a:t>
            </a:r>
          </a:p>
          <a:p>
            <a:r>
              <a:rPr lang="cs-CZ" sz="2000">
                <a:latin typeface="Comic Sans MS" pitchFamily="66" charset="0"/>
              </a:rPr>
              <a:t>lepidotrichia (camptotrichia)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33400" y="1347788"/>
            <a:ext cx="2249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pectorales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52400" y="1881188"/>
            <a:ext cx="981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pásmo: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317875" y="461963"/>
            <a:ext cx="254793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cs-CZ" sz="2400">
                <a:latin typeface="Comic Sans MS" pitchFamily="66" charset="0"/>
              </a:rPr>
              <a:t>Sarcopterygii</a:t>
            </a:r>
          </a:p>
          <a:p>
            <a:pPr algn="ctr"/>
            <a:r>
              <a:rPr lang="cs-CZ" sz="2400">
                <a:latin typeface="Comic Sans MS" pitchFamily="66" charset="0"/>
              </a:rPr>
              <a:t>(archipterygium)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52400" y="3328988"/>
            <a:ext cx="20764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volná končetina: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5314950" y="1347788"/>
            <a:ext cx="21066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ventrales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253038" y="1881188"/>
            <a:ext cx="24907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pelvis (ilium, pubis) 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1143000" y="1881188"/>
            <a:ext cx="37592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scapulocoracoid („Rhipidistia“)</a:t>
            </a:r>
          </a:p>
          <a:p>
            <a:r>
              <a:rPr lang="cs-CZ" sz="2000">
                <a:latin typeface="Comic Sans MS" pitchFamily="66" charset="0"/>
              </a:rPr>
              <a:t>scapula + coracoid (Dipnoi)</a:t>
            </a:r>
          </a:p>
        </p:txBody>
      </p:sp>
      <p:sp>
        <p:nvSpPr>
          <p:cNvPr id="36874" name="Line 16"/>
          <p:cNvSpPr>
            <a:spLocks noChangeShapeType="1"/>
          </p:cNvSpPr>
          <p:nvPr/>
        </p:nvSpPr>
        <p:spPr bwMode="auto">
          <a:xfrm>
            <a:off x="1219200" y="2590800"/>
            <a:ext cx="38862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143000" y="2566988"/>
            <a:ext cx="307816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clavicula, (interclavicula)</a:t>
            </a:r>
          </a:p>
          <a:p>
            <a:r>
              <a:rPr lang="cs-CZ" sz="2000">
                <a:latin typeface="Comic Sans MS" pitchFamily="66" charset="0"/>
              </a:rPr>
              <a:t>komplex cleithrum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81000" y="4017963"/>
            <a:ext cx="3657600" cy="2840037"/>
            <a:chOff x="240" y="2531"/>
            <a:chExt cx="2304" cy="1789"/>
          </a:xfrm>
        </p:grpSpPr>
        <p:pic>
          <p:nvPicPr>
            <p:cNvPr id="36881" name="Picture 18" descr="MorfSkKonč0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782"/>
              <a:ext cx="2304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2" name="Text Box 19"/>
            <p:cNvSpPr txBox="1">
              <a:spLocks noChangeArrowheads="1"/>
            </p:cNvSpPr>
            <p:nvPr/>
          </p:nvSpPr>
          <p:spPr bwMode="auto">
            <a:xfrm>
              <a:off x="528" y="2531"/>
              <a:ext cx="799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biseriální</a:t>
              </a:r>
            </a:p>
          </p:txBody>
        </p:sp>
        <p:sp>
          <p:nvSpPr>
            <p:cNvPr id="36883" name="Text Box 20"/>
            <p:cNvSpPr txBox="1">
              <a:spLocks noChangeArrowheads="1"/>
            </p:cNvSpPr>
            <p:nvPr/>
          </p:nvSpPr>
          <p:spPr bwMode="auto">
            <a:xfrm>
              <a:off x="1556" y="2531"/>
              <a:ext cx="871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uniseriální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787900" y="4017963"/>
            <a:ext cx="4279900" cy="2840037"/>
            <a:chOff x="3016" y="2531"/>
            <a:chExt cx="2696" cy="1789"/>
          </a:xfrm>
        </p:grpSpPr>
        <p:pic>
          <p:nvPicPr>
            <p:cNvPr id="36879" name="Picture 21" descr="MorfSkKonč0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" y="2774"/>
              <a:ext cx="2696" cy="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0" name="Text Box 22"/>
            <p:cNvSpPr txBox="1">
              <a:spLocks noChangeArrowheads="1"/>
            </p:cNvSpPr>
            <p:nvPr/>
          </p:nvSpPr>
          <p:spPr bwMode="auto">
            <a:xfrm>
              <a:off x="3836" y="2531"/>
              <a:ext cx="871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uniseriální</a:t>
              </a:r>
            </a:p>
          </p:txBody>
        </p:sp>
      </p:grp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utoUpdateAnimBg="0"/>
      <p:bldP spid="32780" grpId="0" autoUpdateAnimBg="0"/>
      <p:bldP spid="3278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9"/>
          <p:cNvSpPr txBox="1">
            <a:spLocks noChangeArrowheads="1"/>
          </p:cNvSpPr>
          <p:nvPr/>
        </p:nvSpPr>
        <p:spPr bwMode="auto">
          <a:xfrm>
            <a:off x="533400" y="1347788"/>
            <a:ext cx="2249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pectorales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7891" name="Text Box 30"/>
          <p:cNvSpPr txBox="1">
            <a:spLocks noChangeArrowheads="1"/>
          </p:cNvSpPr>
          <p:nvPr/>
        </p:nvSpPr>
        <p:spPr bwMode="auto">
          <a:xfrm>
            <a:off x="152400" y="1881188"/>
            <a:ext cx="981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pásmo:</a:t>
            </a:r>
          </a:p>
        </p:txBody>
      </p:sp>
      <p:sp>
        <p:nvSpPr>
          <p:cNvPr id="37892" name="Text Box 31"/>
          <p:cNvSpPr txBox="1">
            <a:spLocks noChangeArrowheads="1"/>
          </p:cNvSpPr>
          <p:nvPr/>
        </p:nvSpPr>
        <p:spPr bwMode="auto">
          <a:xfrm>
            <a:off x="3602038" y="690563"/>
            <a:ext cx="22240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Actinopterygii</a:t>
            </a:r>
          </a:p>
        </p:txBody>
      </p:sp>
      <p:sp>
        <p:nvSpPr>
          <p:cNvPr id="37893" name="Text Box 32"/>
          <p:cNvSpPr txBox="1">
            <a:spLocks noChangeArrowheads="1"/>
          </p:cNvSpPr>
          <p:nvPr/>
        </p:nvSpPr>
        <p:spPr bwMode="auto">
          <a:xfrm>
            <a:off x="152400" y="3328988"/>
            <a:ext cx="20764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volná končetina:</a:t>
            </a:r>
          </a:p>
        </p:txBody>
      </p:sp>
      <p:sp>
        <p:nvSpPr>
          <p:cNvPr id="37894" name="Text Box 33"/>
          <p:cNvSpPr txBox="1">
            <a:spLocks noChangeArrowheads="1"/>
          </p:cNvSpPr>
          <p:nvPr/>
        </p:nvSpPr>
        <p:spPr bwMode="auto">
          <a:xfrm>
            <a:off x="5314950" y="1347788"/>
            <a:ext cx="21066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pinnae ventrales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224463" y="1881188"/>
            <a:ext cx="18446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basipterygium</a:t>
            </a:r>
          </a:p>
        </p:txBody>
      </p:sp>
      <p:sp>
        <p:nvSpPr>
          <p:cNvPr id="37896" name="Text Box 36"/>
          <p:cNvSpPr txBox="1">
            <a:spLocks noChangeArrowheads="1"/>
          </p:cNvSpPr>
          <p:nvPr/>
        </p:nvSpPr>
        <p:spPr bwMode="auto">
          <a:xfrm>
            <a:off x="1114425" y="1881188"/>
            <a:ext cx="20399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scapulocoracoid</a:t>
            </a:r>
          </a:p>
        </p:txBody>
      </p:sp>
      <p:sp>
        <p:nvSpPr>
          <p:cNvPr id="37897" name="Line 37"/>
          <p:cNvSpPr>
            <a:spLocks noChangeShapeType="1"/>
          </p:cNvSpPr>
          <p:nvPr/>
        </p:nvSpPr>
        <p:spPr bwMode="auto">
          <a:xfrm>
            <a:off x="1190625" y="2286000"/>
            <a:ext cx="3457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1114425" y="2338388"/>
            <a:ext cx="348456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clavicula (jen u starobylých)</a:t>
            </a:r>
          </a:p>
          <a:p>
            <a:r>
              <a:rPr lang="cs-CZ" sz="2000">
                <a:latin typeface="Comic Sans MS" pitchFamily="66" charset="0"/>
              </a:rPr>
              <a:t>komplex cleithrum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1219200" y="3786188"/>
            <a:ext cx="26463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jen zkrácená radialia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1219200" y="4090988"/>
            <a:ext cx="31670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prodloužená lepidotrichia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289550" y="3786188"/>
            <a:ext cx="3619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jen prodloužená lepidotrichia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0" grpId="0" autoUpdateAnimBg="0"/>
      <p:bldP spid="34854" grpId="0" autoUpdateAnimBg="0"/>
      <p:bldP spid="34855" grpId="0" autoUpdateAnimBg="0"/>
      <p:bldP spid="34856" grpId="0" autoUpdateAnimBg="0"/>
      <p:bldP spid="3485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533400" y="1438275"/>
            <a:ext cx="9366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přední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152400" y="1881188"/>
            <a:ext cx="981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pásmo: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3916363" y="538163"/>
            <a:ext cx="16621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Tetrapoda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152400" y="3328988"/>
            <a:ext cx="20764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CC00"/>
                </a:solidFill>
                <a:latin typeface="Comic Sans MS" pitchFamily="66" charset="0"/>
              </a:rPr>
              <a:t>volná končetina:</a:t>
            </a:r>
          </a:p>
        </p:txBody>
      </p:sp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5214938" y="1438275"/>
            <a:ext cx="80486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zadní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38919" name="Text Box 12"/>
          <p:cNvSpPr txBox="1">
            <a:spLocks noChangeArrowheads="1"/>
          </p:cNvSpPr>
          <p:nvPr/>
        </p:nvSpPr>
        <p:spPr bwMode="auto">
          <a:xfrm>
            <a:off x="1114425" y="1881188"/>
            <a:ext cx="419417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scapula + procoracoid</a:t>
            </a:r>
          </a:p>
          <a:p>
            <a:r>
              <a:rPr lang="cs-CZ" sz="2000">
                <a:latin typeface="Comic Sans MS" pitchFamily="66" charset="0"/>
              </a:rPr>
              <a:t>+  (meta)coracoid </a:t>
            </a:r>
            <a:r>
              <a:rPr lang="cs-CZ" sz="1600">
                <a:latin typeface="Comic Sans MS" pitchFamily="66" charset="0"/>
              </a:rPr>
              <a:t>(jen u ptakořitných)</a:t>
            </a:r>
          </a:p>
        </p:txBody>
      </p:sp>
      <p:sp>
        <p:nvSpPr>
          <p:cNvPr id="38920" name="Line 13"/>
          <p:cNvSpPr>
            <a:spLocks noChangeShapeType="1"/>
          </p:cNvSpPr>
          <p:nvPr/>
        </p:nvSpPr>
        <p:spPr bwMode="auto">
          <a:xfrm>
            <a:off x="1190625" y="2667000"/>
            <a:ext cx="34575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114425" y="2719388"/>
            <a:ext cx="43513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clavicula, (interclavicula, cleithrum)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5222875" y="1881188"/>
            <a:ext cx="35083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pelvis (ilium, ischium, pubis) 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88925" y="3751263"/>
            <a:ext cx="16573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FF"/>
                </a:solidFill>
                <a:latin typeface="Comic Sans MS" pitchFamily="66" charset="0"/>
              </a:rPr>
              <a:t>stylopodium:</a:t>
            </a:r>
            <a:endParaRPr lang="cs-CZ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304800" y="4254500"/>
            <a:ext cx="17557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FF"/>
                </a:solidFill>
                <a:latin typeface="Comic Sans MS" pitchFamily="66" charset="0"/>
              </a:rPr>
              <a:t>zeugopodium:</a:t>
            </a:r>
            <a:endParaRPr lang="cs-CZ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304800" y="4864100"/>
            <a:ext cx="15938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FF"/>
                </a:solidFill>
                <a:latin typeface="Comic Sans MS" pitchFamily="66" charset="0"/>
              </a:rPr>
              <a:t>autopodium:</a:t>
            </a:r>
            <a:endParaRPr lang="cs-CZ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1984375" y="3736975"/>
            <a:ext cx="11763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humerus</a:t>
            </a: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1966913" y="4243388"/>
            <a:ext cx="16525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ulna + radius</a:t>
            </a: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1957388" y="4852988"/>
            <a:ext cx="16383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carpalia (12)</a:t>
            </a: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1981200" y="5310188"/>
            <a:ext cx="21097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metacarpalia (5)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81200" y="5843588"/>
            <a:ext cx="1539875" cy="777875"/>
            <a:chOff x="1248" y="3681"/>
            <a:chExt cx="970" cy="490"/>
          </a:xfrm>
        </p:grpSpPr>
        <p:sp>
          <p:nvSpPr>
            <p:cNvPr id="38940" name="Text Box 27"/>
            <p:cNvSpPr txBox="1">
              <a:spLocks noChangeArrowheads="1"/>
            </p:cNvSpPr>
            <p:nvPr/>
          </p:nvSpPr>
          <p:spPr bwMode="auto">
            <a:xfrm>
              <a:off x="1248" y="3681"/>
              <a:ext cx="853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digiti (5?)</a:t>
              </a:r>
            </a:p>
          </p:txBody>
        </p:sp>
        <p:sp>
          <p:nvSpPr>
            <p:cNvPr id="38941" name="Text Box 28"/>
            <p:cNvSpPr txBox="1">
              <a:spLocks noChangeArrowheads="1"/>
            </p:cNvSpPr>
            <p:nvPr/>
          </p:nvSpPr>
          <p:spPr bwMode="auto">
            <a:xfrm>
              <a:off x="1344" y="3921"/>
              <a:ext cx="874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2-3-4-5-3</a:t>
              </a:r>
            </a:p>
          </p:txBody>
        </p:sp>
      </p:grpSp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5413375" y="3736975"/>
            <a:ext cx="9032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femur</a:t>
            </a:r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5395913" y="4243388"/>
            <a:ext cx="16843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tibia + fibula</a:t>
            </a:r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5386388" y="4852988"/>
            <a:ext cx="16144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tarsalia (12)</a:t>
            </a: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5410200" y="5310188"/>
            <a:ext cx="20859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metatarsalia (5)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410200" y="5843588"/>
            <a:ext cx="1539875" cy="777875"/>
            <a:chOff x="3408" y="3681"/>
            <a:chExt cx="970" cy="490"/>
          </a:xfrm>
        </p:grpSpPr>
        <p:sp>
          <p:nvSpPr>
            <p:cNvPr id="38938" name="Text Box 33"/>
            <p:cNvSpPr txBox="1">
              <a:spLocks noChangeArrowheads="1"/>
            </p:cNvSpPr>
            <p:nvPr/>
          </p:nvSpPr>
          <p:spPr bwMode="auto">
            <a:xfrm>
              <a:off x="3408" y="3681"/>
              <a:ext cx="853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digiti (5?)</a:t>
              </a:r>
            </a:p>
          </p:txBody>
        </p:sp>
        <p:sp>
          <p:nvSpPr>
            <p:cNvPr id="38939" name="Text Box 34"/>
            <p:cNvSpPr txBox="1">
              <a:spLocks noChangeArrowheads="1"/>
            </p:cNvSpPr>
            <p:nvPr/>
          </p:nvSpPr>
          <p:spPr bwMode="auto">
            <a:xfrm>
              <a:off x="3504" y="3921"/>
              <a:ext cx="874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2-3-4-5-4</a:t>
              </a:r>
            </a:p>
          </p:txBody>
        </p:sp>
      </p:grpSp>
      <p:sp>
        <p:nvSpPr>
          <p:cNvPr id="38936" name="Text Box 40"/>
          <p:cNvSpPr txBox="1">
            <a:spLocks noChangeArrowheads="1"/>
          </p:cNvSpPr>
          <p:nvPr/>
        </p:nvSpPr>
        <p:spPr bwMode="auto">
          <a:xfrm>
            <a:off x="2447925" y="1057275"/>
            <a:ext cx="47767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Suchozemští obratlovci - chiropterygia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4" grpId="0" autoUpdateAnimBg="0"/>
      <p:bldP spid="35858" grpId="0" autoUpdateAnimBg="0"/>
      <p:bldP spid="35859" grpId="0" autoUpdateAnimBg="0"/>
      <p:bldP spid="35860" grpId="0" autoUpdateAnimBg="0"/>
      <p:bldP spid="35861" grpId="0" autoUpdateAnimBg="0"/>
      <p:bldP spid="35862" grpId="0" autoUpdateAnimBg="0"/>
      <p:bldP spid="35863" grpId="0" autoUpdateAnimBg="0"/>
      <p:bldP spid="35864" grpId="0" autoUpdateAnimBg="0"/>
      <p:bldP spid="35865" grpId="0" autoUpdateAnimBg="0"/>
      <p:bldP spid="35869" grpId="0" autoUpdateAnimBg="0"/>
      <p:bldP spid="35870" grpId="0" autoUpdateAnimBg="0"/>
      <p:bldP spid="35871" grpId="0" autoUpdateAnimBg="0"/>
      <p:bldP spid="3587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1431925" y="765175"/>
            <a:ext cx="65103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Vznik chiropterygií čtvernožců (Tetrapoda)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631825" y="1146175"/>
            <a:ext cx="80867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přeměnou uniseriálního archipterygia ryb „Rhipidistia“</a:t>
            </a:r>
          </a:p>
        </p:txBody>
      </p:sp>
      <p:pic>
        <p:nvPicPr>
          <p:cNvPr id="39940" name="Picture 29" descr="MorfSkKonč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773238"/>
            <a:ext cx="23463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0" descr="MorfSkKonč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73238"/>
            <a:ext cx="59436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  <p:sp>
        <p:nvSpPr>
          <p:cNvPr id="3" name="Zaoblený obdélník 2"/>
          <p:cNvSpPr/>
          <p:nvPr/>
        </p:nvSpPr>
        <p:spPr bwMode="auto">
          <a:xfrm>
            <a:off x="395536" y="5877272"/>
            <a:ext cx="288032" cy="288032"/>
          </a:xfrm>
          <a:prstGeom prst="roundRect">
            <a:avLst/>
          </a:prstGeom>
          <a:solidFill>
            <a:srgbClr val="D3490B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Zaoblený obdélník 7"/>
          <p:cNvSpPr/>
          <p:nvPr/>
        </p:nvSpPr>
        <p:spPr bwMode="auto">
          <a:xfrm>
            <a:off x="395536" y="6237312"/>
            <a:ext cx="288032" cy="288032"/>
          </a:xfrm>
          <a:prstGeom prst="roundRect">
            <a:avLst/>
          </a:prstGeom>
          <a:solidFill>
            <a:srgbClr val="11CD3E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7584" y="587727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Comic Sans MS" panose="030F0702030302020204" pitchFamily="66" charset="0"/>
              </a:rPr>
              <a:t>ulna</a:t>
            </a:r>
            <a:endParaRPr lang="cs-CZ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7584" y="6165304"/>
            <a:ext cx="92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Comic Sans MS" panose="030F0702030302020204" pitchFamily="66" charset="0"/>
              </a:rPr>
              <a:t>radius</a:t>
            </a:r>
            <a:endParaRPr lang="cs-CZ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 descr="koncetin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08050"/>
            <a:ext cx="59436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  <p:sp>
        <p:nvSpPr>
          <p:cNvPr id="3" name="TextovéPole 2"/>
          <p:cNvSpPr txBox="1"/>
          <p:nvPr/>
        </p:nvSpPr>
        <p:spPr>
          <a:xfrm>
            <a:off x="2046927" y="188640"/>
            <a:ext cx="526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Comic Sans MS" panose="030F0702030302020204" pitchFamily="66" charset="0"/>
              </a:rPr>
              <a:t>Přeměna </a:t>
            </a:r>
            <a:r>
              <a:rPr lang="cs-CZ" sz="1400" dirty="0" err="1" smtClean="0">
                <a:latin typeface="Comic Sans MS" panose="030F0702030302020204" pitchFamily="66" charset="0"/>
              </a:rPr>
              <a:t>uniseriálního</a:t>
            </a:r>
            <a:r>
              <a:rPr lang="cs-CZ" sz="1400" dirty="0" smtClean="0">
                <a:latin typeface="Comic Sans MS" panose="030F0702030302020204" pitchFamily="66" charset="0"/>
              </a:rPr>
              <a:t> </a:t>
            </a:r>
            <a:r>
              <a:rPr lang="cs-CZ" sz="1400" dirty="0" err="1" smtClean="0">
                <a:latin typeface="Comic Sans MS" panose="030F0702030302020204" pitchFamily="66" charset="0"/>
              </a:rPr>
              <a:t>archipterygia</a:t>
            </a:r>
            <a:r>
              <a:rPr lang="cs-CZ" sz="1400" dirty="0" smtClean="0">
                <a:latin typeface="Comic Sans MS" panose="030F0702030302020204" pitchFamily="66" charset="0"/>
              </a:rPr>
              <a:t> (</a:t>
            </a:r>
            <a:r>
              <a:rPr lang="cs-CZ" sz="1400" i="1" dirty="0" err="1" smtClean="0">
                <a:latin typeface="Comic Sans MS" panose="030F0702030302020204" pitchFamily="66" charset="0"/>
              </a:rPr>
              <a:t>Eusthenopteron</a:t>
            </a:r>
            <a:r>
              <a:rPr lang="cs-CZ" sz="1400" dirty="0" smtClean="0">
                <a:latin typeface="Comic Sans MS" panose="030F0702030302020204" pitchFamily="66" charset="0"/>
              </a:rPr>
              <a:t>) </a:t>
            </a:r>
          </a:p>
          <a:p>
            <a:r>
              <a:rPr lang="cs-CZ" sz="1400" dirty="0" smtClean="0">
                <a:latin typeface="Comic Sans MS" panose="030F0702030302020204" pitchFamily="66" charset="0"/>
              </a:rPr>
              <a:t>v přední kráčivou končetinu – </a:t>
            </a:r>
            <a:r>
              <a:rPr lang="cs-CZ" sz="1400" dirty="0" err="1" smtClean="0">
                <a:latin typeface="Comic Sans MS" panose="030F0702030302020204" pitchFamily="66" charset="0"/>
              </a:rPr>
              <a:t>chiropterygium</a:t>
            </a:r>
            <a:r>
              <a:rPr lang="cs-CZ" sz="1400" dirty="0" smtClean="0">
                <a:latin typeface="Comic Sans MS" panose="030F0702030302020204" pitchFamily="66" charset="0"/>
              </a:rPr>
              <a:t> </a:t>
            </a:r>
            <a:r>
              <a:rPr lang="cs-CZ" sz="1400" i="1" dirty="0" smtClean="0">
                <a:latin typeface="Comic Sans MS" panose="030F0702030302020204" pitchFamily="66" charset="0"/>
              </a:rPr>
              <a:t>(</a:t>
            </a:r>
            <a:r>
              <a:rPr lang="cs-CZ" sz="1400" i="1" dirty="0" err="1" smtClean="0">
                <a:latin typeface="Comic Sans MS" panose="030F0702030302020204" pitchFamily="66" charset="0"/>
              </a:rPr>
              <a:t>Acanthostega</a:t>
            </a:r>
            <a:r>
              <a:rPr lang="cs-CZ" sz="1400" i="1" dirty="0" smtClean="0">
                <a:latin typeface="Comic Sans MS" panose="030F0702030302020204" pitchFamily="66" charset="0"/>
              </a:rPr>
              <a:t>)</a:t>
            </a:r>
            <a:endParaRPr lang="cs-CZ" sz="1400" i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/>
          <p:cNvSpPr txBox="1">
            <a:spLocks noChangeArrowheads="1"/>
          </p:cNvSpPr>
          <p:nvPr/>
        </p:nvSpPr>
        <p:spPr bwMode="auto">
          <a:xfrm>
            <a:off x="533400" y="1295400"/>
            <a:ext cx="2209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přední(anterior)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916363" y="690563"/>
            <a:ext cx="16621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latin typeface="Comic Sans MS" pitchFamily="66" charset="0"/>
              </a:rPr>
              <a:t>Tetrapoda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41988" name="Text Box 10"/>
          <p:cNvSpPr txBox="1">
            <a:spLocks noChangeArrowheads="1"/>
          </p:cNvSpPr>
          <p:nvPr/>
        </p:nvSpPr>
        <p:spPr bwMode="auto">
          <a:xfrm>
            <a:off x="5314950" y="1341438"/>
            <a:ext cx="25701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zadní (posterior)</a:t>
            </a:r>
            <a:endParaRPr lang="cs-CZ" sz="2000">
              <a:latin typeface="Comic Sans MS" pitchFamily="66" charset="0"/>
            </a:endParaRPr>
          </a:p>
        </p:txBody>
      </p:sp>
      <p:pic>
        <p:nvPicPr>
          <p:cNvPr id="36896" name="Picture 32" descr="MorfSkKonč0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38893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7" name="Picture 33" descr="MorfSkKonč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650" y="1752600"/>
            <a:ext cx="39766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116013" y="3536950"/>
            <a:ext cx="69373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a) plakoidní</a:t>
            </a:r>
            <a:r>
              <a:rPr lang="cs-CZ" sz="2000">
                <a:latin typeface="Comic Sans MS" pitchFamily="66" charset="0"/>
              </a:rPr>
              <a:t> (dentin + enameloid) (Chondrichthyes) - zuby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4925" y="1203325"/>
            <a:ext cx="17668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„AGNATHA“:</a:t>
            </a:r>
            <a:endParaRPr lang="cs-CZ" sz="2400">
              <a:latin typeface="Comic Sans MS" pitchFamily="66" charset="0"/>
            </a:endParaRP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1616075" y="1203325"/>
            <a:ext cx="7359652" cy="1325563"/>
            <a:chOff x="1018" y="758"/>
            <a:chExt cx="4636" cy="835"/>
          </a:xfrm>
        </p:grpSpPr>
        <p:sp>
          <p:nvSpPr>
            <p:cNvPr id="12300" name="Text Box 10"/>
            <p:cNvSpPr txBox="1">
              <a:spLocks noChangeArrowheads="1"/>
            </p:cNvSpPr>
            <p:nvPr/>
          </p:nvSpPr>
          <p:spPr bwMode="auto">
            <a:xfrm>
              <a:off x="1018" y="1094"/>
              <a:ext cx="456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nahá</a:t>
              </a:r>
              <a:endParaRPr lang="cs-CZ" sz="2400">
                <a:latin typeface="Comic Sans MS" pitchFamily="66" charset="0"/>
              </a:endParaRPr>
            </a:p>
          </p:txBody>
        </p:sp>
        <p:sp>
          <p:nvSpPr>
            <p:cNvPr id="12301" name="Text Box 11"/>
            <p:cNvSpPr txBox="1">
              <a:spLocks noChangeArrowheads="1"/>
            </p:cNvSpPr>
            <p:nvPr/>
          </p:nvSpPr>
          <p:spPr bwMode="auto">
            <a:xfrm>
              <a:off x="1111" y="758"/>
              <a:ext cx="4543" cy="25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Comic Sans MS" pitchFamily="66" charset="0"/>
                </a:rPr>
                <a:t>kostěné štítky („</a:t>
              </a:r>
              <a:r>
                <a:rPr lang="cs-CZ" sz="2000" dirty="0" err="1">
                  <a:latin typeface="Comic Sans MS" pitchFamily="66" charset="0"/>
                </a:rPr>
                <a:t>Ostracodermi</a:t>
              </a:r>
              <a:r>
                <a:rPr lang="cs-CZ" sz="2000" dirty="0" smtClean="0">
                  <a:latin typeface="Comic Sans MS" pitchFamily="66" charset="0"/>
                </a:rPr>
                <a:t>“)      druhotně </a:t>
              </a:r>
              <a:r>
                <a:rPr lang="cs-CZ" sz="2000" dirty="0">
                  <a:latin typeface="Comic Sans MS" pitchFamily="66" charset="0"/>
                </a:rPr>
                <a:t>nahá (mihule)</a:t>
              </a:r>
            </a:p>
          </p:txBody>
        </p:sp>
        <p:sp>
          <p:nvSpPr>
            <p:cNvPr id="12302" name="Line 13"/>
            <p:cNvSpPr>
              <a:spLocks noChangeShapeType="1"/>
            </p:cNvSpPr>
            <p:nvPr/>
          </p:nvSpPr>
          <p:spPr bwMode="auto">
            <a:xfrm flipV="1">
              <a:off x="1503" y="948"/>
              <a:ext cx="243" cy="257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3" name="Text Box 14"/>
            <p:cNvSpPr txBox="1">
              <a:spLocks noChangeArrowheads="1"/>
            </p:cNvSpPr>
            <p:nvPr/>
          </p:nvSpPr>
          <p:spPr bwMode="auto">
            <a:xfrm>
              <a:off x="1854" y="1341"/>
              <a:ext cx="3689" cy="25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Comic Sans MS" pitchFamily="66" charset="0"/>
                </a:rPr>
                <a:t>kostěné desky (</a:t>
              </a:r>
              <a:r>
                <a:rPr lang="cs-CZ" sz="2000" dirty="0" err="1">
                  <a:latin typeface="Comic Sans MS" pitchFamily="66" charset="0"/>
                </a:rPr>
                <a:t>Placodermi</a:t>
              </a:r>
              <a:r>
                <a:rPr lang="cs-CZ" sz="2000" dirty="0">
                  <a:latin typeface="Comic Sans MS" pitchFamily="66" charset="0"/>
                </a:rPr>
                <a:t>) </a:t>
              </a:r>
              <a:r>
                <a:rPr lang="cs-CZ" sz="2000" dirty="0" smtClean="0">
                  <a:latin typeface="Comic Sans MS" pitchFamily="66" charset="0"/>
                </a:rPr>
                <a:t>        kostěné </a:t>
              </a:r>
              <a:r>
                <a:rPr lang="cs-CZ" sz="2000" dirty="0">
                  <a:latin typeface="Comic Sans MS" pitchFamily="66" charset="0"/>
                </a:rPr>
                <a:t>šupiny</a:t>
              </a:r>
            </a:p>
          </p:txBody>
        </p:sp>
        <p:sp>
          <p:nvSpPr>
            <p:cNvPr id="12304" name="Line 15"/>
            <p:cNvSpPr>
              <a:spLocks noChangeShapeType="1"/>
            </p:cNvSpPr>
            <p:nvPr/>
          </p:nvSpPr>
          <p:spPr bwMode="auto">
            <a:xfrm>
              <a:off x="1515" y="1253"/>
              <a:ext cx="291" cy="175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76200" y="2168525"/>
            <a:ext cx="27146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GNATHOSTOMATA: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921125" y="3165475"/>
            <a:ext cx="1212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Šupiny: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3059832" y="596900"/>
            <a:ext cx="317976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Primárně vodní obratlovci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7227" name="Picture 59" descr="MorfolPl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3648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0" name="Text Box 62"/>
          <p:cNvSpPr txBox="1">
            <a:spLocks noChangeArrowheads="1"/>
          </p:cNvSpPr>
          <p:nvPr/>
        </p:nvSpPr>
        <p:spPr bwMode="auto">
          <a:xfrm>
            <a:off x="2771775" y="2636838"/>
            <a:ext cx="37671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Odontody = dentin + „sklovina“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108" y="4022179"/>
            <a:ext cx="2602260" cy="2602260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 bwMode="auto">
          <a:xfrm>
            <a:off x="6372200" y="2348880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8" name="Přímá spojnice se šipkou 7"/>
          <p:cNvCxnSpPr/>
          <p:nvPr/>
        </p:nvCxnSpPr>
        <p:spPr bwMode="auto">
          <a:xfrm>
            <a:off x="5796136" y="1412776"/>
            <a:ext cx="216024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0" grpId="0" autoUpdateAnimBg="0"/>
      <p:bldP spid="7184" grpId="0" autoUpdateAnimBg="0"/>
      <p:bldP spid="7185" grpId="0"/>
      <p:bldP spid="72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2" name="Text Box 38"/>
          <p:cNvSpPr txBox="1">
            <a:spLocks noChangeArrowheads="1"/>
          </p:cNvSpPr>
          <p:nvPr/>
        </p:nvSpPr>
        <p:spPr bwMode="auto">
          <a:xfrm>
            <a:off x="893763" y="6200775"/>
            <a:ext cx="82867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trend - ztenčování</a:t>
            </a:r>
          </a:p>
        </p:txBody>
      </p:sp>
      <p:sp>
        <p:nvSpPr>
          <p:cNvPr id="108581" name="Text Box 37"/>
          <p:cNvSpPr txBox="1">
            <a:spLocks noChangeArrowheads="1"/>
          </p:cNvSpPr>
          <p:nvPr/>
        </p:nvSpPr>
        <p:spPr bwMode="auto">
          <a:xfrm>
            <a:off x="900113" y="6453188"/>
            <a:ext cx="6623929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Comic Sans MS" pitchFamily="66" charset="0"/>
              </a:rPr>
              <a:t>v kůži jen slizové buňky (mihule, ryby</a:t>
            </a:r>
            <a:r>
              <a:rPr lang="cs-CZ" sz="2000" dirty="0" smtClean="0">
                <a:latin typeface="Comic Sans MS" pitchFamily="66" charset="0"/>
              </a:rPr>
              <a:t>)  s </a:t>
            </a:r>
            <a:r>
              <a:rPr lang="cs-CZ" sz="2000" dirty="0" err="1" smtClean="0">
                <a:latin typeface="Comic Sans MS" pitchFamily="66" charset="0"/>
              </a:rPr>
              <a:t>výj</a:t>
            </a:r>
            <a:r>
              <a:rPr lang="cs-CZ" sz="2000" dirty="0" smtClean="0">
                <a:latin typeface="Comic Sans MS" pitchFamily="66" charset="0"/>
              </a:rPr>
              <a:t>. sliznatek</a:t>
            </a:r>
            <a:endParaRPr lang="cs-CZ" sz="2000" dirty="0">
              <a:latin typeface="Comic Sans MS" pitchFamily="66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133475" y="4319588"/>
            <a:ext cx="6823075" cy="1773237"/>
            <a:chOff x="714" y="2631"/>
            <a:chExt cx="4298" cy="1117"/>
          </a:xfrm>
        </p:grpSpPr>
        <p:pic>
          <p:nvPicPr>
            <p:cNvPr id="13330" name="Picture 32" descr="MorfolCtenoi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2641"/>
              <a:ext cx="2036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33" descr="MorfolCykloi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" y="2631"/>
              <a:ext cx="184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8579" name="Text Box 35"/>
          <p:cNvSpPr txBox="1">
            <a:spLocks noChangeArrowheads="1"/>
          </p:cNvSpPr>
          <p:nvPr/>
        </p:nvSpPr>
        <p:spPr bwMode="auto">
          <a:xfrm>
            <a:off x="1109663" y="3606800"/>
            <a:ext cx="82867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d) leptoidní</a:t>
            </a:r>
            <a:r>
              <a:rPr lang="cs-CZ" sz="2000">
                <a:latin typeface="Comic Sans MS" pitchFamily="66" charset="0"/>
              </a:rPr>
              <a:t> (elasmoidní) </a:t>
            </a:r>
            <a:r>
              <a:rPr lang="cs-CZ" sz="1800">
                <a:latin typeface="Comic Sans MS" pitchFamily="66" charset="0"/>
              </a:rPr>
              <a:t>(lamelární acelulární kost, Teleostei)</a:t>
            </a:r>
          </a:p>
        </p:txBody>
      </p:sp>
      <p:sp>
        <p:nvSpPr>
          <p:cNvPr id="108580" name="Text Box 36"/>
          <p:cNvSpPr txBox="1">
            <a:spLocks noChangeArrowheads="1"/>
          </p:cNvSpPr>
          <p:nvPr/>
        </p:nvSpPr>
        <p:spPr bwMode="auto">
          <a:xfrm>
            <a:off x="1776413" y="3895725"/>
            <a:ext cx="6540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a) cykloidní             		 b) ktenoidní</a:t>
            </a:r>
          </a:p>
        </p:txBody>
      </p:sp>
      <p:sp>
        <p:nvSpPr>
          <p:cNvPr id="13319" name="Text Box 40"/>
          <p:cNvSpPr txBox="1">
            <a:spLocks noChangeArrowheads="1"/>
          </p:cNvSpPr>
          <p:nvPr/>
        </p:nvSpPr>
        <p:spPr bwMode="auto">
          <a:xfrm>
            <a:off x="965200" y="1244600"/>
            <a:ext cx="8286750" cy="67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55600" indent="-355600"/>
            <a:r>
              <a:rPr lang="cs-CZ" sz="2000" b="1">
                <a:latin typeface="Comic Sans MS" pitchFamily="66" charset="0"/>
              </a:rPr>
              <a:t>c) ganoidní</a:t>
            </a:r>
            <a:r>
              <a:rPr lang="cs-CZ" sz="2000">
                <a:latin typeface="Comic Sans MS" pitchFamily="66" charset="0"/>
              </a:rPr>
              <a:t> </a:t>
            </a:r>
            <a:r>
              <a:rPr lang="cs-CZ" sz="1800">
                <a:latin typeface="Comic Sans MS" pitchFamily="66" charset="0"/>
              </a:rPr>
              <a:t>(lamelární a vaskulární kost, redukce kosminu; email = ganoin </a:t>
            </a:r>
            <a:br>
              <a:rPr lang="cs-CZ" sz="1800">
                <a:latin typeface="Comic Sans MS" pitchFamily="66" charset="0"/>
              </a:rPr>
            </a:br>
            <a:r>
              <a:rPr lang="cs-CZ" sz="1800" b="1">
                <a:solidFill>
                  <a:srgbClr val="FF3300"/>
                </a:solidFill>
                <a:latin typeface="Comic Sans MS" pitchFamily="66" charset="0"/>
              </a:rPr>
              <a:t>z ektoblastu</a:t>
            </a:r>
            <a:r>
              <a:rPr lang="cs-CZ" sz="1800">
                <a:latin typeface="Comic Sans MS" pitchFamily="66" charset="0"/>
              </a:rPr>
              <a:t>, Chondrostei, bichiři, kaprouni a kostlíni)</a:t>
            </a:r>
          </a:p>
        </p:txBody>
      </p:sp>
      <p:grpSp>
        <p:nvGrpSpPr>
          <p:cNvPr id="13320" name="Group 41"/>
          <p:cNvGrpSpPr>
            <a:grpSpLocks/>
          </p:cNvGrpSpPr>
          <p:nvPr/>
        </p:nvGrpSpPr>
        <p:grpSpPr bwMode="auto">
          <a:xfrm>
            <a:off x="323850" y="1916113"/>
            <a:ext cx="7848600" cy="1512887"/>
            <a:chOff x="547" y="1162"/>
            <a:chExt cx="5213" cy="1196"/>
          </a:xfrm>
        </p:grpSpPr>
        <p:pic>
          <p:nvPicPr>
            <p:cNvPr id="13326" name="Picture 4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7" y="1162"/>
              <a:ext cx="5213" cy="119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3327" name="Rectangle 43"/>
            <p:cNvSpPr>
              <a:spLocks noChangeArrowheads="1"/>
            </p:cNvSpPr>
            <p:nvPr/>
          </p:nvSpPr>
          <p:spPr bwMode="auto">
            <a:xfrm>
              <a:off x="4921" y="1616"/>
              <a:ext cx="635" cy="408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 sz="1400">
                <a:latin typeface="Comic Sans MS" pitchFamily="66" charset="0"/>
              </a:endParaRPr>
            </a:p>
          </p:txBody>
        </p:sp>
        <p:sp>
          <p:nvSpPr>
            <p:cNvPr id="13328" name="Text Box 44"/>
            <p:cNvSpPr txBox="1">
              <a:spLocks noChangeArrowheads="1"/>
            </p:cNvSpPr>
            <p:nvPr/>
          </p:nvSpPr>
          <p:spPr bwMode="auto">
            <a:xfrm>
              <a:off x="4909" y="1665"/>
              <a:ext cx="846" cy="21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latin typeface="Comic Sans MS" pitchFamily="66" charset="0"/>
                </a:rPr>
                <a:t>vaskulární kost</a:t>
              </a:r>
            </a:p>
          </p:txBody>
        </p:sp>
        <p:sp>
          <p:nvSpPr>
            <p:cNvPr id="13329" name="Text Box 45"/>
            <p:cNvSpPr txBox="1">
              <a:spLocks noChangeArrowheads="1"/>
            </p:cNvSpPr>
            <p:nvPr/>
          </p:nvSpPr>
          <p:spPr bwMode="auto">
            <a:xfrm>
              <a:off x="599" y="1633"/>
              <a:ext cx="891" cy="217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latin typeface="Comic Sans MS" pitchFamily="66" charset="0"/>
                </a:rPr>
                <a:t>vaskulární kost </a:t>
              </a:r>
            </a:p>
          </p:txBody>
        </p:sp>
      </p:grpSp>
      <p:sp>
        <p:nvSpPr>
          <p:cNvPr id="13321" name="Text Box 47"/>
          <p:cNvSpPr txBox="1">
            <a:spLocks noChangeArrowheads="1"/>
          </p:cNvSpPr>
          <p:nvPr/>
        </p:nvSpPr>
        <p:spPr bwMode="auto">
          <a:xfrm>
            <a:off x="971550" y="492125"/>
            <a:ext cx="8286750" cy="560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55600" indent="-355600">
              <a:lnSpc>
                <a:spcPct val="70000"/>
              </a:lnSpc>
            </a:pPr>
            <a:r>
              <a:rPr lang="cs-CZ" sz="2000" b="1">
                <a:latin typeface="Comic Sans MS" pitchFamily="66" charset="0"/>
              </a:rPr>
              <a:t>b) kosmoidní </a:t>
            </a:r>
            <a:r>
              <a:rPr lang="cs-CZ" sz="1800">
                <a:latin typeface="Comic Sans MS" pitchFamily="66" charset="0"/>
              </a:rPr>
              <a:t>(lamelární kost = izopedin, vaskulární kost, dentin=kosmin, enameloid=vitrodentin </a:t>
            </a:r>
            <a:r>
              <a:rPr lang="cs-CZ" sz="1800" b="1">
                <a:solidFill>
                  <a:srgbClr val="FF3300"/>
                </a:solidFill>
                <a:latin typeface="Comic Sans MS" pitchFamily="66" charset="0"/>
              </a:rPr>
              <a:t>z mezoblastu</a:t>
            </a:r>
            <a:r>
              <a:rPr lang="cs-CZ" sz="1800">
                <a:latin typeface="Comic Sans MS" pitchFamily="66" charset="0"/>
              </a:rPr>
              <a:t>;</a:t>
            </a:r>
            <a:r>
              <a:rPr lang="cs-CZ" sz="2400">
                <a:latin typeface="Comic Sans MS" pitchFamily="66" charset="0"/>
              </a:rPr>
              <a:t> </a:t>
            </a:r>
            <a:r>
              <a:rPr lang="cs-CZ" sz="1800">
                <a:latin typeface="Comic Sans MS" pitchFamily="66" charset="0"/>
              </a:rPr>
              <a:t>Sarcopterygii)</a:t>
            </a:r>
            <a:r>
              <a:rPr lang="cs-CZ" sz="2000" b="1">
                <a:latin typeface="Comic Sans MS" pitchFamily="66" charset="0"/>
              </a:rPr>
              <a:t> </a:t>
            </a:r>
          </a:p>
        </p:txBody>
      </p:sp>
      <p:sp>
        <p:nvSpPr>
          <p:cNvPr id="13322" name="Rectangle 48"/>
          <p:cNvSpPr>
            <a:spLocks noChangeArrowheads="1"/>
          </p:cNvSpPr>
          <p:nvPr/>
        </p:nvSpPr>
        <p:spPr bwMode="auto">
          <a:xfrm>
            <a:off x="2171700" y="974725"/>
            <a:ext cx="55880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1800">
                <a:latin typeface="Comic Sans MS" pitchFamily="66" charset="0"/>
              </a:rPr>
              <a:t>BNL – osteoblasty (kost) a odontoblasty (zubovina)</a:t>
            </a:r>
          </a:p>
        </p:txBody>
      </p:sp>
      <p:sp>
        <p:nvSpPr>
          <p:cNvPr id="13323" name="Text Box 49"/>
          <p:cNvSpPr txBox="1">
            <a:spLocks noChangeArrowheads="1"/>
          </p:cNvSpPr>
          <p:nvPr/>
        </p:nvSpPr>
        <p:spPr bwMode="auto">
          <a:xfrm>
            <a:off x="2293938" y="3284538"/>
            <a:ext cx="1333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kosmoidní</a:t>
            </a:r>
          </a:p>
        </p:txBody>
      </p:sp>
      <p:sp>
        <p:nvSpPr>
          <p:cNvPr id="13324" name="Text Box 50"/>
          <p:cNvSpPr txBox="1">
            <a:spLocks noChangeArrowheads="1"/>
          </p:cNvSpPr>
          <p:nvPr/>
        </p:nvSpPr>
        <p:spPr bwMode="auto">
          <a:xfrm>
            <a:off x="5318125" y="3284538"/>
            <a:ext cx="11414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ganoidní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82" grpId="0"/>
      <p:bldP spid="108581" grpId="0"/>
      <p:bldP spid="108579" grpId="0"/>
      <p:bldP spid="1085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  <p:pic>
        <p:nvPicPr>
          <p:cNvPr id="3" name="Picture 4" descr="http://203.250.122.194/lecture/anatomy/new/lec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6" y="1844675"/>
            <a:ext cx="88963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72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659063" y="739775"/>
            <a:ext cx="4000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Primárně suchozemští obratlovci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30200" y="1606550"/>
            <a:ext cx="8178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dermatoskelet (krycí kosti) („krytolebci“) - nahá (rec. Lissamphibia)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68313" y="1844675"/>
            <a:ext cx="8351837" cy="1066800"/>
            <a:chOff x="295" y="1162"/>
            <a:chExt cx="5261" cy="672"/>
          </a:xfrm>
        </p:grpSpPr>
        <p:grpSp>
          <p:nvGrpSpPr>
            <p:cNvPr id="14364" name="Group 62"/>
            <p:cNvGrpSpPr>
              <a:grpSpLocks/>
            </p:cNvGrpSpPr>
            <p:nvPr/>
          </p:nvGrpSpPr>
          <p:grpSpPr bwMode="auto">
            <a:xfrm>
              <a:off x="295" y="1162"/>
              <a:ext cx="5261" cy="672"/>
              <a:chOff x="295" y="1162"/>
              <a:chExt cx="5261" cy="672"/>
            </a:xfrm>
          </p:grpSpPr>
          <p:sp>
            <p:nvSpPr>
              <p:cNvPr id="14366" name="Line 22"/>
              <p:cNvSpPr>
                <a:spLocks noChangeShapeType="1"/>
              </p:cNvSpPr>
              <p:nvPr/>
            </p:nvSpPr>
            <p:spPr bwMode="auto">
              <a:xfrm>
                <a:off x="295" y="1498"/>
                <a:ext cx="0" cy="3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14367" name="Group 61"/>
              <p:cNvGrpSpPr>
                <a:grpSpLocks/>
              </p:cNvGrpSpPr>
              <p:nvPr/>
            </p:nvGrpSpPr>
            <p:grpSpPr bwMode="auto">
              <a:xfrm>
                <a:off x="295" y="1162"/>
                <a:ext cx="5261" cy="336"/>
                <a:chOff x="295" y="1162"/>
                <a:chExt cx="5261" cy="336"/>
              </a:xfrm>
            </p:grpSpPr>
            <p:sp>
              <p:nvSpPr>
                <p:cNvPr id="14368" name="Line 18"/>
                <p:cNvSpPr>
                  <a:spLocks noChangeShapeType="1"/>
                </p:cNvSpPr>
                <p:nvPr/>
              </p:nvSpPr>
              <p:spPr bwMode="auto">
                <a:xfrm>
                  <a:off x="5339" y="1162"/>
                  <a:ext cx="217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4369" name="Line 19"/>
                <p:cNvSpPr>
                  <a:spLocks noChangeShapeType="1"/>
                </p:cNvSpPr>
                <p:nvPr/>
              </p:nvSpPr>
              <p:spPr bwMode="auto">
                <a:xfrm>
                  <a:off x="5556" y="1162"/>
                  <a:ext cx="0" cy="336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4370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95" y="1498"/>
                  <a:ext cx="5261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4365" name="Line 21"/>
            <p:cNvSpPr>
              <a:spLocks noChangeShapeType="1"/>
            </p:cNvSpPr>
            <p:nvPr/>
          </p:nvSpPr>
          <p:spPr bwMode="auto">
            <a:xfrm>
              <a:off x="295" y="1834"/>
              <a:ext cx="217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2346325" y="2017713"/>
            <a:ext cx="24574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FF"/>
                </a:solidFill>
                <a:latin typeface="Comic Sans MS" pitchFamily="66" charset="0"/>
              </a:rPr>
              <a:t>rohovatění pokožky</a:t>
            </a:r>
            <a:endParaRPr lang="cs-CZ" sz="24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820738" y="2703513"/>
            <a:ext cx="835977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rohovinné deriváty (krunýře, štítky, </a:t>
            </a:r>
            <a:r>
              <a:rPr lang="cs-CZ" sz="2000" b="1">
                <a:latin typeface="Comic Sans MS" pitchFamily="66" charset="0"/>
              </a:rPr>
              <a:t>šupiny</a:t>
            </a:r>
            <a:r>
              <a:rPr lang="cs-CZ" sz="2000">
                <a:latin typeface="Comic Sans MS" pitchFamily="66" charset="0"/>
              </a:rPr>
              <a:t>) - </a:t>
            </a:r>
            <a:r>
              <a:rPr lang="cs-CZ" sz="1800">
                <a:latin typeface="Comic Sans MS" pitchFamily="66" charset="0"/>
              </a:rPr>
              <a:t>ochrana před ztrátou vody</a:t>
            </a:r>
            <a:endParaRPr lang="cs-CZ" sz="2000">
              <a:latin typeface="Comic Sans MS" pitchFamily="66" charset="0"/>
            </a:endParaRPr>
          </a:p>
          <a:p>
            <a:r>
              <a:rPr lang="cs-CZ" sz="2000">
                <a:latin typeface="Comic Sans MS" pitchFamily="66" charset="0"/>
              </a:rPr>
              <a:t>      AMNIOTA: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3994150" y="4181475"/>
            <a:ext cx="6556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peří</a:t>
            </a:r>
            <a:endParaRPr lang="cs-CZ" sz="2400" b="1">
              <a:latin typeface="Comic Sans MS" pitchFamily="66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6737350" y="4167188"/>
            <a:ext cx="673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omic Sans MS" pitchFamily="66" charset="0"/>
              </a:rPr>
              <a:t>srst</a:t>
            </a:r>
            <a:endParaRPr lang="cs-CZ" sz="2400">
              <a:latin typeface="Comic Sans MS" pitchFamily="66" charset="0"/>
            </a:endParaRPr>
          </a:p>
        </p:txBody>
      </p: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4267200" y="3054350"/>
            <a:ext cx="2743200" cy="1187450"/>
            <a:chOff x="2688" y="1924"/>
            <a:chExt cx="1728" cy="748"/>
          </a:xfrm>
        </p:grpSpPr>
        <p:sp>
          <p:nvSpPr>
            <p:cNvPr id="14357" name="Text Box 30"/>
            <p:cNvSpPr txBox="1">
              <a:spLocks noChangeArrowheads="1"/>
            </p:cNvSpPr>
            <p:nvPr/>
          </p:nvSpPr>
          <p:spPr bwMode="auto">
            <a:xfrm>
              <a:off x="3216" y="1924"/>
              <a:ext cx="929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(„Reptilia“)</a:t>
              </a:r>
              <a:endParaRPr lang="cs-CZ" sz="2400">
                <a:latin typeface="Comic Sans MS" pitchFamily="66" charset="0"/>
              </a:endParaRPr>
            </a:p>
          </p:txBody>
        </p:sp>
        <p:grpSp>
          <p:nvGrpSpPr>
            <p:cNvPr id="14358" name="Group 63"/>
            <p:cNvGrpSpPr>
              <a:grpSpLocks/>
            </p:cNvGrpSpPr>
            <p:nvPr/>
          </p:nvGrpSpPr>
          <p:grpSpPr bwMode="auto">
            <a:xfrm>
              <a:off x="2688" y="2182"/>
              <a:ext cx="1728" cy="490"/>
              <a:chOff x="2688" y="2182"/>
              <a:chExt cx="1728" cy="490"/>
            </a:xfrm>
          </p:grpSpPr>
          <p:sp>
            <p:nvSpPr>
              <p:cNvPr id="14359" name="Line 25"/>
              <p:cNvSpPr>
                <a:spLocks noChangeShapeType="1"/>
              </p:cNvSpPr>
              <p:nvPr/>
            </p:nvSpPr>
            <p:spPr bwMode="auto">
              <a:xfrm>
                <a:off x="3600" y="2182"/>
                <a:ext cx="0" cy="24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360" name="Line 26"/>
              <p:cNvSpPr>
                <a:spLocks noChangeShapeType="1"/>
              </p:cNvSpPr>
              <p:nvPr/>
            </p:nvSpPr>
            <p:spPr bwMode="auto">
              <a:xfrm flipH="1">
                <a:off x="2688" y="2422"/>
                <a:ext cx="1728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361" name="Line 27"/>
              <p:cNvSpPr>
                <a:spLocks noChangeShapeType="1"/>
              </p:cNvSpPr>
              <p:nvPr/>
            </p:nvSpPr>
            <p:spPr bwMode="auto">
              <a:xfrm>
                <a:off x="2688" y="2432"/>
                <a:ext cx="0" cy="24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362" name="Line 28"/>
              <p:cNvSpPr>
                <a:spLocks noChangeShapeType="1"/>
              </p:cNvSpPr>
              <p:nvPr/>
            </p:nvSpPr>
            <p:spPr bwMode="auto">
              <a:xfrm>
                <a:off x="4416" y="2432"/>
                <a:ext cx="0" cy="24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363" name="Rectangle 35"/>
              <p:cNvSpPr>
                <a:spLocks noChangeArrowheads="1"/>
              </p:cNvSpPr>
              <p:nvPr/>
            </p:nvSpPr>
            <p:spPr bwMode="auto">
              <a:xfrm>
                <a:off x="3052" y="2412"/>
                <a:ext cx="1109" cy="23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>
                    <a:solidFill>
                      <a:srgbClr val="0000FF"/>
                    </a:solidFill>
                    <a:latin typeface="Comic Sans MS" pitchFamily="66" charset="0"/>
                  </a:rPr>
                  <a:t>tepelná izolace</a:t>
                </a:r>
              </a:p>
            </p:txBody>
          </p:sp>
        </p:grpSp>
      </p:grp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746125" y="4760913"/>
            <a:ext cx="50831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Comic Sans MS" pitchFamily="66" charset="0"/>
              </a:rPr>
              <a:t>mnohobuněčné kožní žlázy (z ektoblastu):</a:t>
            </a:r>
            <a:endParaRPr lang="cs-CZ" sz="2400" dirty="0">
              <a:latin typeface="Comic Sans MS" pitchFamily="66" charset="0"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107950" y="5207000"/>
            <a:ext cx="6102350" cy="460375"/>
            <a:chOff x="107950" y="5207000"/>
            <a:chExt cx="6102350" cy="460375"/>
          </a:xfrm>
        </p:grpSpPr>
        <p:sp>
          <p:nvSpPr>
            <p:cNvPr id="14348" name="Text Box 37"/>
            <p:cNvSpPr txBox="1">
              <a:spLocks noChangeArrowheads="1"/>
            </p:cNvSpPr>
            <p:nvPr/>
          </p:nvSpPr>
          <p:spPr bwMode="auto">
            <a:xfrm>
              <a:off x="107950" y="5210175"/>
              <a:ext cx="2933700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400" dirty="0" err="1">
                  <a:latin typeface="Comic Sans MS" pitchFamily="66" charset="0"/>
                </a:rPr>
                <a:t>Lissamphibia</a:t>
              </a:r>
              <a:r>
                <a:rPr lang="cs-CZ" sz="2400" dirty="0">
                  <a:latin typeface="Comic Sans MS" pitchFamily="66" charset="0"/>
                </a:rPr>
                <a:t> (max.)</a:t>
              </a:r>
            </a:p>
          </p:txBody>
        </p:sp>
        <p:sp>
          <p:nvSpPr>
            <p:cNvPr id="14349" name="Line 38"/>
            <p:cNvSpPr>
              <a:spLocks noChangeShapeType="1"/>
            </p:cNvSpPr>
            <p:nvPr/>
          </p:nvSpPr>
          <p:spPr bwMode="auto">
            <a:xfrm>
              <a:off x="3013075" y="5445125"/>
              <a:ext cx="838200" cy="0"/>
            </a:xfrm>
            <a:prstGeom prst="line">
              <a:avLst/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Text Box 40"/>
            <p:cNvSpPr txBox="1">
              <a:spLocks noChangeArrowheads="1"/>
            </p:cNvSpPr>
            <p:nvPr/>
          </p:nvSpPr>
          <p:spPr bwMode="auto">
            <a:xfrm>
              <a:off x="3738563" y="5207000"/>
              <a:ext cx="2471737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400" dirty="0" err="1">
                  <a:latin typeface="Comic Sans MS" pitchFamily="66" charset="0"/>
                </a:rPr>
                <a:t>Amniota</a:t>
              </a:r>
              <a:r>
                <a:rPr lang="cs-CZ" sz="2400" dirty="0">
                  <a:latin typeface="Comic Sans MS" pitchFamily="66" charset="0"/>
                </a:rPr>
                <a:t> –„plazi“</a:t>
              </a: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5942013" y="4837113"/>
            <a:ext cx="3019425" cy="536575"/>
            <a:chOff x="5942013" y="4837113"/>
            <a:chExt cx="3019425" cy="536575"/>
          </a:xfrm>
        </p:grpSpPr>
        <p:sp>
          <p:nvSpPr>
            <p:cNvPr id="9260" name="Text Box 44"/>
            <p:cNvSpPr txBox="1">
              <a:spLocks noChangeArrowheads="1"/>
            </p:cNvSpPr>
            <p:nvPr/>
          </p:nvSpPr>
          <p:spPr bwMode="auto">
            <a:xfrm>
              <a:off x="7019925" y="4916488"/>
              <a:ext cx="194151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400" dirty="0">
                  <a:latin typeface="Comic Sans MS" pitchFamily="66" charset="0"/>
                </a:rPr>
                <a:t>„plazi“, </a:t>
              </a:r>
              <a:r>
                <a:rPr lang="cs-CZ" sz="2400" dirty="0" err="1">
                  <a:latin typeface="Comic Sans MS" pitchFamily="66" charset="0"/>
                </a:rPr>
                <a:t>Aves</a:t>
              </a:r>
              <a:endParaRPr lang="cs-CZ" sz="2400" dirty="0">
                <a:latin typeface="Comic Sans MS" pitchFamily="66" charset="0"/>
              </a:endParaRPr>
            </a:p>
          </p:txBody>
        </p:sp>
        <p:sp>
          <p:nvSpPr>
            <p:cNvPr id="14351" name="Rectangle 39"/>
            <p:cNvSpPr>
              <a:spLocks noChangeArrowheads="1"/>
            </p:cNvSpPr>
            <p:nvPr/>
          </p:nvSpPr>
          <p:spPr bwMode="auto">
            <a:xfrm>
              <a:off x="5942013" y="4837113"/>
              <a:ext cx="1039812" cy="3667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00FF"/>
                  </a:solidFill>
                  <a:latin typeface="Comic Sans MS" pitchFamily="66" charset="0"/>
                </a:rPr>
                <a:t>redukce</a:t>
              </a: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6094413" y="5245100"/>
            <a:ext cx="998537" cy="560388"/>
            <a:chOff x="6094413" y="5245100"/>
            <a:chExt cx="998537" cy="560388"/>
          </a:xfrm>
        </p:grpSpPr>
        <p:sp>
          <p:nvSpPr>
            <p:cNvPr id="14352" name="Line 42"/>
            <p:cNvSpPr>
              <a:spLocks noChangeShapeType="1"/>
            </p:cNvSpPr>
            <p:nvPr/>
          </p:nvSpPr>
          <p:spPr bwMode="auto">
            <a:xfrm flipV="1">
              <a:off x="6094413" y="5245100"/>
              <a:ext cx="854075" cy="271463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Line 43"/>
            <p:cNvSpPr>
              <a:spLocks noChangeShapeType="1"/>
            </p:cNvSpPr>
            <p:nvPr/>
          </p:nvSpPr>
          <p:spPr bwMode="auto">
            <a:xfrm>
              <a:off x="6094413" y="5505450"/>
              <a:ext cx="998537" cy="300038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8" name="Skupina 47"/>
          <p:cNvGrpSpPr/>
          <p:nvPr/>
        </p:nvGrpSpPr>
        <p:grpSpPr>
          <a:xfrm>
            <a:off x="5651500" y="5589588"/>
            <a:ext cx="3148013" cy="528637"/>
            <a:chOff x="5651500" y="5589588"/>
            <a:chExt cx="3148013" cy="528637"/>
          </a:xfrm>
        </p:grpSpPr>
        <p:sp>
          <p:nvSpPr>
            <p:cNvPr id="14353" name="Rectangle 41"/>
            <p:cNvSpPr>
              <a:spLocks noChangeArrowheads="1"/>
            </p:cNvSpPr>
            <p:nvPr/>
          </p:nvSpPr>
          <p:spPr bwMode="auto">
            <a:xfrm>
              <a:off x="5651500" y="5751513"/>
              <a:ext cx="1519238" cy="3667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00FF"/>
                  </a:solidFill>
                  <a:latin typeface="Comic Sans MS" pitchFamily="66" charset="0"/>
                </a:rPr>
                <a:t>diferenciace</a:t>
              </a:r>
            </a:p>
          </p:txBody>
        </p:sp>
        <p:sp>
          <p:nvSpPr>
            <p:cNvPr id="9261" name="Text Box 45"/>
            <p:cNvSpPr txBox="1">
              <a:spLocks noChangeArrowheads="1"/>
            </p:cNvSpPr>
            <p:nvPr/>
          </p:nvSpPr>
          <p:spPr bwMode="auto">
            <a:xfrm>
              <a:off x="7235825" y="5589588"/>
              <a:ext cx="1563688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400" dirty="0" err="1">
                  <a:latin typeface="Comic Sans MS" pitchFamily="66" charset="0"/>
                </a:rPr>
                <a:t>Mammalia</a:t>
              </a:r>
              <a:endParaRPr lang="cs-CZ" sz="2400" dirty="0">
                <a:latin typeface="Comic Sans MS" pitchFamily="66" charset="0"/>
              </a:endParaRPr>
            </a:p>
          </p:txBody>
        </p:sp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 autoUpdateAnimBg="0"/>
      <p:bldP spid="9239" grpId="0" autoUpdateAnimBg="0"/>
      <p:bldP spid="9240" grpId="0"/>
      <p:bldP spid="9249" grpId="0" autoUpdateAnimBg="0"/>
      <p:bldP spid="9250" grpId="0" autoUpdateAnimBg="0"/>
      <p:bldP spid="925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4"/>
          <p:cNvSpPr txBox="1">
            <a:spLocks noChangeArrowheads="1"/>
          </p:cNvSpPr>
          <p:nvPr/>
        </p:nvSpPr>
        <p:spPr bwMode="auto">
          <a:xfrm>
            <a:off x="0" y="990600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latin typeface="Comic Sans MS" pitchFamily="66" charset="0"/>
              </a:rPr>
              <a:t>A) notochord (entoblast)	B) chrupavka a kost (mezoblast, BNL)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-36513" y="1468438"/>
            <a:ext cx="93202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cs-CZ" sz="2000">
                <a:latin typeface="Comic Sans MS" pitchFamily="66" charset="0"/>
              </a:rPr>
              <a:t>Notochord zachován primárně u: „</a:t>
            </a:r>
            <a:r>
              <a:rPr lang="cs-CZ" sz="1800">
                <a:latin typeface="Comic Sans MS" pitchFamily="66" charset="0"/>
              </a:rPr>
              <a:t>Agnatha“, Placodermi, Acanthodii, Sarcopterygii  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79388" y="1736725"/>
            <a:ext cx="63865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sekundárně (pedomorfóza?) u: </a:t>
            </a:r>
            <a:r>
              <a:rPr lang="cs-CZ" sz="1800">
                <a:latin typeface="Comic Sans MS" pitchFamily="66" charset="0"/>
              </a:rPr>
              <a:t>Acipenseriformes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-36513" y="2276475"/>
            <a:ext cx="9067801" cy="67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Notochord zaškrcován rozvojem těl obratlů: redukce až úplné vymizení: </a:t>
            </a:r>
            <a:r>
              <a:rPr lang="cs-CZ" sz="1800">
                <a:latin typeface="Comic Sans MS" pitchFamily="66" charset="0"/>
              </a:rPr>
              <a:t>Chondrichthyes, Actinopterygii, Lissamphibia, Amniota („Reptilia“, Mammalia, Aves)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621088" y="2997200"/>
            <a:ext cx="20304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OSIFIKACE: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042988" y="3435350"/>
            <a:ext cx="52625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sz="2400">
                <a:latin typeface="Comic Sans MS" pitchFamily="66" charset="0"/>
              </a:rPr>
              <a:t> endesmální (desmogenní, dermální)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271588" y="3810000"/>
            <a:ext cx="4098925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přeměna vaziva v kost </a:t>
            </a:r>
          </a:p>
          <a:p>
            <a:r>
              <a:rPr lang="cs-CZ" sz="2000">
                <a:latin typeface="Comic Sans MS" pitchFamily="66" charset="0"/>
              </a:rPr>
              <a:t>(dermatoskelet z krycích kostí)</a:t>
            </a:r>
            <a:endParaRPr lang="cs-CZ" sz="2400">
              <a:latin typeface="Comic Sans MS" pitchFamily="66" charset="0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1014413" y="4730750"/>
            <a:ext cx="521335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cs-CZ" sz="2400">
                <a:latin typeface="Comic Sans MS" pitchFamily="66" charset="0"/>
              </a:rPr>
              <a:t>endochondrální nebo perichondrální (chondrogenní)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1258888" y="5464175"/>
            <a:ext cx="4419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náhrada chrupavky za kost</a:t>
            </a:r>
          </a:p>
          <a:p>
            <a:r>
              <a:rPr lang="cs-CZ" sz="2000">
                <a:latin typeface="Comic Sans MS" pitchFamily="66" charset="0"/>
              </a:rPr>
              <a:t>(endoskelet z náhradních kostí)</a:t>
            </a:r>
            <a:endParaRPr lang="cs-CZ" sz="2400">
              <a:latin typeface="Comic Sans MS" pitchFamily="66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299200" y="3657600"/>
            <a:ext cx="1912938" cy="2363788"/>
            <a:chOff x="3968" y="2304"/>
            <a:chExt cx="1205" cy="1489"/>
          </a:xfrm>
        </p:grpSpPr>
        <p:sp>
          <p:nvSpPr>
            <p:cNvPr id="16399" name="AutoShape 23"/>
            <p:cNvSpPr>
              <a:spLocks/>
            </p:cNvSpPr>
            <p:nvPr/>
          </p:nvSpPr>
          <p:spPr bwMode="auto">
            <a:xfrm>
              <a:off x="3968" y="2304"/>
              <a:ext cx="144" cy="432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400" name="Text Box 24"/>
            <p:cNvSpPr txBox="1">
              <a:spLocks noChangeArrowheads="1"/>
            </p:cNvSpPr>
            <p:nvPr/>
          </p:nvSpPr>
          <p:spPr bwMode="auto">
            <a:xfrm>
              <a:off x="4150" y="2441"/>
              <a:ext cx="876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Comic Sans MS" pitchFamily="66" charset="0"/>
                </a:rPr>
                <a:t>EXOSKELET</a:t>
              </a:r>
              <a:endParaRPr lang="cs-CZ" sz="2400">
                <a:latin typeface="Comic Sans MS" pitchFamily="66" charset="0"/>
              </a:endParaRPr>
            </a:p>
          </p:txBody>
        </p:sp>
        <p:sp>
          <p:nvSpPr>
            <p:cNvPr id="16401" name="AutoShape 27"/>
            <p:cNvSpPr>
              <a:spLocks/>
            </p:cNvSpPr>
            <p:nvPr/>
          </p:nvSpPr>
          <p:spPr bwMode="auto">
            <a:xfrm>
              <a:off x="4014" y="3134"/>
              <a:ext cx="144" cy="659"/>
            </a:xfrm>
            <a:prstGeom prst="rightBrace">
              <a:avLst>
                <a:gd name="adj1" fmla="val 38137"/>
                <a:gd name="adj2" fmla="val 50000"/>
              </a:avLst>
            </a:prstGeom>
            <a:noFill/>
            <a:ln w="28575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402" name="Text Box 28"/>
            <p:cNvSpPr txBox="1">
              <a:spLocks noChangeArrowheads="1"/>
            </p:cNvSpPr>
            <p:nvPr/>
          </p:nvSpPr>
          <p:spPr bwMode="auto">
            <a:xfrm>
              <a:off x="4196" y="3354"/>
              <a:ext cx="977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Comic Sans MS" pitchFamily="66" charset="0"/>
                </a:rPr>
                <a:t>ENDOSKELET</a:t>
              </a:r>
              <a:endParaRPr lang="cs-CZ" sz="2400">
                <a:latin typeface="Comic Sans MS" pitchFamily="66" charset="0"/>
              </a:endParaRPr>
            </a:p>
          </p:txBody>
        </p:sp>
      </p:grp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977900" y="6345238"/>
            <a:ext cx="4889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Acelulární kost (aspidin) – celulární kost</a:t>
            </a:r>
          </a:p>
        </p:txBody>
      </p:sp>
      <p:sp>
        <p:nvSpPr>
          <p:cNvPr id="16398" name="Text Box 37"/>
          <p:cNvSpPr txBox="1">
            <a:spLocks noChangeArrowheads="1"/>
          </p:cNvSpPr>
          <p:nvPr/>
        </p:nvSpPr>
        <p:spPr bwMode="auto">
          <a:xfrm>
            <a:off x="1979613" y="550863"/>
            <a:ext cx="540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u="sng">
                <a:latin typeface="Comic Sans MS" pitchFamily="66" charset="0"/>
              </a:rPr>
              <a:t>2. Kostra (skelet)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/>
      <p:bldP spid="12304" grpId="0"/>
      <p:bldP spid="12305" grpId="0" autoUpdateAnimBg="0"/>
      <p:bldP spid="12306" grpId="0" autoUpdateAnimBg="0"/>
      <p:bldP spid="12307" grpId="0" autoUpdateAnimBg="0"/>
      <p:bldP spid="12308" grpId="0" autoUpdateAnimBg="0"/>
      <p:bldP spid="12313" grpId="0" autoUpdateAnimBg="0"/>
      <p:bldP spid="12314" grpId="0" autoUpdateAnimBg="0"/>
      <p:bldP spid="123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7"/>
          <p:cNvSpPr txBox="1">
            <a:spLocks noChangeArrowheads="1"/>
          </p:cNvSpPr>
          <p:nvPr/>
        </p:nvSpPr>
        <p:spPr bwMode="auto">
          <a:xfrm>
            <a:off x="441325" y="620713"/>
            <a:ext cx="29495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EXOSKELET (kostěný):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127125" y="976313"/>
            <a:ext cx="778827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pancíře, krunýře, rybí šupiny, krycí kosti lebky, část pásma přední končetiny (cleithrum, clavicula)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457200" y="1557338"/>
            <a:ext cx="52562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ENDOSKELET (chrupavčitý nebo kostěný):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1050925" y="1989138"/>
            <a:ext cx="448786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A) somatický (ze sklerotomu somitů)</a:t>
            </a:r>
            <a:endParaRPr lang="cs-CZ" sz="2000">
              <a:latin typeface="Comic Sans MS" pitchFamily="66" charset="0"/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1127125" y="2349500"/>
            <a:ext cx="7788275" cy="1311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obratle, chrupavčité neurocranium, část kostěného neurocrania, costae, sternum, část pásma přední končetiny (scapula, procoracoid atd.), celé pásmo zadní končetiny, celá kostra volných končetin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1066800" y="3644900"/>
            <a:ext cx="49768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u="sng">
                <a:latin typeface="Comic Sans MS" pitchFamily="66" charset="0"/>
              </a:rPr>
              <a:t>B) viscerální (ze splanchnopleury a BNL)</a:t>
            </a:r>
            <a:r>
              <a:rPr lang="cs-CZ" sz="2000">
                <a:latin typeface="Comic Sans MS" pitchFamily="66" charset="0"/>
              </a:rPr>
              <a:t> 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127125" y="3944938"/>
            <a:ext cx="77882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žaberní oblouky, viscerocranium, sluchové kůstky</a:t>
            </a:r>
          </a:p>
        </p:txBody>
      </p:sp>
      <p:pic>
        <p:nvPicPr>
          <p:cNvPr id="13339" name="Picture 27" descr="Kop12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57700"/>
            <a:ext cx="32766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65125" y="4740275"/>
            <a:ext cx="1920875" cy="396875"/>
            <a:chOff x="230" y="2986"/>
            <a:chExt cx="1210" cy="250"/>
          </a:xfrm>
        </p:grpSpPr>
        <p:sp>
          <p:nvSpPr>
            <p:cNvPr id="17424" name="AutoShape 28"/>
            <p:cNvSpPr>
              <a:spLocks noChangeArrowheads="1"/>
            </p:cNvSpPr>
            <p:nvPr/>
          </p:nvSpPr>
          <p:spPr bwMode="auto">
            <a:xfrm>
              <a:off x="480" y="3072"/>
              <a:ext cx="960" cy="96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5" name="Text Box 30"/>
            <p:cNvSpPr txBox="1">
              <a:spLocks noChangeArrowheads="1"/>
            </p:cNvSpPr>
            <p:nvPr/>
          </p:nvSpPr>
          <p:spPr bwMode="auto">
            <a:xfrm>
              <a:off x="230" y="2986"/>
              <a:ext cx="233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A</a:t>
              </a:r>
              <a:endParaRPr lang="cs-CZ" sz="2400">
                <a:latin typeface="Comic Sans MS" pitchFamily="66" charset="0"/>
              </a:endParaRP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" y="5322888"/>
            <a:ext cx="1752600" cy="396875"/>
            <a:chOff x="240" y="3353"/>
            <a:chExt cx="1104" cy="250"/>
          </a:xfrm>
        </p:grpSpPr>
        <p:sp>
          <p:nvSpPr>
            <p:cNvPr id="17422" name="AutoShape 29"/>
            <p:cNvSpPr>
              <a:spLocks noChangeArrowheads="1"/>
            </p:cNvSpPr>
            <p:nvPr/>
          </p:nvSpPr>
          <p:spPr bwMode="auto">
            <a:xfrm>
              <a:off x="480" y="3408"/>
              <a:ext cx="864" cy="96"/>
            </a:xfrm>
            <a:prstGeom prst="rightArrow">
              <a:avLst>
                <a:gd name="adj1" fmla="val 50000"/>
                <a:gd name="adj2" fmla="val 2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3" name="Text Box 31"/>
            <p:cNvSpPr txBox="1">
              <a:spLocks noChangeArrowheads="1"/>
            </p:cNvSpPr>
            <p:nvPr/>
          </p:nvSpPr>
          <p:spPr bwMode="auto">
            <a:xfrm>
              <a:off x="240" y="3353"/>
              <a:ext cx="217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Comic Sans MS" pitchFamily="66" charset="0"/>
                </a:rPr>
                <a:t>B</a:t>
              </a:r>
              <a:endParaRPr lang="cs-CZ" sz="2400">
                <a:latin typeface="Comic Sans MS" pitchFamily="66" charset="0"/>
              </a:endParaRPr>
            </a:p>
          </p:txBody>
        </p:sp>
      </p:grpSp>
      <p:pic>
        <p:nvPicPr>
          <p:cNvPr id="13347" name="Picture 35" descr="Žaboblouk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470400"/>
            <a:ext cx="336232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0" grpId="0" autoUpdateAnimBg="0"/>
      <p:bldP spid="13331" grpId="0" autoUpdateAnimBg="0"/>
      <p:bldP spid="13332" grpId="0" autoUpdateAnimBg="0"/>
      <p:bldP spid="13333" grpId="0" autoUpdateAnimBg="0"/>
      <p:bldP spid="13334" grpId="0" autoUpdateAnimBg="0"/>
      <p:bldP spid="1333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179388" y="1196975"/>
            <a:ext cx="7416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 b="1" u="sng">
                <a:latin typeface="Comic Sans MS" pitchFamily="66" charset="0"/>
              </a:rPr>
              <a:t>Obratle</a:t>
            </a:r>
            <a:r>
              <a:rPr lang="cs-CZ" sz="2000">
                <a:latin typeface="Comic Sans MS" pitchFamily="66" charset="0"/>
              </a:rPr>
              <a:t>: vznik kolem chordy ze sklerotomu, vývoj nejednotný</a:t>
            </a:r>
          </a:p>
        </p:txBody>
      </p:sp>
      <p:sp>
        <p:nvSpPr>
          <p:cNvPr id="18435" name="Text Box 16"/>
          <p:cNvSpPr txBox="1">
            <a:spLocks noChangeArrowheads="1"/>
          </p:cNvSpPr>
          <p:nvPr/>
        </p:nvSpPr>
        <p:spPr bwMode="auto">
          <a:xfrm>
            <a:off x="-6350" y="3411538"/>
            <a:ext cx="1439863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sz="2000">
                <a:latin typeface="Comic Sans MS" pitchFamily="66" charset="0"/>
              </a:rPr>
              <a:t> oblouky</a:t>
            </a:r>
          </a:p>
          <a:p>
            <a:r>
              <a:rPr lang="cs-CZ" sz="2000">
                <a:latin typeface="Comic Sans MS" pitchFamily="66" charset="0"/>
              </a:rPr>
              <a:t>  (arcualia)</a:t>
            </a:r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1839913" y="3213100"/>
            <a:ext cx="230187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dorzální (neurální,</a:t>
            </a:r>
          </a:p>
          <a:p>
            <a:pPr>
              <a:lnSpc>
                <a:spcPct val="80000"/>
              </a:lnSpc>
            </a:pPr>
            <a:r>
              <a:rPr lang="cs-CZ" sz="2000">
                <a:latin typeface="Comic Sans MS" pitchFamily="66" charset="0"/>
              </a:rPr>
              <a:t>neurapofýzy)</a:t>
            </a:r>
          </a:p>
        </p:txBody>
      </p:sp>
      <p:sp>
        <p:nvSpPr>
          <p:cNvPr id="18437" name="Line 19"/>
          <p:cNvSpPr>
            <a:spLocks noChangeShapeType="1"/>
          </p:cNvSpPr>
          <p:nvPr/>
        </p:nvSpPr>
        <p:spPr bwMode="auto">
          <a:xfrm flipH="1">
            <a:off x="1547813" y="3657600"/>
            <a:ext cx="228600" cy="1524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8438" name="Picture 31" descr="MorfSkObr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638" y="1905000"/>
            <a:ext cx="27066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Line 32"/>
          <p:cNvSpPr>
            <a:spLocks noChangeShapeType="1"/>
          </p:cNvSpPr>
          <p:nvPr/>
        </p:nvSpPr>
        <p:spPr bwMode="auto">
          <a:xfrm flipV="1">
            <a:off x="4511675" y="3124200"/>
            <a:ext cx="2895600" cy="381000"/>
          </a:xfrm>
          <a:prstGeom prst="line">
            <a:avLst/>
          </a:prstGeom>
          <a:noFill/>
          <a:ln w="28575" cap="sq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440" name="Text Box 18"/>
          <p:cNvSpPr txBox="1">
            <a:spLocks noChangeArrowheads="1"/>
          </p:cNvSpPr>
          <p:nvPr/>
        </p:nvSpPr>
        <p:spPr bwMode="auto">
          <a:xfrm>
            <a:off x="1844675" y="3938588"/>
            <a:ext cx="23780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mic Sans MS" pitchFamily="66" charset="0"/>
              </a:rPr>
              <a:t>ventrální (hemální)</a:t>
            </a:r>
          </a:p>
        </p:txBody>
      </p:sp>
      <p:sp>
        <p:nvSpPr>
          <p:cNvPr id="18441" name="Line 20"/>
          <p:cNvSpPr>
            <a:spLocks noChangeShapeType="1"/>
          </p:cNvSpPr>
          <p:nvPr/>
        </p:nvSpPr>
        <p:spPr bwMode="auto">
          <a:xfrm flipH="1" flipV="1">
            <a:off x="1547813" y="3810000"/>
            <a:ext cx="228600" cy="228600"/>
          </a:xfrm>
          <a:prstGeom prst="line">
            <a:avLst/>
          </a:prstGeom>
          <a:noFill/>
          <a:ln w="28575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442" name="Line 33"/>
          <p:cNvSpPr>
            <a:spLocks noChangeShapeType="1"/>
          </p:cNvSpPr>
          <p:nvPr/>
        </p:nvSpPr>
        <p:spPr bwMode="auto">
          <a:xfrm>
            <a:off x="4511675" y="4191000"/>
            <a:ext cx="2819400" cy="609600"/>
          </a:xfrm>
          <a:prstGeom prst="line">
            <a:avLst/>
          </a:prstGeom>
          <a:noFill/>
          <a:ln w="28575" cap="sq">
            <a:solidFill>
              <a:srgbClr val="FF66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740275" y="3633788"/>
            <a:ext cx="2438400" cy="396875"/>
            <a:chOff x="2986" y="2289"/>
            <a:chExt cx="1536" cy="250"/>
          </a:xfrm>
        </p:grpSpPr>
        <p:sp>
          <p:nvSpPr>
            <p:cNvPr id="18447" name="Text Box 23"/>
            <p:cNvSpPr txBox="1">
              <a:spLocks noChangeArrowheads="1"/>
            </p:cNvSpPr>
            <p:nvPr/>
          </p:nvSpPr>
          <p:spPr bwMode="auto">
            <a:xfrm>
              <a:off x="2986" y="2289"/>
              <a:ext cx="517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cs-CZ" sz="2000">
                  <a:latin typeface="Comic Sans MS" pitchFamily="66" charset="0"/>
                </a:rPr>
                <a:t> tělo</a:t>
              </a:r>
            </a:p>
          </p:txBody>
        </p:sp>
        <p:sp>
          <p:nvSpPr>
            <p:cNvPr id="18448" name="Line 34"/>
            <p:cNvSpPr>
              <a:spLocks noChangeShapeType="1"/>
            </p:cNvSpPr>
            <p:nvPr/>
          </p:nvSpPr>
          <p:spPr bwMode="auto">
            <a:xfrm>
              <a:off x="3514" y="2400"/>
              <a:ext cx="1008" cy="48"/>
            </a:xfrm>
            <a:prstGeom prst="line">
              <a:avLst/>
            </a:prstGeom>
            <a:noFill/>
            <a:ln w="28575" cap="sq">
              <a:solidFill>
                <a:srgbClr val="FF6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4" name="Text Box 40"/>
          <p:cNvSpPr txBox="1">
            <a:spLocks noChangeArrowheads="1"/>
          </p:cNvSpPr>
          <p:nvPr/>
        </p:nvSpPr>
        <p:spPr bwMode="auto">
          <a:xfrm>
            <a:off x="76200" y="487363"/>
            <a:ext cx="594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latin typeface="Comic Sans MS" pitchFamily="66" charset="0"/>
              </a:rPr>
              <a:t>Osní skelet - vertebrae, costae, sternum</a:t>
            </a:r>
          </a:p>
        </p:txBody>
      </p:sp>
      <p:sp>
        <p:nvSpPr>
          <p:cNvPr id="14377" name="Text Box 41"/>
          <p:cNvSpPr txBox="1">
            <a:spLocks noChangeArrowheads="1"/>
          </p:cNvSpPr>
          <p:nvPr/>
        </p:nvSpPr>
        <p:spPr bwMode="auto">
          <a:xfrm>
            <a:off x="441325" y="4887913"/>
            <a:ext cx="512127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nejstarší částí neurální oblouky (mihule), vznikající těla obratlů postupně zaškrcují chordu (paryby a ryby)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1EBC-76D5-415D-B500-09CF3609235A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7" grpId="0" autoUpdateAnimBg="0"/>
    </p:bldLst>
  </p:timing>
</p:sld>
</file>

<file path=ppt/theme/theme1.xml><?xml version="1.0" encoding="utf-8"?>
<a:theme xmlns:a="http://schemas.openxmlformats.org/drawingml/2006/main" name="Stuhy">
  <a:themeElements>
    <a:clrScheme name="Stuhy.pot 4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Stuhy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uhy.pot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.pot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.pot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.pot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hy.pot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hy.pot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3A"/>
    </a:dk1>
    <a:lt1>
      <a:srgbClr val="FFFFFF"/>
    </a:lt1>
    <a:dk2>
      <a:srgbClr val="000066"/>
    </a:dk2>
    <a:lt2>
      <a:srgbClr val="FFCC00"/>
    </a:lt2>
    <a:accent1>
      <a:srgbClr val="666699"/>
    </a:accent1>
    <a:accent2>
      <a:srgbClr val="000048"/>
    </a:accent2>
    <a:accent3>
      <a:srgbClr val="AAAAB8"/>
    </a:accent3>
    <a:accent4>
      <a:srgbClr val="DADADA"/>
    </a:accent4>
    <a:accent5>
      <a:srgbClr val="B8B8CA"/>
    </a:accent5>
    <a:accent6>
      <a:srgbClr val="000040"/>
    </a:accent6>
    <a:hlink>
      <a:srgbClr val="3333FF"/>
    </a:hlink>
    <a:folHlink>
      <a:srgbClr val="0000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prezentací\STUHY.POT</Template>
  <TotalTime>5113</TotalTime>
  <Words>1252</Words>
  <Application>Microsoft Office PowerPoint</Application>
  <PresentationFormat>Předvádění na obrazovce (4:3)</PresentationFormat>
  <Paragraphs>290</Paragraphs>
  <Slides>28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Comic Sans MS</vt:lpstr>
      <vt:lpstr>Times New Roman</vt:lpstr>
      <vt:lpstr>Wingdings</vt:lpstr>
      <vt:lpstr>Stuhy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KZE 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RNDr. Zdeněk Řehák</dc:creator>
  <cp:lastModifiedBy>Zdenal_64</cp:lastModifiedBy>
  <cp:revision>178</cp:revision>
  <dcterms:created xsi:type="dcterms:W3CDTF">2002-03-09T15:52:03Z</dcterms:created>
  <dcterms:modified xsi:type="dcterms:W3CDTF">2016-12-13T13:16:21Z</dcterms:modified>
</cp:coreProperties>
</file>