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310" r:id="rId3"/>
    <p:sldId id="256" r:id="rId4"/>
    <p:sldId id="311" r:id="rId5"/>
    <p:sldId id="322" r:id="rId6"/>
    <p:sldId id="320" r:id="rId7"/>
    <p:sldId id="313" r:id="rId8"/>
    <p:sldId id="314" r:id="rId9"/>
    <p:sldId id="361" r:id="rId10"/>
    <p:sldId id="315" r:id="rId11"/>
    <p:sldId id="350" r:id="rId12"/>
    <p:sldId id="352" r:id="rId13"/>
    <p:sldId id="316" r:id="rId14"/>
    <p:sldId id="353" r:id="rId15"/>
    <p:sldId id="355" r:id="rId16"/>
    <p:sldId id="356" r:id="rId17"/>
    <p:sldId id="360" r:id="rId18"/>
    <p:sldId id="359" r:id="rId19"/>
    <p:sldId id="340" r:id="rId20"/>
    <p:sldId id="342" r:id="rId21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41" autoAdjust="0"/>
  </p:normalViewPr>
  <p:slideViewPr>
    <p:cSldViewPr>
      <p:cViewPr>
        <p:scale>
          <a:sx n="100" d="100"/>
          <a:sy n="100" d="100"/>
        </p:scale>
        <p:origin x="-12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3AE3-A36A-449A-9537-2631CD2D406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EE77C-D3AD-443F-99C6-8FA9E8C890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4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70F95-2E97-4825-BA6D-EB955F28B844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AF28-0488-40E4-9354-7E1E9ABC0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7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1363" y="506413"/>
            <a:ext cx="3379787" cy="2536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BCF070-565D-44B1-9D78-B3D4D665A738}" type="slidenum">
              <a:rPr lang="cs-CZ"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396-8007-4027-BB8A-D12DD2524767}" type="datetime1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6AB-0CBA-4E34-AEB4-040EECE13D75}" type="datetime1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24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6845-0C97-4573-BC5F-8D8640DF7153}" type="datetime1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6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C462-2BE7-43A1-90A5-4CFED01E1A1B}" type="datetime1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11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A2F1-AA90-489C-92B9-E3BF68F1958D}" type="datetime1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8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B11-C40E-4280-8705-26D57C37C884}" type="datetime1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18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DCB-2871-4F8D-BF81-DACEE60BB823}" type="datetime1">
              <a:rPr lang="cs-CZ" smtClean="0"/>
              <a:t>12.10.2016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21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7DA-46F6-4836-B6B5-76873F83D98F}" type="datetime1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3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9482-4E23-490B-B6D1-75381E06C0A9}" type="datetime1">
              <a:rPr lang="cs-CZ" smtClean="0"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8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E625-6CCD-4CA8-A31D-19C259F01A78}" type="datetime1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1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D6F-A045-44EB-86F2-EB6B1246009B}" type="datetime1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138A-1355-4D07-BAAB-5373E8F4044C}" type="datetime1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7E2E-F395-44B3-801B-9D01A87FD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13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zova@sc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0825" y="2130425"/>
            <a:ext cx="8785225" cy="14700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Bi5130 Základy práce s lidskou aDNA </a:t>
            </a:r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64235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Mgr. et Mgr. Kristýna Brzobohatá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>
                <a:hlinkClick r:id="rId3"/>
              </a:rPr>
              <a:t>brzobohata@sci.muni.cz</a:t>
            </a: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Laboratoř biologické a molekulární antropologie, ÚEB, </a:t>
            </a:r>
            <a:r>
              <a:rPr lang="cs-CZ" b="1" dirty="0" err="1" smtClean="0"/>
              <a:t>PřF</a:t>
            </a:r>
            <a:r>
              <a:rPr lang="cs-CZ" b="1" dirty="0" smtClean="0"/>
              <a:t>, Mu</a:t>
            </a:r>
            <a:endParaRPr lang="cs-CZ" b="1" dirty="0"/>
          </a:p>
        </p:txBody>
      </p:sp>
      <p:pic>
        <p:nvPicPr>
          <p:cNvPr id="2052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49275"/>
            <a:ext cx="21097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549275"/>
            <a:ext cx="210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49275"/>
            <a:ext cx="210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1097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Bi5130 Základy práce s lidskou aDNA </a:t>
            </a:r>
          </a:p>
        </p:txBody>
      </p:sp>
    </p:spTree>
    <p:extLst>
      <p:ext uri="{BB962C8B-B14F-4D97-AF65-F5344CB8AC3E}">
        <p14:creationId xmlns:p14="http://schemas.microsoft.com/office/powerpoint/2010/main" val="22999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548680"/>
            <a:ext cx="210922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</a:t>
            </a:r>
            <a:r>
              <a:rPr lang="cs-CZ" dirty="0" err="1" smtClean="0"/>
              <a:t>aDNA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1453323"/>
            <a:ext cx="866194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u="sng" dirty="0" smtClean="0">
                <a:latin typeface="Arial" charset="0"/>
              </a:rPr>
              <a:t>Purifikace </a:t>
            </a:r>
            <a:r>
              <a:rPr lang="cs-CZ" sz="2400" u="sng" dirty="0" err="1" smtClean="0">
                <a:latin typeface="Arial" charset="0"/>
              </a:rPr>
              <a:t>aDNA</a:t>
            </a:r>
            <a:r>
              <a:rPr lang="cs-CZ" sz="2400" u="sng" dirty="0" smtClean="0">
                <a:latin typeface="Arial" charset="0"/>
              </a:rPr>
              <a:t>: </a:t>
            </a:r>
            <a:r>
              <a:rPr lang="cs-CZ" sz="2400" u="sng" dirty="0" smtClean="0">
                <a:latin typeface="Arial" charset="0"/>
              </a:rPr>
              <a:t>fenol – chloroformová metoda</a:t>
            </a:r>
            <a:endParaRPr lang="cs-CZ" dirty="0"/>
          </a:p>
          <a:p>
            <a:r>
              <a:rPr lang="cs-CZ" sz="2200" dirty="0"/>
              <a:t>O</a:t>
            </a:r>
            <a:r>
              <a:rPr lang="cs-CZ" sz="2200" dirty="0" smtClean="0"/>
              <a:t>dstranění </a:t>
            </a:r>
            <a:r>
              <a:rPr lang="cs-CZ" sz="2200" dirty="0"/>
              <a:t>proteinů extrakcí pufrem </a:t>
            </a:r>
            <a:r>
              <a:rPr lang="cs-CZ" sz="2200" dirty="0" err="1"/>
              <a:t>ekvilibrovaným</a:t>
            </a:r>
            <a:r>
              <a:rPr lang="cs-CZ" sz="2200" dirty="0"/>
              <a:t> směsí fenolu  a chloroformu (</a:t>
            </a:r>
            <a:r>
              <a:rPr lang="cs-CZ" sz="2200" dirty="0" err="1"/>
              <a:t>fenol:chloroform:isoamylalkohol</a:t>
            </a:r>
            <a:r>
              <a:rPr lang="cs-CZ" sz="2200" dirty="0"/>
              <a:t> v poměru 25:24:1)</a:t>
            </a:r>
          </a:p>
          <a:p>
            <a:r>
              <a:rPr lang="cs-CZ" sz="2200" dirty="0"/>
              <a:t>→ směs </a:t>
            </a:r>
            <a:r>
              <a:rPr lang="cs-CZ" sz="2200" dirty="0" smtClean="0"/>
              <a:t>fenol + chloroform </a:t>
            </a:r>
            <a:r>
              <a:rPr lang="cs-CZ" sz="2200" dirty="0"/>
              <a:t>se nemísí s vodou → ve vodném prostředí buněčného </a:t>
            </a:r>
            <a:r>
              <a:rPr lang="cs-CZ" sz="2200" dirty="0" err="1"/>
              <a:t>lyzátu</a:t>
            </a:r>
            <a:r>
              <a:rPr lang="cs-CZ" sz="2200" dirty="0"/>
              <a:t> tvorba 2 </a:t>
            </a:r>
            <a:r>
              <a:rPr lang="cs-CZ" sz="2200" dirty="0"/>
              <a:t>vrstev: těžší organické fáze a</a:t>
            </a:r>
            <a:r>
              <a:rPr lang="cs-CZ" sz="2200" dirty="0" smtClean="0"/>
              <a:t> </a:t>
            </a:r>
            <a:r>
              <a:rPr lang="cs-CZ" sz="2200" dirty="0"/>
              <a:t>lehčí vodné fáze </a:t>
            </a:r>
            <a:endParaRPr lang="cs-CZ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28065" r="37377"/>
          <a:stretch/>
        </p:blipFill>
        <p:spPr bwMode="auto">
          <a:xfrm>
            <a:off x="260326" y="3501008"/>
            <a:ext cx="2655490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3356992"/>
            <a:ext cx="5853636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200" dirty="0"/>
              <a:t>promíchání směsi → denaturace proteinů a jejich </a:t>
            </a:r>
            <a:r>
              <a:rPr lang="cs-CZ" sz="2200" dirty="0" smtClean="0"/>
              <a:t>vysrážení a centrifugace</a:t>
            </a:r>
            <a:r>
              <a:rPr lang="cs-CZ" sz="2200" dirty="0"/>
              <a:t>: oddělení těžší organické fáze od lehčí vodné fáze (s nukleovými kyselinami) získáme vodný roztok DNA bez proteinů, naředěný a se stopami fenolu a chloroformu → precipitace alkoholem (etanolem nebo </a:t>
            </a:r>
            <a:r>
              <a:rPr lang="cs-CZ" sz="2200" dirty="0" err="1"/>
              <a:t>isopropanolem</a:t>
            </a:r>
            <a:r>
              <a:rPr lang="cs-CZ" sz="2200" dirty="0" smtClean="0"/>
              <a:t>) nebo zkoncentrování kolonami. </a:t>
            </a:r>
            <a:endParaRPr lang="cs-CZ" sz="2200" dirty="0"/>
          </a:p>
          <a:p>
            <a:r>
              <a:rPr lang="cs-CZ" sz="2200" dirty="0"/>
              <a:t>http://www.youtube.com/watch?v=JNl1kjw9ZDQ</a:t>
            </a:r>
            <a:endParaRPr lang="cs-CZ" sz="2200" dirty="0"/>
          </a:p>
        </p:txBody>
      </p:sp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48072" y="1437963"/>
            <a:ext cx="69882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>
                <a:latin typeface="Arial" charset="0"/>
              </a:rPr>
              <a:t>Purifikace </a:t>
            </a:r>
            <a:r>
              <a:rPr lang="cs-CZ" u="sng" dirty="0" err="1">
                <a:latin typeface="Arial" charset="0"/>
              </a:rPr>
              <a:t>aDNA</a:t>
            </a:r>
            <a:r>
              <a:rPr lang="cs-CZ" u="sng" dirty="0" smtClean="0">
                <a:latin typeface="Arial" charset="0"/>
              </a:rPr>
              <a:t>: vazba na silikát</a:t>
            </a:r>
          </a:p>
          <a:p>
            <a:r>
              <a:rPr lang="cs-CZ" dirty="0"/>
              <a:t>DNA se váže na silikátový povrch v přítomnosti </a:t>
            </a:r>
            <a:r>
              <a:rPr lang="cs-CZ" dirty="0" err="1">
                <a:solidFill>
                  <a:srgbClr val="FF0000"/>
                </a:solidFill>
              </a:rPr>
              <a:t>chaotropních</a:t>
            </a:r>
            <a:r>
              <a:rPr lang="cs-CZ" dirty="0">
                <a:solidFill>
                  <a:srgbClr val="FF0000"/>
                </a:solidFill>
              </a:rPr>
              <a:t> solí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(</a:t>
            </a:r>
            <a:r>
              <a:rPr lang="cs-CZ" dirty="0"/>
              <a:t>např. </a:t>
            </a:r>
            <a:r>
              <a:rPr lang="cs-CZ" dirty="0" err="1"/>
              <a:t>GuSCN</a:t>
            </a:r>
            <a:r>
              <a:rPr lang="cs-CZ" dirty="0"/>
              <a:t> –</a:t>
            </a:r>
            <a:r>
              <a:rPr lang="cs-CZ" dirty="0" err="1"/>
              <a:t>guanidinium</a:t>
            </a:r>
            <a:r>
              <a:rPr lang="cs-CZ" dirty="0"/>
              <a:t> </a:t>
            </a:r>
            <a:r>
              <a:rPr lang="cs-CZ" dirty="0" err="1"/>
              <a:t>thiokyanát</a:t>
            </a:r>
            <a:r>
              <a:rPr lang="cs-CZ" dirty="0"/>
              <a:t>, </a:t>
            </a:r>
            <a:r>
              <a:rPr lang="cs-CZ" dirty="0" err="1"/>
              <a:t>NaI</a:t>
            </a:r>
            <a:r>
              <a:rPr lang="cs-CZ" dirty="0" smtClean="0"/>
              <a:t>), které narušují </a:t>
            </a:r>
            <a:r>
              <a:rPr lang="cs-CZ" dirty="0"/>
              <a:t>vodíkové můstky mezi molekulami vody a DNA </a:t>
            </a:r>
            <a:r>
              <a:rPr lang="cs-CZ" dirty="0" smtClean="0"/>
              <a:t>a mění rozpustnost </a:t>
            </a:r>
            <a:r>
              <a:rPr lang="cs-CZ" dirty="0"/>
              <a:t>DNA ve vodných </a:t>
            </a:r>
            <a:r>
              <a:rPr lang="cs-CZ" dirty="0" smtClean="0"/>
              <a:t>roztocích.</a:t>
            </a:r>
            <a:endParaRPr lang="cs-CZ" dirty="0"/>
          </a:p>
          <a:p>
            <a:r>
              <a:rPr lang="cs-CZ" u="sng" dirty="0"/>
              <a:t>Metoda obecně zahrnuje následující kroky:</a:t>
            </a:r>
          </a:p>
          <a:p>
            <a:pPr marL="342900" indent="-342900">
              <a:buAutoNum type="arabicParenR"/>
            </a:pPr>
            <a:r>
              <a:rPr lang="cs-CZ" dirty="0" smtClean="0"/>
              <a:t>Přidání </a:t>
            </a:r>
            <a:r>
              <a:rPr lang="cs-CZ" dirty="0"/>
              <a:t>silikátových kuliček </a:t>
            </a:r>
            <a:r>
              <a:rPr lang="cs-CZ" dirty="0" smtClean="0"/>
              <a:t>(z </a:t>
            </a:r>
            <a:r>
              <a:rPr lang="cs-CZ" dirty="0"/>
              <a:t>dioxidu křemíku) a </a:t>
            </a:r>
            <a:r>
              <a:rPr lang="cs-CZ" dirty="0" err="1"/>
              <a:t>chaotropních</a:t>
            </a:r>
            <a:r>
              <a:rPr lang="cs-CZ" dirty="0"/>
              <a:t> solí k </a:t>
            </a:r>
            <a:r>
              <a:rPr lang="cs-CZ" dirty="0" smtClean="0"/>
              <a:t>pufru </a:t>
            </a:r>
            <a:r>
              <a:rPr lang="cs-CZ" dirty="0"/>
              <a:t>s DNA 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Adsorpce </a:t>
            </a:r>
            <a:r>
              <a:rPr lang="cs-CZ" dirty="0"/>
              <a:t>DNA na skleněný  </a:t>
            </a:r>
            <a:r>
              <a:rPr lang="cs-CZ" dirty="0" smtClean="0"/>
              <a:t>povrch</a:t>
            </a:r>
          </a:p>
          <a:p>
            <a:pPr marL="342900" indent="-342900">
              <a:buAutoNum type="arabicParenR"/>
            </a:pPr>
            <a:r>
              <a:rPr lang="cs-CZ" dirty="0" smtClean="0"/>
              <a:t>Sedimentace kuliček</a:t>
            </a:r>
          </a:p>
          <a:p>
            <a:pPr marL="342900" indent="-342900">
              <a:buAutoNum type="arabicParenR"/>
            </a:pPr>
            <a:r>
              <a:rPr lang="cs-CZ" dirty="0" smtClean="0"/>
              <a:t>Odsátí </a:t>
            </a:r>
            <a:r>
              <a:rPr lang="cs-CZ" dirty="0" err="1" smtClean="0"/>
              <a:t>supernatantu</a:t>
            </a:r>
            <a:r>
              <a:rPr lang="cs-CZ" dirty="0" smtClean="0"/>
              <a:t> </a:t>
            </a:r>
          </a:p>
          <a:p>
            <a:pPr marL="342900" indent="-342900">
              <a:buAutoNum type="arabicParenR"/>
            </a:pPr>
            <a:r>
              <a:rPr lang="cs-CZ" dirty="0" smtClean="0"/>
              <a:t>Uvolnění </a:t>
            </a:r>
            <a:r>
              <a:rPr lang="cs-CZ" dirty="0"/>
              <a:t>DNA do roztoku snížením iontové síly 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Vysrážení </a:t>
            </a:r>
            <a:r>
              <a:rPr lang="cs-CZ" dirty="0"/>
              <a:t>DNA </a:t>
            </a:r>
            <a:r>
              <a:rPr lang="cs-CZ" dirty="0" smtClean="0"/>
              <a:t>alkoholem</a:t>
            </a:r>
            <a:r>
              <a:rPr lang="cs-CZ" dirty="0"/>
              <a:t>, promytí a rozpuštění přečištěné DNA ve vodném roztoku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Pro purifikaci </a:t>
            </a:r>
            <a:r>
              <a:rPr lang="cs-CZ" dirty="0" err="1" smtClean="0">
                <a:solidFill>
                  <a:srgbClr val="FF0000"/>
                </a:solidFill>
              </a:rPr>
              <a:t>aDNA</a:t>
            </a:r>
            <a:r>
              <a:rPr lang="cs-CZ" dirty="0" smtClean="0">
                <a:solidFill>
                  <a:srgbClr val="FF0000"/>
                </a:solidFill>
              </a:rPr>
              <a:t> se nejhojněji využívají částečně </a:t>
            </a:r>
            <a:r>
              <a:rPr lang="cs-CZ" dirty="0" err="1" smtClean="0">
                <a:solidFill>
                  <a:srgbClr val="FF0000"/>
                </a:solidFill>
              </a:rPr>
              <a:t>předhotovené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kity</a:t>
            </a:r>
            <a:r>
              <a:rPr lang="cs-CZ" dirty="0" smtClean="0">
                <a:solidFill>
                  <a:srgbClr val="FF0000"/>
                </a:solidFill>
              </a:rPr>
              <a:t>, které  </a:t>
            </a:r>
            <a:r>
              <a:rPr lang="cs-CZ" dirty="0">
                <a:solidFill>
                  <a:srgbClr val="FF0000"/>
                </a:solidFill>
              </a:rPr>
              <a:t>využívají silikátové frity v kolonce </a:t>
            </a:r>
            <a:r>
              <a:rPr lang="cs-CZ" dirty="0" smtClean="0">
                <a:solidFill>
                  <a:srgbClr val="FF0000"/>
                </a:solidFill>
              </a:rPr>
              <a:t>(skleněné sítko/membrána ve zkumavce bez dna).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DNA se v přítomnosti </a:t>
            </a:r>
            <a:r>
              <a:rPr lang="cs-CZ" dirty="0" err="1">
                <a:solidFill>
                  <a:srgbClr val="FF0000"/>
                </a:solidFill>
              </a:rPr>
              <a:t>chaotropních</a:t>
            </a:r>
            <a:r>
              <a:rPr lang="cs-CZ" dirty="0">
                <a:solidFill>
                  <a:srgbClr val="FF0000"/>
                </a:solidFill>
              </a:rPr>
              <a:t> solí zachytí na fritě → lze ji </a:t>
            </a:r>
            <a:r>
              <a:rPr lang="cs-CZ" dirty="0" smtClean="0">
                <a:solidFill>
                  <a:srgbClr val="FF0000"/>
                </a:solidFill>
              </a:rPr>
              <a:t>promývat.</a:t>
            </a:r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u="sng" dirty="0" smtClean="0">
              <a:latin typeface="Arial" charset="0"/>
            </a:endParaRPr>
          </a:p>
          <a:p>
            <a:pPr algn="ctr"/>
            <a:endParaRPr lang="cs-CZ" u="sng" dirty="0" smtClean="0">
              <a:latin typeface="Arial" charset="0"/>
            </a:endParaRP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7023" r="76099" b="5793"/>
          <a:stretch/>
        </p:blipFill>
        <p:spPr bwMode="auto">
          <a:xfrm>
            <a:off x="7380312" y="1900893"/>
            <a:ext cx="131477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43" y="208896"/>
            <a:ext cx="2692781" cy="16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1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1484784"/>
            <a:ext cx="8661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u="sng" dirty="0" smtClean="0">
              <a:latin typeface="Arial" charset="0"/>
            </a:endParaRPr>
          </a:p>
          <a:p>
            <a:pPr algn="ctr"/>
            <a:endParaRPr lang="cs-CZ" sz="2400" u="sng" dirty="0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088382" y="1484784"/>
            <a:ext cx="6988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>
                <a:latin typeface="Arial" charset="0"/>
              </a:rPr>
              <a:t>Purifikace </a:t>
            </a:r>
            <a:r>
              <a:rPr lang="cs-CZ" sz="2400" u="sng" dirty="0" err="1">
                <a:latin typeface="Arial" charset="0"/>
              </a:rPr>
              <a:t>aDNA</a:t>
            </a:r>
            <a:r>
              <a:rPr lang="cs-CZ" sz="2400" u="sng" dirty="0" smtClean="0">
                <a:latin typeface="Arial" charset="0"/>
              </a:rPr>
              <a:t>: vazba na magnetické kuličky</a:t>
            </a:r>
          </a:p>
          <a:p>
            <a:pPr algn="ctr"/>
            <a:endParaRPr lang="cs-CZ" sz="2400" u="sng" dirty="0" smtClean="0">
              <a:latin typeface="Arial" charset="0"/>
            </a:endParaRPr>
          </a:p>
          <a:p>
            <a:pPr algn="ctr"/>
            <a:r>
              <a:rPr lang="cs-CZ" sz="2400" dirty="0" smtClean="0"/>
              <a:t>http</a:t>
            </a:r>
            <a:r>
              <a:rPr lang="cs-CZ" sz="2400" dirty="0"/>
              <a:t>://www.youtube.com/watch?v=NGp671m1__A</a:t>
            </a:r>
          </a:p>
          <a:p>
            <a:pPr algn="ctr"/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2" y="3624408"/>
            <a:ext cx="7509056" cy="260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1453323"/>
            <a:ext cx="43309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u="sng" dirty="0" smtClean="0">
                <a:latin typeface="Arial" charset="0"/>
              </a:rPr>
              <a:t>Amplifikace </a:t>
            </a:r>
            <a:r>
              <a:rPr lang="cs-CZ" sz="2000" u="sng" dirty="0" err="1" smtClean="0">
                <a:latin typeface="Arial" charset="0"/>
              </a:rPr>
              <a:t>aDNA</a:t>
            </a:r>
            <a:endParaRPr lang="cs-CZ" sz="2000" u="sng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PCR a její </a:t>
            </a:r>
            <a:r>
              <a:rPr lang="cs-CZ" sz="2400" dirty="0" smtClean="0"/>
              <a:t>modifikace</a:t>
            </a:r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Klonování </a:t>
            </a:r>
            <a:r>
              <a:rPr lang="cs-CZ" sz="2400" dirty="0" err="1" smtClean="0"/>
              <a:t>aDNA</a:t>
            </a:r>
            <a:r>
              <a:rPr lang="cs-CZ" sz="2400" dirty="0" smtClean="0"/>
              <a:t> v bakteriích</a:t>
            </a:r>
            <a:endParaRPr lang="cs-CZ" sz="2400" dirty="0" smtClean="0"/>
          </a:p>
          <a:p>
            <a:endParaRPr lang="cs-CZ" sz="1600" dirty="0"/>
          </a:p>
          <a:p>
            <a:pPr algn="ctr"/>
            <a:endParaRPr lang="cs-CZ" sz="2000" u="sng" dirty="0" smtClean="0">
              <a:latin typeface="Arial" charset="0"/>
            </a:endParaRPr>
          </a:p>
          <a:p>
            <a:pPr algn="ctr"/>
            <a:endParaRPr lang="cs-CZ" sz="2000" u="sng" dirty="0">
              <a:latin typeface="Arial" charset="0"/>
            </a:endParaRPr>
          </a:p>
        </p:txBody>
      </p:sp>
      <p:sp>
        <p:nvSpPr>
          <p:cNvPr id="13" name="Podnadpis 2"/>
          <p:cNvSpPr>
            <a:spLocks noGrp="1"/>
          </p:cNvSpPr>
          <p:nvPr>
            <p:ph type="subTitle" idx="1"/>
          </p:nvPr>
        </p:nvSpPr>
        <p:spPr>
          <a:xfrm>
            <a:off x="4725089" y="3262972"/>
            <a:ext cx="4188379" cy="3384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2000" u="sng" dirty="0" smtClean="0">
                <a:solidFill>
                  <a:schemeClr val="tx1"/>
                </a:solidFill>
              </a:rPr>
              <a:t>Objev </a:t>
            </a:r>
            <a:r>
              <a:rPr lang="cs-CZ" sz="2000" u="sng" dirty="0">
                <a:solidFill>
                  <a:schemeClr val="tx1"/>
                </a:solidFill>
              </a:rPr>
              <a:t>Polymerázové řetězové </a:t>
            </a:r>
            <a:r>
              <a:rPr lang="cs-CZ" sz="2000" u="sng" dirty="0">
                <a:solidFill>
                  <a:schemeClr val="tx1"/>
                </a:solidFill>
              </a:rPr>
              <a:t>reakce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1971 </a:t>
            </a:r>
            <a:r>
              <a:rPr lang="en-US" sz="2000" dirty="0" err="1" smtClean="0">
                <a:solidFill>
                  <a:schemeClr val="tx1"/>
                </a:solidFill>
              </a:rPr>
              <a:t>Kleppe</a:t>
            </a:r>
            <a:r>
              <a:rPr lang="cs-CZ" sz="2000" dirty="0" smtClean="0">
                <a:solidFill>
                  <a:schemeClr val="tx1"/>
                </a:solidFill>
              </a:rPr>
              <a:t> et al. objev amplifikace in vitro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1976 </a:t>
            </a:r>
            <a:r>
              <a:rPr lang="cs-CZ" sz="2000" dirty="0" smtClean="0">
                <a:solidFill>
                  <a:schemeClr val="tx1"/>
                </a:solidFill>
              </a:rPr>
              <a:t>objev termostabilní polymerázy z </a:t>
            </a:r>
            <a:r>
              <a:rPr lang="cs-CZ" sz="2000" i="1" dirty="0" err="1" smtClean="0">
                <a:solidFill>
                  <a:schemeClr val="tx1"/>
                </a:solidFill>
              </a:rPr>
              <a:t>Thermus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</a:rPr>
              <a:t>aquaticus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Chien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</a:rPr>
              <a:t>et al., </a:t>
            </a:r>
            <a:r>
              <a:rPr lang="cs-CZ" sz="2000" dirty="0" smtClean="0">
                <a:solidFill>
                  <a:schemeClr val="tx1"/>
                </a:solidFill>
              </a:rPr>
              <a:t>1976)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1983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Mullis</a:t>
            </a:r>
            <a:r>
              <a:rPr lang="cs-CZ" sz="2000" dirty="0" smtClean="0">
                <a:solidFill>
                  <a:schemeClr val="tx1"/>
                </a:solidFill>
              </a:rPr>
              <a:t> pracující ve společnosti </a:t>
            </a:r>
            <a:r>
              <a:rPr lang="cs-CZ" sz="2000" dirty="0" err="1" smtClean="0">
                <a:solidFill>
                  <a:schemeClr val="tx1"/>
                </a:solidFill>
              </a:rPr>
              <a:t>Cetu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Corporation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(Kalifornie) vymyslel koncept PCR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1993 Nobelova cena za </a:t>
            </a:r>
            <a:r>
              <a:rPr lang="cs-CZ" sz="2000" dirty="0" smtClean="0">
                <a:solidFill>
                  <a:schemeClr val="tx1"/>
                </a:solidFill>
              </a:rPr>
              <a:t>chemii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1" y="989118"/>
            <a:ext cx="4196738" cy="208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dnadpis 2"/>
          <p:cNvSpPr txBox="1">
            <a:spLocks/>
          </p:cNvSpPr>
          <p:nvPr/>
        </p:nvSpPr>
        <p:spPr>
          <a:xfrm>
            <a:off x="251520" y="3274318"/>
            <a:ext cx="4176464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u="sng" dirty="0" smtClean="0">
                <a:solidFill>
                  <a:schemeClr val="tx1"/>
                </a:solidFill>
              </a:rPr>
              <a:t>Polymerázová řetězová reakce (PCR)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Denaturace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cs-CZ" sz="2400" dirty="0" err="1" smtClean="0">
                <a:solidFill>
                  <a:srgbClr val="FF0000"/>
                </a:solidFill>
              </a:rPr>
              <a:t>Annealing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Elongace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http://www.youtube.com/watch?v=eEcy9k_KsDI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8095" y="1429554"/>
            <a:ext cx="8784976" cy="5547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Složení reakční </a:t>
            </a:r>
            <a:r>
              <a:rPr lang="cs-CZ" dirty="0" smtClean="0"/>
              <a:t>směsi </a:t>
            </a:r>
            <a:r>
              <a:rPr lang="cs-CZ" dirty="0" err="1" smtClean="0">
                <a:solidFill>
                  <a:srgbClr val="FF0000"/>
                </a:solidFill>
              </a:rPr>
              <a:t>aDNA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3" y="548680"/>
            <a:ext cx="2371567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16" y="2811655"/>
            <a:ext cx="1571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197393" y="2016131"/>
            <a:ext cx="7366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err="1" smtClean="0"/>
              <a:t>dNPS</a:t>
            </a:r>
            <a:endParaRPr lang="cs-CZ" b="1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310069" y="2003428"/>
            <a:ext cx="32613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smtClean="0"/>
              <a:t>Ionty</a:t>
            </a:r>
          </a:p>
          <a:p>
            <a:r>
              <a:rPr lang="cs-CZ" altLang="cs-CZ" dirty="0"/>
              <a:t>Mg nebo </a:t>
            </a:r>
            <a:r>
              <a:rPr lang="cs-CZ" altLang="cs-CZ" dirty="0" err="1" smtClean="0"/>
              <a:t>Li</a:t>
            </a:r>
            <a:r>
              <a:rPr lang="cs-CZ" altLang="cs-CZ" dirty="0" smtClean="0"/>
              <a:t> ve </a:t>
            </a:r>
            <a:r>
              <a:rPr lang="cs-CZ" altLang="cs-CZ" dirty="0"/>
              <a:t>formě solí</a:t>
            </a:r>
          </a:p>
          <a:p>
            <a:r>
              <a:rPr lang="cs-CZ" altLang="cs-CZ" dirty="0"/>
              <a:t>volné Mg</a:t>
            </a:r>
            <a:r>
              <a:rPr lang="cs-CZ" altLang="cs-CZ" baseline="30000" dirty="0"/>
              <a:t>2+</a:t>
            </a:r>
          </a:p>
          <a:p>
            <a:r>
              <a:rPr lang="cs-CZ" altLang="cs-CZ" dirty="0"/>
              <a:t>koncentrace </a:t>
            </a:r>
            <a:r>
              <a:rPr lang="cs-CZ" altLang="cs-CZ" dirty="0" smtClean="0"/>
              <a:t>1 </a:t>
            </a:r>
            <a:r>
              <a:rPr lang="cs-CZ" altLang="cs-CZ" dirty="0" err="1"/>
              <a:t>mM</a:t>
            </a:r>
            <a:r>
              <a:rPr lang="cs-CZ" altLang="cs-CZ" dirty="0"/>
              <a:t> - 5 </a:t>
            </a:r>
            <a:r>
              <a:rPr lang="cs-CZ" altLang="cs-CZ" dirty="0" err="1"/>
              <a:t>mM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35943" y="2842817"/>
            <a:ext cx="2144433" cy="15881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err="1" smtClean="0"/>
              <a:t>Primery</a:t>
            </a:r>
            <a:endParaRPr lang="cs-CZ" b="1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Unikátní </a:t>
            </a:r>
            <a:r>
              <a:rPr lang="cs-CZ" altLang="cs-CZ" dirty="0"/>
              <a:t>sekvence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Délka okolo 30 </a:t>
            </a:r>
            <a:r>
              <a:rPr lang="cs-CZ" altLang="cs-CZ" dirty="0" err="1"/>
              <a:t>pb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Sekundární struktury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Dimery </a:t>
            </a:r>
            <a:r>
              <a:rPr lang="cs-CZ" altLang="cs-CZ" dirty="0" err="1"/>
              <a:t>primerů</a:t>
            </a:r>
            <a:r>
              <a:rPr lang="cs-CZ" altLang="cs-CZ" dirty="0"/>
              <a:t>!!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Rovnoměrně </a:t>
            </a:r>
            <a:r>
              <a:rPr lang="cs-CZ" altLang="cs-CZ" dirty="0" smtClean="0"/>
              <a:t>AC/GT</a:t>
            </a:r>
            <a:endParaRPr lang="cs-CZ" altLang="cs-CZ" dirty="0"/>
          </a:p>
        </p:txBody>
      </p:sp>
      <p:sp>
        <p:nvSpPr>
          <p:cNvPr id="8" name="Obdélník 7"/>
          <p:cNvSpPr/>
          <p:nvPr/>
        </p:nvSpPr>
        <p:spPr>
          <a:xfrm>
            <a:off x="5652120" y="3377885"/>
            <a:ext cx="12886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/>
              <a:t>Polymeráza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122980" y="2016131"/>
            <a:ext cx="166648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Aditiva</a:t>
            </a:r>
          </a:p>
          <a:p>
            <a:pPr>
              <a:buFontTx/>
              <a:buNone/>
            </a:pPr>
            <a:r>
              <a:rPr lang="cs-CZ" altLang="cs-CZ" dirty="0" smtClean="0">
                <a:cs typeface="Arial" charset="0"/>
              </a:rPr>
              <a:t>BSA</a:t>
            </a:r>
            <a:endParaRPr lang="cs-CZ" altLang="cs-CZ" dirty="0">
              <a:cs typeface="Arial" charset="0"/>
            </a:endParaRPr>
          </a:p>
          <a:p>
            <a:r>
              <a:rPr lang="en-GB" altLang="cs-CZ" dirty="0" err="1"/>
              <a:t>dimetylsulfoxid</a:t>
            </a:r>
            <a:r>
              <a:rPr lang="en-GB" altLang="cs-CZ" dirty="0"/>
              <a:t> </a:t>
            </a:r>
            <a:endParaRPr lang="cs-CZ" altLang="cs-CZ" dirty="0"/>
          </a:p>
          <a:p>
            <a:r>
              <a:rPr lang="cs-CZ" altLang="cs-CZ" dirty="0"/>
              <a:t>Triton </a:t>
            </a:r>
            <a:r>
              <a:rPr lang="cs-CZ" altLang="cs-CZ" dirty="0" smtClean="0"/>
              <a:t>atd...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2952451" y="5388158"/>
            <a:ext cx="1897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Templátová </a:t>
            </a:r>
            <a:r>
              <a:rPr lang="cs-CZ" b="1" dirty="0" err="1" smtClean="0"/>
              <a:t>aDNA</a:t>
            </a:r>
            <a:endParaRPr lang="cs-CZ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" y="4579741"/>
            <a:ext cx="2625142" cy="1531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>
            <a:off x="3202735" y="3216460"/>
            <a:ext cx="1032120" cy="802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4" idx="2"/>
          </p:cNvCxnSpPr>
          <p:nvPr/>
        </p:nvCxnSpPr>
        <p:spPr>
          <a:xfrm flipH="1">
            <a:off x="4563442" y="2385463"/>
            <a:ext cx="2282" cy="1030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380376" y="3886668"/>
            <a:ext cx="1644718" cy="550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4788285" y="3216460"/>
            <a:ext cx="716481" cy="90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4706342" y="3747217"/>
            <a:ext cx="1089794" cy="83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2915282" y="5880570"/>
            <a:ext cx="24412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Reakční směs: 1 – 50 µl </a:t>
            </a:r>
            <a:endParaRPr lang="cs-CZ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 b="13141"/>
          <a:stretch/>
        </p:blipFill>
        <p:spPr bwMode="auto">
          <a:xfrm>
            <a:off x="5989219" y="3886668"/>
            <a:ext cx="2924249" cy="26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4565724" y="4797152"/>
            <a:ext cx="1662460" cy="3014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6129" y="1429554"/>
            <a:ext cx="6552729" cy="5547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Složení reakční </a:t>
            </a:r>
            <a:r>
              <a:rPr lang="cs-CZ" dirty="0" smtClean="0"/>
              <a:t>směsi </a:t>
            </a:r>
            <a:r>
              <a:rPr lang="cs-CZ" dirty="0" err="1" smtClean="0">
                <a:solidFill>
                  <a:srgbClr val="FF0000"/>
                </a:solidFill>
              </a:rPr>
              <a:t>aDNA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3" y="548680"/>
            <a:ext cx="2371517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16" y="2811655"/>
            <a:ext cx="1571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90875" y="2080071"/>
            <a:ext cx="7366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err="1" smtClean="0"/>
              <a:t>dNPS</a:t>
            </a:r>
            <a:endParaRPr lang="cs-CZ" b="1" dirty="0" smtClean="0"/>
          </a:p>
        </p:txBody>
      </p:sp>
      <p:sp>
        <p:nvSpPr>
          <p:cNvPr id="5" name="Obdélník 4"/>
          <p:cNvSpPr/>
          <p:nvPr/>
        </p:nvSpPr>
        <p:spPr>
          <a:xfrm>
            <a:off x="4788284" y="2098102"/>
            <a:ext cx="412518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smtClean="0"/>
              <a:t>Ionty</a:t>
            </a:r>
          </a:p>
          <a:p>
            <a:r>
              <a:rPr lang="cs-CZ" dirty="0" smtClean="0"/>
              <a:t>Rezidua Ca mohou inhibovat  Mg, proto je nutné optimalizovat jejich koncentraci tzv. </a:t>
            </a:r>
            <a:r>
              <a:rPr lang="cs-CZ" b="1" dirty="0" smtClean="0">
                <a:solidFill>
                  <a:srgbClr val="FF0000"/>
                </a:solidFill>
              </a:rPr>
              <a:t>HOŘČÍKOVOU ŘADOU</a:t>
            </a:r>
          </a:p>
        </p:txBody>
      </p:sp>
      <p:sp>
        <p:nvSpPr>
          <p:cNvPr id="6" name="Obdélník 5"/>
          <p:cNvSpPr/>
          <p:nvPr/>
        </p:nvSpPr>
        <p:spPr>
          <a:xfrm>
            <a:off x="235993" y="2077469"/>
            <a:ext cx="3545138" cy="13388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err="1" smtClean="0"/>
              <a:t>Primery</a:t>
            </a:r>
            <a:endParaRPr lang="cs-CZ" b="1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Teplota nasedání ~ 60° C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Sekvenčně i druhově specifické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Dimery!!! </a:t>
            </a:r>
          </a:p>
          <a:p>
            <a:pPr>
              <a:lnSpc>
                <a:spcPct val="90000"/>
              </a:lnSpc>
            </a:pPr>
            <a:r>
              <a:rPr lang="cs-CZ" b="1" u="sng" dirty="0" smtClean="0">
                <a:solidFill>
                  <a:srgbClr val="FF0000"/>
                </a:solidFill>
              </a:rPr>
              <a:t>OVERLAPPING PRIMERS STRATEGIE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52120" y="3377885"/>
            <a:ext cx="12886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/>
              <a:t>Polymeráza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762463" y="4861003"/>
            <a:ext cx="315100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smtClean="0"/>
              <a:t>Aditiva</a:t>
            </a:r>
          </a:p>
          <a:p>
            <a:pPr>
              <a:buFontTx/>
              <a:buNone/>
            </a:pPr>
            <a:r>
              <a:rPr lang="cs-CZ" altLang="cs-CZ" dirty="0" smtClean="0">
                <a:cs typeface="Arial" charset="0"/>
              </a:rPr>
              <a:t>BSA – bovinní sérový albumin, napomáhá činnosti polymerázy </a:t>
            </a:r>
            <a:r>
              <a:rPr lang="cs-CZ" altLang="cs-CZ" dirty="0" smtClean="0"/>
              <a:t>Triton – detergent,</a:t>
            </a:r>
          </a:p>
          <a:p>
            <a:r>
              <a:rPr lang="cs-CZ" dirty="0"/>
              <a:t>spermatická lososí DNA 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5652120" y="3797344"/>
            <a:ext cx="1897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Templátová </a:t>
            </a:r>
            <a:r>
              <a:rPr lang="cs-CZ" b="1" dirty="0" err="1" smtClean="0"/>
              <a:t>aDNA</a:t>
            </a:r>
            <a:endParaRPr lang="cs-CZ" b="1" dirty="0"/>
          </a:p>
        </p:txBody>
      </p:sp>
      <p:cxnSp>
        <p:nvCxnSpPr>
          <p:cNvPr id="23" name="Přímá spojnice se šipkou 22"/>
          <p:cNvCxnSpPr/>
          <p:nvPr/>
        </p:nvCxnSpPr>
        <p:spPr>
          <a:xfrm flipH="1" flipV="1">
            <a:off x="4960169" y="4653136"/>
            <a:ext cx="802295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4" idx="2"/>
          </p:cNvCxnSpPr>
          <p:nvPr/>
        </p:nvCxnSpPr>
        <p:spPr>
          <a:xfrm flipH="1">
            <a:off x="4256924" y="2449403"/>
            <a:ext cx="2282" cy="1030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4960169" y="3298431"/>
            <a:ext cx="428711" cy="57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4860032" y="3747217"/>
            <a:ext cx="791927" cy="617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5651959" y="4213499"/>
            <a:ext cx="2558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Reakční směs: 20 – 50 µl </a:t>
            </a:r>
            <a:endParaRPr lang="cs-CZ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 b="13141"/>
          <a:stretch/>
        </p:blipFill>
        <p:spPr bwMode="auto">
          <a:xfrm>
            <a:off x="3662120" y="5112018"/>
            <a:ext cx="1893196" cy="174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3" y="3457947"/>
            <a:ext cx="3545137" cy="28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79" y="3398099"/>
            <a:ext cx="1157238" cy="58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ál 18"/>
          <p:cNvSpPr/>
          <p:nvPr/>
        </p:nvSpPr>
        <p:spPr>
          <a:xfrm>
            <a:off x="5395441" y="3208719"/>
            <a:ext cx="2463417" cy="1004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3704597" y="5112019"/>
            <a:ext cx="1850719" cy="1741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4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1484784"/>
            <a:ext cx="8661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u="sng" dirty="0" smtClean="0">
              <a:latin typeface="Arial" charset="0"/>
            </a:endParaRPr>
          </a:p>
          <a:p>
            <a:pPr algn="ctr"/>
            <a:endParaRPr lang="cs-CZ" sz="2400" u="sng" dirty="0"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5891" y="1439104"/>
            <a:ext cx="86775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u="sng" dirty="0" smtClean="0"/>
              <a:t>Polymeráza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600" dirty="0"/>
              <a:t>Enzym polymeráza </a:t>
            </a:r>
            <a:r>
              <a:rPr lang="cs-CZ" altLang="cs-CZ" sz="2600" dirty="0" smtClean="0"/>
              <a:t>pochází z </a:t>
            </a:r>
            <a:r>
              <a:rPr lang="en-GB" altLang="cs-CZ" sz="2600" dirty="0" err="1"/>
              <a:t>bakterie</a:t>
            </a:r>
            <a:r>
              <a:rPr lang="en-GB" altLang="cs-CZ" sz="2600" dirty="0"/>
              <a:t> </a:t>
            </a:r>
            <a:r>
              <a:rPr lang="cs-CZ" altLang="cs-CZ" sz="2600" i="1" dirty="0" err="1"/>
              <a:t>Thermus</a:t>
            </a:r>
            <a:r>
              <a:rPr lang="cs-CZ" altLang="cs-CZ" sz="2600" i="1" dirty="0"/>
              <a:t> </a:t>
            </a:r>
            <a:r>
              <a:rPr lang="cs-CZ" altLang="cs-CZ" sz="2600" i="1" dirty="0" err="1" smtClean="0"/>
              <a:t>aquaticus</a:t>
            </a:r>
            <a:r>
              <a:rPr lang="cs-CZ" altLang="cs-CZ" sz="2600" i="1" dirty="0" smtClean="0"/>
              <a:t> (</a:t>
            </a:r>
            <a:r>
              <a:rPr lang="cs-CZ" altLang="cs-CZ" sz="2600" dirty="0" err="1" smtClean="0"/>
              <a:t>Taq</a:t>
            </a:r>
            <a:r>
              <a:rPr lang="cs-CZ" altLang="cs-CZ" sz="2600" dirty="0" smtClean="0"/>
              <a:t> polymeráza),</a:t>
            </a:r>
            <a:r>
              <a:rPr lang="en-US" sz="2600" dirty="0" smtClean="0"/>
              <a:t> </a:t>
            </a:r>
            <a:r>
              <a:rPr lang="en-US" sz="2600" i="1" dirty="0" err="1"/>
              <a:t>Tth</a:t>
            </a:r>
            <a:r>
              <a:rPr lang="en-US" sz="2600" dirty="0"/>
              <a:t> (</a:t>
            </a:r>
            <a:r>
              <a:rPr lang="en-US" sz="2600" i="1" dirty="0" err="1"/>
              <a:t>Thermus</a:t>
            </a:r>
            <a:r>
              <a:rPr lang="en-US" sz="2600" i="1" dirty="0"/>
              <a:t> </a:t>
            </a:r>
            <a:r>
              <a:rPr lang="en-US" sz="2600" i="1" dirty="0" err="1"/>
              <a:t>thermophilus</a:t>
            </a:r>
            <a:r>
              <a:rPr lang="en-US" sz="2600" dirty="0"/>
              <a:t>) </a:t>
            </a:r>
            <a:r>
              <a:rPr lang="cs-CZ" sz="2600" dirty="0" smtClean="0"/>
              <a:t>nebo</a:t>
            </a:r>
            <a:r>
              <a:rPr lang="en-US" sz="2600" dirty="0" smtClean="0"/>
              <a:t> </a:t>
            </a:r>
            <a:r>
              <a:rPr lang="en-US" sz="2600" i="1" dirty="0" err="1"/>
              <a:t>Tfl</a:t>
            </a:r>
            <a:r>
              <a:rPr lang="en-US" sz="2600" dirty="0"/>
              <a:t> (</a:t>
            </a:r>
            <a:r>
              <a:rPr lang="en-US" sz="2600" i="1" dirty="0" err="1"/>
              <a:t>Thermus</a:t>
            </a:r>
            <a:r>
              <a:rPr lang="en-US" sz="2600" i="1" dirty="0"/>
              <a:t> </a:t>
            </a:r>
            <a:r>
              <a:rPr lang="en-US" sz="2600" i="1" dirty="0" err="1"/>
              <a:t>flavus</a:t>
            </a:r>
            <a:r>
              <a:rPr lang="en-US" sz="2600" dirty="0"/>
              <a:t>)</a:t>
            </a:r>
            <a:r>
              <a:rPr lang="cs-CZ" altLang="cs-CZ" sz="2600" dirty="0" smtClean="0"/>
              <a:t>, pro analýzu </a:t>
            </a:r>
            <a:r>
              <a:rPr lang="cs-CZ" altLang="cs-CZ" sz="2600" dirty="0" err="1" smtClean="0"/>
              <a:t>aDNA</a:t>
            </a:r>
            <a:r>
              <a:rPr lang="cs-CZ" altLang="cs-CZ" sz="2600" dirty="0" smtClean="0"/>
              <a:t> se však nejčastěji používají modifikované polymerázy, které se v přírodě nevyskytují.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Polymeráza je při amplifikaci </a:t>
            </a:r>
            <a:r>
              <a:rPr lang="cs-CZ" altLang="cs-CZ" sz="2600" dirty="0" err="1" smtClean="0"/>
              <a:t>aDNA</a:t>
            </a:r>
            <a:r>
              <a:rPr lang="cs-CZ" altLang="cs-CZ" sz="2600" dirty="0" smtClean="0"/>
              <a:t> nejčastěji zasažena inhibitory a poškozením templátové molekuly. Buď je enzym </a:t>
            </a:r>
            <a:r>
              <a:rPr lang="cs-CZ" altLang="cs-CZ" sz="2600" dirty="0" smtClean="0">
                <a:solidFill>
                  <a:srgbClr val="FF0000"/>
                </a:solidFill>
              </a:rPr>
              <a:t>inhibován</a:t>
            </a:r>
            <a:r>
              <a:rPr lang="cs-CZ" altLang="cs-CZ" sz="2600" dirty="0" smtClean="0"/>
              <a:t>, což způsobí nižší výtěžek reakce nebo </a:t>
            </a:r>
            <a:r>
              <a:rPr lang="cs-CZ" altLang="cs-CZ" sz="2600" dirty="0" smtClean="0">
                <a:solidFill>
                  <a:srgbClr val="FF0000"/>
                </a:solidFill>
              </a:rPr>
              <a:t>částečně</a:t>
            </a:r>
            <a:r>
              <a:rPr lang="cs-CZ" altLang="cs-CZ" sz="2600" dirty="0" smtClean="0"/>
              <a:t> či </a:t>
            </a:r>
            <a:r>
              <a:rPr lang="cs-CZ" altLang="cs-CZ" sz="2600" dirty="0" smtClean="0">
                <a:solidFill>
                  <a:srgbClr val="FF0000"/>
                </a:solidFill>
              </a:rPr>
              <a:t>zcela selže</a:t>
            </a:r>
            <a:r>
              <a:rPr lang="cs-CZ" altLang="cs-CZ" sz="2600" dirty="0" smtClean="0"/>
              <a:t>, což má za následek falešně negativní výsledek. Řešením je navýšení počtu jednotek (U) polymerázy v PCR směsi.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392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1484784"/>
            <a:ext cx="8661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u="sng" dirty="0" smtClean="0">
              <a:latin typeface="Arial" charset="0"/>
            </a:endParaRPr>
          </a:p>
          <a:p>
            <a:pPr algn="ctr"/>
            <a:endParaRPr lang="cs-CZ" sz="2400" u="sng" dirty="0"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5891" y="1439104"/>
            <a:ext cx="867757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 smtClean="0"/>
              <a:t>Polymeráza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600" u="sng" dirty="0" smtClean="0"/>
              <a:t>Modifikace </a:t>
            </a:r>
            <a:r>
              <a:rPr lang="cs-CZ" altLang="cs-CZ" sz="2600" u="sng" dirty="0"/>
              <a:t>polymeráz:</a:t>
            </a:r>
          </a:p>
          <a:p>
            <a:r>
              <a:rPr lang="cs-CZ" altLang="cs-CZ" sz="2600" dirty="0" smtClean="0"/>
              <a:t>Hot start – např. </a:t>
            </a:r>
            <a:r>
              <a:rPr lang="cs-CZ" altLang="cs-CZ" sz="2600" dirty="0" err="1" smtClean="0"/>
              <a:t>Amplitaq</a:t>
            </a:r>
            <a:r>
              <a:rPr lang="cs-CZ" altLang="cs-CZ" sz="2600" dirty="0" smtClean="0"/>
              <a:t> Gold </a:t>
            </a:r>
            <a:r>
              <a:rPr lang="cs-CZ" altLang="cs-CZ" sz="2600" dirty="0" err="1" smtClean="0"/>
              <a:t>polymerase</a:t>
            </a:r>
            <a:endParaRPr lang="cs-CZ" altLang="cs-CZ" sz="2600" dirty="0"/>
          </a:p>
          <a:p>
            <a:r>
              <a:rPr lang="cs-CZ" altLang="cs-CZ" sz="2600" dirty="0" smtClean="0"/>
              <a:t>Přesné - </a:t>
            </a:r>
            <a:r>
              <a:rPr lang="en-US" sz="2600" dirty="0"/>
              <a:t>Platinum </a:t>
            </a:r>
            <a:r>
              <a:rPr lang="en-US" sz="2600" dirty="0" err="1"/>
              <a:t>Taq</a:t>
            </a:r>
            <a:r>
              <a:rPr lang="en-US" sz="2600" dirty="0"/>
              <a:t> DNA </a:t>
            </a:r>
            <a:r>
              <a:rPr lang="en-US" sz="2600" i="1" dirty="0"/>
              <a:t>Polymerase High </a:t>
            </a:r>
            <a:r>
              <a:rPr lang="en-US" sz="2600" i="1" dirty="0" smtClean="0"/>
              <a:t>Fidelity</a:t>
            </a:r>
            <a:r>
              <a:rPr lang="cs-CZ" sz="2600" dirty="0" smtClean="0"/>
              <a:t>,</a:t>
            </a:r>
          </a:p>
          <a:p>
            <a:r>
              <a:rPr lang="cs-CZ" sz="2600" dirty="0" err="1" smtClean="0"/>
              <a:t>Phusion</a:t>
            </a:r>
            <a:r>
              <a:rPr lang="cs-CZ" sz="2600" dirty="0" smtClean="0"/>
              <a:t> </a:t>
            </a:r>
            <a:r>
              <a:rPr lang="cs-CZ" sz="2600" dirty="0"/>
              <a:t>Hot Start</a:t>
            </a:r>
            <a:endParaRPr lang="cs-CZ" altLang="cs-CZ" sz="2600" dirty="0" smtClean="0"/>
          </a:p>
          <a:p>
            <a:r>
              <a:rPr lang="cs-CZ" altLang="cs-CZ" sz="2600" dirty="0" smtClean="0">
                <a:solidFill>
                  <a:srgbClr val="FF0000"/>
                </a:solidFill>
              </a:rPr>
              <a:t>Reparační – např. </a:t>
            </a:r>
            <a:r>
              <a:rPr lang="cs-CZ" altLang="cs-CZ" sz="2600" dirty="0" err="1" smtClean="0">
                <a:solidFill>
                  <a:srgbClr val="FF0000"/>
                </a:solidFill>
              </a:rPr>
              <a:t>Restorase</a:t>
            </a:r>
            <a:r>
              <a:rPr lang="cs-CZ" altLang="cs-CZ" sz="2600" dirty="0" smtClean="0">
                <a:solidFill>
                  <a:srgbClr val="FF0000"/>
                </a:solidFill>
              </a:rPr>
              <a:t> DNA </a:t>
            </a:r>
            <a:r>
              <a:rPr lang="cs-CZ" altLang="cs-CZ" sz="2600" dirty="0" err="1" smtClean="0">
                <a:solidFill>
                  <a:srgbClr val="FF0000"/>
                </a:solidFill>
              </a:rPr>
              <a:t>polymerase</a:t>
            </a:r>
            <a:r>
              <a:rPr lang="cs-CZ" altLang="cs-CZ" sz="26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cs-CZ" altLang="cs-CZ" sz="2600" dirty="0" smtClean="0"/>
              <a:t>Kromě vlastní amplifikace může být </a:t>
            </a:r>
            <a:r>
              <a:rPr lang="cs-CZ" altLang="cs-CZ" sz="2600" dirty="0" err="1" smtClean="0"/>
              <a:t>aDNA</a:t>
            </a:r>
            <a:r>
              <a:rPr lang="cs-CZ" altLang="cs-CZ" sz="2600" dirty="0" smtClean="0"/>
              <a:t> reparována i směsí enzymů, které se cyklování neúčastní – např. </a:t>
            </a:r>
            <a:r>
              <a:rPr lang="cs-CZ" sz="2600" dirty="0" err="1">
                <a:solidFill>
                  <a:srgbClr val="FF0000"/>
                </a:solidFill>
              </a:rPr>
              <a:t>PreCR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 err="1">
                <a:solidFill>
                  <a:srgbClr val="FF0000"/>
                </a:solidFill>
              </a:rPr>
              <a:t>Repair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 smtClean="0">
                <a:solidFill>
                  <a:srgbClr val="FF0000"/>
                </a:solidFill>
              </a:rPr>
              <a:t>Mix </a:t>
            </a:r>
            <a:r>
              <a:rPr lang="cs-CZ" sz="2600" dirty="0" smtClean="0"/>
              <a:t>(New </a:t>
            </a:r>
            <a:r>
              <a:rPr lang="cs-CZ" sz="2600" dirty="0" err="1" smtClean="0"/>
              <a:t>England</a:t>
            </a:r>
            <a:r>
              <a:rPr lang="cs-CZ" sz="2600" dirty="0" smtClean="0"/>
              <a:t> </a:t>
            </a:r>
            <a:r>
              <a:rPr lang="cs-CZ" sz="2600" dirty="0" err="1" smtClean="0"/>
              <a:t>Biolabs</a:t>
            </a:r>
            <a:r>
              <a:rPr lang="cs-CZ" sz="2600" dirty="0" smtClean="0"/>
              <a:t>); </a:t>
            </a:r>
          </a:p>
          <a:p>
            <a:pPr lvl="0"/>
            <a:r>
              <a:rPr lang="cs-CZ" sz="2600" dirty="0"/>
              <a:t>https://www.neb.com/tools-and-resources/usage-guidelines/dna-damage-and-precr</a:t>
            </a:r>
            <a:endParaRPr lang="cs-CZ" sz="2600" dirty="0"/>
          </a:p>
          <a:p>
            <a:endParaRPr lang="cs-CZ" altLang="cs-CZ" dirty="0" smtClean="0"/>
          </a:p>
        </p:txBody>
      </p:sp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942" y="1446719"/>
            <a:ext cx="8661526" cy="471858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altLang="cs-CZ" sz="2400" u="sng" dirty="0" smtClean="0">
                <a:solidFill>
                  <a:schemeClr val="tx1"/>
                </a:solidFill>
              </a:rPr>
              <a:t>Modifikace podmínek cyklování </a:t>
            </a:r>
            <a:r>
              <a:rPr lang="cs-CZ" altLang="cs-CZ" sz="2400" u="sng" dirty="0" err="1" smtClean="0">
                <a:solidFill>
                  <a:schemeClr val="tx1"/>
                </a:solidFill>
              </a:rPr>
              <a:t>aDNA</a:t>
            </a:r>
            <a:r>
              <a:rPr lang="cs-CZ" altLang="cs-CZ" sz="2400" u="sng" dirty="0">
                <a:solidFill>
                  <a:schemeClr val="tx1"/>
                </a:solidFill>
              </a:rPr>
              <a:t>:</a:t>
            </a:r>
            <a:endParaRPr lang="cs-CZ" altLang="cs-CZ" sz="2400" u="sng" dirty="0" smtClean="0">
              <a:solidFill>
                <a:schemeClr val="tx1"/>
              </a:solidFill>
            </a:endParaRPr>
          </a:p>
          <a:p>
            <a:pPr algn="l"/>
            <a:r>
              <a:rPr lang="cs-CZ" altLang="cs-CZ" sz="2000" dirty="0">
                <a:solidFill>
                  <a:schemeClr val="tx1"/>
                </a:solidFill>
              </a:rPr>
              <a:t>Počet cyklů reakce </a:t>
            </a:r>
            <a:r>
              <a:rPr lang="cs-CZ" altLang="cs-CZ" sz="2000" dirty="0" smtClean="0">
                <a:solidFill>
                  <a:schemeClr val="tx1"/>
                </a:solidFill>
              </a:rPr>
              <a:t>(až 50)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</a:rPr>
              <a:t>1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cs-CZ" altLang="cs-CZ" sz="2000" u="sng" dirty="0">
                <a:solidFill>
                  <a:schemeClr val="tx1"/>
                </a:solidFill>
              </a:rPr>
              <a:t>Hot </a:t>
            </a:r>
            <a:r>
              <a:rPr lang="cs-CZ" altLang="cs-CZ" sz="2000" u="sng" dirty="0" smtClean="0">
                <a:solidFill>
                  <a:schemeClr val="tx1"/>
                </a:solidFill>
              </a:rPr>
              <a:t>start PCR:</a:t>
            </a:r>
            <a:r>
              <a:rPr lang="cs-CZ" altLang="cs-CZ" sz="2000" dirty="0" smtClean="0">
                <a:solidFill>
                  <a:schemeClr val="tx1"/>
                </a:solidFill>
              </a:rPr>
              <a:t> využívá </a:t>
            </a:r>
            <a:r>
              <a:rPr lang="cs-CZ" altLang="cs-CZ" sz="2000" dirty="0">
                <a:solidFill>
                  <a:srgbClr val="FF0000"/>
                </a:solidFill>
              </a:rPr>
              <a:t>hot start </a:t>
            </a:r>
            <a:r>
              <a:rPr lang="cs-CZ" altLang="cs-CZ" sz="2000" dirty="0" smtClean="0">
                <a:solidFill>
                  <a:srgbClr val="FF0000"/>
                </a:solidFill>
              </a:rPr>
              <a:t>polymerázu</a:t>
            </a:r>
            <a:r>
              <a:rPr lang="cs-CZ" altLang="cs-CZ" sz="2000" dirty="0" smtClean="0">
                <a:solidFill>
                  <a:schemeClr val="tx1"/>
                </a:solidFill>
              </a:rPr>
              <a:t>, která redukuje nespecifickou amplifikaci, polymeráza </a:t>
            </a:r>
            <a:r>
              <a:rPr lang="cs-CZ" altLang="cs-CZ" sz="2000" dirty="0">
                <a:solidFill>
                  <a:schemeClr val="tx1"/>
                </a:solidFill>
              </a:rPr>
              <a:t>je chemicky (protilátkou) nebo mechanicky modifikována tak, aby její aktivita byla spuštěna až zahřáním na </a:t>
            </a:r>
            <a:r>
              <a:rPr lang="en-GB" altLang="cs-CZ" sz="2000" dirty="0">
                <a:solidFill>
                  <a:schemeClr val="tx1"/>
                </a:solidFill>
              </a:rPr>
              <a:t>95 °</a:t>
            </a:r>
            <a:r>
              <a:rPr lang="en-GB" altLang="cs-CZ" sz="2000" dirty="0" smtClean="0">
                <a:solidFill>
                  <a:schemeClr val="tx1"/>
                </a:solidFill>
              </a:rPr>
              <a:t>C</a:t>
            </a:r>
            <a:r>
              <a:rPr lang="cs-CZ" altLang="cs-CZ" sz="2000" dirty="0" smtClean="0">
                <a:solidFill>
                  <a:schemeClr val="tx1"/>
                </a:solidFill>
              </a:rPr>
              <a:t>. 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</a:rPr>
              <a:t>2) </a:t>
            </a:r>
            <a:r>
              <a:rPr lang="cs-CZ" altLang="cs-CZ" sz="2000" u="sng" dirty="0" err="1" smtClean="0">
                <a:solidFill>
                  <a:schemeClr val="tx1"/>
                </a:solidFill>
              </a:rPr>
              <a:t>Multiplexová</a:t>
            </a:r>
            <a:r>
              <a:rPr lang="cs-CZ" altLang="cs-CZ" sz="2000" u="sng" dirty="0" smtClean="0">
                <a:solidFill>
                  <a:schemeClr val="tx1"/>
                </a:solidFill>
              </a:rPr>
              <a:t> PCR:</a:t>
            </a:r>
            <a:r>
              <a:rPr lang="cs-CZ" altLang="cs-CZ" sz="2000" dirty="0" smtClean="0">
                <a:solidFill>
                  <a:schemeClr val="tx1"/>
                </a:solidFill>
              </a:rPr>
              <a:t> amplifikace </a:t>
            </a:r>
            <a:r>
              <a:rPr lang="cs-CZ" altLang="cs-CZ" sz="2000" dirty="0">
                <a:solidFill>
                  <a:srgbClr val="FF0000"/>
                </a:solidFill>
              </a:rPr>
              <a:t>více </a:t>
            </a:r>
            <a:r>
              <a:rPr lang="cs-CZ" altLang="cs-CZ" sz="2000" dirty="0" err="1">
                <a:solidFill>
                  <a:srgbClr val="FF0000"/>
                </a:solidFill>
              </a:rPr>
              <a:t>lokusů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během jedné </a:t>
            </a:r>
            <a:r>
              <a:rPr lang="cs-CZ" altLang="cs-CZ" sz="2000" dirty="0" smtClean="0">
                <a:solidFill>
                  <a:schemeClr val="tx1"/>
                </a:solidFill>
              </a:rPr>
              <a:t>reakce, je však nutná důkladná optimalizace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primerů</a:t>
            </a:r>
            <a:r>
              <a:rPr lang="cs-CZ" altLang="cs-CZ" sz="2000" dirty="0" smtClean="0">
                <a:solidFill>
                  <a:schemeClr val="tx1"/>
                </a:solidFill>
              </a:rPr>
              <a:t> a podmínek cyklovaní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</a:rPr>
              <a:t>3) </a:t>
            </a:r>
            <a:r>
              <a:rPr lang="cs-CZ" altLang="cs-CZ" sz="2000" u="sng" dirty="0" err="1">
                <a:solidFill>
                  <a:schemeClr val="tx1"/>
                </a:solidFill>
              </a:rPr>
              <a:t>Nested</a:t>
            </a:r>
            <a:r>
              <a:rPr lang="cs-CZ" altLang="cs-CZ" sz="2000" u="sng" dirty="0">
                <a:solidFill>
                  <a:schemeClr val="tx1"/>
                </a:solidFill>
              </a:rPr>
              <a:t> </a:t>
            </a:r>
            <a:r>
              <a:rPr lang="cs-CZ" altLang="cs-CZ" sz="2000" u="sng" dirty="0" smtClean="0">
                <a:solidFill>
                  <a:schemeClr val="tx1"/>
                </a:solidFill>
              </a:rPr>
              <a:t>PCR</a:t>
            </a:r>
            <a:r>
              <a:rPr lang="cs-CZ" altLang="cs-CZ" sz="2000" dirty="0" smtClean="0">
                <a:solidFill>
                  <a:schemeClr val="tx1"/>
                </a:solidFill>
              </a:rPr>
              <a:t>: Zvyšuje </a:t>
            </a:r>
            <a:r>
              <a:rPr lang="cs-CZ" altLang="cs-CZ" sz="2000" dirty="0">
                <a:solidFill>
                  <a:schemeClr val="tx1"/>
                </a:solidFill>
              </a:rPr>
              <a:t>specifitu </a:t>
            </a:r>
            <a:r>
              <a:rPr lang="cs-CZ" altLang="cs-CZ" sz="2000" dirty="0" smtClean="0">
                <a:solidFill>
                  <a:schemeClr val="tx1"/>
                </a:solidFill>
              </a:rPr>
              <a:t>PCR, dva </a:t>
            </a:r>
            <a:r>
              <a:rPr lang="cs-CZ" altLang="cs-CZ" sz="2000" dirty="0">
                <a:solidFill>
                  <a:schemeClr val="tx1"/>
                </a:solidFill>
              </a:rPr>
              <a:t>PCR cykly v jednom: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</a:rPr>
              <a:t>	1</a:t>
            </a:r>
            <a:r>
              <a:rPr lang="cs-CZ" altLang="cs-CZ" sz="2000" dirty="0">
                <a:solidFill>
                  <a:schemeClr val="tx1"/>
                </a:solidFill>
              </a:rPr>
              <a:t>) Produkt amplifikace </a:t>
            </a:r>
            <a:r>
              <a:rPr lang="cs-CZ" altLang="cs-CZ" sz="2000" dirty="0">
                <a:solidFill>
                  <a:srgbClr val="FF0000"/>
                </a:solidFill>
              </a:rPr>
              <a:t>je méně specifický</a:t>
            </a:r>
            <a:r>
              <a:rPr lang="cs-CZ" altLang="cs-CZ" sz="2000" dirty="0">
                <a:solidFill>
                  <a:schemeClr val="tx1"/>
                </a:solidFill>
              </a:rPr>
              <a:t>, delší než požadovaný produkt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</a:rPr>
              <a:t>	2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cs-CZ" altLang="cs-CZ" sz="2000" dirty="0">
                <a:solidFill>
                  <a:srgbClr val="FF0000"/>
                </a:solidFill>
              </a:rPr>
              <a:t>Přesné </a:t>
            </a:r>
            <a:r>
              <a:rPr lang="cs-CZ" altLang="cs-CZ" sz="2000" dirty="0" err="1">
                <a:solidFill>
                  <a:srgbClr val="FF0000"/>
                </a:solidFill>
              </a:rPr>
              <a:t>primery</a:t>
            </a:r>
            <a:r>
              <a:rPr lang="cs-CZ" altLang="cs-CZ" sz="2000" dirty="0">
                <a:solidFill>
                  <a:schemeClr val="tx1"/>
                </a:solidFill>
              </a:rPr>
              <a:t>, </a:t>
            </a:r>
            <a:r>
              <a:rPr lang="cs-CZ" altLang="cs-CZ" sz="2000" dirty="0" smtClean="0">
                <a:solidFill>
                  <a:schemeClr val="tx1"/>
                </a:solidFill>
              </a:rPr>
              <a:t>jako </a:t>
            </a:r>
            <a:r>
              <a:rPr lang="cs-CZ" altLang="cs-CZ" sz="2000" dirty="0" err="1">
                <a:solidFill>
                  <a:schemeClr val="tx1"/>
                </a:solidFill>
              </a:rPr>
              <a:t>templát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smtClean="0">
                <a:solidFill>
                  <a:schemeClr val="tx1"/>
                </a:solidFill>
              </a:rPr>
              <a:t>slouží produkt </a:t>
            </a:r>
            <a:r>
              <a:rPr lang="cs-CZ" altLang="cs-CZ" sz="2000" dirty="0">
                <a:solidFill>
                  <a:schemeClr val="tx1"/>
                </a:solidFill>
              </a:rPr>
              <a:t>předchozí reakce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</a:rPr>
              <a:t>4)</a:t>
            </a:r>
            <a:r>
              <a:rPr lang="cs-CZ" altLang="cs-CZ" sz="2000" u="sng" dirty="0" err="1" smtClean="0">
                <a:solidFill>
                  <a:schemeClr val="tx1"/>
                </a:solidFill>
              </a:rPr>
              <a:t>Touch</a:t>
            </a:r>
            <a:r>
              <a:rPr lang="cs-CZ" altLang="cs-CZ" sz="2000" u="sng" dirty="0" smtClean="0">
                <a:solidFill>
                  <a:schemeClr val="tx1"/>
                </a:solidFill>
              </a:rPr>
              <a:t> </a:t>
            </a:r>
            <a:r>
              <a:rPr lang="cs-CZ" altLang="cs-CZ" sz="2000" u="sng" dirty="0" err="1">
                <a:solidFill>
                  <a:schemeClr val="tx1"/>
                </a:solidFill>
              </a:rPr>
              <a:t>down</a:t>
            </a:r>
            <a:r>
              <a:rPr lang="cs-CZ" altLang="cs-CZ" sz="2000" u="sng" dirty="0">
                <a:solidFill>
                  <a:schemeClr val="tx1"/>
                </a:solidFill>
              </a:rPr>
              <a:t> </a:t>
            </a:r>
            <a:r>
              <a:rPr lang="cs-CZ" altLang="cs-CZ" sz="2000" u="sng" dirty="0" smtClean="0">
                <a:solidFill>
                  <a:schemeClr val="tx1"/>
                </a:solidFill>
              </a:rPr>
              <a:t>PCR:</a:t>
            </a:r>
            <a:r>
              <a:rPr lang="cs-CZ" altLang="cs-CZ" sz="2000" dirty="0" smtClean="0">
                <a:solidFill>
                  <a:schemeClr val="tx1"/>
                </a:solidFill>
              </a:rPr>
              <a:t> redukuje nespecifické </a:t>
            </a:r>
            <a:r>
              <a:rPr lang="cs-CZ" altLang="cs-CZ" sz="2000" dirty="0">
                <a:solidFill>
                  <a:schemeClr val="tx1"/>
                </a:solidFill>
              </a:rPr>
              <a:t>pozadí </a:t>
            </a:r>
            <a:r>
              <a:rPr lang="cs-CZ" altLang="cs-CZ" sz="2000" dirty="0" smtClean="0">
                <a:solidFill>
                  <a:schemeClr val="tx1"/>
                </a:solidFill>
              </a:rPr>
              <a:t>reakce, snižování </a:t>
            </a:r>
            <a:r>
              <a:rPr lang="cs-CZ" altLang="cs-CZ" sz="2000" dirty="0">
                <a:solidFill>
                  <a:schemeClr val="tx1"/>
                </a:solidFill>
              </a:rPr>
              <a:t>teploty nasedání </a:t>
            </a:r>
            <a:r>
              <a:rPr lang="cs-CZ" altLang="cs-CZ" sz="2000" dirty="0" err="1">
                <a:solidFill>
                  <a:schemeClr val="tx1"/>
                </a:solidFill>
              </a:rPr>
              <a:t>primerů</a:t>
            </a:r>
            <a:r>
              <a:rPr lang="cs-CZ" altLang="cs-CZ" sz="2000" dirty="0">
                <a:solidFill>
                  <a:schemeClr val="tx1"/>
                </a:solidFill>
              </a:rPr>
              <a:t> od nespecifické  - o 3 - 5</a:t>
            </a:r>
            <a:r>
              <a:rPr lang="en-US" altLang="cs-CZ" sz="2000" dirty="0">
                <a:solidFill>
                  <a:schemeClr val="tx1"/>
                </a:solidFill>
              </a:rPr>
              <a:t>°</a:t>
            </a:r>
            <a:r>
              <a:rPr lang="cs-CZ" altLang="cs-CZ" sz="2000" dirty="0">
                <a:solidFill>
                  <a:schemeClr val="tx1"/>
                </a:solidFill>
              </a:rPr>
              <a:t>C vyšší k přesné teplotě nasedání</a:t>
            </a:r>
          </a:p>
          <a:p>
            <a:pPr algn="l"/>
            <a:r>
              <a:rPr lang="cs-CZ" altLang="cs-CZ" sz="2000" dirty="0">
                <a:solidFill>
                  <a:schemeClr val="tx1"/>
                </a:solidFill>
              </a:rPr>
              <a:t>Nižší teplota – zvyšuje přesnost nasedání</a:t>
            </a:r>
          </a:p>
          <a:p>
            <a:pPr algn="l"/>
            <a:r>
              <a:rPr lang="cs-CZ" altLang="cs-CZ" sz="2000" dirty="0">
                <a:solidFill>
                  <a:schemeClr val="tx1"/>
                </a:solidFill>
              </a:rPr>
              <a:t>Vyšší teplota – zvyšuje šanci na nasednutí </a:t>
            </a:r>
            <a:r>
              <a:rPr lang="cs-CZ" altLang="cs-CZ" sz="2000" dirty="0" err="1">
                <a:solidFill>
                  <a:schemeClr val="tx1"/>
                </a:solidFill>
              </a:rPr>
              <a:t>primerů</a:t>
            </a:r>
            <a:endParaRPr lang="en-US" altLang="cs-CZ" sz="2000" dirty="0">
              <a:solidFill>
                <a:schemeClr val="tx1"/>
              </a:solidFill>
            </a:endParaRPr>
          </a:p>
          <a:p>
            <a:pPr algn="l"/>
            <a:r>
              <a:rPr lang="cs-CZ" altLang="cs-CZ" sz="2000" dirty="0" smtClean="0">
                <a:solidFill>
                  <a:srgbClr val="FF0000"/>
                </a:solidFill>
              </a:rPr>
              <a:t>PCR </a:t>
            </a:r>
            <a:r>
              <a:rPr lang="cs-CZ" altLang="cs-CZ" sz="2000" dirty="0">
                <a:solidFill>
                  <a:srgbClr val="FF0000"/>
                </a:solidFill>
              </a:rPr>
              <a:t>v reálném čase (kvantitativní</a:t>
            </a:r>
            <a:r>
              <a:rPr lang="cs-CZ" altLang="cs-CZ" sz="2000" dirty="0" smtClean="0">
                <a:solidFill>
                  <a:srgbClr val="FF0000"/>
                </a:solidFill>
              </a:rPr>
              <a:t>)</a:t>
            </a:r>
          </a:p>
          <a:p>
            <a:pPr algn="l"/>
            <a:endParaRPr lang="cs-CZ" altLang="cs-CZ" sz="2000" dirty="0">
              <a:solidFill>
                <a:schemeClr val="tx1"/>
              </a:solidFill>
            </a:endParaRPr>
          </a:p>
          <a:p>
            <a:endParaRPr lang="en-GB" altLang="cs-CZ" sz="2800" dirty="0"/>
          </a:p>
          <a:p>
            <a:pPr algn="l"/>
            <a:endParaRPr lang="cs-CZ" sz="2600" dirty="0" smtClean="0">
              <a:solidFill>
                <a:schemeClr val="tx1"/>
              </a:solidFill>
            </a:endParaRPr>
          </a:p>
          <a:p>
            <a:pPr algn="l"/>
            <a:endParaRPr lang="cs-CZ" sz="260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pic>
        <p:nvPicPr>
          <p:cNvPr id="22530" name="Picture 2" descr="http://www.jpo.go.jp/shiryou/s_sonota/hyoujun_gijutsu/kakusan/image/Image14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961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49463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u="sng" dirty="0" smtClean="0"/>
              <a:t>Metody analýzy </a:t>
            </a:r>
            <a:r>
              <a:rPr lang="cs-CZ" sz="2800" u="sng" dirty="0" err="1" smtClean="0"/>
              <a:t>aDNA</a:t>
            </a:r>
            <a:r>
              <a:rPr lang="cs-CZ" sz="2800" u="sng" dirty="0" smtClean="0"/>
              <a:t>:</a:t>
            </a:r>
          </a:p>
          <a:p>
            <a:r>
              <a:rPr lang="cs-CZ" sz="2800" u="sng" dirty="0" smtClean="0"/>
              <a:t>Metody I. – 12. 10. </a:t>
            </a:r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1) </a:t>
            </a:r>
            <a:r>
              <a:rPr lang="cs-CZ" sz="2800" dirty="0" smtClean="0"/>
              <a:t>Výběr </a:t>
            </a:r>
            <a:r>
              <a:rPr lang="cs-CZ" sz="2800" dirty="0" smtClean="0"/>
              <a:t>vhodného vzorku, očištění, separace </a:t>
            </a:r>
            <a:r>
              <a:rPr lang="cs-CZ" sz="2800" dirty="0" smtClean="0"/>
              <a:t>tkáně </a:t>
            </a:r>
            <a:r>
              <a:rPr lang="cs-CZ" sz="2800" dirty="0"/>
              <a:t>	</a:t>
            </a:r>
            <a:endParaRPr lang="cs-CZ" sz="2800" dirty="0" smtClean="0"/>
          </a:p>
          <a:p>
            <a:pPr>
              <a:tabLst>
                <a:tab pos="271463" algn="l"/>
              </a:tabLst>
            </a:pPr>
            <a:r>
              <a:rPr lang="cs-CZ" sz="2800" dirty="0"/>
              <a:t>	</a:t>
            </a:r>
            <a:r>
              <a:rPr lang="cs-CZ" sz="2800" dirty="0" smtClean="0"/>
              <a:t>2) </a:t>
            </a:r>
            <a:r>
              <a:rPr lang="cs-CZ" sz="2800" dirty="0" smtClean="0"/>
              <a:t>Izolace </a:t>
            </a:r>
            <a:r>
              <a:rPr lang="cs-CZ" sz="2800" dirty="0" smtClean="0"/>
              <a:t>DNA - </a:t>
            </a:r>
            <a:r>
              <a:rPr lang="cs-CZ" sz="2800" dirty="0" err="1" smtClean="0"/>
              <a:t>lyzace</a:t>
            </a:r>
            <a:r>
              <a:rPr lang="cs-CZ" sz="2800" dirty="0" smtClean="0"/>
              <a:t>, dekalcifikace, </a:t>
            </a:r>
            <a:r>
              <a:rPr lang="cs-CZ" sz="2800" dirty="0" smtClean="0"/>
              <a:t>purifikace </a:t>
            </a:r>
            <a:endParaRPr lang="cs-CZ" sz="2800" dirty="0" smtClean="0"/>
          </a:p>
          <a:p>
            <a:pPr>
              <a:tabLst>
                <a:tab pos="271463" algn="l"/>
              </a:tabLst>
            </a:pPr>
            <a:r>
              <a:rPr lang="cs-CZ" sz="2800" dirty="0"/>
              <a:t>	</a:t>
            </a:r>
            <a:r>
              <a:rPr lang="cs-CZ" sz="2800" dirty="0" smtClean="0"/>
              <a:t>3</a:t>
            </a:r>
            <a:r>
              <a:rPr lang="cs-CZ" sz="2800" dirty="0" smtClean="0"/>
              <a:t>) </a:t>
            </a:r>
            <a:r>
              <a:rPr lang="cs-CZ" sz="2800" dirty="0" smtClean="0"/>
              <a:t>Amplifikace </a:t>
            </a:r>
            <a:r>
              <a:rPr lang="cs-CZ" sz="2800" dirty="0" err="1" smtClean="0"/>
              <a:t>aDNA</a:t>
            </a:r>
            <a:r>
              <a:rPr lang="cs-CZ" sz="2800" dirty="0" smtClean="0"/>
              <a:t> </a:t>
            </a:r>
            <a:r>
              <a:rPr lang="cs-CZ" sz="2800" dirty="0" smtClean="0"/>
              <a:t> </a:t>
            </a:r>
            <a:endParaRPr lang="cs-CZ" sz="2800" dirty="0"/>
          </a:p>
          <a:p>
            <a:r>
              <a:rPr lang="cs-CZ" sz="2800" u="sng" dirty="0" smtClean="0"/>
              <a:t>Metody II. – 19. 10. </a:t>
            </a:r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1) </a:t>
            </a:r>
            <a:r>
              <a:rPr lang="cs-CZ" sz="2800" dirty="0" err="1"/>
              <a:t>qPCR</a:t>
            </a:r>
            <a:r>
              <a:rPr lang="cs-CZ" sz="2800" dirty="0"/>
              <a:t>, </a:t>
            </a:r>
            <a:r>
              <a:rPr lang="cs-CZ" sz="2800" dirty="0" smtClean="0"/>
              <a:t>klonování </a:t>
            </a:r>
            <a:r>
              <a:rPr lang="cs-CZ" sz="2800" dirty="0" err="1" smtClean="0"/>
              <a:t>aDNA</a:t>
            </a:r>
            <a:endParaRPr lang="cs-CZ" sz="2800" dirty="0" smtClean="0"/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2) </a:t>
            </a:r>
            <a:r>
              <a:rPr lang="cs-CZ" sz="2800" dirty="0" err="1" smtClean="0"/>
              <a:t>Sangerova</a:t>
            </a:r>
            <a:r>
              <a:rPr lang="cs-CZ" sz="2800" dirty="0" smtClean="0"/>
              <a:t> </a:t>
            </a:r>
            <a:r>
              <a:rPr lang="cs-CZ" sz="2800" dirty="0" err="1" smtClean="0"/>
              <a:t>sekvenace</a:t>
            </a:r>
            <a:endParaRPr lang="cs-CZ" sz="2800" dirty="0" smtClean="0"/>
          </a:p>
          <a:p>
            <a:pPr>
              <a:tabLst>
                <a:tab pos="271463" algn="l"/>
              </a:tabLst>
            </a:pPr>
            <a:r>
              <a:rPr lang="cs-CZ" sz="2800" dirty="0"/>
              <a:t>	</a:t>
            </a:r>
            <a:r>
              <a:rPr lang="cs-CZ" sz="2800" dirty="0" smtClean="0"/>
              <a:t>3) </a:t>
            </a:r>
            <a:r>
              <a:rPr lang="cs-CZ" sz="2800" dirty="0" smtClean="0"/>
              <a:t>Masivní paralelní </a:t>
            </a:r>
            <a:r>
              <a:rPr lang="cs-CZ" sz="2800" dirty="0" err="1" smtClean="0"/>
              <a:t>sekvenování</a:t>
            </a:r>
            <a:r>
              <a:rPr lang="cs-CZ" sz="2800" dirty="0" smtClean="0"/>
              <a:t> </a:t>
            </a:r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</a:t>
            </a:r>
            <a:r>
              <a:rPr lang="cs-CZ" sz="2800" dirty="0" smtClean="0"/>
              <a:t>4) </a:t>
            </a:r>
            <a:r>
              <a:rPr lang="cs-CZ" sz="2800" dirty="0" err="1" smtClean="0"/>
              <a:t>aDNA</a:t>
            </a:r>
            <a:r>
              <a:rPr lang="cs-CZ" sz="2800" dirty="0" smtClean="0"/>
              <a:t> a </a:t>
            </a:r>
            <a:r>
              <a:rPr lang="cs-CZ" sz="2800" dirty="0" err="1" smtClean="0"/>
              <a:t>epigenetika</a:t>
            </a:r>
            <a:r>
              <a:rPr lang="cs-CZ" sz="2800" dirty="0" smtClean="0"/>
              <a:t>, </a:t>
            </a:r>
            <a:r>
              <a:rPr lang="cs-CZ" sz="2800" dirty="0" err="1" smtClean="0"/>
              <a:t>aRNA</a:t>
            </a:r>
            <a:endParaRPr lang="cs-CZ" sz="2800" dirty="0" smtClean="0"/>
          </a:p>
          <a:p>
            <a:pPr>
              <a:tabLst>
                <a:tab pos="271463" algn="l"/>
              </a:tabLs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17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pic>
        <p:nvPicPr>
          <p:cNvPr id="21506" name="Picture 2" descr="http://link.springer.com/static-content/images/113/chp%253A10.1385%252F1-59259-283-X%253A065/MediaObjects/978-1-59259-283-8_5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9909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5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548680"/>
            <a:ext cx="210922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640155" y="1628800"/>
            <a:ext cx="72006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aDNA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528392" cy="2218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 descr="Výsledek obrázku pro ancient DNA oxidative da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2" y="2132856"/>
            <a:ext cx="3387776" cy="406425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 bwMode="auto">
          <a:xfrm>
            <a:off x="107505" y="1098010"/>
            <a:ext cx="1368152" cy="5307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800" dirty="0" smtClean="0"/>
              <a:t>Hydrolytické poškození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2607510" y="1098011"/>
            <a:ext cx="1426978" cy="5307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800" dirty="0" smtClean="0"/>
              <a:t>Oxidativní poškození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137642" y="1715616"/>
            <a:ext cx="432047" cy="195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483768" y="1715615"/>
            <a:ext cx="380315" cy="195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92" y="2492896"/>
            <a:ext cx="4066272" cy="1749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b="15071"/>
          <a:stretch/>
        </p:blipFill>
        <p:spPr bwMode="auto">
          <a:xfrm>
            <a:off x="7644480" y="4394658"/>
            <a:ext cx="1103984" cy="1802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38001" r="39602" b="27779"/>
          <a:stretch/>
        </p:blipFill>
        <p:spPr bwMode="auto">
          <a:xfrm>
            <a:off x="4682192" y="4412538"/>
            <a:ext cx="2753654" cy="17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3511157" y="1429554"/>
            <a:ext cx="1708915" cy="905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511157" y="3284984"/>
            <a:ext cx="10608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endCxn id="1029" idx="1"/>
          </p:cNvCxnSpPr>
          <p:nvPr/>
        </p:nvCxnSpPr>
        <p:spPr>
          <a:xfrm>
            <a:off x="3511157" y="4829541"/>
            <a:ext cx="1171035" cy="475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355288" y="58645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NTC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" y="548680"/>
            <a:ext cx="2352171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</a:t>
            </a:r>
            <a:r>
              <a:rPr lang="cs-CZ" dirty="0" err="1" smtClean="0"/>
              <a:t>aDNA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230626" y="1429554"/>
            <a:ext cx="86629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400" u="sng" dirty="0" smtClean="0"/>
              <a:t>Odběr vhodného vzorku </a:t>
            </a:r>
            <a:r>
              <a:rPr lang="cs-CZ" altLang="cs-CZ" sz="2400" u="sng" dirty="0" err="1" smtClean="0"/>
              <a:t>aDNA</a:t>
            </a:r>
            <a:r>
              <a:rPr lang="cs-CZ" altLang="cs-CZ" sz="2400" u="sng" dirty="0" smtClean="0"/>
              <a:t> v terénu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Spolupráce s archeologickými institucemi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Prevenční opatření proti kontaminaci a zamezení urychlení degradace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Zhodnocení podmínek nálezu, </a:t>
            </a:r>
            <a:r>
              <a:rPr lang="cs-CZ" altLang="cs-CZ" sz="2000" dirty="0" smtClean="0">
                <a:solidFill>
                  <a:srgbClr val="FF0000"/>
                </a:solidFill>
              </a:rPr>
              <a:t>fotodokumentace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Nutnost dodržovat </a:t>
            </a:r>
            <a:r>
              <a:rPr lang="cs-CZ" altLang="cs-CZ" sz="2000" dirty="0" err="1" smtClean="0"/>
              <a:t>protikontaminační</a:t>
            </a:r>
            <a:r>
              <a:rPr lang="cs-CZ" altLang="cs-CZ" sz="2000" dirty="0" smtClean="0"/>
              <a:t> opatření </a:t>
            </a:r>
          </a:p>
          <a:p>
            <a:pPr eaLnBrk="1" hangingPunct="1"/>
            <a:endParaRPr lang="cs-CZ" altLang="cs-CZ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 smtClean="0"/>
          </a:p>
          <a:p>
            <a:pPr eaLnBrk="1" hangingPunct="1"/>
            <a:endParaRPr lang="cs-CZ" alt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3290681" cy="246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G:\fotky\Obrázky\Snímek\Snímek 4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95" y="3141318"/>
            <a:ext cx="3292472" cy="24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5"/>
          <p:cNvSpPr txBox="1">
            <a:spLocks/>
          </p:cNvSpPr>
          <p:nvPr/>
        </p:nvSpPr>
        <p:spPr>
          <a:xfrm>
            <a:off x="107503" y="5610323"/>
            <a:ext cx="329068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Odstranění ornice, zarovnání plochy na spraš, detekce hrobových jam, odkrytí hrobu na úroveň lebky.</a:t>
            </a:r>
          </a:p>
          <a:p>
            <a:pPr algn="l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5" name="Zástupný symbol pro obsah 5"/>
          <p:cNvSpPr txBox="1">
            <a:spLocks/>
          </p:cNvSpPr>
          <p:nvPr/>
        </p:nvSpPr>
        <p:spPr>
          <a:xfrm>
            <a:off x="3598795" y="5610673"/>
            <a:ext cx="3290682" cy="6266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Ojedinělý nález – exkavace </a:t>
            </a:r>
            <a:r>
              <a:rPr lang="cs-CZ" sz="1600" dirty="0" smtClean="0">
                <a:solidFill>
                  <a:schemeClr val="tx1"/>
                </a:solidFill>
              </a:rPr>
              <a:t>skeletu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Plošné pohřebiště – odběr lebky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20" y="3141318"/>
            <a:ext cx="1643431" cy="24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5"/>
          <p:cNvSpPr txBox="1">
            <a:spLocks/>
          </p:cNvSpPr>
          <p:nvPr/>
        </p:nvSpPr>
        <p:spPr>
          <a:xfrm>
            <a:off x="7215838" y="5610673"/>
            <a:ext cx="1652813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Jeskyně </a:t>
            </a:r>
            <a:r>
              <a:rPr lang="cs-CZ" sz="1600" dirty="0">
                <a:solidFill>
                  <a:schemeClr val="tx1"/>
                </a:solidFill>
              </a:rPr>
              <a:t>El </a:t>
            </a:r>
            <a:r>
              <a:rPr lang="cs-CZ" sz="1600" dirty="0" err="1" smtClean="0">
                <a:solidFill>
                  <a:schemeClr val="tx1"/>
                </a:solidFill>
              </a:rPr>
              <a:t>Sidrón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l"/>
            <a:r>
              <a:rPr lang="cs-CZ" sz="1600" dirty="0" err="1">
                <a:solidFill>
                  <a:schemeClr val="tx1"/>
                </a:solidFill>
              </a:rPr>
              <a:t>Lalueza</a:t>
            </a:r>
            <a:r>
              <a:rPr lang="cs-CZ" sz="1600" dirty="0">
                <a:solidFill>
                  <a:schemeClr val="tx1"/>
                </a:solidFill>
              </a:rPr>
              <a:t>-Fox </a:t>
            </a:r>
            <a:r>
              <a:rPr lang="cs-CZ" sz="1600" dirty="0" smtClean="0">
                <a:solidFill>
                  <a:schemeClr val="tx1"/>
                </a:solidFill>
              </a:rPr>
              <a:t>C </a:t>
            </a:r>
            <a:r>
              <a:rPr lang="cs-CZ" sz="1600" i="1" dirty="0" smtClean="0">
                <a:solidFill>
                  <a:schemeClr val="tx1"/>
                </a:solidFill>
              </a:rPr>
              <a:t>et al.</a:t>
            </a:r>
            <a:r>
              <a:rPr lang="cs-CZ" sz="1600" dirty="0" smtClean="0">
                <a:solidFill>
                  <a:schemeClr val="tx1"/>
                </a:solidFill>
              </a:rPr>
              <a:t>, 2008 </a:t>
            </a:r>
          </a:p>
        </p:txBody>
      </p:sp>
    </p:spTree>
    <p:extLst>
      <p:ext uri="{BB962C8B-B14F-4D97-AF65-F5344CB8AC3E}">
        <p14:creationId xmlns:p14="http://schemas.microsoft.com/office/powerpoint/2010/main" val="4117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548680"/>
            <a:ext cx="210922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230626" y="1429554"/>
            <a:ext cx="86629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400" u="sng" dirty="0" smtClean="0"/>
              <a:t>Tkáň pro izolaci </a:t>
            </a:r>
            <a:r>
              <a:rPr lang="cs-CZ" altLang="cs-CZ" sz="2400" u="sng" dirty="0" err="1" smtClean="0"/>
              <a:t>aDNA</a:t>
            </a:r>
            <a:endParaRPr lang="cs-CZ" altLang="cs-CZ" sz="2400" u="sng" dirty="0"/>
          </a:p>
          <a:p>
            <a:pPr algn="ctr" eaLnBrk="1" hangingPunct="1"/>
            <a:endParaRPr lang="cs-CZ" altLang="cs-CZ" sz="2400" u="sng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 smtClean="0"/>
          </a:p>
          <a:p>
            <a:pPr eaLnBrk="1" hangingPunct="1"/>
            <a:endParaRPr lang="cs-CZ" alt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2" y="2020817"/>
            <a:ext cx="2664296" cy="199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6261998" y="2025075"/>
            <a:ext cx="2664296" cy="19729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 flipV="1">
            <a:off x="6261998" y="2033459"/>
            <a:ext cx="2651470" cy="19729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4" b="9612"/>
          <a:stretch/>
        </p:blipFill>
        <p:spPr bwMode="auto">
          <a:xfrm>
            <a:off x="230625" y="1991101"/>
            <a:ext cx="2578998" cy="19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/>
          <a:stretch/>
        </p:blipFill>
        <p:spPr bwMode="auto">
          <a:xfrm rot="16200000">
            <a:off x="508476" y="3929684"/>
            <a:ext cx="2023296" cy="257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29" y="4207535"/>
            <a:ext cx="1681865" cy="20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9"/>
          <p:cNvSpPr txBox="1">
            <a:spLocks noChangeArrowheads="1"/>
          </p:cNvSpPr>
          <p:nvPr/>
        </p:nvSpPr>
        <p:spPr bwMode="auto">
          <a:xfrm>
            <a:off x="2809624" y="1991101"/>
            <a:ext cx="343954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 smtClean="0"/>
              <a:t>Zub </a:t>
            </a:r>
            <a:r>
              <a:rPr lang="cs-CZ" sz="1600" dirty="0"/>
              <a:t>nebo </a:t>
            </a:r>
            <a:r>
              <a:rPr lang="cs-CZ" sz="1600" dirty="0" smtClean="0"/>
              <a:t>dlouhá kost </a:t>
            </a:r>
            <a:r>
              <a:rPr lang="cs-CZ" sz="1400" dirty="0"/>
              <a:t>(</a:t>
            </a:r>
            <a:r>
              <a:rPr lang="cs-CZ" sz="1400" dirty="0" err="1"/>
              <a:t>Sosa</a:t>
            </a:r>
            <a:r>
              <a:rPr lang="cs-CZ" sz="1400" dirty="0"/>
              <a:t> </a:t>
            </a:r>
            <a:r>
              <a:rPr lang="cs-CZ" sz="1400" i="1" dirty="0"/>
              <a:t>et al., </a:t>
            </a:r>
            <a:r>
              <a:rPr lang="cs-CZ" sz="1400" dirty="0" smtClean="0"/>
              <a:t>2013; </a:t>
            </a:r>
            <a:r>
              <a:rPr lang="cs-CZ" sz="1400" dirty="0" err="1" smtClean="0"/>
              <a:t>Prinz</a:t>
            </a:r>
            <a:r>
              <a:rPr lang="cs-CZ" sz="1400" dirty="0" smtClean="0"/>
              <a:t> </a:t>
            </a:r>
            <a:r>
              <a:rPr lang="cs-CZ" sz="1400" i="1" dirty="0"/>
              <a:t>et al.,</a:t>
            </a:r>
            <a:r>
              <a:rPr lang="cs-CZ" sz="1400" dirty="0"/>
              <a:t> 2007). </a:t>
            </a:r>
            <a:endParaRPr lang="cs-CZ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 smtClean="0"/>
              <a:t>Kost musí </a:t>
            </a:r>
            <a:r>
              <a:rPr lang="cs-CZ" sz="1600" dirty="0"/>
              <a:t>být tvrdá, těžká, bez porézní struktury, prasklin a </a:t>
            </a:r>
            <a:r>
              <a:rPr lang="cs-CZ" sz="1600" dirty="0" smtClean="0"/>
              <a:t>poškození.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 smtClean="0"/>
              <a:t>Zub má mít </a:t>
            </a:r>
            <a:r>
              <a:rPr lang="cs-CZ" sz="1600" dirty="0"/>
              <a:t>zachovalé kořeny (</a:t>
            </a:r>
            <a:r>
              <a:rPr lang="cs-CZ" sz="1600" dirty="0" err="1"/>
              <a:t>Bollongio</a:t>
            </a:r>
            <a:r>
              <a:rPr lang="cs-CZ" sz="1600" dirty="0"/>
              <a:t> </a:t>
            </a:r>
            <a:r>
              <a:rPr lang="cs-CZ" sz="1600" i="1" dirty="0"/>
              <a:t>et al., </a:t>
            </a:r>
            <a:r>
              <a:rPr lang="cs-CZ" sz="1600" dirty="0"/>
              <a:t>2008). </a:t>
            </a:r>
            <a:endParaRPr lang="cs-CZ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 smtClean="0"/>
              <a:t>DNA </a:t>
            </a:r>
            <a:r>
              <a:rPr lang="cs-CZ" sz="1600" dirty="0"/>
              <a:t>se v kosti fixuje již za života člověka během </a:t>
            </a:r>
            <a:r>
              <a:rPr lang="cs-CZ" sz="1600" dirty="0" err="1"/>
              <a:t>remodelace</a:t>
            </a:r>
            <a:r>
              <a:rPr lang="cs-CZ" sz="1600" dirty="0"/>
              <a:t> kostní </a:t>
            </a:r>
            <a:r>
              <a:rPr lang="cs-CZ" sz="1600" dirty="0" smtClean="0"/>
              <a:t>tkáně (Campos </a:t>
            </a:r>
            <a:r>
              <a:rPr lang="cs-CZ" sz="1600" i="1" dirty="0"/>
              <a:t>et al.</a:t>
            </a:r>
            <a:r>
              <a:rPr lang="cs-CZ" sz="1600" dirty="0"/>
              <a:t> </a:t>
            </a:r>
            <a:r>
              <a:rPr lang="cs-CZ" sz="1600" dirty="0" smtClean="0"/>
              <a:t>2012</a:t>
            </a:r>
            <a:r>
              <a:rPr lang="cs-CZ" sz="1600" dirty="0"/>
              <a:t>) </a:t>
            </a:r>
            <a:r>
              <a:rPr lang="cs-CZ" sz="1600" dirty="0" smtClean="0"/>
              <a:t>. </a:t>
            </a:r>
            <a:r>
              <a:rPr lang="cs-CZ" sz="1600" dirty="0"/>
              <a:t>  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80" y="4823551"/>
            <a:ext cx="1664708" cy="14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1907704" y="5013176"/>
            <a:ext cx="1827856" cy="49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1811536" y="2348880"/>
            <a:ext cx="576064" cy="5906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H="1" flipV="1">
            <a:off x="2190814" y="2939536"/>
            <a:ext cx="196786" cy="1058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98290" y="3933056"/>
            <a:ext cx="220150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Přechod epifýzy a diafýzy</a:t>
            </a:r>
            <a:endParaRPr lang="cs-CZ" sz="14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415492" y="5199269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cement</a:t>
            </a:r>
            <a:endParaRPr lang="cs-CZ" sz="1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561241" y="6309319"/>
            <a:ext cx="104824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Kost skalní</a:t>
            </a:r>
            <a:endParaRPr lang="cs-CZ" sz="1400" dirty="0"/>
          </a:p>
        </p:txBody>
      </p:sp>
      <p:sp>
        <p:nvSpPr>
          <p:cNvPr id="26" name="Obdélník 25"/>
          <p:cNvSpPr/>
          <p:nvPr/>
        </p:nvSpPr>
        <p:spPr>
          <a:xfrm>
            <a:off x="4625469" y="4522440"/>
            <a:ext cx="259228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cs-CZ" dirty="0"/>
              <a:t>S rozvojem technik </a:t>
            </a:r>
            <a:r>
              <a:rPr lang="cs-CZ" dirty="0" smtClean="0"/>
              <a:t>NGS bylo prokázáno, že  </a:t>
            </a:r>
            <a:r>
              <a:rPr lang="cs-CZ" dirty="0" err="1" smtClean="0"/>
              <a:t>aDNA</a:t>
            </a:r>
            <a:r>
              <a:rPr lang="cs-CZ" dirty="0" smtClean="0"/>
              <a:t> </a:t>
            </a:r>
            <a:r>
              <a:rPr lang="cs-CZ" dirty="0"/>
              <a:t>byla nejvíce zachována v kosti skalní, která je součástí kosti spánkové (</a:t>
            </a:r>
            <a:r>
              <a:rPr lang="cs-CZ" dirty="0" err="1"/>
              <a:t>Pinhasi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2015). 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H="1" flipV="1">
            <a:off x="7827873" y="5250843"/>
            <a:ext cx="196786" cy="1058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9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9" y="548680"/>
            <a:ext cx="2393171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14338" y="1556792"/>
            <a:ext cx="86991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 err="1">
                <a:latin typeface="Arial" charset="0"/>
              </a:rPr>
              <a:t>Preizolační</a:t>
            </a:r>
            <a:r>
              <a:rPr lang="cs-CZ" sz="2400" u="sng" dirty="0">
                <a:latin typeface="Arial" charset="0"/>
              </a:rPr>
              <a:t> zpracování vzorku </a:t>
            </a:r>
            <a:endParaRPr lang="cs-CZ" sz="2400" u="sng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Mechanické odstranění zeminy - kost </a:t>
            </a:r>
            <a:r>
              <a:rPr lang="cs-CZ" sz="2400" dirty="0"/>
              <a:t>nebo zub neumýváme, pouze lehce utřeme DNA free vodou (</a:t>
            </a:r>
            <a:r>
              <a:rPr lang="cs-CZ" sz="2400" dirty="0" err="1"/>
              <a:t>Rohland</a:t>
            </a:r>
            <a:r>
              <a:rPr lang="cs-CZ" sz="2400" dirty="0"/>
              <a:t> </a:t>
            </a:r>
            <a:r>
              <a:rPr lang="cs-CZ" sz="2400" i="1" dirty="0"/>
              <a:t>et</a:t>
            </a:r>
            <a:r>
              <a:rPr lang="cs-CZ" sz="2400" dirty="0"/>
              <a:t> </a:t>
            </a:r>
            <a:r>
              <a:rPr lang="cs-CZ" sz="2400" dirty="0" err="1"/>
              <a:t>Hofreiter</a:t>
            </a:r>
            <a:r>
              <a:rPr lang="cs-CZ" sz="2400" dirty="0"/>
              <a:t>, 2007</a:t>
            </a:r>
            <a:r>
              <a:rPr lang="cs-CZ" sz="2400" dirty="0" smtClean="0"/>
              <a:t>), poté látkou degradující povrchovou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 kosti je </a:t>
            </a:r>
            <a:r>
              <a:rPr lang="cs-CZ" sz="2400" dirty="0" smtClean="0"/>
              <a:t>bruskou </a:t>
            </a:r>
            <a:r>
              <a:rPr lang="cs-CZ" sz="2400" dirty="0"/>
              <a:t>vyříznut fragment cca 1 x 1 </a:t>
            </a:r>
            <a:r>
              <a:rPr lang="cs-CZ" sz="2400" dirty="0" smtClean="0"/>
              <a:t>cm, zub použijeme celý, popř. pouze kořen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Tkáň je exponována </a:t>
            </a:r>
            <a:r>
              <a:rPr lang="cs-CZ" sz="2400" dirty="0"/>
              <a:t>pod </a:t>
            </a:r>
            <a:r>
              <a:rPr lang="cs-CZ" sz="2400" dirty="0" smtClean="0"/>
              <a:t>zdrojem UV záření </a:t>
            </a:r>
            <a:r>
              <a:rPr lang="cs-CZ" sz="2400" dirty="0"/>
              <a:t>(254 </a:t>
            </a:r>
            <a:r>
              <a:rPr lang="cs-CZ" sz="2400" dirty="0" err="1"/>
              <a:t>nm</a:t>
            </a:r>
            <a:r>
              <a:rPr lang="cs-CZ" sz="2400" dirty="0"/>
              <a:t>) po dobu 20 minut z každé </a:t>
            </a:r>
            <a:r>
              <a:rPr lang="cs-CZ" sz="2400" dirty="0" smtClean="0"/>
              <a:t>strany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/>
              <a:t>Poté </a:t>
            </a:r>
            <a:r>
              <a:rPr lang="cs-CZ" sz="2400" dirty="0" smtClean="0"/>
              <a:t>je </a:t>
            </a:r>
            <a:r>
              <a:rPr lang="cs-CZ" sz="2400" dirty="0"/>
              <a:t>vzorek uložen do </a:t>
            </a:r>
            <a:r>
              <a:rPr lang="cs-CZ" sz="2400" dirty="0" err="1"/>
              <a:t>hlubokomrazicícho</a:t>
            </a:r>
            <a:r>
              <a:rPr lang="cs-CZ" sz="2400" dirty="0"/>
              <a:t> boxu (-80° C) </a:t>
            </a:r>
            <a:r>
              <a:rPr lang="cs-CZ" sz="2400" dirty="0" smtClean="0"/>
              <a:t>na minimáln</a:t>
            </a:r>
            <a:r>
              <a:rPr lang="cs-CZ" sz="2400" dirty="0"/>
              <a:t>ě</a:t>
            </a:r>
            <a:r>
              <a:rPr lang="cs-CZ" sz="2400" dirty="0" smtClean="0"/>
              <a:t> </a:t>
            </a:r>
            <a:r>
              <a:rPr lang="cs-CZ" sz="2400" dirty="0"/>
              <a:t>24 </a:t>
            </a:r>
            <a:r>
              <a:rPr lang="cs-CZ" sz="2400" dirty="0" smtClean="0"/>
              <a:t>hodin.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/>
              <a:t>Následně </a:t>
            </a:r>
            <a:r>
              <a:rPr lang="cs-CZ" sz="2400" dirty="0" smtClean="0"/>
              <a:t>je </a:t>
            </a:r>
            <a:r>
              <a:rPr lang="cs-CZ" sz="2400" dirty="0"/>
              <a:t>podchlazený vzorek tkáně </a:t>
            </a:r>
            <a:r>
              <a:rPr lang="cs-CZ" sz="2400" dirty="0" smtClean="0"/>
              <a:t>homogenizován (pulverizován).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9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548680"/>
            <a:ext cx="210922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4338" y="1556792"/>
            <a:ext cx="86991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 smtClean="0">
                <a:latin typeface="Arial" charset="0"/>
              </a:rPr>
              <a:t>Izolace </a:t>
            </a:r>
            <a:r>
              <a:rPr lang="cs-CZ" sz="2400" u="sng" dirty="0" err="1" smtClean="0">
                <a:latin typeface="Arial" charset="0"/>
              </a:rPr>
              <a:t>aDNA</a:t>
            </a:r>
            <a:endParaRPr lang="cs-CZ" sz="2400" u="sng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Extrakce </a:t>
            </a:r>
            <a:r>
              <a:rPr lang="cs-CZ" dirty="0" err="1"/>
              <a:t>aDNA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klíčovým krokem k úspěchu v následných analýzách.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Charakteristika tzv. „</a:t>
            </a:r>
            <a:r>
              <a:rPr lang="cs-CZ" dirty="0" err="1"/>
              <a:t>low</a:t>
            </a:r>
            <a:r>
              <a:rPr lang="cs-CZ" dirty="0"/>
              <a:t> copy </a:t>
            </a:r>
            <a:r>
              <a:rPr lang="cs-CZ" dirty="0" err="1"/>
              <a:t>number</a:t>
            </a:r>
            <a:r>
              <a:rPr lang="cs-CZ" dirty="0"/>
              <a:t>“, LCN (Bar </a:t>
            </a:r>
            <a:r>
              <a:rPr lang="cs-CZ" i="1" dirty="0"/>
              <a:t>et al.,</a:t>
            </a:r>
            <a:r>
              <a:rPr lang="cs-CZ" dirty="0"/>
              <a:t> 2000; </a:t>
            </a:r>
            <a:r>
              <a:rPr lang="cs-CZ" dirty="0" err="1"/>
              <a:t>Capelli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2003; </a:t>
            </a:r>
            <a:r>
              <a:rPr lang="cs-CZ" dirty="0" err="1"/>
              <a:t>Allonso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2004; </a:t>
            </a:r>
            <a:r>
              <a:rPr lang="cs-CZ" dirty="0" err="1"/>
              <a:t>Edson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2004; von </a:t>
            </a:r>
            <a:r>
              <a:rPr lang="cs-CZ" dirty="0" err="1"/>
              <a:t>Wurmb-Schwark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2008; </a:t>
            </a:r>
            <a:r>
              <a:rPr lang="cs-CZ" dirty="0" err="1"/>
              <a:t>Alaeddini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2010).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Při extrakci </a:t>
            </a:r>
            <a:r>
              <a:rPr lang="cs-CZ" dirty="0" err="1">
                <a:solidFill>
                  <a:srgbClr val="FF0000"/>
                </a:solidFill>
              </a:rPr>
              <a:t>aDNA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musí být odstraněna jak organická, tak </a:t>
            </a:r>
            <a:r>
              <a:rPr lang="cs-CZ" dirty="0">
                <a:solidFill>
                  <a:srgbClr val="FF0000"/>
                </a:solidFill>
              </a:rPr>
              <a:t>i </a:t>
            </a:r>
            <a:r>
              <a:rPr lang="cs-CZ" dirty="0" smtClean="0">
                <a:solidFill>
                  <a:srgbClr val="FF0000"/>
                </a:solidFill>
              </a:rPr>
              <a:t>anorganická složka </a:t>
            </a:r>
            <a:r>
              <a:rPr lang="cs-CZ" dirty="0">
                <a:solidFill>
                  <a:srgbClr val="FF0000"/>
                </a:solidFill>
              </a:rPr>
              <a:t>kosti, tak aby nedošlo ke ztrátě </a:t>
            </a:r>
            <a:r>
              <a:rPr lang="cs-CZ" dirty="0" err="1">
                <a:solidFill>
                  <a:srgbClr val="FF0000"/>
                </a:solidFill>
              </a:rPr>
              <a:t>aDNA</a:t>
            </a:r>
            <a:r>
              <a:rPr lang="cs-CZ" dirty="0">
                <a:solidFill>
                  <a:srgbClr val="FF0000"/>
                </a:solidFill>
              </a:rPr>
              <a:t> či její další degradaci. 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 smtClean="0"/>
              <a:t>Anorganická </a:t>
            </a:r>
            <a:r>
              <a:rPr lang="cs-CZ" dirty="0"/>
              <a:t>složka </a:t>
            </a:r>
            <a:r>
              <a:rPr lang="cs-CZ" dirty="0" smtClean="0"/>
              <a:t>– </a:t>
            </a:r>
            <a:r>
              <a:rPr lang="cs-CZ" dirty="0" err="1" smtClean="0"/>
              <a:t>hydroxyapatit</a:t>
            </a: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rganická - </a:t>
            </a:r>
            <a:r>
              <a:rPr lang="cs-CZ" dirty="0"/>
              <a:t>kolagenem typu I.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Vhodný </a:t>
            </a:r>
            <a:r>
              <a:rPr lang="cs-CZ" dirty="0"/>
              <a:t>protokol pro extrakci </a:t>
            </a:r>
            <a:r>
              <a:rPr lang="cs-CZ" dirty="0" err="1"/>
              <a:t>aDNA</a:t>
            </a:r>
            <a:r>
              <a:rPr lang="cs-CZ" dirty="0"/>
              <a:t> také odstraní potencionální inhibitory enzymatických reakcí (</a:t>
            </a:r>
            <a:r>
              <a:rPr lang="cs-CZ" dirty="0" err="1"/>
              <a:t>Höss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1993; Kalmar </a:t>
            </a:r>
            <a:r>
              <a:rPr lang="cs-CZ" i="1" dirty="0"/>
              <a:t>et al.,</a:t>
            </a:r>
            <a:r>
              <a:rPr lang="cs-CZ" dirty="0"/>
              <a:t> 2000, </a:t>
            </a:r>
            <a:r>
              <a:rPr lang="cs-CZ" dirty="0" err="1"/>
              <a:t>Keyser-Tracqui</a:t>
            </a:r>
            <a:r>
              <a:rPr lang="cs-CZ" dirty="0"/>
              <a:t> and </a:t>
            </a:r>
            <a:r>
              <a:rPr lang="cs-CZ" dirty="0" err="1"/>
              <a:t>Ludes</a:t>
            </a:r>
            <a:r>
              <a:rPr lang="cs-CZ" dirty="0"/>
              <a:t>, 2005</a:t>
            </a:r>
            <a:r>
              <a:rPr lang="cs-CZ" dirty="0" smtClean="0"/>
              <a:t>)!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Dodnes </a:t>
            </a:r>
            <a:r>
              <a:rPr lang="cs-CZ" dirty="0">
                <a:solidFill>
                  <a:srgbClr val="FF0000"/>
                </a:solidFill>
              </a:rPr>
              <a:t>není k dispozici protokol, který by dokázal řešit všechny komplikace spojené s extrakcí </a:t>
            </a:r>
            <a:r>
              <a:rPr lang="cs-CZ" dirty="0" err="1">
                <a:solidFill>
                  <a:srgbClr val="FF0000"/>
                </a:solidFill>
              </a:rPr>
              <a:t>aDNA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Anderung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et al., </a:t>
            </a:r>
            <a:r>
              <a:rPr lang="cs-CZ" dirty="0">
                <a:solidFill>
                  <a:srgbClr val="FF0000"/>
                </a:solidFill>
              </a:rPr>
              <a:t>2008).  </a:t>
            </a:r>
          </a:p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548680"/>
            <a:ext cx="210922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51520" y="1556792"/>
            <a:ext cx="5904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err="1" smtClean="0">
                <a:latin typeface="Arial" charset="0"/>
              </a:rPr>
              <a:t>Lyzace</a:t>
            </a:r>
            <a:r>
              <a:rPr lang="cs-CZ" sz="2800" u="sng" dirty="0" smtClean="0">
                <a:latin typeface="Arial" charset="0"/>
              </a:rPr>
              <a:t> + dekalcifikace </a:t>
            </a:r>
            <a:r>
              <a:rPr lang="cs-CZ" sz="2800" u="sng" dirty="0">
                <a:latin typeface="Arial" charset="0"/>
              </a:rPr>
              <a:t>kostní tkáně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/>
              <a:t>Extrakce </a:t>
            </a:r>
            <a:r>
              <a:rPr lang="cs-CZ" sz="2600" dirty="0" err="1" smtClean="0"/>
              <a:t>aDNA</a:t>
            </a:r>
            <a:r>
              <a:rPr lang="cs-CZ" sz="2600" dirty="0" smtClean="0"/>
              <a:t> = 1) </a:t>
            </a:r>
            <a:r>
              <a:rPr lang="cs-CZ" sz="2600" dirty="0" err="1" smtClean="0">
                <a:solidFill>
                  <a:srgbClr val="FF0000"/>
                </a:solidFill>
              </a:rPr>
              <a:t>lyzace</a:t>
            </a:r>
            <a:r>
              <a:rPr lang="cs-CZ" sz="2600" dirty="0" smtClean="0">
                <a:solidFill>
                  <a:srgbClr val="FF0000"/>
                </a:solidFill>
              </a:rPr>
              <a:t> + dekalcifikace</a:t>
            </a:r>
            <a:r>
              <a:rPr lang="cs-CZ" sz="2600" dirty="0" smtClean="0"/>
              <a:t> </a:t>
            </a:r>
            <a:r>
              <a:rPr lang="cs-CZ" sz="2600" dirty="0"/>
              <a:t>a </a:t>
            </a:r>
            <a:r>
              <a:rPr lang="cs-CZ" sz="2600" dirty="0" smtClean="0"/>
              <a:t>2) </a:t>
            </a:r>
            <a:r>
              <a:rPr lang="cs-CZ" sz="2600" dirty="0" smtClean="0">
                <a:solidFill>
                  <a:srgbClr val="FF0000"/>
                </a:solidFill>
              </a:rPr>
              <a:t>purifikace </a:t>
            </a:r>
            <a:r>
              <a:rPr lang="cs-CZ" sz="2600" dirty="0">
                <a:solidFill>
                  <a:srgbClr val="FF0000"/>
                </a:solidFill>
              </a:rPr>
              <a:t>DNA</a:t>
            </a:r>
            <a:r>
              <a:rPr lang="cs-CZ" sz="2600" dirty="0" smtClean="0"/>
              <a:t>.</a:t>
            </a: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/>
              <a:t>50 </a:t>
            </a:r>
            <a:r>
              <a:rPr lang="cs-CZ" sz="2600" dirty="0"/>
              <a:t>mg </a:t>
            </a:r>
            <a:r>
              <a:rPr lang="cs-CZ" sz="2600" dirty="0" smtClean="0"/>
              <a:t>-  </a:t>
            </a:r>
            <a:r>
              <a:rPr lang="cs-CZ" sz="2600" dirty="0"/>
              <a:t>40 g kostního prášku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u="sng" dirty="0" err="1" smtClean="0"/>
              <a:t>Lyzace</a:t>
            </a:r>
            <a:r>
              <a:rPr lang="cs-CZ" sz="2600" u="sng" dirty="0" smtClean="0"/>
              <a:t> </a:t>
            </a:r>
            <a:r>
              <a:rPr lang="cs-CZ" sz="2600" dirty="0" smtClean="0"/>
              <a:t>= inkubace kostního prášku  </a:t>
            </a:r>
            <a:r>
              <a:rPr lang="cs-CZ" sz="2600" dirty="0"/>
              <a:t>v </a:t>
            </a:r>
            <a:r>
              <a:rPr lang="cs-CZ" sz="2600" dirty="0" smtClean="0"/>
              <a:t>pufru složeného z kyseliny </a:t>
            </a:r>
            <a:r>
              <a:rPr lang="cs-CZ" sz="2600" dirty="0" err="1" smtClean="0"/>
              <a:t>etylendiamintetraoctové</a:t>
            </a:r>
            <a:r>
              <a:rPr lang="cs-CZ" sz="2600" dirty="0" smtClean="0"/>
              <a:t> </a:t>
            </a:r>
            <a:r>
              <a:rPr lang="cs-CZ" sz="2600" dirty="0"/>
              <a:t>(EDTA), </a:t>
            </a:r>
            <a:r>
              <a:rPr lang="cs-CZ" sz="2600" dirty="0" smtClean="0"/>
              <a:t>proteinázy </a:t>
            </a:r>
            <a:r>
              <a:rPr lang="cs-CZ" sz="2600" dirty="0"/>
              <a:t>K a </a:t>
            </a:r>
            <a:r>
              <a:rPr lang="cs-CZ" sz="2600" dirty="0" smtClean="0"/>
              <a:t>různých aditiv (</a:t>
            </a:r>
            <a:r>
              <a:rPr lang="cs-CZ" sz="2600" dirty="0" err="1"/>
              <a:t>dodecylsulfát</a:t>
            </a:r>
            <a:r>
              <a:rPr lang="cs-CZ" sz="2600" dirty="0"/>
              <a:t> </a:t>
            </a:r>
            <a:r>
              <a:rPr lang="cs-CZ" sz="2600" dirty="0" smtClean="0"/>
              <a:t>sodný, </a:t>
            </a:r>
            <a:r>
              <a:rPr lang="cs-CZ" sz="2600" dirty="0" err="1" smtClean="0"/>
              <a:t>dithiothreitol</a:t>
            </a:r>
            <a:r>
              <a:rPr lang="cs-CZ" sz="2600" dirty="0" smtClean="0"/>
              <a:t>, Triton X-100, N-</a:t>
            </a:r>
            <a:r>
              <a:rPr lang="cs-CZ" sz="2600" dirty="0" err="1" smtClean="0"/>
              <a:t>lauryl</a:t>
            </a:r>
            <a:r>
              <a:rPr lang="cs-CZ" sz="2600" dirty="0" smtClean="0"/>
              <a:t> </a:t>
            </a:r>
            <a:r>
              <a:rPr lang="cs-CZ" sz="2600" dirty="0" err="1" smtClean="0"/>
              <a:t>sarkosin</a:t>
            </a:r>
            <a:r>
              <a:rPr lang="cs-CZ" sz="2600" dirty="0" smtClean="0"/>
              <a:t>).</a:t>
            </a:r>
            <a:endParaRPr lang="cs-CZ" sz="2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8"/>
          <a:stretch/>
        </p:blipFill>
        <p:spPr bwMode="auto">
          <a:xfrm>
            <a:off x="6054699" y="2348880"/>
            <a:ext cx="2901308" cy="28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54699" y="5345757"/>
            <a:ext cx="29013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Přítomnost </a:t>
            </a:r>
            <a:r>
              <a:rPr lang="cs-CZ" dirty="0" err="1" smtClean="0"/>
              <a:t>huminových</a:t>
            </a:r>
            <a:r>
              <a:rPr lang="cs-CZ" dirty="0" smtClean="0"/>
              <a:t> kyselin značí </a:t>
            </a:r>
            <a:r>
              <a:rPr lang="cs-CZ" dirty="0" smtClean="0"/>
              <a:t>tmavé </a:t>
            </a:r>
            <a:r>
              <a:rPr lang="cs-CZ" dirty="0" smtClean="0"/>
              <a:t>zabarvení </a:t>
            </a:r>
            <a:r>
              <a:rPr lang="cs-CZ" dirty="0" err="1" smtClean="0"/>
              <a:t>lyzátu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548680"/>
            <a:ext cx="210922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07504" y="1442994"/>
            <a:ext cx="8805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err="1" smtClean="0">
                <a:latin typeface="Arial" charset="0"/>
              </a:rPr>
              <a:t>Lyzace</a:t>
            </a:r>
            <a:r>
              <a:rPr lang="cs-CZ" sz="2800" u="sng" dirty="0" smtClean="0">
                <a:latin typeface="Arial" charset="0"/>
              </a:rPr>
              <a:t> + dekalcifikace </a:t>
            </a:r>
            <a:r>
              <a:rPr lang="cs-CZ" sz="2800" u="sng" dirty="0">
                <a:latin typeface="Arial" charset="0"/>
              </a:rPr>
              <a:t>kostní tkáně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u="sng" dirty="0" smtClean="0"/>
              <a:t>EDTA</a:t>
            </a:r>
            <a:r>
              <a:rPr lang="cs-CZ" sz="2600" dirty="0" smtClean="0"/>
              <a:t> </a:t>
            </a:r>
            <a:r>
              <a:rPr lang="cs-CZ" sz="2600" dirty="0"/>
              <a:t>je </a:t>
            </a:r>
            <a:r>
              <a:rPr lang="cs-CZ" sz="2600" dirty="0" err="1"/>
              <a:t>chelační</a:t>
            </a:r>
            <a:r>
              <a:rPr lang="cs-CZ" sz="2600" dirty="0"/>
              <a:t> činidlo, které vychytává dvojmocné vápenaté ionty a také chrání DNA před působením nukleáz (</a:t>
            </a:r>
            <a:r>
              <a:rPr lang="cs-CZ" sz="2600" dirty="0" err="1"/>
              <a:t>Loreille</a:t>
            </a:r>
            <a:r>
              <a:rPr lang="cs-CZ" sz="2600" dirty="0"/>
              <a:t> </a:t>
            </a:r>
            <a:r>
              <a:rPr lang="cs-CZ" sz="2600" i="1" dirty="0"/>
              <a:t>et al.,</a:t>
            </a:r>
            <a:r>
              <a:rPr lang="cs-CZ" sz="2600" dirty="0"/>
              <a:t> 2007; </a:t>
            </a:r>
            <a:r>
              <a:rPr lang="cs-CZ" sz="2600" dirty="0" err="1" smtClean="0"/>
              <a:t>Butler</a:t>
            </a:r>
            <a:r>
              <a:rPr lang="cs-CZ" sz="2600" dirty="0" smtClean="0"/>
              <a:t>, </a:t>
            </a:r>
            <a:r>
              <a:rPr lang="cs-CZ" sz="2600" dirty="0" smtClean="0"/>
              <a:t>2005</a:t>
            </a:r>
            <a:r>
              <a:rPr lang="cs-CZ" sz="2600" dirty="0"/>
              <a:t>). </a:t>
            </a:r>
            <a:endParaRPr lang="cs-CZ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u="sng" dirty="0" smtClean="0"/>
              <a:t>Proteináza </a:t>
            </a:r>
            <a:r>
              <a:rPr lang="cs-CZ" sz="2600" u="sng" dirty="0"/>
              <a:t>K </a:t>
            </a:r>
            <a:r>
              <a:rPr lang="cs-CZ" sz="2600" dirty="0"/>
              <a:t>štěpí z karboxylové strany hydrofobní, alifatické a aromatické aminokyseliny, čímž zapříčiňuje digesci proteinů, zejména kolagenu. </a:t>
            </a:r>
            <a:endParaRPr lang="cs-CZ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/>
              <a:t>3 </a:t>
            </a:r>
            <a:r>
              <a:rPr lang="cs-CZ" sz="2600" dirty="0"/>
              <a:t>– 24 </a:t>
            </a:r>
            <a:r>
              <a:rPr lang="cs-CZ" sz="2600" dirty="0" smtClean="0"/>
              <a:t>hodin.</a:t>
            </a:r>
            <a:endParaRPr lang="cs-CZ" sz="2600" dirty="0"/>
          </a:p>
        </p:txBody>
      </p:sp>
      <p:sp>
        <p:nvSpPr>
          <p:cNvPr id="4" name="Obdélník 3"/>
          <p:cNvSpPr/>
          <p:nvPr/>
        </p:nvSpPr>
        <p:spPr>
          <a:xfrm>
            <a:off x="3779912" y="4250965"/>
            <a:ext cx="513355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u="sng" dirty="0">
                <a:latin typeface="Arial" charset="0"/>
              </a:rPr>
              <a:t>Purifikace </a:t>
            </a:r>
            <a:r>
              <a:rPr lang="cs-CZ" sz="2400" u="sng" dirty="0" err="1">
                <a:latin typeface="Arial" charset="0"/>
              </a:rPr>
              <a:t>aDNA</a:t>
            </a:r>
            <a:endParaRPr lang="cs-CZ" sz="2400" u="sng" dirty="0">
              <a:latin typeface="Arial" charset="0"/>
            </a:endParaRPr>
          </a:p>
          <a:p>
            <a:r>
              <a:rPr lang="cs-CZ" sz="2400" dirty="0"/>
              <a:t>1. fenol-chloroformová </a:t>
            </a:r>
            <a:r>
              <a:rPr lang="cs-CZ" sz="2400" dirty="0" smtClean="0"/>
              <a:t>extrakce</a:t>
            </a:r>
            <a:endParaRPr lang="cs-CZ" sz="2400" dirty="0"/>
          </a:p>
          <a:p>
            <a:r>
              <a:rPr lang="cs-CZ" sz="2400" dirty="0"/>
              <a:t>2. adsorpce DNA </a:t>
            </a:r>
            <a:r>
              <a:rPr lang="cs-CZ" sz="2400" dirty="0" smtClean="0"/>
              <a:t>na </a:t>
            </a:r>
            <a:r>
              <a:rPr lang="cs-CZ" sz="2400" dirty="0"/>
              <a:t>silikátové částice</a:t>
            </a:r>
          </a:p>
          <a:p>
            <a:r>
              <a:rPr lang="cs-CZ" sz="2400" dirty="0"/>
              <a:t>3. adsorpce DNA </a:t>
            </a:r>
            <a:r>
              <a:rPr lang="cs-CZ" sz="2400" dirty="0" smtClean="0"/>
              <a:t>na magnetické kuličky</a:t>
            </a:r>
            <a:endParaRPr lang="cs-CZ" sz="2400" dirty="0"/>
          </a:p>
        </p:txBody>
      </p:sp>
      <p:sp>
        <p:nvSpPr>
          <p:cNvPr id="5" name="Šipka doprava 4"/>
          <p:cNvSpPr/>
          <p:nvPr/>
        </p:nvSpPr>
        <p:spPr>
          <a:xfrm>
            <a:off x="1043608" y="5035795"/>
            <a:ext cx="2624614" cy="1666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018670" y="44624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Metody </a:t>
            </a:r>
            <a:r>
              <a:rPr lang="cs-CZ" dirty="0" smtClean="0"/>
              <a:t>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1183</Words>
  <Application>Microsoft Office PowerPoint</Application>
  <PresentationFormat>Předvádění na obrazovce (4:3)</PresentationFormat>
  <Paragraphs>219</Paragraphs>
  <Slides>20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Bi5130 Základy práce s lidskou aDNA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Složení reakční směsi aDNA</vt:lpstr>
      <vt:lpstr>Složení reakční směsi aDNA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Bi5130 Základy práce s lidskou aDNA</dc:title>
  <dc:creator>Student</dc:creator>
  <cp:lastModifiedBy>muni</cp:lastModifiedBy>
  <cp:revision>88</cp:revision>
  <cp:lastPrinted>2016-10-12T09:51:26Z</cp:lastPrinted>
  <dcterms:created xsi:type="dcterms:W3CDTF">2014-09-20T18:00:12Z</dcterms:created>
  <dcterms:modified xsi:type="dcterms:W3CDTF">2016-10-12T12:00:13Z</dcterms:modified>
</cp:coreProperties>
</file>