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2" r:id="rId2"/>
    <p:sldId id="258" r:id="rId3"/>
    <p:sldId id="259" r:id="rId4"/>
    <p:sldId id="260" r:id="rId5"/>
    <p:sldId id="270" r:id="rId6"/>
    <p:sldId id="271" r:id="rId7"/>
    <p:sldId id="272" r:id="rId8"/>
    <p:sldId id="274" r:id="rId9"/>
    <p:sldId id="268" r:id="rId10"/>
    <p:sldId id="290" r:id="rId11"/>
    <p:sldId id="269" r:id="rId12"/>
    <p:sldId id="277" r:id="rId13"/>
    <p:sldId id="276" r:id="rId14"/>
    <p:sldId id="275" r:id="rId15"/>
    <p:sldId id="291" r:id="rId16"/>
    <p:sldId id="267" r:id="rId17"/>
    <p:sldId id="266" r:id="rId18"/>
    <p:sldId id="288" r:id="rId19"/>
    <p:sldId id="289" r:id="rId20"/>
    <p:sldId id="295" r:id="rId21"/>
    <p:sldId id="263" r:id="rId22"/>
    <p:sldId id="283" r:id="rId23"/>
    <p:sldId id="284" r:id="rId24"/>
    <p:sldId id="285" r:id="rId25"/>
    <p:sldId id="292" r:id="rId26"/>
    <p:sldId id="293" r:id="rId27"/>
    <p:sldId id="294" r:id="rId28"/>
    <p:sldId id="287" r:id="rId29"/>
    <p:sldId id="296" r:id="rId30"/>
  </p:sldIdLst>
  <p:sldSz cx="9144000" cy="6858000" type="screen4x3"/>
  <p:notesSz cx="9942513" cy="67611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8" autoAdjust="0"/>
    <p:restoredTop sz="94660"/>
  </p:normalViewPr>
  <p:slideViewPr>
    <p:cSldViewPr>
      <p:cViewPr>
        <p:scale>
          <a:sx n="75" d="100"/>
          <a:sy n="75" d="100"/>
        </p:scale>
        <p:origin x="-1860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9EBA-5B11-436E-9A29-A9AEF030D390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0059F-4623-4BDB-8E8A-6484FBA53C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0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8C86E-7D89-4FDB-A157-C958B824344A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3432D-EC99-49B3-8874-DF9B3176C8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7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954713" y="374650"/>
            <a:ext cx="2503487" cy="18780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DBCF070-565D-44B1-9D78-B3D4D665A738}" type="slidenum">
              <a:rPr lang="cs-CZ"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80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525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25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25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2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864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325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81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280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9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88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84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846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784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4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4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9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6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69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6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6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6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2AF28-0488-40E4-9354-7E1E9ABC04C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9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9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8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3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4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2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4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6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8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8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0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D556-1EB6-4168-9BE7-F1DE8EC318B4}" type="datetimeFigureOut">
              <a:rPr lang="cs-CZ" smtClean="0"/>
              <a:t>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FFDD-024A-48F0-8D35-0373BA8AF1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8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zova@sc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250825" y="2130425"/>
            <a:ext cx="8785225" cy="1470025"/>
          </a:xfrm>
        </p:spPr>
        <p:txBody>
          <a:bodyPr/>
          <a:lstStyle/>
          <a:p>
            <a:pPr eaLnBrk="1" hangingPunct="1"/>
            <a:r>
              <a:rPr lang="cs-CZ" altLang="cs-CZ" b="1"/>
              <a:t>Bi5130 Základy práce s lidskou aDNA </a:t>
            </a:r>
            <a:endParaRPr lang="cs-CZ" alt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825" y="3886200"/>
            <a:ext cx="864235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Mgr. et Mgr. Kristýna Brzobohatá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>
                <a:hlinkClick r:id="rId3"/>
              </a:rPr>
              <a:t>brzobohata@sci.muni.cz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/>
              <a:t>Laboratoř biologické a molekulární antropologie, ÚEB, </a:t>
            </a:r>
            <a:r>
              <a:rPr lang="cs-CZ" b="1" dirty="0" err="1"/>
              <a:t>PřF</a:t>
            </a:r>
            <a:r>
              <a:rPr lang="cs-CZ" b="1" dirty="0"/>
              <a:t>, Mu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498475" y="549275"/>
            <a:ext cx="8415338" cy="881063"/>
            <a:chOff x="498475" y="549275"/>
            <a:chExt cx="8415338" cy="881063"/>
          </a:xfrm>
        </p:grpSpPr>
        <p:pic>
          <p:nvPicPr>
            <p:cNvPr id="2052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Obráze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Bi5130 Základy práce s lidskou aDNA </a:t>
            </a:r>
          </a:p>
        </p:txBody>
      </p:sp>
    </p:spTree>
    <p:extLst>
      <p:ext uri="{BB962C8B-B14F-4D97-AF65-F5344CB8AC3E}">
        <p14:creationId xmlns:p14="http://schemas.microsoft.com/office/powerpoint/2010/main" val="4891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err="1"/>
              <a:t>EVCs</a:t>
            </a:r>
            <a:r>
              <a:rPr lang="cs-CZ" sz="2800" u="sng" dirty="0"/>
              <a:t> a </a:t>
            </a:r>
            <a:r>
              <a:rPr lang="cs-CZ" sz="2800" u="sng" dirty="0" err="1"/>
              <a:t>aDNA</a:t>
            </a:r>
            <a:endParaRPr lang="cs-CZ" sz="2800" u="sng" dirty="0"/>
          </a:p>
          <a:p>
            <a:r>
              <a:rPr lang="cs-CZ" sz="1900" b="1" u="sng" dirty="0" smtClean="0"/>
              <a:t>Barva </a:t>
            </a:r>
            <a:r>
              <a:rPr lang="cs-CZ" sz="1900" b="1" u="sng" dirty="0"/>
              <a:t>očí </a:t>
            </a:r>
            <a:r>
              <a:rPr lang="cs-CZ" sz="1900" dirty="0" smtClean="0"/>
              <a:t>– Nejjednodušeji určitelný EVC na základě genetické analýzy,  barva </a:t>
            </a:r>
            <a:r>
              <a:rPr lang="cs-CZ" sz="1900" dirty="0"/>
              <a:t>očí může být  s přesností na 0.93 – 0.91 určena analýzou </a:t>
            </a:r>
            <a:r>
              <a:rPr lang="cs-CZ" sz="1900" dirty="0">
                <a:solidFill>
                  <a:srgbClr val="FF0000"/>
                </a:solidFill>
              </a:rPr>
              <a:t>6 SNP </a:t>
            </a:r>
            <a:r>
              <a:rPr lang="cs-CZ" sz="1900" dirty="0"/>
              <a:t>v genech zapojených do syntézy pigmentu melaninu (</a:t>
            </a:r>
            <a:r>
              <a:rPr lang="cs-CZ" sz="1900" dirty="0" err="1"/>
              <a:t>Liu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2009):</a:t>
            </a:r>
          </a:p>
          <a:p>
            <a:r>
              <a:rPr lang="cs-CZ" sz="2400" dirty="0"/>
              <a:t>rs12913832 	HECR2</a:t>
            </a:r>
          </a:p>
          <a:p>
            <a:r>
              <a:rPr lang="cs-CZ" sz="2400" dirty="0"/>
              <a:t>rs1800407 	OCA2</a:t>
            </a:r>
          </a:p>
          <a:p>
            <a:r>
              <a:rPr lang="cs-CZ" sz="2400" dirty="0"/>
              <a:t>rs12896399 	SLC24A4</a:t>
            </a:r>
          </a:p>
          <a:p>
            <a:r>
              <a:rPr lang="cs-CZ" sz="2400" dirty="0"/>
              <a:t>rs16891982 	SLC45A2</a:t>
            </a:r>
          </a:p>
          <a:p>
            <a:r>
              <a:rPr lang="cs-CZ" sz="2400" dirty="0"/>
              <a:t>rs1393350 	TYR</a:t>
            </a:r>
          </a:p>
          <a:p>
            <a:r>
              <a:rPr lang="cs-CZ" sz="2400" dirty="0"/>
              <a:t>rs12203592 	IRF4</a:t>
            </a:r>
            <a:endParaRPr lang="cs-CZ" sz="36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757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68871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err="1"/>
              <a:t>EVCs</a:t>
            </a:r>
            <a:r>
              <a:rPr lang="cs-CZ" sz="2800" u="sng" dirty="0"/>
              <a:t> a </a:t>
            </a:r>
            <a:r>
              <a:rPr lang="cs-CZ" sz="2800" u="sng" dirty="0" err="1"/>
              <a:t>aDNA</a:t>
            </a:r>
            <a:r>
              <a:rPr lang="cs-CZ" sz="2800" u="sng" dirty="0"/>
              <a:t> – metodické přístupy</a:t>
            </a:r>
          </a:p>
          <a:p>
            <a:pPr marL="514350" indent="-514350">
              <a:buAutoNum type="arabicParenR"/>
            </a:pPr>
            <a:r>
              <a:rPr lang="cs-CZ" sz="1900" u="sng" dirty="0"/>
              <a:t>Na principu PCR</a:t>
            </a:r>
          </a:p>
          <a:p>
            <a:r>
              <a:rPr lang="cs-CZ" sz="1900" dirty="0"/>
              <a:t>Pro získání většího množství výsledků jednotlivých SNP bylo nutné PCR </a:t>
            </a:r>
            <a:r>
              <a:rPr lang="cs-CZ" sz="1900" dirty="0" err="1"/>
              <a:t>multiplexovat</a:t>
            </a:r>
            <a:r>
              <a:rPr lang="cs-CZ" sz="1900" dirty="0"/>
              <a:t>. Následovalo buď štěpení restrikčními enzymy nebo </a:t>
            </a:r>
            <a:r>
              <a:rPr lang="cs-CZ" sz="1900" dirty="0" err="1"/>
              <a:t>sekvenace</a:t>
            </a:r>
            <a:r>
              <a:rPr lang="cs-CZ" sz="1900" dirty="0"/>
              <a:t>. Hojně využívanou modifikací PCR pro detekci SNP u </a:t>
            </a:r>
            <a:r>
              <a:rPr lang="cs-CZ" sz="1900" dirty="0" err="1"/>
              <a:t>aDNA</a:t>
            </a:r>
            <a:r>
              <a:rPr lang="cs-CZ" sz="1900" dirty="0"/>
              <a:t> byla </a:t>
            </a:r>
          </a:p>
          <a:p>
            <a:r>
              <a:rPr lang="cs-CZ" sz="1900" dirty="0">
                <a:solidFill>
                  <a:srgbClr val="FF0000"/>
                </a:solidFill>
              </a:rPr>
              <a:t>MULTIPLEX PCR SIGLE BASE EXTENSION – </a:t>
            </a:r>
            <a:r>
              <a:rPr lang="cs-CZ" sz="1900" dirty="0" err="1">
                <a:solidFill>
                  <a:srgbClr val="FF0000"/>
                </a:solidFill>
              </a:rPr>
              <a:t>SNsP</a:t>
            </a:r>
            <a:r>
              <a:rPr lang="cs-CZ" sz="1900" dirty="0">
                <a:solidFill>
                  <a:srgbClr val="FF0000"/>
                </a:solidFill>
              </a:rPr>
              <a:t> Shot </a:t>
            </a:r>
            <a:r>
              <a:rPr lang="cs-CZ" sz="1900" dirty="0"/>
              <a:t>(</a:t>
            </a:r>
            <a:r>
              <a:rPr lang="cs-CZ" sz="1900" dirty="0" err="1"/>
              <a:t>Bouakaze</a:t>
            </a:r>
            <a:r>
              <a:rPr lang="cs-CZ" sz="1900" dirty="0"/>
              <a:t> et al., 2009).</a:t>
            </a:r>
          </a:p>
          <a:p>
            <a:r>
              <a:rPr lang="cs-CZ" sz="1900" dirty="0"/>
              <a:t>S multiplex PCR se pojí řada problémů: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Nespecifická vazba </a:t>
            </a:r>
            <a:r>
              <a:rPr lang="cs-CZ" sz="1900" dirty="0" err="1"/>
              <a:t>primerů</a:t>
            </a:r>
            <a:endParaRPr lang="cs-CZ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Alelový drop </a:t>
            </a:r>
            <a:r>
              <a:rPr lang="cs-CZ" sz="1900" dirty="0" err="1"/>
              <a:t>out</a:t>
            </a:r>
            <a:r>
              <a:rPr lang="cs-CZ" sz="19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Preferenční amplifikace krátkých fragmentů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FF0000"/>
                </a:solidFill>
              </a:rPr>
              <a:t>Náročná na optimalizaci</a:t>
            </a:r>
            <a:r>
              <a:rPr lang="cs-CZ" sz="19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cs-CZ" sz="1900" dirty="0" err="1" smtClean="0"/>
              <a:t>Bogdanowitz</a:t>
            </a:r>
            <a:r>
              <a:rPr lang="cs-CZ" sz="1900" dirty="0" smtClean="0"/>
              <a:t> et al., 2009</a:t>
            </a:r>
            <a:endParaRPr lang="cs-CZ" sz="1900" dirty="0"/>
          </a:p>
          <a:p>
            <a:r>
              <a:rPr lang="cs-CZ" sz="1900" dirty="0"/>
              <a:t>KOMERČNĚ DOSTUPNÉ KITY </a:t>
            </a:r>
          </a:p>
          <a:p>
            <a:r>
              <a:rPr lang="cs-CZ" sz="1900" dirty="0" err="1"/>
              <a:t>IrisPlex</a:t>
            </a:r>
            <a:r>
              <a:rPr lang="cs-CZ" sz="1900" dirty="0"/>
              <a:t> – 6 SNP zodpovědných za barvu očí </a:t>
            </a:r>
          </a:p>
          <a:p>
            <a:r>
              <a:rPr lang="cs-CZ" sz="1900" dirty="0" err="1"/>
              <a:t>HIrisPlex</a:t>
            </a:r>
            <a:r>
              <a:rPr lang="cs-CZ" sz="1900" dirty="0"/>
              <a:t>  - 24 SNP </a:t>
            </a:r>
            <a:r>
              <a:rPr lang="cs-CZ" sz="1900" dirty="0" err="1"/>
              <a:t>zopovědných</a:t>
            </a:r>
            <a:r>
              <a:rPr lang="cs-CZ" sz="1900" dirty="0"/>
              <a:t> za barvu očí a </a:t>
            </a:r>
            <a:r>
              <a:rPr lang="cs-CZ" sz="1900" dirty="0" smtClean="0"/>
              <a:t>vlasů</a:t>
            </a:r>
            <a:endParaRPr lang="cs-CZ" sz="19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44" y="566787"/>
            <a:ext cx="1895769" cy="22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90" y="4005120"/>
            <a:ext cx="3786307" cy="171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35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2" y="1448629"/>
            <a:ext cx="54026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Komerční </a:t>
            </a:r>
            <a:r>
              <a:rPr lang="cs-CZ" dirty="0" err="1"/>
              <a:t>kity</a:t>
            </a:r>
            <a:r>
              <a:rPr lang="cs-CZ" dirty="0"/>
              <a:t> jsou vhodné zejména pro lépe zachovalé vzorky </a:t>
            </a:r>
            <a:r>
              <a:rPr lang="cs-CZ" dirty="0" err="1"/>
              <a:t>aDNA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Doporoučené </a:t>
            </a:r>
            <a:r>
              <a:rPr lang="cs-CZ" dirty="0"/>
              <a:t>vstupní množství </a:t>
            </a:r>
            <a:r>
              <a:rPr lang="cs-CZ" dirty="0" err="1"/>
              <a:t>aDNA</a:t>
            </a:r>
            <a:r>
              <a:rPr lang="cs-CZ" dirty="0"/>
              <a:t> je 60 </a:t>
            </a:r>
            <a:r>
              <a:rPr lang="cs-CZ" dirty="0" err="1"/>
              <a:t>pg</a:t>
            </a:r>
            <a:r>
              <a:rPr lang="cs-CZ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Produkty PCR mají délku okolo 150 </a:t>
            </a:r>
            <a:r>
              <a:rPr lang="cs-CZ" dirty="0" err="1"/>
              <a:t>pb</a:t>
            </a:r>
            <a:r>
              <a:rPr lang="cs-CZ" dirty="0"/>
              <a:t> – riziko alelového drop </a:t>
            </a:r>
            <a:r>
              <a:rPr lang="cs-CZ" dirty="0" err="1"/>
              <a:t>outu</a:t>
            </a:r>
            <a:endParaRPr lang="cs-CZ" dirty="0"/>
          </a:p>
          <a:p>
            <a:r>
              <a:rPr lang="cs-CZ" dirty="0" err="1"/>
              <a:t>IrisPlex</a:t>
            </a:r>
            <a:r>
              <a:rPr lang="cs-CZ" dirty="0"/>
              <a:t> a </a:t>
            </a:r>
            <a:r>
              <a:rPr lang="cs-CZ" dirty="0" err="1"/>
              <a:t>aDNA</a:t>
            </a:r>
            <a:endParaRPr lang="cs-CZ" dirty="0"/>
          </a:p>
          <a:p>
            <a:r>
              <a:rPr lang="cs-CZ" dirty="0" err="1"/>
              <a:t>HIrisPlex</a:t>
            </a:r>
            <a:r>
              <a:rPr lang="cs-CZ" dirty="0"/>
              <a:t>  a </a:t>
            </a:r>
            <a:r>
              <a:rPr lang="cs-CZ" dirty="0" err="1" smtClean="0"/>
              <a:t>aDNA</a:t>
            </a:r>
            <a:endParaRPr lang="cs-CZ" dirty="0" smtClean="0"/>
          </a:p>
          <a:p>
            <a:r>
              <a:rPr lang="cs-CZ" dirty="0" err="1" smtClean="0"/>
              <a:t>Barrini</a:t>
            </a:r>
            <a:r>
              <a:rPr lang="cs-CZ" dirty="0" smtClean="0"/>
              <a:t> </a:t>
            </a:r>
            <a:r>
              <a:rPr lang="cs-CZ" i="1" dirty="0" smtClean="0"/>
              <a:t>et al., </a:t>
            </a:r>
            <a:r>
              <a:rPr lang="cs-CZ" dirty="0" smtClean="0"/>
              <a:t>2013 – analýza SNP u 26 muzejních exponátů, včetně generála Wladyslawa </a:t>
            </a:r>
            <a:r>
              <a:rPr lang="cs-CZ" dirty="0" err="1" smtClean="0"/>
              <a:t>Sikorski</a:t>
            </a:r>
            <a:r>
              <a:rPr lang="cs-CZ" dirty="0" smtClean="0"/>
              <a:t> (1881 – 1943)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76134"/>
            <a:ext cx="3383136" cy="208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72" y="2276872"/>
            <a:ext cx="327660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5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err="1"/>
              <a:t>EVCs</a:t>
            </a:r>
            <a:r>
              <a:rPr lang="cs-CZ" sz="2800" u="sng" dirty="0"/>
              <a:t> a </a:t>
            </a:r>
            <a:r>
              <a:rPr lang="cs-CZ" sz="2800" u="sng" dirty="0" err="1"/>
              <a:t>aDNA</a:t>
            </a:r>
            <a:r>
              <a:rPr lang="cs-CZ" sz="2800" u="sng" dirty="0"/>
              <a:t> – metodické přístupy</a:t>
            </a:r>
          </a:p>
          <a:p>
            <a:pPr marL="457200" indent="-457200">
              <a:buFont typeface="+mj-lt"/>
              <a:buAutoNum type="arabicParenR" startAt="2"/>
            </a:pPr>
            <a:r>
              <a:rPr lang="cs-CZ" sz="2400" u="sng" dirty="0"/>
              <a:t>Na principu NGS</a:t>
            </a:r>
          </a:p>
          <a:p>
            <a:r>
              <a:rPr lang="cs-CZ" sz="2400" dirty="0"/>
              <a:t>Pro </a:t>
            </a:r>
            <a:r>
              <a:rPr lang="cs-CZ" sz="2400" dirty="0" err="1"/>
              <a:t>fenotypování</a:t>
            </a:r>
            <a:r>
              <a:rPr lang="cs-CZ" sz="2400" dirty="0"/>
              <a:t> byly použity data jak získána </a:t>
            </a:r>
            <a:r>
              <a:rPr lang="cs-CZ" sz="2400" dirty="0" err="1"/>
              <a:t>shotgun</a:t>
            </a:r>
            <a:r>
              <a:rPr lang="cs-CZ" sz="2400" dirty="0"/>
              <a:t> </a:t>
            </a:r>
            <a:r>
              <a:rPr lang="cs-CZ" sz="2400" dirty="0" err="1"/>
              <a:t>sekvenováním</a:t>
            </a:r>
            <a:r>
              <a:rPr lang="cs-CZ" sz="2400" dirty="0"/>
              <a:t> (</a:t>
            </a:r>
            <a:r>
              <a:rPr lang="cs-CZ" sz="2400" dirty="0" err="1"/>
              <a:t>Ötzi</a:t>
            </a:r>
            <a:r>
              <a:rPr lang="cs-CZ" sz="2400" dirty="0"/>
              <a:t>), tak i </a:t>
            </a:r>
            <a:r>
              <a:rPr lang="cs-CZ" sz="2400" dirty="0" err="1"/>
              <a:t>enrichment</a:t>
            </a:r>
            <a:r>
              <a:rPr lang="cs-CZ" sz="2400" dirty="0"/>
              <a:t> obohacováním (</a:t>
            </a:r>
            <a:r>
              <a:rPr lang="cs-CZ" sz="2400" dirty="0" err="1"/>
              <a:t>Denisované</a:t>
            </a:r>
            <a:r>
              <a:rPr lang="cs-CZ" sz="2400" dirty="0"/>
              <a:t>). Druhý přístup je vhodnější z toho důvodu, že generuje </a:t>
            </a:r>
            <a:r>
              <a:rPr lang="cs-CZ" sz="2400" dirty="0" err="1"/>
              <a:t>high</a:t>
            </a:r>
            <a:r>
              <a:rPr lang="cs-CZ" sz="2400" dirty="0"/>
              <a:t> </a:t>
            </a:r>
            <a:r>
              <a:rPr lang="cs-CZ" sz="2400" dirty="0" err="1"/>
              <a:t>coverage</a:t>
            </a:r>
            <a:r>
              <a:rPr lang="cs-CZ" sz="2400" dirty="0"/>
              <a:t> data. </a:t>
            </a:r>
          </a:p>
          <a:p>
            <a:r>
              <a:rPr lang="cs-CZ" sz="2400" dirty="0"/>
              <a:t>http://www.illumina.com/areas-of-interest/forensic-genomics.html</a:t>
            </a:r>
          </a:p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b="25115"/>
          <a:stretch/>
        </p:blipFill>
        <p:spPr>
          <a:xfrm>
            <a:off x="2376470" y="4196811"/>
            <a:ext cx="4680520" cy="2463553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15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6839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Další příklady analýzy </a:t>
            </a:r>
            <a:r>
              <a:rPr lang="cs-CZ" sz="2400" u="sng" dirty="0" err="1"/>
              <a:t>EVCs</a:t>
            </a:r>
            <a:r>
              <a:rPr lang="cs-CZ" sz="2400" u="sng" dirty="0"/>
              <a:t> u </a:t>
            </a:r>
            <a:r>
              <a:rPr lang="cs-CZ" sz="2400" u="sng" dirty="0" err="1"/>
              <a:t>aDNA</a:t>
            </a:r>
            <a:endParaRPr lang="cs-CZ" sz="24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Plešatost; typ </a:t>
            </a:r>
            <a:r>
              <a:rPr lang="cs-CZ" sz="2400" dirty="0"/>
              <a:t>ušního </a:t>
            </a:r>
            <a:r>
              <a:rPr lang="cs-CZ" sz="2400" dirty="0" smtClean="0"/>
              <a:t>mazu</a:t>
            </a:r>
            <a:r>
              <a:rPr lang="cs-CZ" sz="2400" dirty="0"/>
              <a:t>, BMI a hustota </a:t>
            </a:r>
            <a:r>
              <a:rPr lang="cs-CZ" sz="2400" dirty="0" smtClean="0"/>
              <a:t>minerálů (</a:t>
            </a:r>
            <a:r>
              <a:rPr lang="cs-CZ" sz="2400" dirty="0" err="1" smtClean="0"/>
              <a:t>Rasmussen</a:t>
            </a:r>
            <a:r>
              <a:rPr lang="cs-CZ" sz="2400" dirty="0" smtClean="0"/>
              <a:t> </a:t>
            </a:r>
            <a:r>
              <a:rPr lang="cs-CZ" sz="2400" i="1" dirty="0" smtClean="0"/>
              <a:t>et al., </a:t>
            </a:r>
            <a:r>
              <a:rPr lang="cs-CZ" sz="2400" dirty="0" smtClean="0"/>
              <a:t>2010)</a:t>
            </a:r>
          </a:p>
          <a:p>
            <a:pPr>
              <a:tabLst>
                <a:tab pos="444500" algn="l"/>
              </a:tabLst>
            </a:pPr>
            <a:r>
              <a:rPr lang="cs-CZ" sz="2400" dirty="0"/>
              <a:t>	</a:t>
            </a:r>
            <a:r>
              <a:rPr lang="cs-CZ" sz="2400" dirty="0" err="1" smtClean="0"/>
              <a:t>Palaeo</a:t>
            </a:r>
            <a:r>
              <a:rPr lang="cs-CZ" sz="2400" dirty="0" smtClean="0"/>
              <a:t> - Eskymo – </a:t>
            </a:r>
            <a:r>
              <a:rPr lang="cs-CZ" sz="2400" dirty="0" err="1" smtClean="0"/>
              <a:t>Saaqquq</a:t>
            </a:r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 err="1" smtClean="0"/>
              <a:t>Ötzi</a:t>
            </a:r>
            <a:r>
              <a:rPr lang="cs-CZ" sz="2400" dirty="0" smtClean="0"/>
              <a:t> (Keller </a:t>
            </a:r>
            <a:r>
              <a:rPr lang="cs-CZ" sz="2400" i="1" dirty="0" smtClean="0"/>
              <a:t>et al., </a:t>
            </a:r>
            <a:r>
              <a:rPr lang="cs-CZ" sz="2400" dirty="0"/>
              <a:t>2012) https://www.youtube.com/watch?v=t8LccobbMtc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63" y="229999"/>
            <a:ext cx="1865250" cy="243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1" y="3885889"/>
            <a:ext cx="3447405" cy="24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95398"/>
            <a:ext cx="4306951" cy="277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69" y="2769765"/>
            <a:ext cx="174394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10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Další příklady analýzy </a:t>
            </a:r>
            <a:r>
              <a:rPr lang="cs-CZ" sz="2800" u="sng" dirty="0" err="1"/>
              <a:t>EVCs</a:t>
            </a:r>
            <a:r>
              <a:rPr lang="cs-CZ" sz="2800" u="sng" dirty="0"/>
              <a:t> u </a:t>
            </a:r>
            <a:r>
              <a:rPr lang="cs-CZ" sz="2800" u="sng" dirty="0" err="1"/>
              <a:t>aDNA</a:t>
            </a:r>
            <a:endParaRPr lang="cs-CZ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BMI </a:t>
            </a:r>
            <a:r>
              <a:rPr lang="cs-CZ" sz="2800" dirty="0"/>
              <a:t>a hustota minerálů v kostech (</a:t>
            </a:r>
            <a:r>
              <a:rPr lang="cs-CZ" sz="2800" dirty="0" err="1" smtClean="0"/>
              <a:t>Fromm-Dornieden</a:t>
            </a:r>
            <a:r>
              <a:rPr lang="cs-CZ" sz="2800" dirty="0" smtClean="0"/>
              <a:t> </a:t>
            </a:r>
            <a:r>
              <a:rPr lang="cs-CZ" sz="2800" i="1" dirty="0" smtClean="0"/>
              <a:t>et </a:t>
            </a:r>
            <a:r>
              <a:rPr lang="cs-CZ" sz="2800" i="1" dirty="0"/>
              <a:t>al</a:t>
            </a:r>
            <a:r>
              <a:rPr lang="cs-CZ" sz="2800" i="1" dirty="0" smtClean="0"/>
              <a:t>., </a:t>
            </a:r>
            <a:r>
              <a:rPr lang="cs-CZ" sz="2800" dirty="0" smtClean="0"/>
              <a:t>2012</a:t>
            </a:r>
            <a:r>
              <a:rPr lang="cs-CZ" sz="2800" dirty="0"/>
              <a:t>): </a:t>
            </a:r>
            <a:r>
              <a:rPr lang="cs-CZ" sz="2800" i="1" dirty="0"/>
              <a:t>FTO </a:t>
            </a:r>
            <a:r>
              <a:rPr lang="cs-CZ" sz="2800" dirty="0"/>
              <a:t>gen, ovlivňuje obesitu a objem tuku, nejčastěji spojovaný SNP - rs9939609 </a:t>
            </a:r>
            <a:r>
              <a:rPr lang="cs-CZ" sz="2800" dirty="0" smtClean="0"/>
              <a:t>A, jedna </a:t>
            </a:r>
            <a:r>
              <a:rPr lang="cs-CZ" sz="2800" dirty="0"/>
              <a:t>STR a tři SNP byly spojeny s oběma těmito znaky u koster ze 14. století, potenciál pro výzkum genetické predispozice pro přežívání </a:t>
            </a:r>
            <a:r>
              <a:rPr lang="cs-CZ" sz="2800" dirty="0" smtClean="0"/>
              <a:t>hladomoru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AB0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64" y="4633168"/>
            <a:ext cx="3904166" cy="1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80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Fenotypy podléhající selekčním a evolučním tlakům vyvolaných změnou prostředí</a:t>
            </a:r>
            <a:endParaRPr lang="cs-CZ" sz="2800" dirty="0"/>
          </a:p>
        </p:txBody>
      </p:sp>
      <p:sp>
        <p:nvSpPr>
          <p:cNvPr id="4" name="Šipka doprava 3"/>
          <p:cNvSpPr/>
          <p:nvPr/>
        </p:nvSpPr>
        <p:spPr>
          <a:xfrm>
            <a:off x="277101" y="2788837"/>
            <a:ext cx="863636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77098" y="2402736"/>
            <a:ext cx="850623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6 mil. let					65 000 let		10 000 let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5976" y="3029646"/>
            <a:ext cx="23023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Osídlování Země AMČ:</a:t>
            </a:r>
          </a:p>
          <a:p>
            <a:r>
              <a:rPr lang="cs-CZ" dirty="0"/>
              <a:t>Klimatické </a:t>
            </a:r>
            <a:r>
              <a:rPr lang="cs-CZ" dirty="0" smtClean="0"/>
              <a:t>změny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32240" y="3047336"/>
            <a:ext cx="230425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Neolitizace:</a:t>
            </a:r>
          </a:p>
          <a:p>
            <a:r>
              <a:rPr lang="cs-CZ" dirty="0"/>
              <a:t>Změna stravy</a:t>
            </a:r>
          </a:p>
          <a:p>
            <a:r>
              <a:rPr lang="cs-CZ" dirty="0"/>
              <a:t>Usedlý způsob života</a:t>
            </a:r>
          </a:p>
          <a:p>
            <a:r>
              <a:rPr lang="cs-CZ" dirty="0"/>
              <a:t>Domestikace</a:t>
            </a:r>
          </a:p>
          <a:p>
            <a:r>
              <a:rPr lang="cs-CZ" dirty="0"/>
              <a:t>Populační exploze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686503" y="3029647"/>
            <a:ext cx="26200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Osídlování </a:t>
            </a:r>
            <a:r>
              <a:rPr lang="cs-CZ" i="1" dirty="0"/>
              <a:t>Homo </a:t>
            </a:r>
            <a:r>
              <a:rPr lang="cs-CZ" i="1" dirty="0" err="1"/>
              <a:t>erectus</a:t>
            </a:r>
            <a:r>
              <a:rPr lang="cs-CZ" i="1" dirty="0"/>
              <a:t>:</a:t>
            </a:r>
          </a:p>
          <a:p>
            <a:r>
              <a:rPr lang="cs-CZ" dirty="0"/>
              <a:t>Tepelná příprava pokrmů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1886" y="3029647"/>
            <a:ext cx="16102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První hominidé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7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178252" y="3786000"/>
            <a:ext cx="6480086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Výzkum složení stravy a adaptací na ni slouží k rekonstrukci života a prostředí předchůdců člověka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Před 6 mil lety se začala měnit dieta hominidů vedoucí k hominizaci – nárůst </a:t>
            </a:r>
            <a:r>
              <a:rPr lang="cs-CZ" dirty="0"/>
              <a:t>m</a:t>
            </a:r>
            <a:r>
              <a:rPr lang="cs-CZ" dirty="0" smtClean="0"/>
              <a:t>asa a škrobu v potravě, vaření, </a:t>
            </a:r>
            <a:r>
              <a:rPr lang="cs-CZ" dirty="0" err="1" smtClean="0"/>
              <a:t>neolitizace</a:t>
            </a:r>
            <a:r>
              <a:rPr lang="cs-CZ" dirty="0"/>
              <a:t>,</a:t>
            </a:r>
            <a:r>
              <a:rPr lang="cs-CZ" dirty="0" smtClean="0"/>
              <a:t> </a:t>
            </a:r>
            <a:r>
              <a:rPr lang="cs-CZ" dirty="0" smtClean="0"/>
              <a:t>což vedlo k rozvoji mozku, redukci velikosti stoliček a žvýkacího aparátu, „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Africa</a:t>
            </a:r>
            <a:r>
              <a:rPr lang="cs-CZ" dirty="0" smtClean="0"/>
              <a:t>“, ale i společenským změnám – usedlý život, párové soužití.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Nejlépe jsou hodnotitelné změny mladší než 600 000 </a:t>
            </a:r>
            <a:r>
              <a:rPr lang="cs-CZ" dirty="0" smtClean="0"/>
              <a:t>- 2 linie: 1) směřující </a:t>
            </a:r>
            <a:r>
              <a:rPr lang="cs-CZ" dirty="0" smtClean="0"/>
              <a:t>k neandrtálců a </a:t>
            </a:r>
            <a:r>
              <a:rPr lang="cs-CZ" dirty="0" err="1" smtClean="0"/>
              <a:t>Denisovanům</a:t>
            </a:r>
            <a:r>
              <a:rPr lang="cs-CZ" dirty="0" smtClean="0"/>
              <a:t> </a:t>
            </a:r>
            <a:r>
              <a:rPr lang="cs-CZ" dirty="0" smtClean="0"/>
              <a:t>a 2) </a:t>
            </a:r>
            <a:r>
              <a:rPr lang="cs-CZ" dirty="0" smtClean="0"/>
              <a:t>k AMČ.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920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u="sng" dirty="0"/>
              <a:t> </a:t>
            </a:r>
          </a:p>
          <a:p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277102" y="1448629"/>
            <a:ext cx="86367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Vztah fenotypu a změny složení stravy je poměrně jednoduchý – většinou se mění specifická funkce enzymů zapojených do digesce cílových substrátů nebo vnímání chuti.</a:t>
            </a:r>
          </a:p>
          <a:p>
            <a:r>
              <a:rPr lang="cs-CZ" sz="2400" dirty="0" smtClean="0"/>
              <a:t>Ke změně funkce genu může dojít buď jeho umlčením, </a:t>
            </a:r>
            <a:r>
              <a:rPr lang="cs-CZ" sz="2400" dirty="0" smtClean="0">
                <a:solidFill>
                  <a:srgbClr val="FF0000"/>
                </a:solidFill>
              </a:rPr>
              <a:t>změnou aktivity či změnou substrátu</a:t>
            </a:r>
            <a:r>
              <a:rPr lang="cs-CZ" sz="2400" dirty="0" smtClean="0"/>
              <a:t>:</a:t>
            </a:r>
          </a:p>
          <a:p>
            <a:r>
              <a:rPr lang="cs-CZ" sz="2400" dirty="0" smtClean="0"/>
              <a:t> - Vytvořením STOP nebo alternativního START kodonu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Exon/Intronovým alternativním sestřihem</a:t>
            </a:r>
          </a:p>
          <a:p>
            <a:pPr marL="285750" indent="-285750">
              <a:buFontTx/>
              <a:buChar char="-"/>
            </a:pPr>
            <a:r>
              <a:rPr lang="cs-CZ" sz="2400" dirty="0" err="1" smtClean="0"/>
              <a:t>Nonsynonymní</a:t>
            </a:r>
            <a:r>
              <a:rPr lang="cs-CZ" sz="2400" dirty="0" smtClean="0"/>
              <a:t> mutací 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Změnou čtecího rámce </a:t>
            </a:r>
            <a:endParaRPr lang="cs-CZ" sz="2400" dirty="0"/>
          </a:p>
          <a:p>
            <a:r>
              <a:rPr lang="cs-CZ" sz="2400" dirty="0" smtClean="0"/>
              <a:t>Vlivem mutací dojde buď ke </a:t>
            </a:r>
            <a:r>
              <a:rPr lang="cs-CZ" sz="2400" dirty="0" smtClean="0">
                <a:solidFill>
                  <a:srgbClr val="FF0000"/>
                </a:solidFill>
              </a:rPr>
              <a:t>zvýhodnění nebo znevýhodnění </a:t>
            </a:r>
            <a:r>
              <a:rPr lang="cs-CZ" sz="2400" dirty="0" smtClean="0"/>
              <a:t>daného fenotypu v prostředí. </a:t>
            </a:r>
          </a:p>
          <a:p>
            <a:r>
              <a:rPr lang="cs-CZ" sz="2400" dirty="0" smtClean="0"/>
              <a:t>S měnícími se prostředím mohou být rozdílné fenotypy pod rozdílným selekčním tlakem.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36002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u="sng" dirty="0"/>
              <a:t> </a:t>
            </a:r>
          </a:p>
          <a:p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115887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287691" y="997779"/>
            <a:ext cx="86367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/>
              <a:t>MYH 16 – </a:t>
            </a:r>
            <a:r>
              <a:rPr lang="cs-CZ" b="1" u="sng" dirty="0" err="1" smtClean="0"/>
              <a:t>Sarkomerní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myosin</a:t>
            </a:r>
            <a:r>
              <a:rPr lang="cs-CZ" b="1" u="sng" dirty="0" smtClean="0"/>
              <a:t> </a:t>
            </a:r>
          </a:p>
          <a:p>
            <a:r>
              <a:rPr lang="cs-CZ" dirty="0" smtClean="0"/>
              <a:t>Je exprimován zejména ve žvýkacím aparátu primátů, člověk nese deleci 2 </a:t>
            </a:r>
            <a:r>
              <a:rPr lang="cs-CZ" dirty="0" err="1" smtClean="0"/>
              <a:t>pb</a:t>
            </a:r>
            <a:r>
              <a:rPr lang="cs-CZ" dirty="0" smtClean="0"/>
              <a:t>, která vede k předčasnému stop kodonu (</a:t>
            </a:r>
            <a:r>
              <a:rPr lang="cs-CZ" dirty="0" err="1" smtClean="0"/>
              <a:t>Stedman</a:t>
            </a:r>
            <a:r>
              <a:rPr lang="cs-CZ" dirty="0" smtClean="0"/>
              <a:t> et al., 2004) a výrazné </a:t>
            </a:r>
            <a:r>
              <a:rPr lang="cs-CZ" dirty="0" smtClean="0">
                <a:solidFill>
                  <a:srgbClr val="FF0000"/>
                </a:solidFill>
              </a:rPr>
              <a:t>redukci</a:t>
            </a:r>
            <a:r>
              <a:rPr lang="cs-CZ" dirty="0" smtClean="0"/>
              <a:t> především </a:t>
            </a:r>
            <a:r>
              <a:rPr lang="cs-CZ" dirty="0" smtClean="0">
                <a:solidFill>
                  <a:srgbClr val="FF0000"/>
                </a:solidFill>
              </a:rPr>
              <a:t>temporálních svalů</a:t>
            </a:r>
            <a:r>
              <a:rPr lang="cs-CZ" dirty="0" smtClean="0"/>
              <a:t>. Tato adaptace se rozvila patrně s používáním ohně (</a:t>
            </a:r>
            <a:r>
              <a:rPr lang="cs-CZ" dirty="0" err="1" smtClean="0"/>
              <a:t>Wrangham</a:t>
            </a:r>
            <a:r>
              <a:rPr lang="cs-CZ" dirty="0" smtClean="0"/>
              <a:t> </a:t>
            </a:r>
            <a:r>
              <a:rPr lang="cs-CZ" i="1" dirty="0" smtClean="0"/>
              <a:t>et</a:t>
            </a:r>
            <a:r>
              <a:rPr lang="cs-CZ" dirty="0" smtClean="0"/>
              <a:t> </a:t>
            </a:r>
            <a:r>
              <a:rPr lang="cs-CZ" dirty="0" err="1" smtClean="0"/>
              <a:t>Coklin</a:t>
            </a:r>
            <a:r>
              <a:rPr lang="cs-CZ" dirty="0" smtClean="0"/>
              <a:t>, 2003) a je stará cca 1,9 mil roku. Neandrtálec i </a:t>
            </a:r>
            <a:r>
              <a:rPr lang="cs-CZ" dirty="0" err="1" smtClean="0"/>
              <a:t>Denisované</a:t>
            </a:r>
            <a:r>
              <a:rPr lang="cs-CZ" dirty="0" smtClean="0"/>
              <a:t> již měli humánně specifickou deleci 2 </a:t>
            </a:r>
            <a:r>
              <a:rPr lang="cs-CZ" dirty="0" err="1" smtClean="0"/>
              <a:t>pb</a:t>
            </a:r>
            <a:r>
              <a:rPr lang="cs-CZ" dirty="0" smtClean="0"/>
              <a:t> v 18. exonu. </a:t>
            </a:r>
          </a:p>
          <a:p>
            <a:r>
              <a:rPr lang="cs-CZ" b="1" u="sng" dirty="0" smtClean="0"/>
              <a:t>Skupina TAS genů</a:t>
            </a:r>
          </a:p>
          <a:p>
            <a:r>
              <a:rPr lang="cs-CZ" dirty="0" smtClean="0"/>
              <a:t>Tas geny kódují receptory pro vnímání hořké chuti. U genů TAS2R62 a TAS2R64 není substrát znám, u TAS2R38 je substrátem PTC. U velkých primátů (kromě orangutana) se nacházejí specifické STOP kodony, které jsou reakcí na změnu stravy. U člověka se pak v genu </a:t>
            </a:r>
            <a:r>
              <a:rPr lang="cs-CZ" dirty="0"/>
              <a:t>TAS2R38 </a:t>
            </a:r>
            <a:r>
              <a:rPr lang="cs-CZ" dirty="0" smtClean="0"/>
              <a:t>nacházejí 3 SNP, kde jejich polymorfismus vyvolává nevnímavost k hořké chuti. Zdá se, že tyto alely jsou pod velmi slabým selekčním tlakem, ale faktor není stále objasněn. </a:t>
            </a:r>
          </a:p>
          <a:p>
            <a:r>
              <a:rPr lang="cs-CZ" b="1" u="sng" dirty="0" smtClean="0"/>
              <a:t>Schopnost štěpení škrobu v potravě slinnou amylázou</a:t>
            </a:r>
          </a:p>
          <a:p>
            <a:r>
              <a:rPr lang="cs-CZ" dirty="0" smtClean="0"/>
              <a:t>Aktivita slinné amylázy koreluje s počtem kopií genu AMY1, který ji kóduje. U recentního člověka počet je kopií u jednotlivých kultur závislý na způsobu obživy. </a:t>
            </a:r>
            <a:r>
              <a:rPr lang="cs-CZ" dirty="0" err="1" smtClean="0"/>
              <a:t>Perry</a:t>
            </a:r>
            <a:r>
              <a:rPr lang="cs-CZ" dirty="0" smtClean="0"/>
              <a:t> </a:t>
            </a:r>
            <a:r>
              <a:rPr lang="cs-CZ" i="1" dirty="0" smtClean="0"/>
              <a:t>et al. </a:t>
            </a:r>
            <a:r>
              <a:rPr lang="cs-CZ" dirty="0" smtClean="0"/>
              <a:t>2015 porovnal recentní data s výsledky NGS neandrtálce a </a:t>
            </a:r>
            <a:r>
              <a:rPr lang="cs-CZ" dirty="0" err="1" smtClean="0"/>
              <a:t>Denisovana</a:t>
            </a:r>
            <a:r>
              <a:rPr lang="cs-CZ" dirty="0"/>
              <a:t> </a:t>
            </a:r>
            <a:r>
              <a:rPr lang="cs-CZ" dirty="0" smtClean="0"/>
              <a:t>– oba měli počet opakování AMY1 genu podobný jako současní šimpanzi (1,83 a 1,76 / diploidní genom), což naznačuje, že adaptace se vyvinula nedávno, ale ještě před </a:t>
            </a:r>
            <a:r>
              <a:rPr lang="cs-CZ" dirty="0" err="1" smtClean="0"/>
              <a:t>neolitizací</a:t>
            </a:r>
            <a:r>
              <a:rPr lang="cs-CZ" dirty="0" smtClean="0"/>
              <a:t> (</a:t>
            </a:r>
            <a:r>
              <a:rPr lang="cs-CZ" dirty="0" err="1" smtClean="0"/>
              <a:t>Lazaridis</a:t>
            </a:r>
            <a:r>
              <a:rPr lang="cs-CZ" dirty="0" smtClean="0"/>
              <a:t> </a:t>
            </a:r>
            <a:r>
              <a:rPr lang="cs-CZ" i="1" dirty="0" smtClean="0"/>
              <a:t>et al</a:t>
            </a:r>
            <a:r>
              <a:rPr lang="cs-CZ" dirty="0" smtClean="0"/>
              <a:t>., 2014).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87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Bi5130 Základy práce s lidskou </a:t>
            </a:r>
            <a:r>
              <a:rPr lang="cs-CZ" dirty="0" err="1"/>
              <a:t>aDNA</a:t>
            </a:r>
            <a:r>
              <a:rPr lang="cs-CZ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u="sng" dirty="0"/>
              <a:t> </a:t>
            </a:r>
          </a:p>
          <a:p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299646" y="1448629"/>
            <a:ext cx="86363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900" b="1" u="sng" dirty="0" smtClean="0"/>
              <a:t>Laktázová </a:t>
            </a:r>
            <a:r>
              <a:rPr lang="cs-CZ" sz="1900" b="1" u="sng" dirty="0"/>
              <a:t>perzistence</a:t>
            </a:r>
            <a:endParaRPr lang="cs-CZ" sz="19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Umožňuje </a:t>
            </a:r>
            <a:r>
              <a:rPr lang="cs-CZ" sz="1900" dirty="0"/>
              <a:t>trávení laktózy v dospělosti na galaktóza  +  glukóza. 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Laktáza </a:t>
            </a:r>
            <a:r>
              <a:rPr lang="cs-CZ" sz="1900" dirty="0"/>
              <a:t>je enzym laktáza-</a:t>
            </a:r>
            <a:r>
              <a:rPr lang="cs-CZ" sz="1900" dirty="0" err="1"/>
              <a:t>phlorin</a:t>
            </a:r>
            <a:r>
              <a:rPr lang="cs-CZ" sz="1900" dirty="0"/>
              <a:t> hydroláza, je kódována genem LCT, ale na perzistenci mají vliv SNP v regulační oblasti. 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Nejčastějším </a:t>
            </a:r>
            <a:r>
              <a:rPr lang="cs-CZ" sz="1900" dirty="0"/>
              <a:t>evropským polymorfismem je C/T(-13910) = rs4988235, T - lak. Tolerance a G/A(-22018) = rs182549 (https://www.snpedia.com) G - lak. Intolerance. </a:t>
            </a:r>
            <a:endParaRPr lang="cs-CZ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smtClean="0"/>
              <a:t>Laktázová </a:t>
            </a:r>
            <a:r>
              <a:rPr lang="cs-CZ" sz="1900" dirty="0"/>
              <a:t>perzistence se vyvinula minimálně u 5 populací nezávisle (</a:t>
            </a:r>
            <a:r>
              <a:rPr lang="cs-CZ" sz="1900" dirty="0" err="1"/>
              <a:t>Krüttli</a:t>
            </a:r>
            <a:r>
              <a:rPr lang="cs-CZ" sz="1900" dirty="0"/>
              <a:t> </a:t>
            </a:r>
            <a:r>
              <a:rPr lang="cs-CZ" sz="1900" i="1" dirty="0"/>
              <a:t>et al</a:t>
            </a:r>
            <a:r>
              <a:rPr lang="cs-CZ" sz="1900" dirty="0"/>
              <a:t>., 2014):</a:t>
            </a:r>
          </a:p>
          <a:p>
            <a:r>
              <a:rPr lang="cs-CZ" sz="1900" dirty="0"/>
              <a:t>například</a:t>
            </a:r>
            <a:r>
              <a:rPr lang="cs-CZ" sz="1900" b="1" dirty="0"/>
              <a:t> </a:t>
            </a:r>
            <a:r>
              <a:rPr lang="cs-CZ" sz="1900" b="1" dirty="0" err="1"/>
              <a:t>Haplotyp</a:t>
            </a:r>
            <a:r>
              <a:rPr lang="cs-CZ" sz="1900" b="1" dirty="0"/>
              <a:t> A </a:t>
            </a:r>
            <a:r>
              <a:rPr lang="cs-CZ" sz="1900" dirty="0"/>
              <a:t>- T(-13910) váže TF Oct-1 (</a:t>
            </a:r>
            <a:r>
              <a:rPr lang="cs-CZ" sz="1900" dirty="0" err="1"/>
              <a:t>Ingram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2007)</a:t>
            </a:r>
          </a:p>
          <a:p>
            <a:r>
              <a:rPr lang="cs-CZ" sz="1900" dirty="0"/>
              <a:t>Afrika – G/C(-14010), T/G(-13915), C/G(-13907) (</a:t>
            </a:r>
            <a:r>
              <a:rPr lang="cs-CZ" sz="1900" dirty="0" err="1"/>
              <a:t>Tishkoff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2007)</a:t>
            </a:r>
          </a:p>
          <a:p>
            <a:r>
              <a:rPr lang="cs-CZ" sz="1900" dirty="0"/>
              <a:t>Blízký východ – T/G(-13915), T/C(-3712) (</a:t>
            </a:r>
            <a:r>
              <a:rPr lang="cs-CZ" sz="1900" dirty="0" err="1"/>
              <a:t>Enattah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2008)</a:t>
            </a:r>
          </a:p>
          <a:p>
            <a:r>
              <a:rPr lang="cs-CZ" sz="1900" dirty="0"/>
              <a:t>Tibet – G/A(-13838), T/A(-13906), C/T(-13908) (</a:t>
            </a:r>
            <a:r>
              <a:rPr lang="cs-CZ" sz="1900" dirty="0" err="1"/>
              <a:t>Peng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2012)</a:t>
            </a:r>
          </a:p>
          <a:p>
            <a:r>
              <a:rPr lang="cs-CZ" sz="1900" b="1" u="sng" dirty="0"/>
              <a:t>Selekce - 2 hypotézy</a:t>
            </a:r>
          </a:p>
          <a:p>
            <a:r>
              <a:rPr lang="cs-CZ" sz="1900" dirty="0"/>
              <a:t>1. Životní styl spjatý s konzumací mléka měl přímý vliv na selekci.(</a:t>
            </a:r>
            <a:r>
              <a:rPr lang="cs-CZ" sz="1900" dirty="0" err="1"/>
              <a:t>Gerbault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2011)</a:t>
            </a:r>
          </a:p>
          <a:p>
            <a:r>
              <a:rPr lang="cs-CZ" sz="1900" dirty="0"/>
              <a:t>2. Životní styl spjatý s konzumací mléka měl nepřímý vliv na selekci. (</a:t>
            </a:r>
            <a:r>
              <a:rPr lang="cs-CZ" sz="1900" dirty="0" err="1"/>
              <a:t>Gerbault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2011</a:t>
            </a:r>
            <a:r>
              <a:rPr lang="cs-CZ" sz="1900" dirty="0" smtClean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8908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10" y="548680"/>
            <a:ext cx="2109220" cy="8808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54" y="548680"/>
            <a:ext cx="2109220" cy="88087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09220" cy="880874"/>
          </a:xfrm>
          <a:prstGeom prst="rect">
            <a:avLst/>
          </a:prstGeom>
        </p:spPr>
      </p:pic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5340" y="1448629"/>
            <a:ext cx="8408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aDNA a fenotypování</a:t>
            </a:r>
          </a:p>
          <a:p>
            <a:r>
              <a:rPr lang="cs-CZ" sz="2800" dirty="0"/>
              <a:t>1) Určení pohlaví ze vzorků aDNA</a:t>
            </a:r>
          </a:p>
          <a:p>
            <a:r>
              <a:rPr lang="cs-CZ" sz="2800" dirty="0" smtClean="0"/>
              <a:t>2) </a:t>
            </a:r>
            <a:r>
              <a:rPr lang="cs-CZ" sz="2800" dirty="0"/>
              <a:t>Fenotypy zodpovědné za vzhled</a:t>
            </a:r>
          </a:p>
          <a:p>
            <a:r>
              <a:rPr lang="cs-CZ" sz="2800" dirty="0"/>
              <a:t>3</a:t>
            </a:r>
            <a:r>
              <a:rPr lang="cs-CZ" sz="2800" dirty="0" smtClean="0"/>
              <a:t>) </a:t>
            </a:r>
            <a:r>
              <a:rPr lang="cs-CZ" sz="2800" dirty="0"/>
              <a:t>Fenotypy jako nástroj přizpůsobení dietních změn</a:t>
            </a:r>
          </a:p>
          <a:p>
            <a:pPr algn="ctr"/>
            <a:r>
              <a:rPr lang="cs-CZ" sz="2800" u="sng" dirty="0"/>
              <a:t>aDNA a určování příbuzenství </a:t>
            </a:r>
          </a:p>
          <a:p>
            <a:pPr marL="514350" indent="-514350">
              <a:buAutoNum type="arabicParenR"/>
            </a:pPr>
            <a:r>
              <a:rPr lang="cs-CZ" sz="2800" dirty="0"/>
              <a:t>Stanovení STR profilu z aDNA</a:t>
            </a:r>
          </a:p>
          <a:p>
            <a:pPr marL="514350" indent="-514350">
              <a:buAutoNum type="arabicParenR"/>
            </a:pPr>
            <a:r>
              <a:rPr lang="cs-CZ" sz="2800" dirty="0"/>
              <a:t>Stanovení Y </a:t>
            </a:r>
            <a:r>
              <a:rPr lang="cs-CZ" sz="2800" dirty="0" err="1"/>
              <a:t>haplotypu</a:t>
            </a:r>
            <a:r>
              <a:rPr lang="cs-CZ" sz="2800" dirty="0"/>
              <a:t> z aDNA</a:t>
            </a:r>
          </a:p>
          <a:p>
            <a:pPr marL="514350" indent="-514350">
              <a:buAutoNum type="arabicParenR"/>
              <a:tabLst>
                <a:tab pos="271463" algn="l"/>
              </a:tabLst>
            </a:pPr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498475" y="549275"/>
            <a:ext cx="8415338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278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800" dirty="0"/>
          </a:p>
          <a:p>
            <a:r>
              <a:rPr lang="cs-CZ" sz="2800" u="sng" dirty="0"/>
              <a:t> </a:t>
            </a:r>
          </a:p>
          <a:p>
            <a:endParaRPr lang="cs-CZ" sz="28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299646" y="1448629"/>
            <a:ext cx="863636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 smtClean="0"/>
              <a:t>Laktázová </a:t>
            </a:r>
            <a:r>
              <a:rPr lang="cs-CZ" sz="2000" b="1" u="sng" dirty="0"/>
              <a:t>perzistence a DNA</a:t>
            </a:r>
            <a:endParaRPr lang="cs-CZ" sz="2000" u="sng" dirty="0"/>
          </a:p>
          <a:p>
            <a:r>
              <a:rPr lang="cs-CZ" sz="2000" b="1" dirty="0"/>
              <a:t>T(-13910)</a:t>
            </a:r>
            <a:endParaRPr lang="cs-CZ" sz="2000" dirty="0"/>
          </a:p>
          <a:p>
            <a:r>
              <a:rPr lang="cs-CZ" sz="2000" dirty="0"/>
              <a:t>Neolit (8000-5000 př. n. l.) - obtížná detekce</a:t>
            </a:r>
          </a:p>
          <a:p>
            <a:r>
              <a:rPr lang="cs-CZ" sz="2000" dirty="0"/>
              <a:t>                                                 - zastoupení LP do 30% (</a:t>
            </a:r>
            <a:r>
              <a:rPr lang="cs-CZ" sz="2000" dirty="0" err="1"/>
              <a:t>Krüttli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2014)</a:t>
            </a:r>
          </a:p>
          <a:p>
            <a:r>
              <a:rPr lang="cs-CZ" sz="2000" dirty="0"/>
              <a:t>1200 n. l. - LP na </a:t>
            </a:r>
            <a:r>
              <a:rPr lang="cs-CZ" sz="2000" dirty="0" smtClean="0"/>
              <a:t>území </a:t>
            </a:r>
            <a:r>
              <a:rPr lang="cs-CZ" sz="2000" dirty="0"/>
              <a:t>dnešního Německa 72% (71-80% v současném </a:t>
            </a:r>
            <a:r>
              <a:rPr lang="cs-CZ" sz="2000" dirty="0" err="1"/>
              <a:t>Neměcku</a:t>
            </a:r>
            <a:r>
              <a:rPr lang="cs-CZ" sz="2000" dirty="0"/>
              <a:t> a Rakousku) (</a:t>
            </a:r>
            <a:r>
              <a:rPr lang="cs-CZ" sz="2000" dirty="0" err="1"/>
              <a:t>Krüttli</a:t>
            </a:r>
            <a:r>
              <a:rPr lang="cs-CZ" sz="2000" dirty="0"/>
              <a:t> </a:t>
            </a:r>
            <a:r>
              <a:rPr lang="cs-CZ" sz="2000" i="1" dirty="0"/>
              <a:t>et al</a:t>
            </a:r>
            <a:r>
              <a:rPr lang="cs-CZ" sz="2000" dirty="0"/>
              <a:t>., 2014)</a:t>
            </a:r>
          </a:p>
          <a:p>
            <a:r>
              <a:rPr lang="cs-CZ" sz="2000" dirty="0"/>
              <a:t>Selekce pravděpodobně proběhla mezi 3000 př. n. l. - 1200 n. l. ještě před epidemií moru (Černá smrt) v 14. století. (</a:t>
            </a:r>
            <a:r>
              <a:rPr lang="cs-CZ" sz="2000" dirty="0" err="1"/>
              <a:t>Krüttli</a:t>
            </a:r>
            <a:r>
              <a:rPr lang="cs-CZ" sz="2000" dirty="0"/>
              <a:t> </a:t>
            </a:r>
            <a:r>
              <a:rPr lang="cs-CZ" sz="2000" i="1" dirty="0"/>
              <a:t>et al</a:t>
            </a:r>
            <a:r>
              <a:rPr lang="cs-CZ" sz="2000" dirty="0"/>
              <a:t>., 2014)</a:t>
            </a:r>
          </a:p>
          <a:p>
            <a:r>
              <a:rPr lang="cs-CZ" sz="2000" dirty="0"/>
              <a:t>C/G(-13907), C/T(-13910), T/C (-13913), T/G(-13915) - </a:t>
            </a:r>
            <a:r>
              <a:rPr lang="cs-CZ" sz="2000" dirty="0" err="1"/>
              <a:t>Sanger</a:t>
            </a:r>
            <a:endParaRPr lang="cs-CZ" sz="2000" dirty="0"/>
          </a:p>
          <a:p>
            <a:r>
              <a:rPr lang="cs-CZ" sz="2000" b="1" dirty="0"/>
              <a:t>Deaminace C</a:t>
            </a:r>
            <a:r>
              <a:rPr lang="cs-CZ" sz="2000" dirty="0"/>
              <a:t> – falešně pozitivní výsledky → použití </a:t>
            </a:r>
            <a:r>
              <a:rPr lang="cs-CZ" sz="2000" b="1" dirty="0" err="1"/>
              <a:t>Phusion</a:t>
            </a:r>
            <a:r>
              <a:rPr lang="cs-CZ" sz="2000" dirty="0"/>
              <a:t> místo </a:t>
            </a:r>
            <a:r>
              <a:rPr lang="cs-CZ" sz="2000" b="1" dirty="0" err="1"/>
              <a:t>Taq</a:t>
            </a:r>
            <a:r>
              <a:rPr lang="cs-CZ" sz="2000" b="1" dirty="0"/>
              <a:t> </a:t>
            </a:r>
            <a:r>
              <a:rPr lang="cs-CZ" sz="2000" dirty="0"/>
              <a:t>při PCR (</a:t>
            </a:r>
            <a:r>
              <a:rPr lang="cs-CZ" sz="2000" dirty="0" err="1"/>
              <a:t>Krüttli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2014)</a:t>
            </a:r>
          </a:p>
        </p:txBody>
      </p:sp>
    </p:spTree>
    <p:extLst>
      <p:ext uri="{BB962C8B-B14F-4D97-AF65-F5344CB8AC3E}">
        <p14:creationId xmlns:p14="http://schemas.microsoft.com/office/powerpoint/2010/main" val="128113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/>
              <a:t>aDNA a určování příbuzenství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Rodina je základní sociální jednotka téměř všech lidských </a:t>
            </a:r>
            <a:r>
              <a:rPr lang="cs-CZ" sz="2000" dirty="0" smtClean="0"/>
              <a:t>společností.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Její pojetí se v rámci různých kultur i v historii mění.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Podstata pojetí rodiny zasahuje do sociálních, právních, politických, náboženských i kulturních vztahů a zároveň je jimi i ovlivňována.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Studium příbuzenských vazeb v historii a jejich interpretace je cílem celé řady vědních oborů, jako je genealogie, lingvistika či antropologie.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Definice příbuzenství není jednoznačná a její výzkum v historii je často zatížen jeho současným vnímáním rodiny (Johnson </a:t>
            </a:r>
            <a:r>
              <a:rPr lang="cs-CZ" sz="2000" i="1" dirty="0"/>
              <a:t>et</a:t>
            </a:r>
            <a:r>
              <a:rPr lang="cs-CZ" sz="2000" dirty="0"/>
              <a:t> Paul, 2006).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 Západní kultuře se již od 11. století nejvíce uplatňuje genealogický model rodiny, který je založený na sdíleném genetickém základu příbuzných a rozrůstání rodiny se přirovnává ke košatění stromu (</a:t>
            </a:r>
            <a:r>
              <a:rPr lang="cs-CZ" sz="2000" dirty="0" err="1"/>
              <a:t>Klapish</a:t>
            </a:r>
            <a:r>
              <a:rPr lang="cs-CZ" sz="2000" dirty="0"/>
              <a:t> – </a:t>
            </a:r>
            <a:r>
              <a:rPr lang="cs-CZ" sz="2000" dirty="0" err="1"/>
              <a:t>Zuber</a:t>
            </a:r>
            <a:r>
              <a:rPr lang="cs-CZ" sz="2000" dirty="0"/>
              <a:t>, 1991). </a:t>
            </a:r>
          </a:p>
          <a:p>
            <a:pPr algn="ctr"/>
            <a:endParaRPr lang="cs-CZ" sz="2000" dirty="0"/>
          </a:p>
          <a:p>
            <a:pPr marL="514350" indent="-514350">
              <a:buAutoNum type="arabicParenR"/>
              <a:tabLst>
                <a:tab pos="271463" algn="l"/>
              </a:tabLst>
            </a:pPr>
            <a:endParaRPr 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3460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sng" dirty="0"/>
              <a:t>Zkoumání příbuzenství ze starobylé DNA se zaměřuje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Individuální identifikaci kosterních pozůstatků (</a:t>
            </a:r>
            <a:r>
              <a:rPr lang="cs-CZ" sz="2000" dirty="0" err="1"/>
              <a:t>Bogdanowicz</a:t>
            </a:r>
            <a:r>
              <a:rPr lang="cs-CZ" sz="2000" dirty="0"/>
              <a:t> et al., 2009; </a:t>
            </a:r>
            <a:r>
              <a:rPr lang="cs-CZ" sz="2000" dirty="0" err="1"/>
              <a:t>Malmstrom</a:t>
            </a:r>
            <a:r>
              <a:rPr lang="cs-CZ" sz="2000" dirty="0"/>
              <a:t> et al., 2012)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Dohledávání potomků či příbuzných v současnosti (Haas </a:t>
            </a:r>
            <a:r>
              <a:rPr lang="cs-CZ" sz="2000" i="1" dirty="0"/>
              <a:t>et al.,</a:t>
            </a:r>
            <a:r>
              <a:rPr lang="cs-CZ" sz="2000" dirty="0"/>
              <a:t> 2009).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Rekonstrukci procesů pohřbívání a pohřebního ritu (</a:t>
            </a:r>
            <a:r>
              <a:rPr lang="cs-CZ" sz="2000" dirty="0" err="1"/>
              <a:t>Baca</a:t>
            </a:r>
            <a:r>
              <a:rPr lang="cs-CZ" sz="2000" dirty="0"/>
              <a:t> et al., 2012; </a:t>
            </a:r>
            <a:r>
              <a:rPr lang="cs-CZ" sz="2000" dirty="0" err="1"/>
              <a:t>Haak</a:t>
            </a:r>
            <a:r>
              <a:rPr lang="cs-CZ" sz="2000" dirty="0"/>
              <a:t> </a:t>
            </a:r>
            <a:r>
              <a:rPr lang="cs-CZ" sz="2000" i="1" dirty="0"/>
              <a:t>et al.</a:t>
            </a:r>
            <a:r>
              <a:rPr lang="cs-CZ" sz="2000" dirty="0"/>
              <a:t>, 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Formaci pohřebiště (</a:t>
            </a:r>
            <a:r>
              <a:rPr lang="cs-CZ" sz="2000" dirty="0" err="1"/>
              <a:t>Dudar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2003; </a:t>
            </a:r>
            <a:r>
              <a:rPr lang="cs-CZ" sz="2000" dirty="0" err="1"/>
              <a:t>Bouwman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2003),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Identifikace příbuzenské struktury naleziště (</a:t>
            </a:r>
            <a:r>
              <a:rPr lang="cs-CZ" sz="2000" dirty="0" err="1"/>
              <a:t>Dudar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2003). </a:t>
            </a:r>
          </a:p>
          <a:p>
            <a:r>
              <a:rPr lang="cs-CZ" sz="2000" dirty="0"/>
              <a:t>Příbuzenství lze určovat mezi skelety ve společném hrobě (</a:t>
            </a:r>
            <a:r>
              <a:rPr lang="cs-CZ" sz="2000" dirty="0" err="1"/>
              <a:t>Ricaut</a:t>
            </a:r>
            <a:r>
              <a:rPr lang="cs-CZ" sz="2000" dirty="0"/>
              <a:t> </a:t>
            </a:r>
            <a:r>
              <a:rPr lang="cs-CZ" sz="2000" i="1" dirty="0"/>
              <a:t>et al.,</a:t>
            </a:r>
            <a:r>
              <a:rPr lang="cs-CZ" sz="2000" dirty="0"/>
              <a:t> 2003; Cui </a:t>
            </a:r>
            <a:r>
              <a:rPr lang="cs-CZ" sz="2000" i="1" dirty="0"/>
              <a:t>et al.,</a:t>
            </a:r>
            <a:r>
              <a:rPr lang="cs-CZ" sz="2000" dirty="0"/>
              <a:t> 2015) nebo rámci pohřebiště (</a:t>
            </a:r>
            <a:r>
              <a:rPr lang="cs-CZ" sz="2000" dirty="0" err="1"/>
              <a:t>Dudar</a:t>
            </a:r>
            <a:r>
              <a:rPr lang="cs-CZ" sz="2000" dirty="0"/>
              <a:t> </a:t>
            </a:r>
            <a:r>
              <a:rPr lang="cs-CZ" sz="2000" i="1" dirty="0"/>
              <a:t>et al., </a:t>
            </a:r>
            <a:r>
              <a:rPr lang="cs-CZ" sz="2000" dirty="0"/>
              <a:t>2003). </a:t>
            </a:r>
          </a:p>
          <a:p>
            <a:r>
              <a:rPr lang="cs-CZ" sz="2000" dirty="0"/>
              <a:t>Použité </a:t>
            </a:r>
            <a:r>
              <a:rPr lang="cs-CZ" sz="2000" dirty="0" err="1"/>
              <a:t>markery</a:t>
            </a:r>
            <a:r>
              <a:rPr lang="cs-CZ" sz="2000" dirty="0"/>
              <a:t> pro stanovení příbuzenství se mezi jednotlivými studiemi liší. V ideálním případě analýza příbuzenství kombinuje nejvhodnější metodu izolace s analýzou </a:t>
            </a:r>
            <a:r>
              <a:rPr lang="cs-CZ" sz="2000" dirty="0" err="1">
                <a:solidFill>
                  <a:srgbClr val="FF0000"/>
                </a:solidFill>
              </a:rPr>
              <a:t>autotozomálních</a:t>
            </a:r>
            <a:r>
              <a:rPr lang="cs-CZ" sz="2000" dirty="0">
                <a:solidFill>
                  <a:srgbClr val="FF0000"/>
                </a:solidFill>
              </a:rPr>
              <a:t> STR lokusů, mitochondriální </a:t>
            </a:r>
            <a:r>
              <a:rPr lang="cs-CZ" sz="2000" dirty="0" err="1">
                <a:solidFill>
                  <a:srgbClr val="FF0000"/>
                </a:solidFill>
              </a:rPr>
              <a:t>hypervariabilní</a:t>
            </a:r>
            <a:r>
              <a:rPr lang="cs-CZ" sz="2000" dirty="0">
                <a:solidFill>
                  <a:srgbClr val="FF0000"/>
                </a:solidFill>
              </a:rPr>
              <a:t> smyčky a </a:t>
            </a:r>
            <a:r>
              <a:rPr lang="cs-CZ" sz="2000" dirty="0" err="1">
                <a:solidFill>
                  <a:srgbClr val="FF0000"/>
                </a:solidFill>
              </a:rPr>
              <a:t>markerů</a:t>
            </a:r>
            <a:r>
              <a:rPr lang="cs-CZ" sz="2000" dirty="0">
                <a:solidFill>
                  <a:srgbClr val="FF0000"/>
                </a:solidFill>
              </a:rPr>
              <a:t> na chromozomu Y</a:t>
            </a:r>
            <a:r>
              <a:rPr lang="cs-CZ" sz="2000" dirty="0"/>
              <a:t>. </a:t>
            </a:r>
            <a:endParaRPr lang="cs-CZ" sz="32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8651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30338"/>
            <a:ext cx="8636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Stanovení genetického profilu a určení příbuznosti na základě porovnání krátkých tandemových repetic (STR)</a:t>
            </a:r>
          </a:p>
          <a:p>
            <a:r>
              <a:rPr lang="cs-CZ" sz="2400" dirty="0"/>
              <a:t>Krátké tandemové repetice (STR), zvané též mikrosatelity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délka </a:t>
            </a:r>
            <a:r>
              <a:rPr lang="cs-CZ" sz="2400" dirty="0"/>
              <a:t>základního motivu, 2 – 7 párů bází (di-, </a:t>
            </a:r>
            <a:r>
              <a:rPr lang="cs-CZ" sz="2400" dirty="0" err="1"/>
              <a:t>tri</a:t>
            </a:r>
            <a:r>
              <a:rPr lang="cs-CZ" sz="2400" dirty="0"/>
              <a:t>-, </a:t>
            </a:r>
            <a:r>
              <a:rPr lang="cs-CZ" sz="2400" dirty="0" err="1"/>
              <a:t>terta</a:t>
            </a:r>
            <a:r>
              <a:rPr lang="cs-CZ" sz="2400" dirty="0"/>
              <a:t>-, </a:t>
            </a:r>
            <a:r>
              <a:rPr lang="cs-CZ" sz="2400" dirty="0" err="1"/>
              <a:t>penta</a:t>
            </a:r>
            <a:r>
              <a:rPr lang="cs-CZ" sz="2400" dirty="0"/>
              <a:t>-, </a:t>
            </a:r>
            <a:r>
              <a:rPr lang="cs-CZ" sz="2400" dirty="0" err="1"/>
              <a:t>hexa</a:t>
            </a:r>
            <a:r>
              <a:rPr lang="cs-CZ" sz="2400" dirty="0"/>
              <a:t>- a 	</a:t>
            </a:r>
            <a:r>
              <a:rPr lang="cs-CZ" sz="2400" dirty="0" err="1"/>
              <a:t>heptanukleotidy</a:t>
            </a:r>
            <a:r>
              <a:rPr lang="cs-CZ" sz="24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počet </a:t>
            </a:r>
            <a:r>
              <a:rPr lang="cs-CZ" sz="2400" dirty="0"/>
              <a:t>opakování základního motivu je mezi jednotlivci značně variabilní. 	některé STR lokusy jsou kompletní - </a:t>
            </a:r>
            <a:r>
              <a:rPr lang="cs-CZ" sz="2400" dirty="0" err="1"/>
              <a:t>mikrovarianty</a:t>
            </a:r>
            <a:r>
              <a:rPr lang="cs-CZ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mutace </a:t>
            </a:r>
            <a:r>
              <a:rPr lang="cs-CZ" sz="2400" dirty="0"/>
              <a:t>STR vede k variabilitě délky tandemové repetice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 profilovaní jsou nejvhodnější: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Vysoce variabilní </a:t>
            </a:r>
            <a:r>
              <a:rPr lang="cs-CZ" sz="2400" dirty="0" err="1"/>
              <a:t>markery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Pozorovaná </a:t>
            </a:r>
            <a:r>
              <a:rPr lang="cs-CZ" sz="2400" dirty="0" err="1"/>
              <a:t>heterozygotnost</a:t>
            </a:r>
            <a:r>
              <a:rPr lang="cs-CZ" sz="2400" dirty="0"/>
              <a:t> v populaci vyšší jak 70%.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Nízká mutační rychlost</a:t>
            </a:r>
            <a:endParaRPr lang="cs-CZ" sz="36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980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2197" y="0"/>
            <a:ext cx="5402629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u="sng" dirty="0"/>
              <a:t>Stanovení genetického profilu a určení příbuznosti na základě porovnání krátkých tandemových repetic (STR) - metodika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/>
              <a:t>Hotové </a:t>
            </a:r>
            <a:r>
              <a:rPr lang="cs-CZ" sz="1900" dirty="0"/>
              <a:t>komerční </a:t>
            </a:r>
            <a:r>
              <a:rPr lang="cs-CZ" sz="1900" dirty="0" smtClean="0"/>
              <a:t>soupravy.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/>
              <a:t>Proces je </a:t>
            </a:r>
            <a:r>
              <a:rPr lang="cs-CZ" sz="1900" dirty="0"/>
              <a:t>optimalizovaný, jednotný, jasně reprodukovatelný a srovnatelný. </a:t>
            </a:r>
            <a:endParaRPr lang="cs-CZ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smtClean="0"/>
              <a:t>Součástí je </a:t>
            </a:r>
            <a:r>
              <a:rPr lang="cs-CZ" sz="1900" dirty="0"/>
              <a:t>robustní reakční </a:t>
            </a:r>
            <a:r>
              <a:rPr lang="cs-CZ" sz="1900" dirty="0" smtClean="0"/>
              <a:t>směs (nukleotidy</a:t>
            </a:r>
            <a:r>
              <a:rPr lang="cs-CZ" sz="1900" dirty="0"/>
              <a:t>, pufr, ionty, </a:t>
            </a:r>
            <a:r>
              <a:rPr lang="cs-CZ" sz="1900" dirty="0" smtClean="0"/>
              <a:t>polymeráza </a:t>
            </a:r>
            <a:r>
              <a:rPr lang="cs-CZ" sz="1900" dirty="0"/>
              <a:t>a fluorescenční barviva, která jsou inkorporována do produktů PCR a následně detekována laserem v </a:t>
            </a:r>
            <a:r>
              <a:rPr lang="cs-CZ" sz="1900" dirty="0" err="1" smtClean="0"/>
              <a:t>sekvenátoru</a:t>
            </a:r>
            <a:r>
              <a:rPr lang="cs-CZ" sz="1900" dirty="0" smtClean="0"/>
              <a:t>), </a:t>
            </a:r>
            <a:r>
              <a:rPr lang="cs-CZ" sz="1900" dirty="0" err="1" smtClean="0"/>
              <a:t>primery</a:t>
            </a:r>
            <a:r>
              <a:rPr lang="cs-CZ" sz="1900" dirty="0" smtClean="0"/>
              <a:t> </a:t>
            </a:r>
            <a:r>
              <a:rPr lang="cs-CZ" sz="1900" dirty="0"/>
              <a:t>pro jednotlivé STR </a:t>
            </a:r>
            <a:r>
              <a:rPr lang="cs-CZ" sz="1900" dirty="0" err="1"/>
              <a:t>lokusy</a:t>
            </a:r>
            <a:r>
              <a:rPr lang="cs-CZ" sz="1900" dirty="0"/>
              <a:t>, které jsou designovány tak, aby reakci bylo možno </a:t>
            </a:r>
            <a:r>
              <a:rPr lang="cs-CZ" sz="1900" dirty="0" err="1"/>
              <a:t>multiplexovat</a:t>
            </a:r>
            <a:r>
              <a:rPr lang="cs-CZ" sz="1900" dirty="0"/>
              <a:t>, kontrolní DNA (K562), interní velikostní standard a alelový žebřík. </a:t>
            </a:r>
            <a:endParaRPr lang="cs-CZ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Alternativou k forenzním </a:t>
            </a:r>
            <a:r>
              <a:rPr lang="cs-CZ" sz="1900" dirty="0" err="1"/>
              <a:t>kitů</a:t>
            </a:r>
            <a:r>
              <a:rPr lang="cs-CZ" sz="1900" dirty="0"/>
              <a:t> jsou tzv. mini </a:t>
            </a:r>
            <a:r>
              <a:rPr lang="cs-CZ" sz="1900" dirty="0" err="1"/>
              <a:t>kity</a:t>
            </a:r>
            <a:r>
              <a:rPr lang="cs-CZ" sz="1900" dirty="0"/>
              <a:t>, které amplifikují krátké úseky DNA do 250 </a:t>
            </a:r>
            <a:r>
              <a:rPr lang="cs-CZ" sz="1900" dirty="0" err="1"/>
              <a:t>pb</a:t>
            </a:r>
            <a:r>
              <a:rPr lang="cs-CZ" sz="1900" dirty="0"/>
              <a:t> a jsou tedy vhodné pro starobylé vzorky (</a:t>
            </a:r>
            <a:r>
              <a:rPr lang="cs-CZ" sz="1900" dirty="0" err="1"/>
              <a:t>Zupanič</a:t>
            </a:r>
            <a:r>
              <a:rPr lang="cs-CZ" sz="1900" dirty="0"/>
              <a:t>, 2013). Pomocí tohoto přístupu byl úspěšně analyzován historický kosterní materiál i v případech, kdy standardní forenzní soupravy nevyšel žádný nebo jen velmi omezený výsledek (</a:t>
            </a:r>
            <a:r>
              <a:rPr lang="cs-CZ" sz="1900" dirty="0" err="1"/>
              <a:t>Hughes-Stamm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2001; </a:t>
            </a:r>
            <a:r>
              <a:rPr lang="cs-CZ" sz="1900" dirty="0" err="1"/>
              <a:t>Marjanovič</a:t>
            </a:r>
            <a:r>
              <a:rPr lang="cs-CZ" sz="1900" dirty="0"/>
              <a:t> </a:t>
            </a:r>
            <a:r>
              <a:rPr lang="cs-CZ" sz="1900" i="1" dirty="0"/>
              <a:t>et al., </a:t>
            </a:r>
            <a:r>
              <a:rPr lang="cs-CZ" sz="1900" dirty="0"/>
              <a:t>2009; </a:t>
            </a:r>
            <a:r>
              <a:rPr lang="cs-CZ" sz="1900" dirty="0" err="1"/>
              <a:t>Senge</a:t>
            </a:r>
            <a:r>
              <a:rPr lang="cs-CZ" sz="1900" dirty="0"/>
              <a:t> </a:t>
            </a:r>
            <a:r>
              <a:rPr lang="cs-CZ" sz="1900" i="1" dirty="0"/>
              <a:t>et al</a:t>
            </a:r>
            <a:r>
              <a:rPr lang="cs-CZ" sz="2000" dirty="0"/>
              <a:t>., 2011). </a:t>
            </a:r>
            <a:endParaRPr lang="cs-CZ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30" y="2924944"/>
            <a:ext cx="3328500" cy="32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www.thenutgraph.com/user_uploads/images/2008/09/03/unravelling-the-dna-bill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30" y="467916"/>
            <a:ext cx="3328500" cy="23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89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712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Pro analýzu výsledků genetického STR profilu je nutné použít specializovaný software, který slouží k intepretaci STR analýz (</a:t>
            </a:r>
            <a:r>
              <a:rPr lang="cs-CZ" sz="1900" dirty="0" err="1" smtClean="0"/>
              <a:t>GeneScan</a:t>
            </a:r>
            <a:r>
              <a:rPr lang="cs-CZ" sz="1900" dirty="0" smtClean="0"/>
              <a:t>®, </a:t>
            </a:r>
            <a:r>
              <a:rPr lang="cs-CZ" sz="1900" dirty="0" err="1" smtClean="0"/>
              <a:t>Genotyper</a:t>
            </a:r>
            <a:r>
              <a:rPr lang="cs-CZ" sz="1900" dirty="0" smtClean="0"/>
              <a:t>® software, </a:t>
            </a:r>
            <a:r>
              <a:rPr lang="cs-CZ" sz="1900" dirty="0" err="1" smtClean="0"/>
              <a:t>GeneMapper</a:t>
            </a:r>
            <a:r>
              <a:rPr lang="cs-CZ" sz="1900" dirty="0" smtClean="0"/>
              <a:t> ® software, FMBIO® </a:t>
            </a:r>
            <a:r>
              <a:rPr lang="cs-CZ" sz="1900" dirty="0" err="1" smtClean="0"/>
              <a:t>Analysis</a:t>
            </a:r>
            <a:r>
              <a:rPr lang="cs-CZ" sz="1900" dirty="0" smtClean="0"/>
              <a:t> software, </a:t>
            </a:r>
            <a:r>
              <a:rPr lang="cs-CZ" sz="1900" dirty="0" err="1" smtClean="0"/>
              <a:t>STaRCallTM</a:t>
            </a:r>
            <a:r>
              <a:rPr lang="cs-CZ" sz="1900" dirty="0" smtClean="0"/>
              <a:t> software) pro účely sestavování lidských DNA profilů se používá </a:t>
            </a:r>
            <a:r>
              <a:rPr lang="cs-CZ" sz="1900" dirty="0" err="1" smtClean="0"/>
              <a:t>GeneMapper</a:t>
            </a:r>
            <a:r>
              <a:rPr lang="cs-CZ" sz="1900" dirty="0" smtClean="0"/>
              <a:t> ID® software a </a:t>
            </a:r>
            <a:r>
              <a:rPr lang="cs-CZ" sz="1900" dirty="0" err="1" smtClean="0"/>
              <a:t>GeneMapper</a:t>
            </a:r>
            <a:r>
              <a:rPr lang="cs-CZ" sz="1900" dirty="0" smtClean="0"/>
              <a:t> X - ID® software, které jsou určeny pro forenzní účely. </a:t>
            </a:r>
          </a:p>
          <a:p>
            <a:endParaRPr lang="cs-CZ" sz="1900" dirty="0" smtClean="0"/>
          </a:p>
          <a:p>
            <a:r>
              <a:rPr lang="cs-CZ" sz="1900" dirty="0" smtClean="0"/>
              <a:t>U analýz </a:t>
            </a:r>
            <a:r>
              <a:rPr lang="cs-CZ" sz="1900" dirty="0" err="1" smtClean="0"/>
              <a:t>aDNA</a:t>
            </a:r>
            <a:r>
              <a:rPr lang="cs-CZ" sz="1900" dirty="0" smtClean="0"/>
              <a:t> se nejčastěji vyskytují artefakty typu tzv. </a:t>
            </a:r>
            <a:r>
              <a:rPr lang="cs-CZ" sz="1900" dirty="0" err="1" smtClean="0"/>
              <a:t>stuttery</a:t>
            </a:r>
            <a:r>
              <a:rPr lang="cs-CZ" sz="1900" dirty="0" smtClean="0"/>
              <a:t> a alelový drop </a:t>
            </a:r>
            <a:r>
              <a:rPr lang="cs-CZ" sz="1900" dirty="0" err="1" smtClean="0"/>
              <a:t>out</a:t>
            </a:r>
            <a:r>
              <a:rPr lang="cs-CZ" sz="1900" dirty="0" smtClean="0"/>
              <a:t> (</a:t>
            </a:r>
            <a:r>
              <a:rPr lang="cs-CZ" sz="1900" dirty="0" err="1" smtClean="0"/>
              <a:t>Schultes</a:t>
            </a:r>
            <a:r>
              <a:rPr lang="cs-CZ" sz="1900" dirty="0" smtClean="0"/>
              <a:t> et al., 1997; </a:t>
            </a:r>
            <a:r>
              <a:rPr lang="cs-CZ" sz="1900" dirty="0" err="1" smtClean="0"/>
              <a:t>Odelberg</a:t>
            </a:r>
            <a:r>
              <a:rPr lang="cs-CZ" sz="1900" dirty="0" smtClean="0"/>
              <a:t> et </a:t>
            </a:r>
            <a:r>
              <a:rPr lang="cs-CZ" sz="1900" dirty="0" err="1" smtClean="0"/>
              <a:t>White</a:t>
            </a:r>
            <a:r>
              <a:rPr lang="cs-CZ" sz="1900" dirty="0" smtClean="0"/>
              <a:t>, 1993). </a:t>
            </a:r>
          </a:p>
          <a:p>
            <a:endParaRPr lang="cs-CZ" sz="1900" b="1" dirty="0" smtClean="0"/>
          </a:p>
          <a:p>
            <a:r>
              <a:rPr lang="cs-CZ" sz="1900" b="1" dirty="0" err="1" smtClean="0"/>
              <a:t>Stutter</a:t>
            </a:r>
            <a:r>
              <a:rPr lang="cs-CZ" sz="1900" dirty="0" smtClean="0"/>
              <a:t> </a:t>
            </a:r>
            <a:r>
              <a:rPr lang="cs-CZ" sz="1900" dirty="0" smtClean="0"/>
              <a:t>- lze přeložit jako koktání. V tomto případě dochází k selhání polymerázové řetězové reakce a produkt PCR není </a:t>
            </a:r>
            <a:r>
              <a:rPr lang="cs-CZ" sz="1900" dirty="0" err="1" smtClean="0"/>
              <a:t>naamplifikován</a:t>
            </a:r>
            <a:r>
              <a:rPr lang="cs-CZ" sz="1900" dirty="0" smtClean="0"/>
              <a:t> kompletní, je o jeden motiv kratší než původní alela. U </a:t>
            </a:r>
            <a:r>
              <a:rPr lang="cs-CZ" sz="1900" dirty="0" err="1" smtClean="0"/>
              <a:t>lokusu</a:t>
            </a:r>
            <a:r>
              <a:rPr lang="cs-CZ" sz="1900" dirty="0" smtClean="0"/>
              <a:t> jsou pak detekovány a tři a více alel (</a:t>
            </a:r>
            <a:r>
              <a:rPr lang="cs-CZ" sz="1900" dirty="0" err="1" smtClean="0"/>
              <a:t>Butler</a:t>
            </a:r>
            <a:r>
              <a:rPr lang="cs-CZ" sz="1900" dirty="0" smtClean="0"/>
              <a:t> </a:t>
            </a:r>
            <a:r>
              <a:rPr lang="cs-CZ" sz="1900" i="1" dirty="0" smtClean="0"/>
              <a:t>et al.,</a:t>
            </a:r>
            <a:r>
              <a:rPr lang="cs-CZ" sz="1900" dirty="0" smtClean="0"/>
              <a:t> 2005). </a:t>
            </a:r>
          </a:p>
          <a:p>
            <a:r>
              <a:rPr lang="cs-CZ" sz="1900" b="1" dirty="0" smtClean="0"/>
              <a:t>Alelový drop </a:t>
            </a:r>
            <a:r>
              <a:rPr lang="cs-CZ" sz="1900" b="1" dirty="0" err="1" smtClean="0"/>
              <a:t>out</a:t>
            </a:r>
            <a:r>
              <a:rPr lang="cs-CZ" sz="1900" b="1" dirty="0" smtClean="0"/>
              <a:t> </a:t>
            </a:r>
            <a:r>
              <a:rPr lang="cs-CZ" sz="1900" dirty="0" smtClean="0"/>
              <a:t>- během amplifikace může dojít k situaci, že vlivem náhody jsou alely téhož </a:t>
            </a:r>
            <a:r>
              <a:rPr lang="cs-CZ" sz="1900" dirty="0" err="1" smtClean="0"/>
              <a:t>lokusu</a:t>
            </a:r>
            <a:r>
              <a:rPr lang="cs-CZ" sz="1900" dirty="0" smtClean="0"/>
              <a:t> amplifikovány rozdílnou měrou. Dále může nastat tzv. alelový drop </a:t>
            </a:r>
            <a:r>
              <a:rPr lang="cs-CZ" sz="1900" dirty="0" err="1" smtClean="0"/>
              <a:t>out</a:t>
            </a:r>
            <a:r>
              <a:rPr lang="cs-CZ" sz="1900" dirty="0" smtClean="0"/>
              <a:t>, tedy k případu, kdy jedna alela není amplifikována vůbec (</a:t>
            </a:r>
            <a:r>
              <a:rPr lang="cs-CZ" sz="1900" dirty="0" err="1" smtClean="0"/>
              <a:t>Butler</a:t>
            </a:r>
            <a:r>
              <a:rPr lang="cs-CZ" sz="1900" dirty="0" smtClean="0"/>
              <a:t> </a:t>
            </a:r>
            <a:r>
              <a:rPr lang="cs-CZ" sz="1900" i="1" dirty="0" smtClean="0"/>
              <a:t>et al.,</a:t>
            </a:r>
            <a:r>
              <a:rPr lang="cs-CZ" sz="1900" dirty="0" smtClean="0"/>
              <a:t> 2005).</a:t>
            </a:r>
            <a:endParaRPr lang="cs-CZ" sz="19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582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" y="566738"/>
            <a:ext cx="9212263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74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71641"/>
              </p:ext>
            </p:extLst>
          </p:nvPr>
        </p:nvGraphicFramePr>
        <p:xfrm>
          <a:off x="301757" y="253206"/>
          <a:ext cx="2713038" cy="62293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43716"/>
                <a:gridCol w="492940"/>
                <a:gridCol w="344725"/>
                <a:gridCol w="497487"/>
                <a:gridCol w="434170"/>
              </a:tblGrid>
              <a:tr h="568294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u="none" strike="noStrike" dirty="0" smtClean="0">
                          <a:effectLst/>
                          <a:latin typeface="+mn-lt"/>
                        </a:rPr>
                        <a:t>488A</a:t>
                      </a:r>
                      <a:endParaRPr lang="cs-CZ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488B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  <a:latin typeface="+mn-lt"/>
                        </a:rPr>
                        <a:t>amel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X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Y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D3S1358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829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D19S433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16.2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18.2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D2S1338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D22S1045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D16S539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D18S51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20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D1S1656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15.3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17.3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D10S1248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D2S441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11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TH01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vWA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D21S11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29.3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32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D12S391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17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D8S1179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</a:tr>
              <a:tr h="317306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FGA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30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3171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SE33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15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6"/>
          <a:stretch>
            <a:fillRect/>
          </a:stretch>
        </p:blipFill>
        <p:spPr bwMode="auto">
          <a:xfrm>
            <a:off x="3203848" y="178593"/>
            <a:ext cx="5286375" cy="309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r="4063"/>
          <a:stretch>
            <a:fillRect/>
          </a:stretch>
        </p:blipFill>
        <p:spPr bwMode="auto">
          <a:xfrm>
            <a:off x="3203847" y="3327201"/>
            <a:ext cx="5286375" cy="348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76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Stanovení </a:t>
            </a:r>
            <a:r>
              <a:rPr lang="cs-CZ" b="1" dirty="0" err="1"/>
              <a:t>haplotypu</a:t>
            </a:r>
            <a:r>
              <a:rPr lang="cs-CZ" b="1" dirty="0"/>
              <a:t> chromozomu Y</a:t>
            </a:r>
          </a:p>
          <a:p>
            <a:r>
              <a:rPr lang="cs-CZ" u="sng" dirty="0" smtClean="0"/>
              <a:t>Na </a:t>
            </a:r>
            <a:r>
              <a:rPr lang="cs-CZ" u="sng" dirty="0"/>
              <a:t>chromozomu Y se nachází řada </a:t>
            </a:r>
            <a:r>
              <a:rPr lang="cs-CZ" u="sng" dirty="0" err="1"/>
              <a:t>markerů</a:t>
            </a:r>
            <a:r>
              <a:rPr lang="cs-CZ" u="sng" dirty="0"/>
              <a:t>, </a:t>
            </a:r>
            <a:r>
              <a:rPr lang="cs-CZ" u="sng" dirty="0" smtClean="0"/>
              <a:t>které slouží 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Určování </a:t>
            </a:r>
            <a:r>
              <a:rPr lang="cs-CZ" dirty="0"/>
              <a:t>příbuzenství po </a:t>
            </a:r>
            <a:r>
              <a:rPr lang="cs-CZ" dirty="0" err="1"/>
              <a:t>paternální</a:t>
            </a:r>
            <a:r>
              <a:rPr lang="cs-CZ" dirty="0"/>
              <a:t> linii (</a:t>
            </a:r>
            <a:r>
              <a:rPr lang="cs-CZ" dirty="0" err="1"/>
              <a:t>Keyser</a:t>
            </a:r>
            <a:r>
              <a:rPr lang="cs-CZ" dirty="0"/>
              <a:t> - </a:t>
            </a:r>
            <a:r>
              <a:rPr lang="cs-CZ" dirty="0" err="1"/>
              <a:t>Tracqui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2003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 genetické </a:t>
            </a:r>
            <a:r>
              <a:rPr lang="cs-CZ" dirty="0" err="1"/>
              <a:t>geneaologii</a:t>
            </a:r>
            <a:r>
              <a:rPr lang="cs-CZ" dirty="0"/>
              <a:t> (</a:t>
            </a:r>
            <a:r>
              <a:rPr lang="cs-CZ" dirty="0" err="1"/>
              <a:t>Gymrek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2013), výzkumu přenosu příjmení (</a:t>
            </a:r>
            <a:r>
              <a:rPr lang="cs-CZ" dirty="0" err="1"/>
              <a:t>Sykes</a:t>
            </a:r>
            <a:r>
              <a:rPr lang="cs-CZ" dirty="0"/>
              <a:t> </a:t>
            </a:r>
            <a:r>
              <a:rPr lang="cs-CZ" i="1" dirty="0"/>
              <a:t>et</a:t>
            </a:r>
            <a:r>
              <a:rPr lang="cs-CZ" dirty="0"/>
              <a:t> </a:t>
            </a:r>
            <a:r>
              <a:rPr lang="cs-CZ" dirty="0" err="1"/>
              <a:t>Irven</a:t>
            </a:r>
            <a:r>
              <a:rPr lang="cs-CZ" dirty="0"/>
              <a:t>, 2000 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výzkumech historických migrací (</a:t>
            </a:r>
            <a:r>
              <a:rPr lang="cs-CZ" dirty="0" err="1"/>
              <a:t>Keyser</a:t>
            </a:r>
            <a:r>
              <a:rPr lang="cs-CZ" dirty="0"/>
              <a:t> </a:t>
            </a:r>
            <a:r>
              <a:rPr lang="cs-CZ" i="1" dirty="0"/>
              <a:t>et al.,</a:t>
            </a:r>
            <a:r>
              <a:rPr lang="cs-CZ" dirty="0"/>
              <a:t> 2009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Nejčastěji </a:t>
            </a:r>
            <a:r>
              <a:rPr lang="cs-CZ" dirty="0"/>
              <a:t>analyzovanými </a:t>
            </a:r>
            <a:r>
              <a:rPr lang="cs-CZ" dirty="0" err="1"/>
              <a:t>markery</a:t>
            </a:r>
            <a:r>
              <a:rPr lang="cs-CZ" dirty="0"/>
              <a:t> na chromozomu Y jsou </a:t>
            </a:r>
            <a:r>
              <a:rPr lang="cs-CZ" dirty="0">
                <a:solidFill>
                  <a:srgbClr val="FF0000"/>
                </a:solidFill>
              </a:rPr>
              <a:t>krátké tandemové repetice (STR) </a:t>
            </a:r>
            <a:r>
              <a:rPr lang="cs-CZ" dirty="0"/>
              <a:t>nebo </a:t>
            </a:r>
            <a:r>
              <a:rPr lang="cs-CZ" dirty="0" err="1">
                <a:solidFill>
                  <a:srgbClr val="FF0000"/>
                </a:solidFill>
              </a:rPr>
              <a:t>jednonukleotidové</a:t>
            </a:r>
            <a:r>
              <a:rPr lang="cs-CZ" dirty="0">
                <a:solidFill>
                  <a:srgbClr val="FF0000"/>
                </a:solidFill>
              </a:rPr>
              <a:t> polymorfismy (SNP), </a:t>
            </a:r>
            <a:r>
              <a:rPr lang="cs-CZ" dirty="0"/>
              <a:t>Alu sekvence (Alu) a inzerční/</a:t>
            </a:r>
            <a:r>
              <a:rPr lang="cs-CZ" dirty="0" err="1"/>
              <a:t>deleční</a:t>
            </a:r>
            <a:r>
              <a:rPr lang="cs-CZ" dirty="0"/>
              <a:t> (in/</a:t>
            </a:r>
            <a:r>
              <a:rPr lang="cs-CZ" dirty="0" err="1"/>
              <a:t>del</a:t>
            </a:r>
            <a:r>
              <a:rPr lang="cs-CZ" dirty="0"/>
              <a:t>) polymorfismy. </a:t>
            </a:r>
            <a:r>
              <a:rPr lang="cs-CZ" dirty="0" err="1"/>
              <a:t>Bialelické</a:t>
            </a:r>
            <a:r>
              <a:rPr lang="cs-CZ" dirty="0"/>
              <a:t> polymorfismy (SNP, Alu in/</a:t>
            </a:r>
            <a:r>
              <a:rPr lang="cs-CZ" dirty="0" err="1"/>
              <a:t>del</a:t>
            </a:r>
            <a:r>
              <a:rPr lang="cs-CZ" dirty="0"/>
              <a:t>) slouží k zařazení do haploskupin a </a:t>
            </a:r>
            <a:r>
              <a:rPr lang="cs-CZ" dirty="0" err="1"/>
              <a:t>multialelické</a:t>
            </a:r>
            <a:r>
              <a:rPr lang="cs-CZ" dirty="0"/>
              <a:t> (STR) – slouží k zařazení do </a:t>
            </a:r>
            <a:r>
              <a:rPr lang="cs-CZ" dirty="0" err="1"/>
              <a:t>haplotypu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analýzu Y STR se nejčastěji používají forenzní komerční soupravy, které jsou koncipovány obdobným způsobem jako soupravy pro stanovení genetického profilu. Součástí všech Y STR </a:t>
            </a:r>
            <a:r>
              <a:rPr lang="cs-CZ" dirty="0" err="1"/>
              <a:t>kitů</a:t>
            </a:r>
            <a:r>
              <a:rPr lang="cs-CZ" dirty="0"/>
              <a:t> je vždy tzv. minimální Y STR sestava (minimální Y </a:t>
            </a:r>
            <a:r>
              <a:rPr lang="cs-CZ" dirty="0" err="1" smtClean="0"/>
              <a:t>haplotyp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Její </a:t>
            </a:r>
            <a:r>
              <a:rPr lang="cs-CZ" dirty="0"/>
              <a:t>součástí je devět STR </a:t>
            </a:r>
            <a:r>
              <a:rPr lang="cs-CZ" dirty="0" err="1"/>
              <a:t>markerů</a:t>
            </a:r>
            <a:r>
              <a:rPr lang="cs-CZ" dirty="0"/>
              <a:t>, jejichž četnost je prostudována ve většině populací světa a využívá se v databázích Y </a:t>
            </a:r>
            <a:r>
              <a:rPr lang="cs-CZ" dirty="0" err="1"/>
              <a:t>haplotypů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sz="2000" b="1" dirty="0"/>
              <a:t>https://yhrd.org</a:t>
            </a:r>
            <a:r>
              <a:rPr lang="cs-CZ" sz="2000" b="1" dirty="0" smtClean="0"/>
              <a:t>/</a:t>
            </a:r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346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1" y="1898861"/>
            <a:ext cx="4895251" cy="44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12290" r="5769"/>
          <a:stretch/>
        </p:blipFill>
        <p:spPr bwMode="auto">
          <a:xfrm>
            <a:off x="5365259" y="3429000"/>
            <a:ext cx="3751133" cy="284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7101" y="1524221"/>
            <a:ext cx="394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Kaple sv. Kateřiny, Předklášteří u Tišnova</a:t>
            </a: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80" y="1465484"/>
            <a:ext cx="45450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22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68871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aDNA fenotypování</a:t>
            </a:r>
          </a:p>
          <a:p>
            <a:r>
              <a:rPr lang="cs-CZ" sz="2000" b="1" dirty="0"/>
              <a:t>„</a:t>
            </a:r>
            <a:r>
              <a:rPr lang="cs-CZ" sz="1900" b="1" dirty="0"/>
              <a:t>Fenotyp</a:t>
            </a:r>
            <a:r>
              <a:rPr lang="cs-CZ" sz="1900" dirty="0"/>
              <a:t> je soubor všech </a:t>
            </a:r>
            <a:r>
              <a:rPr lang="cs-CZ" sz="1900" dirty="0">
                <a:solidFill>
                  <a:srgbClr val="FF0000"/>
                </a:solidFill>
              </a:rPr>
              <a:t>pozorovatelných vlastností</a:t>
            </a:r>
            <a:r>
              <a:rPr lang="cs-CZ" sz="1900" dirty="0"/>
              <a:t> a znaků živého organismu. Představuje výsledek spolupůsobení genotypu, </a:t>
            </a:r>
            <a:r>
              <a:rPr lang="cs-CZ" sz="1900" dirty="0" err="1"/>
              <a:t>epigenetiky</a:t>
            </a:r>
            <a:r>
              <a:rPr lang="cs-CZ" sz="1900" dirty="0"/>
              <a:t> a prostředí.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Určení fenotypu z aDNA má význam pro studii selekce na tyto znaky, které jsou často výsledkem adaptačních procesů.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Pro studii fenotypu z aDNA jsou vhodné tzv. „</a:t>
            </a:r>
            <a:r>
              <a:rPr lang="cs-CZ" sz="1900" dirty="0" err="1"/>
              <a:t>externally</a:t>
            </a:r>
            <a:r>
              <a:rPr lang="cs-CZ" sz="1900" dirty="0"/>
              <a:t> </a:t>
            </a:r>
            <a:r>
              <a:rPr lang="cs-CZ" sz="1900" dirty="0" err="1"/>
              <a:t>visible</a:t>
            </a:r>
            <a:r>
              <a:rPr lang="cs-CZ" sz="1900" dirty="0"/>
              <a:t> </a:t>
            </a:r>
            <a:r>
              <a:rPr lang="cs-CZ" sz="1900" dirty="0" err="1"/>
              <a:t>characteristics</a:t>
            </a:r>
            <a:r>
              <a:rPr lang="cs-CZ" sz="1900" dirty="0"/>
              <a:t>“ (</a:t>
            </a:r>
            <a:r>
              <a:rPr lang="cs-CZ" sz="1900" dirty="0" err="1"/>
              <a:t>EVCs</a:t>
            </a:r>
            <a:r>
              <a:rPr lang="cs-CZ" sz="1900" dirty="0"/>
              <a:t>) – tedy vzhledové vlastnosti jako je například pigmentace (barva očí, vlasů a pokožky, plešatost…) a metabolické dráhy, které umožnily vyrovnat se s měnící se dietou příslušníků rodu </a:t>
            </a:r>
            <a:r>
              <a:rPr lang="cs-CZ" sz="1900" i="1" dirty="0"/>
              <a:t>Homo.</a:t>
            </a:r>
          </a:p>
          <a:p>
            <a:r>
              <a:rPr lang="cs-CZ" sz="1900" dirty="0"/>
              <a:t>Fenotypové analýzy aDNA vycházejí především z poznatků, které byly získány z dat tzv. </a:t>
            </a:r>
            <a:r>
              <a:rPr lang="cs-CZ" sz="1900" dirty="0">
                <a:solidFill>
                  <a:srgbClr val="FF0000"/>
                </a:solidFill>
              </a:rPr>
              <a:t>WGA studií – asociačních studií </a:t>
            </a:r>
            <a:r>
              <a:rPr lang="cs-CZ" sz="1900" dirty="0"/>
              <a:t>(např. multifaktoriální onemocnění s genetickými predispozicemi) a </a:t>
            </a:r>
            <a:r>
              <a:rPr lang="cs-CZ" sz="1900" dirty="0">
                <a:solidFill>
                  <a:srgbClr val="FF0000"/>
                </a:solidFill>
              </a:rPr>
              <a:t>výzkumů pro forenzní využití. </a:t>
            </a:r>
            <a:endParaRPr lang="cs-CZ" sz="1900" u="sng" dirty="0"/>
          </a:p>
        </p:txBody>
      </p:sp>
      <p:grpSp>
        <p:nvGrpSpPr>
          <p:cNvPr id="8" name="Skupina 7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3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7289453" y="1844824"/>
            <a:ext cx="165618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/>
              <a:t>TLR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 </a:t>
            </a:r>
            <a:r>
              <a:rPr lang="en-US" b="1" dirty="0" smtClean="0"/>
              <a:t>SPAG17</a:t>
            </a:r>
            <a:r>
              <a:rPr lang="cs-CZ" b="1" dirty="0"/>
              <a:t>	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TTF1</a:t>
            </a:r>
            <a:r>
              <a:rPr lang="cs-CZ" b="1" dirty="0"/>
              <a:t> 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R</a:t>
            </a:r>
            <a:r>
              <a:rPr lang="en-US" b="1" dirty="0" smtClean="0"/>
              <a:t>PTN</a:t>
            </a:r>
            <a:r>
              <a:rPr lang="cs-CZ" b="1" dirty="0"/>
              <a:t>	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CAN15</a:t>
            </a:r>
            <a:r>
              <a:rPr lang="en-US" dirty="0"/>
              <a:t> </a:t>
            </a:r>
            <a:r>
              <a:rPr lang="cs-CZ" dirty="0"/>
              <a:t>	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FOXP2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 smtClean="0"/>
              <a:t>Microcephalin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49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2654" y="1477298"/>
            <a:ext cx="88011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Určení pohlaví u vzorků </a:t>
            </a:r>
            <a:r>
              <a:rPr lang="cs-CZ" sz="2400" u="sng" dirty="0" err="1"/>
              <a:t>aDNA</a:t>
            </a:r>
            <a:r>
              <a:rPr lang="cs-CZ" sz="2400" u="sng" dirty="0"/>
              <a:t> - antropologické určení pohlaví – limity</a:t>
            </a:r>
          </a:p>
          <a:p>
            <a:r>
              <a:rPr lang="cs-CZ" sz="2000" dirty="0"/>
              <a:t>Určování pohlaví patří mezi základní antropologické charakteristiky, nejčastěji se pro  tento účel využívají znaky a rozměry na </a:t>
            </a:r>
            <a:r>
              <a:rPr lang="cs-CZ" sz="2000" dirty="0">
                <a:solidFill>
                  <a:srgbClr val="FF0000"/>
                </a:solidFill>
              </a:rPr>
              <a:t>pánvi a lebce.</a:t>
            </a:r>
          </a:p>
          <a:p>
            <a:r>
              <a:rPr lang="cs-CZ" sz="2000" dirty="0"/>
              <a:t>Určení pohlaví použitím klasických antropologických metod u dobře zachovaného skeletu pánve dosahuje přesnosti okolo 95%, u dětských a nedospělých jedinců </a:t>
            </a:r>
            <a:r>
              <a:rPr lang="cs-CZ" sz="2000" dirty="0">
                <a:solidFill>
                  <a:srgbClr val="FF0000"/>
                </a:solidFill>
              </a:rPr>
              <a:t>50%. </a:t>
            </a:r>
            <a:endParaRPr lang="cs-CZ" sz="2800" dirty="0">
              <a:solidFill>
                <a:srgbClr val="FF0000"/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5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Výsledek obrázku pro human sex dimorphism sk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4112"/>
            <a:ext cx="4325522" cy="248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12654" y="352846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Přesnost antropologického určení pohlaví </a:t>
            </a:r>
            <a:r>
              <a:rPr lang="cs-CZ" dirty="0">
                <a:solidFill>
                  <a:srgbClr val="FF0000"/>
                </a:solidFill>
              </a:rPr>
              <a:t>závisí</a:t>
            </a:r>
            <a:r>
              <a:rPr lang="cs-CZ" dirty="0"/>
              <a:t> 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zachovalosti materiálu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věku jedince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zdravotním stavu daného jedince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 populační příslušnosti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individuální míře exprese pohlavních znaků</a:t>
            </a:r>
          </a:p>
        </p:txBody>
      </p:sp>
    </p:spTree>
    <p:extLst>
      <p:ext uri="{BB962C8B-B14F-4D97-AF65-F5344CB8AC3E}">
        <p14:creationId xmlns:p14="http://schemas.microsoft.com/office/powerpoint/2010/main" val="291470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4328" y="1430871"/>
            <a:ext cx="487409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Určení pohlaví u vzorků </a:t>
            </a:r>
            <a:r>
              <a:rPr lang="cs-CZ" sz="2400" u="sng" dirty="0" err="1"/>
              <a:t>aDNA</a:t>
            </a:r>
            <a:r>
              <a:rPr lang="cs-CZ" sz="2400" u="sng" dirty="0"/>
              <a:t> –  Gen pro </a:t>
            </a:r>
            <a:r>
              <a:rPr lang="cs-CZ" sz="2400" u="sng" dirty="0" err="1"/>
              <a:t>amelogenin</a:t>
            </a:r>
            <a:r>
              <a:rPr lang="cs-CZ" sz="2400" u="sng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 err="1">
                <a:solidFill>
                  <a:srgbClr val="FF0000"/>
                </a:solidFill>
              </a:rPr>
              <a:t>Amelogenin</a:t>
            </a:r>
            <a:r>
              <a:rPr lang="cs-CZ" sz="1900" dirty="0"/>
              <a:t> kóduje hlavní protein zubní skloviny.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Lidský gen pro </a:t>
            </a:r>
            <a:r>
              <a:rPr lang="cs-CZ" sz="1900" dirty="0" err="1"/>
              <a:t>amelogenin</a:t>
            </a:r>
            <a:r>
              <a:rPr lang="cs-CZ" sz="1900" dirty="0"/>
              <a:t> má dvě kopie -  jednu na X a druhou na chromozomu 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K určení pohlaví se využívá </a:t>
            </a:r>
            <a:r>
              <a:rPr lang="cs-CZ" sz="1900" dirty="0">
                <a:solidFill>
                  <a:srgbClr val="FF0000"/>
                </a:solidFill>
              </a:rPr>
              <a:t>rozdíly v délce sekvencí na chromozomech X a Y</a:t>
            </a:r>
            <a:r>
              <a:rPr lang="cs-CZ" sz="1900" dirty="0"/>
              <a:t>, delece 6 </a:t>
            </a:r>
            <a:r>
              <a:rPr lang="cs-CZ" sz="1900" dirty="0" err="1"/>
              <a:t>bp</a:t>
            </a:r>
            <a:r>
              <a:rPr lang="cs-CZ" sz="1900" dirty="0"/>
              <a:t> v prvním intronu genu pro </a:t>
            </a:r>
            <a:r>
              <a:rPr lang="cs-CZ" sz="1900" dirty="0" err="1"/>
              <a:t>amelogenin</a:t>
            </a:r>
            <a:r>
              <a:rPr lang="cs-CZ" sz="1900" dirty="0"/>
              <a:t> na X chromozomu.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/>
              <a:t>PCR produkty z obou chromozomů se pak liší svou délkou: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solidFill>
                  <a:srgbClr val="FF0000"/>
                </a:solidFill>
              </a:rPr>
              <a:t>X chromozomu = 106 </a:t>
            </a:r>
            <a:r>
              <a:rPr lang="cs-CZ" sz="1900" dirty="0" err="1">
                <a:solidFill>
                  <a:srgbClr val="FF0000"/>
                </a:solidFill>
              </a:rPr>
              <a:t>bp</a:t>
            </a:r>
            <a:r>
              <a:rPr lang="cs-CZ" sz="1900" dirty="0">
                <a:solidFill>
                  <a:srgbClr val="FF0000"/>
                </a:solidFill>
              </a:rPr>
              <a:t>, Y chromozom= 112 </a:t>
            </a:r>
            <a:r>
              <a:rPr lang="cs-CZ" sz="1900" dirty="0" err="1">
                <a:solidFill>
                  <a:srgbClr val="FF0000"/>
                </a:solidFill>
              </a:rPr>
              <a:t>bp</a:t>
            </a:r>
            <a:r>
              <a:rPr lang="cs-CZ" sz="1900" dirty="0">
                <a:solidFill>
                  <a:srgbClr val="FF0000"/>
                </a:solidFill>
              </a:rPr>
              <a:t>. </a:t>
            </a:r>
          </a:p>
          <a:p>
            <a:endParaRPr lang="cs-CZ" sz="19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426" y="1749676"/>
            <a:ext cx="3785387" cy="33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8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4328" y="1430871"/>
            <a:ext cx="399516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Určení pohlaví u vzorků aDNA –  Gen pro </a:t>
            </a:r>
            <a:r>
              <a:rPr lang="cs-CZ" sz="2400" u="sng" dirty="0" err="1"/>
              <a:t>amelogenin</a:t>
            </a:r>
            <a:r>
              <a:rPr lang="cs-CZ" sz="2400" u="sng" dirty="0"/>
              <a:t> </a:t>
            </a:r>
            <a:endParaRPr lang="cs-CZ" sz="1900" dirty="0"/>
          </a:p>
          <a:p>
            <a:r>
              <a:rPr lang="cs-CZ" sz="2400" dirty="0"/>
              <a:t>Z mužské DNA se získají dva produkty (dlouhé 106 a 112 bp), z ženské DNA dva produkty stejné délky 106 bp, které se po elektroforetické separaci projeví jako jeden proužek. </a:t>
            </a:r>
          </a:p>
          <a:p>
            <a:r>
              <a:rPr lang="cs-CZ" sz="2400" dirty="0"/>
              <a:t>Tento test je však náchylný na alelový drop </a:t>
            </a:r>
            <a:r>
              <a:rPr lang="cs-CZ" sz="2400" dirty="0" err="1"/>
              <a:t>out</a:t>
            </a:r>
            <a:r>
              <a:rPr lang="cs-CZ" sz="2400" dirty="0"/>
              <a:t> a přednostní amplifikaci kratšího produktu. </a:t>
            </a:r>
          </a:p>
          <a:p>
            <a:endParaRPr lang="cs-CZ" sz="19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407" y="1565545"/>
            <a:ext cx="3682303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4327" y="1430871"/>
            <a:ext cx="865948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Určení pohlaví u vzorků </a:t>
            </a:r>
            <a:r>
              <a:rPr lang="cs-CZ" sz="2400" u="sng" dirty="0" err="1"/>
              <a:t>aDNA</a:t>
            </a:r>
            <a:r>
              <a:rPr lang="cs-CZ" sz="2400" u="sng" dirty="0"/>
              <a:t> –  Gen pro SRY</a:t>
            </a:r>
          </a:p>
          <a:p>
            <a:r>
              <a:rPr lang="cs-CZ" sz="2000" dirty="0"/>
              <a:t>Gen SRY (Sex-</a:t>
            </a:r>
            <a:r>
              <a:rPr lang="cs-CZ" sz="2000" dirty="0" err="1"/>
              <a:t>determining</a:t>
            </a:r>
            <a:r>
              <a:rPr lang="cs-CZ" sz="2000" dirty="0"/>
              <a:t> Region Y; TDF – </a:t>
            </a:r>
            <a:r>
              <a:rPr lang="cs-CZ" sz="2000" dirty="0" err="1"/>
              <a:t>Testis</a:t>
            </a:r>
            <a:r>
              <a:rPr lang="cs-CZ" sz="2000" dirty="0"/>
              <a:t> </a:t>
            </a:r>
            <a:r>
              <a:rPr lang="cs-CZ" sz="2000" dirty="0" err="1"/>
              <a:t>Determining</a:t>
            </a:r>
            <a:r>
              <a:rPr lang="cs-CZ" sz="2000" dirty="0"/>
              <a:t> </a:t>
            </a:r>
            <a:r>
              <a:rPr lang="cs-CZ" sz="2000" dirty="0" err="1"/>
              <a:t>Factor</a:t>
            </a:r>
            <a:r>
              <a:rPr lang="cs-CZ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L</a:t>
            </a:r>
            <a:r>
              <a:rPr lang="cs-CZ" sz="2000" dirty="0" smtClean="0"/>
              <a:t>eží </a:t>
            </a:r>
            <a:r>
              <a:rPr lang="cs-CZ" sz="2000" dirty="0"/>
              <a:t>na krátkém raménku Y chromozomu (</a:t>
            </a:r>
            <a:r>
              <a:rPr lang="cs-CZ" sz="2000" dirty="0" err="1"/>
              <a:t>Yp</a:t>
            </a:r>
            <a:r>
              <a:rPr lang="cs-CZ" sz="2000" dirty="0"/>
              <a:t> </a:t>
            </a:r>
            <a:r>
              <a:rPr lang="cs-CZ" sz="2000" dirty="0" smtClean="0"/>
              <a:t>11.3).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Gen SRY produkuje transkripční faktor regulující vývoj samčích pohlavních znaků (</a:t>
            </a:r>
            <a:r>
              <a:rPr lang="cs-CZ" sz="2000" dirty="0" err="1"/>
              <a:t>Delbridge</a:t>
            </a:r>
            <a:r>
              <a:rPr lang="cs-CZ" sz="2000" dirty="0"/>
              <a:t>, Graves 1999; Hammer, </a:t>
            </a:r>
            <a:r>
              <a:rPr lang="cs-CZ" sz="2000" dirty="0" err="1"/>
              <a:t>Zegura</a:t>
            </a:r>
            <a:r>
              <a:rPr lang="cs-CZ" sz="2000" dirty="0"/>
              <a:t> 1997).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Mužskou DNA identifikujeme přítomností PCR produktu, u ženské DNA produkt není přítomen.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Při použití SRY </a:t>
            </a:r>
            <a:r>
              <a:rPr lang="cs-CZ" sz="2000" dirty="0" err="1"/>
              <a:t>markeru</a:t>
            </a:r>
            <a:r>
              <a:rPr lang="cs-CZ" sz="2000" dirty="0"/>
              <a:t> nelze rozlišit, zda se při nepřítomnosti PCR produktu jedná o ženskou DNA nebo zda došlo k selhání PCR. </a:t>
            </a:r>
          </a:p>
          <a:p>
            <a:endParaRPr lang="cs-CZ" sz="19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408314"/>
            <a:ext cx="4242105" cy="19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4328" y="1430871"/>
            <a:ext cx="86591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/>
              <a:t>Určení pohlaví u vzorků </a:t>
            </a:r>
            <a:r>
              <a:rPr lang="cs-CZ" sz="2400" u="sng" dirty="0" err="1"/>
              <a:t>aDNA</a:t>
            </a:r>
            <a:r>
              <a:rPr lang="cs-CZ" sz="2400" u="sng" dirty="0"/>
              <a:t> –  metodický přístup</a:t>
            </a:r>
          </a:p>
          <a:p>
            <a:r>
              <a:rPr lang="cs-CZ" sz="2000" dirty="0" smtClean="0"/>
              <a:t>1) PCR </a:t>
            </a:r>
            <a:r>
              <a:rPr lang="cs-CZ" sz="2000" dirty="0"/>
              <a:t>- </a:t>
            </a:r>
            <a:r>
              <a:rPr lang="cs-CZ" sz="2000" dirty="0" err="1"/>
              <a:t>singleplex</a:t>
            </a:r>
            <a:r>
              <a:rPr lang="cs-CZ" sz="2000" dirty="0"/>
              <a:t> PCR a následná vizualizace pomocí gelové 		elektroforézy + modifikace PCR, např. </a:t>
            </a:r>
            <a:r>
              <a:rPr lang="cs-CZ" sz="2000" dirty="0" err="1"/>
              <a:t>nested</a:t>
            </a:r>
            <a:r>
              <a:rPr lang="cs-CZ" sz="2000" dirty="0"/>
              <a:t> PCR</a:t>
            </a:r>
          </a:p>
          <a:p>
            <a:r>
              <a:rPr lang="cs-CZ" sz="2000" dirty="0"/>
              <a:t>2) Real </a:t>
            </a:r>
            <a:r>
              <a:rPr lang="cs-CZ" sz="2000" dirty="0" err="1"/>
              <a:t>time</a:t>
            </a:r>
            <a:r>
              <a:rPr lang="cs-CZ" sz="2000" dirty="0"/>
              <a:t> </a:t>
            </a:r>
            <a:r>
              <a:rPr lang="cs-CZ" sz="2000" dirty="0" err="1"/>
              <a:t>qPCR</a:t>
            </a:r>
            <a:endParaRPr lang="cs-CZ" sz="2000" dirty="0"/>
          </a:p>
          <a:p>
            <a:r>
              <a:rPr lang="cs-CZ" sz="2000" dirty="0"/>
              <a:t>Vhodná pro oba lokusy – SRY i </a:t>
            </a:r>
            <a:r>
              <a:rPr lang="cs-CZ" sz="2000" dirty="0" err="1"/>
              <a:t>amelY</a:t>
            </a:r>
            <a:r>
              <a:rPr lang="cs-CZ" sz="2000" dirty="0"/>
              <a:t>, především za využití duálně značených sond specifických pro cílovou sekvenci</a:t>
            </a:r>
          </a:p>
          <a:p>
            <a:r>
              <a:rPr lang="cs-CZ" sz="2000" dirty="0"/>
              <a:t>3) Komerční </a:t>
            </a:r>
            <a:r>
              <a:rPr lang="cs-CZ" sz="2000" dirty="0" err="1"/>
              <a:t>kity</a:t>
            </a:r>
            <a:r>
              <a:rPr lang="cs-CZ" sz="2000" dirty="0"/>
              <a:t> pro forenzní účely</a:t>
            </a:r>
          </a:p>
          <a:p>
            <a:r>
              <a:rPr lang="cs-CZ" sz="2000" dirty="0" err="1"/>
              <a:t>Kity</a:t>
            </a:r>
            <a:r>
              <a:rPr lang="cs-CZ" sz="2000" dirty="0"/>
              <a:t> jsou určeny pro primárně pro kvantifikaci DNA </a:t>
            </a:r>
            <a:r>
              <a:rPr lang="cs-CZ" sz="2000" dirty="0" smtClean="0"/>
              <a:t>ze </a:t>
            </a:r>
            <a:r>
              <a:rPr lang="cs-CZ" sz="2000" dirty="0"/>
              <a:t>vzorku (stopy) a stanovení poměru mužské a ženské DNA ve směsných vzorcích. Citlivost </a:t>
            </a:r>
            <a:r>
              <a:rPr lang="cs-CZ" sz="2000" dirty="0" smtClean="0"/>
              <a:t>reakce cca </a:t>
            </a:r>
            <a:r>
              <a:rPr lang="cs-CZ" sz="2000" dirty="0"/>
              <a:t>30 </a:t>
            </a:r>
            <a:r>
              <a:rPr lang="cs-CZ" sz="2000" dirty="0" err="1"/>
              <a:t>pg</a:t>
            </a:r>
            <a:r>
              <a:rPr lang="cs-CZ" sz="2000" dirty="0"/>
              <a:t>, součástí bývá i interní kontrola, která detekuje případnou inhibici. </a:t>
            </a:r>
          </a:p>
          <a:p>
            <a:r>
              <a:rPr lang="cs-CZ" sz="2000" dirty="0"/>
              <a:t>Při volbě </a:t>
            </a:r>
            <a:r>
              <a:rPr lang="cs-CZ" sz="2000" dirty="0" err="1"/>
              <a:t>kitu</a:t>
            </a:r>
            <a:r>
              <a:rPr lang="cs-CZ" sz="2000" dirty="0"/>
              <a:t> je nutno zohlednit: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Typ </a:t>
            </a:r>
            <a:r>
              <a:rPr lang="cs-CZ" sz="2000" dirty="0" err="1"/>
              <a:t>fluoroforů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Kompatibilitu s dostupným </a:t>
            </a:r>
            <a:r>
              <a:rPr lang="cs-CZ" sz="2000" dirty="0" err="1"/>
              <a:t>cyklerem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Délku cílové sekvence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Cenovou dostupnost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706755"/>
            <a:ext cx="2438400" cy="1628775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94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Bi5130 Základy práce s lidskou aDNA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7101" y="1448629"/>
            <a:ext cx="863636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err="1"/>
              <a:t>EVCs</a:t>
            </a:r>
            <a:r>
              <a:rPr lang="cs-CZ" sz="2800" u="sng" dirty="0"/>
              <a:t> a </a:t>
            </a:r>
            <a:r>
              <a:rPr lang="cs-CZ" sz="2800" u="sng" dirty="0" err="1"/>
              <a:t>aDNA</a:t>
            </a:r>
            <a:endParaRPr lang="cs-CZ" sz="2800" u="sng" dirty="0"/>
          </a:p>
          <a:p>
            <a:r>
              <a:rPr lang="cs-CZ" sz="1900" b="1" u="sng" dirty="0"/>
              <a:t>Pigmentace </a:t>
            </a:r>
            <a:r>
              <a:rPr lang="cs-CZ" sz="1900" dirty="0"/>
              <a:t>–</a:t>
            </a:r>
            <a:r>
              <a:rPr lang="cs-CZ" sz="1900" b="1" dirty="0"/>
              <a:t> </a:t>
            </a:r>
            <a:r>
              <a:rPr lang="cs-CZ" sz="1900" dirty="0"/>
              <a:t>Původ, příčina a datace vzniku nejsou dosud přesně zjištěny, s nejvyšší pravděpodobností vznikla světlá pigmentace (především pokožka) jako adaptace na menší množství UV záření ve vyšších zeměpisných </a:t>
            </a:r>
            <a:r>
              <a:rPr lang="cs-CZ" sz="1900" dirty="0" smtClean="0"/>
              <a:t>šířkách, </a:t>
            </a:r>
            <a:r>
              <a:rPr lang="cs-CZ" sz="1900" dirty="0"/>
              <a:t>jako reakce na nedostatečnou syntézu vitaminu D. </a:t>
            </a:r>
            <a:endParaRPr lang="cs-CZ" sz="1900" dirty="0" smtClean="0"/>
          </a:p>
          <a:p>
            <a:r>
              <a:rPr lang="cs-CZ" sz="1900" dirty="0" smtClean="0"/>
              <a:t>Světlá pleť u AMČ vznikla před 11 000 – 19 000 lety. </a:t>
            </a:r>
            <a:endParaRPr lang="cs-CZ" sz="1900" dirty="0"/>
          </a:p>
          <a:p>
            <a:r>
              <a:rPr lang="cs-CZ" sz="1900" b="1" u="sng" dirty="0"/>
              <a:t>MCR1</a:t>
            </a:r>
            <a:r>
              <a:rPr lang="cs-CZ" sz="1900" dirty="0"/>
              <a:t> – Prvním analyzovaným </a:t>
            </a:r>
            <a:r>
              <a:rPr lang="cs-CZ" sz="1900" dirty="0" err="1"/>
              <a:t>lokusem</a:t>
            </a:r>
            <a:r>
              <a:rPr lang="cs-CZ" sz="1900" dirty="0"/>
              <a:t> v souvislosti s pigmentací byl gen MCR1, který je zodpovědný za světlé zbarvení srsti u savců. </a:t>
            </a:r>
            <a:r>
              <a:rPr lang="cs-CZ" sz="1900" dirty="0" err="1"/>
              <a:t>Lalueza</a:t>
            </a:r>
            <a:r>
              <a:rPr lang="cs-CZ" sz="1900" dirty="0"/>
              <a:t> – Fox </a:t>
            </a:r>
            <a:r>
              <a:rPr lang="cs-CZ" sz="1900" i="1" dirty="0" smtClean="0"/>
              <a:t>et al., </a:t>
            </a:r>
            <a:r>
              <a:rPr lang="cs-CZ" sz="1900" dirty="0"/>
              <a:t>2007 zjistili, že tento gen byl patrně neaktivní u neandrtálců, což vedlo k zrzavým vlasům a světlé pleti. </a:t>
            </a:r>
            <a:endParaRPr lang="cs-CZ" sz="1900" dirty="0" smtClean="0"/>
          </a:p>
          <a:p>
            <a:r>
              <a:rPr lang="cs-CZ" sz="1900" dirty="0" smtClean="0"/>
              <a:t>Mezi neandrtálci byla variabilita barvy pleti, například jedinci z Chorvatska měli pleť tmavší než současní Evropané (</a:t>
            </a:r>
            <a:r>
              <a:rPr lang="cs-CZ" sz="1900" dirty="0" err="1" smtClean="0"/>
              <a:t>Beleza</a:t>
            </a:r>
            <a:r>
              <a:rPr lang="cs-CZ" sz="1900" dirty="0" smtClean="0"/>
              <a:t> </a:t>
            </a:r>
            <a:r>
              <a:rPr lang="cs-CZ" sz="1900" i="1" dirty="0" smtClean="0"/>
              <a:t>et al</a:t>
            </a:r>
            <a:r>
              <a:rPr lang="cs-CZ" sz="1900" dirty="0" smtClean="0"/>
              <a:t>., 2012)</a:t>
            </a:r>
            <a:endParaRPr lang="cs-CZ" sz="19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77101" y="549275"/>
            <a:ext cx="8636712" cy="881063"/>
            <a:chOff x="498475" y="549275"/>
            <a:chExt cx="8415338" cy="881063"/>
          </a:xfrm>
        </p:grpSpPr>
        <p:pic>
          <p:nvPicPr>
            <p:cNvPr id="14" name="Obrázek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Obráze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263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Obrázek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25" y="549275"/>
              <a:ext cx="2108200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áze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25" y="549275"/>
              <a:ext cx="2109788" cy="88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9617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2150</Words>
  <Application>Microsoft Office PowerPoint</Application>
  <PresentationFormat>Předvádění na obrazovce (4:3)</PresentationFormat>
  <Paragraphs>348</Paragraphs>
  <Slides>29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Bi5130 Základy práce s lidskou aDNA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Bi5130 Základy práce s lidskou aDNA</dc:title>
  <dc:creator>muni</dc:creator>
  <cp:lastModifiedBy>muni</cp:lastModifiedBy>
  <cp:revision>73</cp:revision>
  <cp:lastPrinted>2016-11-09T13:30:06Z</cp:lastPrinted>
  <dcterms:created xsi:type="dcterms:W3CDTF">2016-10-31T12:49:47Z</dcterms:created>
  <dcterms:modified xsi:type="dcterms:W3CDTF">2016-12-01T10:20:47Z</dcterms:modified>
</cp:coreProperties>
</file>