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74" r:id="rId4"/>
    <p:sldId id="260" r:id="rId5"/>
    <p:sldId id="275" r:id="rId6"/>
    <p:sldId id="262" r:id="rId7"/>
    <p:sldId id="272" r:id="rId8"/>
    <p:sldId id="270" r:id="rId9"/>
    <p:sldId id="271" r:id="rId10"/>
    <p:sldId id="276" r:id="rId11"/>
    <p:sldId id="273" r:id="rId12"/>
    <p:sldId id="279" r:id="rId13"/>
    <p:sldId id="269" r:id="rId14"/>
    <p:sldId id="264" r:id="rId15"/>
    <p:sldId id="265" r:id="rId16"/>
    <p:sldId id="266" r:id="rId17"/>
    <p:sldId id="267" r:id="rId18"/>
    <p:sldId id="280" r:id="rId19"/>
  </p:sldIdLst>
  <p:sldSz cx="9144000" cy="6858000" type="screen4x3"/>
  <p:notesSz cx="9942513" cy="67611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08145-8BAF-496A-ADF2-DB62EFEF9DB7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78050-3F7A-4C86-88C6-ED6E36968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386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8C86E-7D89-4FDB-A157-C958B824344A}" type="datetimeFigureOut">
              <a:rPr lang="cs-CZ" smtClean="0"/>
              <a:t>1.11.2016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3432D-EC99-49B3-8874-DF9B3176C8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77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8188" y="504825"/>
            <a:ext cx="3386137" cy="2540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DBCF070-565D-44B1-9D78-B3D4D665A738}" type="slidenum">
              <a:rPr lang="cs-CZ" alt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9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88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33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46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29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54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66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86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57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81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60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7D556-1EB6-4168-9BE7-F1DE8EC318B4}" type="datetimeFigureOut">
              <a:rPr lang="cs-CZ" smtClean="0"/>
              <a:t>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87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izova@sc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250825" y="2130425"/>
            <a:ext cx="8785225" cy="1470025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Bi5130 Základy práce s lidskou aDNA </a:t>
            </a:r>
            <a:endParaRPr lang="cs-CZ" alt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0825" y="3886200"/>
            <a:ext cx="8642350" cy="175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Mgr. et Mgr. Kristýna Brzobohatá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 smtClean="0">
                <a:hlinkClick r:id="rId3"/>
              </a:rPr>
              <a:t>brzobohata@sci.muni.cz</a:t>
            </a: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 smtClean="0"/>
              <a:t>Laboratoř biologické a molekulární antropologie, ÚEB, </a:t>
            </a:r>
            <a:r>
              <a:rPr lang="cs-CZ" b="1" dirty="0" err="1" smtClean="0"/>
              <a:t>PřF</a:t>
            </a:r>
            <a:r>
              <a:rPr lang="cs-CZ" b="1" dirty="0" smtClean="0"/>
              <a:t>, Mu</a:t>
            </a:r>
            <a:endParaRPr lang="cs-CZ" b="1" dirty="0"/>
          </a:p>
        </p:txBody>
      </p:sp>
      <p:pic>
        <p:nvPicPr>
          <p:cNvPr id="2052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549275"/>
            <a:ext cx="21097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549275"/>
            <a:ext cx="2108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549275"/>
            <a:ext cx="2108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21097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Bi5130 Základy práce s lidskou aDNA </a:t>
            </a:r>
          </a:p>
        </p:txBody>
      </p:sp>
    </p:spTree>
    <p:extLst>
      <p:ext uri="{BB962C8B-B14F-4D97-AF65-F5344CB8AC3E}">
        <p14:creationId xmlns:p14="http://schemas.microsoft.com/office/powerpoint/2010/main" val="11405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2894516" y="44624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err="1" smtClean="0"/>
              <a:t>aDNA</a:t>
            </a:r>
            <a:r>
              <a:rPr lang="cs-CZ" dirty="0" smtClean="0"/>
              <a:t> a osidlování Země člověkem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9554"/>
            <a:ext cx="6052377" cy="231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3744427"/>
            <a:ext cx="8661948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Analýza genomu </a:t>
            </a:r>
            <a:r>
              <a:rPr lang="cs-CZ" dirty="0" err="1" smtClean="0"/>
              <a:t>paleolického</a:t>
            </a:r>
            <a:r>
              <a:rPr lang="cs-CZ" dirty="0" smtClean="0"/>
              <a:t> genomu (24 000 let BP)  ze Sibiřské oblasti </a:t>
            </a:r>
            <a:r>
              <a:rPr lang="cs-CZ" dirty="0" err="1" smtClean="0"/>
              <a:t>Maľta</a:t>
            </a:r>
            <a:r>
              <a:rPr lang="cs-CZ" dirty="0" smtClean="0"/>
              <a:t> prokázala, že původní Američané pocházení z metapopulace, která dala základ pozdějším obyvatelům Asie, ale i Evropy. Jedinec z lokality </a:t>
            </a:r>
            <a:r>
              <a:rPr lang="cs-CZ" dirty="0" err="1" smtClean="0"/>
              <a:t>Maľta</a:t>
            </a:r>
            <a:r>
              <a:rPr lang="cs-CZ" dirty="0" smtClean="0"/>
              <a:t> je pak méně geneticky podobný dnešním obyvatelům Sibiře. </a:t>
            </a:r>
          </a:p>
          <a:p>
            <a:r>
              <a:rPr lang="cs-CZ" dirty="0" smtClean="0"/>
              <a:t>Tato metapopulace dala základ i evropskému osídlení, proto určitou míru genetické podobnosti mezi indiány a Evropany nelze přisuzovat alternativním scénářům o kontaktu s Novým světem nebo post kolumbovské příměsi. </a:t>
            </a:r>
          </a:p>
          <a:p>
            <a:r>
              <a:rPr lang="cs-CZ" dirty="0" smtClean="0"/>
              <a:t>U původního amerického obyvatelstva se tedy objevují i </a:t>
            </a:r>
            <a:r>
              <a:rPr lang="cs-CZ" dirty="0" err="1" smtClean="0"/>
              <a:t>haplskupiny</a:t>
            </a:r>
            <a:r>
              <a:rPr lang="cs-CZ" dirty="0" smtClean="0"/>
              <a:t> </a:t>
            </a:r>
            <a:r>
              <a:rPr lang="cs-CZ" dirty="0" err="1" smtClean="0"/>
              <a:t>mtDNA</a:t>
            </a:r>
            <a:r>
              <a:rPr lang="cs-CZ" dirty="0" smtClean="0"/>
              <a:t> (X) a Y chromozomu (R), které lze najít i u Evropanů.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2894516" y="44624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err="1" smtClean="0"/>
              <a:t>aDNA</a:t>
            </a:r>
            <a:r>
              <a:rPr lang="cs-CZ" dirty="0" smtClean="0"/>
              <a:t> a osidlování Země člověkem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6" y="1429554"/>
            <a:ext cx="6052377" cy="25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4149080"/>
            <a:ext cx="8661948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Kostra chlapce z lokality </a:t>
            </a:r>
            <a:r>
              <a:rPr lang="cs-CZ" dirty="0" err="1" smtClean="0"/>
              <a:t>Anzik</a:t>
            </a:r>
            <a:r>
              <a:rPr lang="cs-CZ" dirty="0" smtClean="0"/>
              <a:t> 1 (Montana, USA) je datována cca 12500 BP a náleží k protokultuře </a:t>
            </a:r>
            <a:r>
              <a:rPr lang="cs-CZ" dirty="0" err="1" smtClean="0"/>
              <a:t>Clovis</a:t>
            </a:r>
            <a:r>
              <a:rPr lang="cs-CZ" dirty="0" smtClean="0"/>
              <a:t>, která dala základ jak severoamerickým, tak jihoamerickým indiánům. </a:t>
            </a:r>
          </a:p>
          <a:p>
            <a:r>
              <a:rPr lang="cs-CZ" dirty="0" smtClean="0"/>
              <a:t>Analýza </a:t>
            </a:r>
            <a:r>
              <a:rPr lang="cs-CZ" dirty="0" err="1" smtClean="0"/>
              <a:t>aDNA</a:t>
            </a:r>
            <a:r>
              <a:rPr lang="cs-CZ" dirty="0" smtClean="0"/>
              <a:t> ukázala, že jedinci z lokality </a:t>
            </a:r>
            <a:r>
              <a:rPr lang="cs-CZ" dirty="0" err="1" smtClean="0"/>
              <a:t>Anzik</a:t>
            </a:r>
            <a:r>
              <a:rPr lang="cs-CZ" dirty="0" smtClean="0"/>
              <a:t> vykazují vyšší genetickou afinitu k dnešním indiánům, i vyšší než k jakékoliv jiné </a:t>
            </a:r>
            <a:r>
              <a:rPr lang="cs-CZ" dirty="0" err="1" smtClean="0"/>
              <a:t>aDNA</a:t>
            </a:r>
            <a:r>
              <a:rPr lang="cs-CZ" dirty="0" smtClean="0"/>
              <a:t>, vč. DNA asijské. </a:t>
            </a:r>
          </a:p>
          <a:p>
            <a:r>
              <a:rPr lang="cs-CZ" dirty="0" smtClean="0"/>
              <a:t>Divergence jihoamerických a severoamerických indiánů proběhla brzy po osídlení kontinentu (cca 13000 BP), teorie je potvrzena i archeologicky.</a:t>
            </a:r>
          </a:p>
          <a:p>
            <a:r>
              <a:rPr lang="cs-CZ" dirty="0" smtClean="0"/>
              <a:t>Severoameričtí i jihoameričtí indiáni však americký kontinent osídlili jako jedna skupina.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253006" y="1429554"/>
            <a:ext cx="1457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Kultura </a:t>
            </a:r>
            <a:r>
              <a:rPr lang="cs-CZ" dirty="0" err="1" smtClean="0"/>
              <a:t>Clovis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33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2894516" y="44624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err="1" smtClean="0"/>
              <a:t>aDNA</a:t>
            </a:r>
            <a:r>
              <a:rPr lang="cs-CZ" dirty="0" smtClean="0"/>
              <a:t> a osidlování Země člověkem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4149080"/>
            <a:ext cx="86619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Ostatky muže známého jako „</a:t>
            </a:r>
            <a:r>
              <a:rPr lang="cs-CZ" dirty="0" err="1" smtClean="0"/>
              <a:t>Kennewick</a:t>
            </a:r>
            <a:r>
              <a:rPr lang="cs-CZ" dirty="0" smtClean="0"/>
              <a:t> man“ (8340 – 9200 BP) ze státu Washington</a:t>
            </a:r>
          </a:p>
          <a:p>
            <a:r>
              <a:rPr lang="cs-CZ" dirty="0" smtClean="0"/>
              <a:t>Genetické analýzy potvrdily, že má nejvyšší genetickou afinitu k původním americkým obyvatelům, kteří toto území obývají dodnes.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83" y="1556791"/>
            <a:ext cx="7406621" cy="250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8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2894516" y="44624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err="1" smtClean="0"/>
              <a:t>aDNA</a:t>
            </a:r>
            <a:r>
              <a:rPr lang="cs-CZ" dirty="0" smtClean="0"/>
              <a:t> a osidlování Země člověkem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1520" y="1556792"/>
            <a:ext cx="58326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cs-CZ" sz="2000" u="sng" dirty="0" smtClean="0"/>
              <a:t>Doklady osidlování Pacifiku analýzou </a:t>
            </a:r>
            <a:r>
              <a:rPr lang="cs-CZ" sz="2000" u="sng" dirty="0" err="1" smtClean="0"/>
              <a:t>aDNA</a:t>
            </a:r>
            <a:endParaRPr lang="cs-CZ" sz="2000" u="sng" dirty="0" smtClean="0"/>
          </a:p>
          <a:p>
            <a:pPr>
              <a:tabLst>
                <a:tab pos="271463" algn="l"/>
              </a:tabLst>
            </a:pPr>
            <a:r>
              <a:rPr lang="cs-CZ" sz="2000" dirty="0" smtClean="0"/>
              <a:t>Oblast Austrálie a  Pacifiku byla osídlena již během první vlny migrace v rámci „</a:t>
            </a:r>
            <a:r>
              <a:rPr lang="cs-CZ" sz="2000" dirty="0" err="1" smtClean="0"/>
              <a:t>Out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Africa</a:t>
            </a:r>
            <a:r>
              <a:rPr lang="cs-CZ" sz="2000" dirty="0" smtClean="0"/>
              <a:t>“, zároveň jsou však obyvatelé míšenci anatomicky moderního </a:t>
            </a:r>
            <a:r>
              <a:rPr lang="cs-CZ" sz="2000" i="1" dirty="0" smtClean="0"/>
              <a:t>Homo sapiens </a:t>
            </a:r>
            <a:r>
              <a:rPr lang="cs-CZ" sz="2000" dirty="0" smtClean="0"/>
              <a:t>a </a:t>
            </a:r>
            <a:r>
              <a:rPr lang="cs-CZ" sz="2000" dirty="0" err="1" smtClean="0"/>
              <a:t>Denisovanů</a:t>
            </a:r>
            <a:r>
              <a:rPr lang="cs-CZ" sz="2000" dirty="0" smtClean="0"/>
              <a:t>.  </a:t>
            </a:r>
            <a:endParaRPr lang="cs-CZ" sz="2000" dirty="0" smtClean="0"/>
          </a:p>
          <a:p>
            <a:pPr>
              <a:tabLst>
                <a:tab pos="271463" algn="l"/>
              </a:tabLst>
            </a:pPr>
            <a:r>
              <a:rPr lang="cs-CZ" sz="2000" dirty="0" smtClean="0"/>
              <a:t>Archeologické doklady o osídlení jsou datovány přibližně 45 000 BP.</a:t>
            </a:r>
          </a:p>
          <a:p>
            <a:pPr>
              <a:tabLst>
                <a:tab pos="271463" algn="l"/>
              </a:tabLst>
            </a:pPr>
            <a:r>
              <a:rPr lang="cs-CZ" sz="2000" dirty="0" smtClean="0"/>
              <a:t>Výzkum lidské DNA vlivem negativních kulturních zkušeností se zaměřuje na recentní DNA. </a:t>
            </a:r>
            <a:endParaRPr lang="cs-CZ" sz="2000" dirty="0" smtClean="0"/>
          </a:p>
          <a:p>
            <a:pPr>
              <a:tabLst>
                <a:tab pos="271463" algn="l"/>
              </a:tabLst>
            </a:pPr>
            <a:r>
              <a:rPr lang="cs-CZ" sz="2000" dirty="0" smtClean="0"/>
              <a:t>Výzkum </a:t>
            </a:r>
            <a:r>
              <a:rPr lang="cs-CZ" sz="2000" dirty="0" err="1" smtClean="0"/>
              <a:t>aDNA</a:t>
            </a:r>
            <a:r>
              <a:rPr lang="cs-CZ" sz="2000" dirty="0" smtClean="0"/>
              <a:t> se zaměřuje především na analýzu kosterních pozůstatků symbiotických druhů: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cs-CZ" sz="2000" dirty="0" smtClean="0"/>
              <a:t>Pes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cs-CZ" sz="2000" dirty="0" smtClean="0"/>
              <a:t>Tichomořský potkan </a:t>
            </a:r>
            <a:r>
              <a:rPr lang="cs-CZ" sz="2000" dirty="0"/>
              <a:t>(</a:t>
            </a:r>
            <a:r>
              <a:rPr lang="cs-CZ" sz="2000" dirty="0" err="1"/>
              <a:t>Rattus</a:t>
            </a:r>
            <a:r>
              <a:rPr lang="cs-CZ" sz="2000" dirty="0"/>
              <a:t> </a:t>
            </a:r>
            <a:r>
              <a:rPr lang="cs-CZ" sz="2000" dirty="0" err="1"/>
              <a:t>exulans</a:t>
            </a:r>
            <a:r>
              <a:rPr lang="cs-CZ" sz="2000" dirty="0"/>
              <a:t>)</a:t>
            </a:r>
            <a:endParaRPr lang="cs-CZ" sz="2000" dirty="0" smtClean="0"/>
          </a:p>
          <a:p>
            <a:pPr marL="457200" indent="-45720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cs-CZ" sz="2000" dirty="0" smtClean="0"/>
              <a:t>Prase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cs-CZ" sz="2000" dirty="0" smtClean="0"/>
              <a:t>Kuře – kontakt Polynésanů s Jižní Amerikou?</a:t>
            </a: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  <a:tabLst>
                <a:tab pos="271463" algn="l"/>
              </a:tabLst>
            </a:pPr>
            <a:endParaRPr lang="cs-CZ" sz="2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64" y="4065171"/>
            <a:ext cx="3135050" cy="208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Maritime route to India to Australia 4,200 years a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64" y="1548120"/>
            <a:ext cx="3135050" cy="23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2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2894516" y="44624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err="1" smtClean="0"/>
              <a:t>aDNA</a:t>
            </a:r>
            <a:r>
              <a:rPr lang="cs-CZ" dirty="0" smtClean="0"/>
              <a:t> a osidlování Země člověkem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1520" y="1449777"/>
            <a:ext cx="866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cs-CZ" sz="2800" u="sng" dirty="0" smtClean="0"/>
              <a:t>Doklady osidlování dalších částí země</a:t>
            </a:r>
            <a:endParaRPr lang="cs-CZ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56" y="2114830"/>
            <a:ext cx="5182072" cy="133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3" y="2114830"/>
            <a:ext cx="3757261" cy="276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9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923928" y="44624"/>
            <a:ext cx="121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Neolitizace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71614" y="2060848"/>
            <a:ext cx="697729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altLang="cs-CZ" dirty="0" smtClean="0"/>
              <a:t>Na </a:t>
            </a:r>
            <a:r>
              <a:rPr lang="cs-CZ" altLang="cs-CZ" dirty="0"/>
              <a:t>konci holocénu (12 000 B. P. ) – změna klimatu</a:t>
            </a:r>
          </a:p>
          <a:p>
            <a:r>
              <a:rPr lang="cs-CZ" altLang="cs-CZ" dirty="0">
                <a:latin typeface="Arial" charset="0"/>
              </a:rPr>
              <a:t>Konec dob ledových, pouze okolo 12 000 B. P. „malá doba ledová“</a:t>
            </a:r>
          </a:p>
          <a:p>
            <a:r>
              <a:rPr lang="cs-CZ" altLang="cs-CZ" dirty="0">
                <a:latin typeface="Arial" charset="0"/>
              </a:rPr>
              <a:t>Změna fauny a flory, konec </a:t>
            </a:r>
            <a:r>
              <a:rPr lang="cs-CZ" altLang="cs-CZ" dirty="0" smtClean="0">
                <a:latin typeface="Arial" charset="0"/>
              </a:rPr>
              <a:t>zalednění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2991434" y="1556792"/>
            <a:ext cx="313765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dirty="0" smtClean="0"/>
              <a:t>Neolitizace = neolitická </a:t>
            </a:r>
            <a:r>
              <a:rPr lang="cs-CZ" dirty="0" err="1" smtClean="0"/>
              <a:t>tranzice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035468" y="3652991"/>
            <a:ext cx="138999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dirty="0" smtClean="0"/>
              <a:t>Domestikace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1556792"/>
            <a:ext cx="208262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altLang="cs-CZ" dirty="0" err="1">
                <a:latin typeface="Arial" charset="0"/>
              </a:rPr>
              <a:t>Neolitizační</a:t>
            </a:r>
            <a:r>
              <a:rPr lang="cs-CZ" altLang="cs-CZ" dirty="0">
                <a:latin typeface="Arial" charset="0"/>
              </a:rPr>
              <a:t> centra</a:t>
            </a:r>
            <a:endParaRPr lang="cs-CZ" altLang="cs-CZ" dirty="0">
              <a:latin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3140968"/>
            <a:ext cx="417646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altLang="cs-CZ" u="sng" dirty="0">
                <a:latin typeface="Arial" charset="0"/>
              </a:rPr>
              <a:t>Změna společnosti</a:t>
            </a:r>
            <a:endParaRPr lang="cs-CZ" altLang="cs-CZ" u="sng" dirty="0"/>
          </a:p>
          <a:p>
            <a:r>
              <a:rPr lang="cs-CZ" altLang="cs-CZ" dirty="0">
                <a:latin typeface="Arial" charset="0"/>
              </a:rPr>
              <a:t>Dělba práce – vznik prvních řemesel</a:t>
            </a:r>
          </a:p>
          <a:p>
            <a:r>
              <a:rPr lang="cs-CZ" altLang="cs-CZ" dirty="0">
                <a:latin typeface="Arial" charset="0"/>
              </a:rPr>
              <a:t>Výměnný obchod</a:t>
            </a:r>
          </a:p>
          <a:p>
            <a:r>
              <a:rPr lang="cs-CZ" altLang="cs-CZ" dirty="0">
                <a:latin typeface="Arial" charset="0"/>
              </a:rPr>
              <a:t>Rozvoj náboženských a filozofických představ</a:t>
            </a:r>
          </a:p>
          <a:p>
            <a:r>
              <a:rPr lang="cs-CZ" altLang="cs-CZ" dirty="0">
                <a:latin typeface="Arial" charset="0"/>
              </a:rPr>
              <a:t>Stratifikace společnosti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716730" y="3140968"/>
            <a:ext cx="4146699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altLang="cs-CZ" u="sng" dirty="0">
                <a:latin typeface="Arial" charset="0"/>
              </a:rPr>
              <a:t>Změna způsobu obživy</a:t>
            </a:r>
          </a:p>
          <a:p>
            <a:r>
              <a:rPr lang="cs-CZ" altLang="cs-CZ" dirty="0">
                <a:latin typeface="Arial" charset="0"/>
              </a:rPr>
              <a:t>Tvorba kulturní krajiny</a:t>
            </a:r>
          </a:p>
          <a:p>
            <a:r>
              <a:rPr lang="cs-CZ" altLang="cs-CZ" dirty="0">
                <a:latin typeface="Arial" charset="0"/>
              </a:rPr>
              <a:t>Cílené „ovlivňování přírody“</a:t>
            </a:r>
          </a:p>
          <a:p>
            <a:r>
              <a:rPr lang="cs-CZ" altLang="cs-CZ" dirty="0">
                <a:latin typeface="Arial" charset="0"/>
              </a:rPr>
              <a:t>Pěstování zkulturněných plodin a chov zdomácnělých zvířat</a:t>
            </a:r>
          </a:p>
          <a:p>
            <a:r>
              <a:rPr lang="cs-CZ" altLang="cs-CZ" u="sng" dirty="0">
                <a:solidFill>
                  <a:srgbClr val="FF0000"/>
                </a:solidFill>
                <a:latin typeface="Arial" charset="0"/>
              </a:rPr>
              <a:t>Změna nepřinesla lepší životní podmínky</a:t>
            </a:r>
            <a:r>
              <a:rPr lang="cs-CZ" altLang="cs-CZ" u="sng" dirty="0" smtClean="0">
                <a:solidFill>
                  <a:srgbClr val="FF0000"/>
                </a:solidFill>
                <a:latin typeface="Arial" charset="0"/>
              </a:rPr>
              <a:t>!</a:t>
            </a:r>
            <a:endParaRPr lang="cs-CZ" altLang="cs-CZ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251520" y="5013176"/>
            <a:ext cx="4176464" cy="1440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u="sng" dirty="0">
                <a:solidFill>
                  <a:schemeClr val="dk1"/>
                </a:solidFill>
                <a:latin typeface="Arial" charset="0"/>
              </a:rPr>
              <a:t>Nové technologie</a:t>
            </a:r>
          </a:p>
          <a:p>
            <a:r>
              <a:rPr lang="cs-CZ" altLang="cs-CZ" sz="1800" dirty="0">
                <a:solidFill>
                  <a:schemeClr val="dk1"/>
                </a:solidFill>
                <a:latin typeface="Arial" charset="0"/>
              </a:rPr>
              <a:t>Keramika</a:t>
            </a:r>
          </a:p>
          <a:p>
            <a:r>
              <a:rPr lang="cs-CZ" altLang="cs-CZ" sz="1800" dirty="0">
                <a:solidFill>
                  <a:schemeClr val="dk1"/>
                </a:solidFill>
                <a:latin typeface="Arial" charset="0"/>
              </a:rPr>
              <a:t>Tkané příze</a:t>
            </a:r>
          </a:p>
          <a:p>
            <a:r>
              <a:rPr lang="cs-CZ" altLang="cs-CZ" sz="1800" dirty="0">
                <a:solidFill>
                  <a:schemeClr val="dk1"/>
                </a:solidFill>
                <a:latin typeface="Arial" charset="0"/>
              </a:rPr>
              <a:t>Zpracování dřeva</a:t>
            </a:r>
          </a:p>
          <a:p>
            <a:r>
              <a:rPr lang="cs-CZ" altLang="cs-CZ" sz="1800" dirty="0">
                <a:solidFill>
                  <a:schemeClr val="dk1"/>
                </a:solidFill>
                <a:latin typeface="Arial" charset="0"/>
              </a:rPr>
              <a:t>K</a:t>
            </a:r>
            <a:r>
              <a:rPr lang="cs-CZ" altLang="cs-CZ" sz="1800" dirty="0" smtClean="0">
                <a:solidFill>
                  <a:schemeClr val="dk1"/>
                </a:solidFill>
                <a:latin typeface="Arial" charset="0"/>
              </a:rPr>
              <a:t>ovozpracující řemesla</a:t>
            </a:r>
            <a:endParaRPr lang="cs-CZ" altLang="cs-CZ" sz="1800" dirty="0" smtClean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4707854" y="5229200"/>
            <a:ext cx="4155575" cy="13839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dirty="0" smtClean="0">
                <a:latin typeface="Arial" charset="0"/>
              </a:rPr>
              <a:t>Změna způsobu bydlení</a:t>
            </a:r>
          </a:p>
          <a:p>
            <a:pPr marL="0" indent="0">
              <a:buNone/>
            </a:pPr>
            <a:r>
              <a:rPr lang="cs-CZ" altLang="cs-CZ" sz="1800" dirty="0" smtClean="0">
                <a:latin typeface="Arial" charset="0"/>
              </a:rPr>
              <a:t>Trvalá sídla, úpadek kočovného života</a:t>
            </a:r>
          </a:p>
          <a:p>
            <a:pPr marL="0" indent="0">
              <a:buNone/>
            </a:pPr>
            <a:r>
              <a:rPr lang="cs-CZ" altLang="cs-CZ" sz="1800" dirty="0" smtClean="0">
                <a:latin typeface="Arial" charset="0"/>
              </a:rPr>
              <a:t>První vesnice a města</a:t>
            </a:r>
          </a:p>
          <a:p>
            <a:pPr marL="0" indent="0">
              <a:buNone/>
            </a:pPr>
            <a:r>
              <a:rPr lang="cs-CZ" altLang="cs-CZ" sz="1800" dirty="0" smtClean="0">
                <a:latin typeface="Arial" charset="0"/>
              </a:rPr>
              <a:t>Trvalá obydlí ze dřeva, </a:t>
            </a:r>
            <a:r>
              <a:rPr lang="cs-CZ" altLang="cs-CZ" sz="1800" dirty="0" err="1" smtClean="0">
                <a:latin typeface="Arial" charset="0"/>
              </a:rPr>
              <a:t>kamenei</a:t>
            </a:r>
            <a:r>
              <a:rPr lang="cs-CZ" altLang="cs-CZ" sz="1800" dirty="0" smtClean="0">
                <a:latin typeface="Arial" charset="0"/>
              </a:rPr>
              <a:t> cihel</a:t>
            </a:r>
          </a:p>
          <a:p>
            <a:pPr marL="0" indent="0">
              <a:buNone/>
            </a:pPr>
            <a:endParaRPr lang="cs-CZ" alt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23709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923928" y="44624"/>
            <a:ext cx="121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Neolitizace</a:t>
            </a:r>
          </a:p>
        </p:txBody>
      </p:sp>
      <p:sp>
        <p:nvSpPr>
          <p:cNvPr id="2" name="Obdélník 1"/>
          <p:cNvSpPr/>
          <p:nvPr/>
        </p:nvSpPr>
        <p:spPr>
          <a:xfrm>
            <a:off x="251520" y="1484784"/>
            <a:ext cx="86619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3200" u="sng" dirty="0"/>
              <a:t>Teorie šíření zemědělství - modely: 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sz="3200" dirty="0"/>
              <a:t>Kulturně difúzní </a:t>
            </a:r>
          </a:p>
          <a:p>
            <a:pPr>
              <a:defRPr/>
            </a:pPr>
            <a:r>
              <a:rPr lang="cs-CZ" altLang="cs-CZ" sz="3200" dirty="0" err="1" smtClean="0"/>
              <a:t>Démická</a:t>
            </a:r>
            <a:r>
              <a:rPr lang="cs-CZ" altLang="cs-CZ" sz="3200" dirty="0" smtClean="0"/>
              <a:t> difuze</a:t>
            </a:r>
            <a:endParaRPr lang="cs-CZ" altLang="cs-CZ" sz="3200" dirty="0"/>
          </a:p>
          <a:p>
            <a:pPr>
              <a:defRPr/>
            </a:pPr>
            <a:endParaRPr lang="cs-CZ" alt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22162"/>
            <a:ext cx="5015482" cy="404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9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923928" y="44624"/>
            <a:ext cx="121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Neolitizace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67532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580112" y="1556792"/>
            <a:ext cx="3333357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Stovky </a:t>
            </a:r>
            <a:r>
              <a:rPr lang="cs-CZ" dirty="0" err="1" smtClean="0"/>
              <a:t>osekvenovaných</a:t>
            </a:r>
            <a:r>
              <a:rPr lang="cs-CZ" dirty="0" smtClean="0"/>
              <a:t> genomů</a:t>
            </a:r>
          </a:p>
          <a:p>
            <a:r>
              <a:rPr lang="cs-CZ" dirty="0" smtClean="0"/>
              <a:t>Výzkum především Německých a Skandinávských lokalit.</a:t>
            </a:r>
          </a:p>
          <a:p>
            <a:r>
              <a:rPr lang="cs-CZ" dirty="0" smtClean="0"/>
              <a:t>První </a:t>
            </a:r>
            <a:r>
              <a:rPr lang="cs-CZ" dirty="0" err="1" smtClean="0"/>
              <a:t>osekvenovaný</a:t>
            </a:r>
            <a:r>
              <a:rPr lang="cs-CZ" dirty="0" smtClean="0"/>
              <a:t> „zemědělec“ - </a:t>
            </a:r>
            <a:r>
              <a:rPr lang="cs-CZ" dirty="0" err="1" smtClean="0"/>
              <a:t>Ötzi</a:t>
            </a: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58" y="3212975"/>
            <a:ext cx="2576989" cy="344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7" y="4372962"/>
            <a:ext cx="3729290" cy="228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9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923928" y="44624"/>
            <a:ext cx="121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Neolitizace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1500064"/>
            <a:ext cx="3744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4 vlny osídlení Evropy</a:t>
            </a:r>
            <a:r>
              <a:rPr lang="cs-CZ" dirty="0" smtClean="0"/>
              <a:t>:</a:t>
            </a:r>
          </a:p>
          <a:p>
            <a:r>
              <a:rPr lang="cs-CZ" dirty="0" smtClean="0"/>
              <a:t>1) 45 000 – 25 000 BP	WHG</a:t>
            </a:r>
          </a:p>
          <a:p>
            <a:r>
              <a:rPr lang="cs-CZ" dirty="0" smtClean="0"/>
              <a:t>2) </a:t>
            </a:r>
            <a:r>
              <a:rPr lang="cs-CZ" dirty="0"/>
              <a:t>45 000 – 25 000 </a:t>
            </a:r>
            <a:r>
              <a:rPr lang="cs-CZ" dirty="0" smtClean="0"/>
              <a:t>BP	CHG</a:t>
            </a:r>
          </a:p>
          <a:p>
            <a:r>
              <a:rPr lang="cs-CZ" dirty="0" smtClean="0"/>
              <a:t>3) </a:t>
            </a:r>
            <a:r>
              <a:rPr lang="cs-CZ" dirty="0"/>
              <a:t>8000 – 6000 </a:t>
            </a:r>
            <a:r>
              <a:rPr lang="cs-CZ" dirty="0" smtClean="0"/>
              <a:t>BP		</a:t>
            </a:r>
            <a:r>
              <a:rPr lang="cs-CZ" dirty="0"/>
              <a:t>EEF</a:t>
            </a:r>
          </a:p>
          <a:p>
            <a:endParaRPr lang="cs-CZ" dirty="0" smtClean="0"/>
          </a:p>
          <a:p>
            <a:r>
              <a:rPr lang="cs-CZ" dirty="0" smtClean="0"/>
              <a:t>4) 4500 BP		ANE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Indoevropská migrace </a:t>
            </a:r>
            <a:r>
              <a:rPr lang="cs-CZ" dirty="0"/>
              <a:t>z </a:t>
            </a:r>
            <a:r>
              <a:rPr lang="cs-CZ" dirty="0"/>
              <a:t>Pontské stepi</a:t>
            </a:r>
            <a:r>
              <a:rPr lang="cs-CZ" dirty="0"/>
              <a:t>, spojena s kulturou se </a:t>
            </a:r>
            <a:r>
              <a:rPr lang="cs-CZ" dirty="0" smtClean="0"/>
              <a:t>šňůrovitou keramikou.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Výzkum neolitických nalezišť z Německa – 50 – 70% 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Do Evropy přinesli koně a indoevropské jazyky.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00064"/>
            <a:ext cx="512906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80" y="4581128"/>
            <a:ext cx="3001897" cy="211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6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1" y="548680"/>
            <a:ext cx="2330409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77101" y="1448629"/>
            <a:ext cx="849463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u="sng" dirty="0" err="1" smtClean="0"/>
              <a:t>aDNA</a:t>
            </a:r>
            <a:r>
              <a:rPr lang="cs-CZ" sz="2800" u="sng" dirty="0" smtClean="0"/>
              <a:t> a osidlování Země člověkem</a:t>
            </a:r>
          </a:p>
          <a:p>
            <a:pPr>
              <a:tabLst>
                <a:tab pos="271463" algn="l"/>
              </a:tabLst>
            </a:pPr>
            <a:r>
              <a:rPr lang="cs-CZ" sz="2800" dirty="0" smtClean="0"/>
              <a:t>	1) Modelování historických událostí a jejich limity</a:t>
            </a:r>
            <a:r>
              <a:rPr lang="cs-CZ" sz="2800" dirty="0"/>
              <a:t>	</a:t>
            </a:r>
            <a:endParaRPr lang="cs-CZ" sz="2800" dirty="0" smtClean="0"/>
          </a:p>
          <a:p>
            <a:pPr>
              <a:tabLst>
                <a:tab pos="271463" algn="l"/>
              </a:tabLst>
            </a:pPr>
            <a:r>
              <a:rPr lang="cs-CZ" sz="2800" dirty="0"/>
              <a:t>	</a:t>
            </a:r>
            <a:r>
              <a:rPr lang="cs-CZ" sz="2800" dirty="0" smtClean="0"/>
              <a:t>2) Teorie šíření moderního </a:t>
            </a:r>
            <a:r>
              <a:rPr lang="cs-CZ" sz="2800" i="1" dirty="0" smtClean="0"/>
              <a:t>Homo sapiens</a:t>
            </a:r>
          </a:p>
          <a:p>
            <a:pPr>
              <a:tabLst>
                <a:tab pos="271463" algn="l"/>
              </a:tabLst>
            </a:pPr>
            <a:r>
              <a:rPr lang="cs-CZ" sz="2800" dirty="0"/>
              <a:t>	</a:t>
            </a:r>
            <a:r>
              <a:rPr lang="cs-CZ" sz="2800" dirty="0" smtClean="0"/>
              <a:t>3) Analýza </a:t>
            </a:r>
            <a:r>
              <a:rPr lang="cs-CZ" sz="2800" dirty="0" err="1" smtClean="0"/>
              <a:t>aDNA</a:t>
            </a:r>
            <a:r>
              <a:rPr lang="cs-CZ" sz="2800" dirty="0" smtClean="0"/>
              <a:t> a osídlení Ameriky</a:t>
            </a:r>
          </a:p>
          <a:p>
            <a:pPr>
              <a:tabLst>
                <a:tab pos="271463" algn="l"/>
              </a:tabLst>
            </a:pPr>
            <a:r>
              <a:rPr lang="cs-CZ" sz="2800" dirty="0" smtClean="0"/>
              <a:t>	4) Analýza </a:t>
            </a:r>
            <a:r>
              <a:rPr lang="cs-CZ" sz="2800" dirty="0" err="1" smtClean="0"/>
              <a:t>aDNA</a:t>
            </a:r>
            <a:r>
              <a:rPr lang="cs-CZ" sz="2800" dirty="0" smtClean="0"/>
              <a:t> a osídlení Austrálie</a:t>
            </a:r>
          </a:p>
          <a:p>
            <a:pPr algn="ctr">
              <a:tabLst>
                <a:tab pos="271463" algn="l"/>
              </a:tabLst>
            </a:pPr>
            <a:r>
              <a:rPr lang="cs-CZ" sz="2800" u="sng" dirty="0" err="1" smtClean="0"/>
              <a:t>aDNA</a:t>
            </a:r>
            <a:r>
              <a:rPr lang="cs-CZ" sz="2800" u="sng" dirty="0" smtClean="0"/>
              <a:t> a </a:t>
            </a:r>
            <a:r>
              <a:rPr lang="cs-CZ" sz="2800" u="sng" dirty="0" err="1" smtClean="0"/>
              <a:t>neolitizace</a:t>
            </a:r>
            <a:endParaRPr lang="cs-CZ" sz="2800" u="sng" dirty="0" smtClean="0"/>
          </a:p>
          <a:p>
            <a:pPr marL="720725" lvl="1" indent="-452438">
              <a:buAutoNum type="arabicParenR"/>
              <a:tabLst>
                <a:tab pos="271463" algn="l"/>
              </a:tabLst>
            </a:pPr>
            <a:r>
              <a:rPr lang="cs-CZ" sz="2800" dirty="0" smtClean="0"/>
              <a:t>Charakteristika dějinného období neolit</a:t>
            </a:r>
          </a:p>
          <a:p>
            <a:pPr marL="720725" lvl="1" indent="-452438">
              <a:buAutoNum type="arabicParenR"/>
              <a:tabLst>
                <a:tab pos="271463" algn="l"/>
              </a:tabLst>
            </a:pPr>
            <a:r>
              <a:rPr lang="cs-CZ" sz="2800" dirty="0" smtClean="0"/>
              <a:t>Domestikace </a:t>
            </a:r>
          </a:p>
          <a:p>
            <a:pPr marL="720725" lvl="1" indent="-452438">
              <a:buAutoNum type="arabicParenR"/>
              <a:tabLst>
                <a:tab pos="271463" algn="l"/>
              </a:tabLst>
            </a:pPr>
            <a:r>
              <a:rPr lang="cs-CZ" sz="2800" dirty="0" smtClean="0"/>
              <a:t>Šíření neolitického způsobu života </a:t>
            </a:r>
          </a:p>
          <a:p>
            <a:pPr marL="268287" lvl="1">
              <a:tabLst>
                <a:tab pos="720725" algn="l"/>
              </a:tabLst>
            </a:pPr>
            <a:r>
              <a:rPr lang="cs-CZ" sz="2800" dirty="0" smtClean="0"/>
              <a:t>4)	Analýza </a:t>
            </a:r>
            <a:r>
              <a:rPr lang="cs-CZ" sz="2800" dirty="0" err="1" smtClean="0"/>
              <a:t>aDNA</a:t>
            </a:r>
            <a:r>
              <a:rPr lang="cs-CZ" sz="2800" dirty="0" smtClean="0"/>
              <a:t> a neolit</a:t>
            </a:r>
          </a:p>
          <a:p>
            <a:pPr marL="514350" indent="-514350">
              <a:buAutoNum type="arabicParenR"/>
              <a:tabLst>
                <a:tab pos="271463" algn="l"/>
              </a:tabLst>
            </a:pPr>
            <a:endParaRPr lang="cs-CZ" sz="2800" dirty="0" smtClean="0"/>
          </a:p>
          <a:p>
            <a:pPr marL="514350" indent="-514350">
              <a:buAutoNum type="arabicParenR"/>
              <a:tabLst>
                <a:tab pos="271463" algn="l"/>
              </a:tabLst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72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2894516" y="44624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err="1" smtClean="0"/>
              <a:t>aDNA</a:t>
            </a:r>
            <a:r>
              <a:rPr lang="cs-CZ" dirty="0" smtClean="0"/>
              <a:t> a osidlování Země člověkem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77101" y="1448629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71463" algn="l"/>
              </a:tabLst>
            </a:pPr>
            <a:endParaRPr lang="cs-CZ" sz="2800" dirty="0" smtClean="0"/>
          </a:p>
          <a:p>
            <a:pPr marL="514350" indent="-514350">
              <a:buAutoNum type="arabicParenR"/>
              <a:tabLst>
                <a:tab pos="271463" algn="l"/>
              </a:tabLst>
            </a:pP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60000" y="3091659"/>
            <a:ext cx="866194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cs-CZ" sz="2800" u="sng" dirty="0" smtClean="0"/>
              <a:t>Osidlování světa anatomicky moderním člověkem</a:t>
            </a:r>
            <a:endParaRPr lang="cs-CZ" sz="2800" u="sng" dirty="0" smtClean="0"/>
          </a:p>
        </p:txBody>
      </p:sp>
      <p:sp>
        <p:nvSpPr>
          <p:cNvPr id="2" name="Obdélník 1"/>
          <p:cNvSpPr/>
          <p:nvPr/>
        </p:nvSpPr>
        <p:spPr>
          <a:xfrm>
            <a:off x="265923" y="2505670"/>
            <a:ext cx="137017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altLang="cs-CZ" dirty="0" smtClean="0"/>
              <a:t>Archeologie</a:t>
            </a:r>
            <a:endParaRPr lang="cs-CZ" altLang="cs-CZ" dirty="0"/>
          </a:p>
        </p:txBody>
      </p:sp>
      <p:sp>
        <p:nvSpPr>
          <p:cNvPr id="3" name="Obdélník 2"/>
          <p:cNvSpPr/>
          <p:nvPr/>
        </p:nvSpPr>
        <p:spPr>
          <a:xfrm>
            <a:off x="1742697" y="2312842"/>
            <a:ext cx="14219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altLang="cs-CZ" dirty="0" smtClean="0"/>
              <a:t>Antropologie </a:t>
            </a:r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3301205" y="2481589"/>
            <a:ext cx="10618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altLang="cs-CZ" dirty="0" smtClean="0"/>
              <a:t>Geologie</a:t>
            </a:r>
            <a:endParaRPr lang="cs-CZ" altLang="cs-CZ" dirty="0"/>
          </a:p>
        </p:txBody>
      </p:sp>
      <p:sp>
        <p:nvSpPr>
          <p:cNvPr id="5" name="Obdélník 4"/>
          <p:cNvSpPr/>
          <p:nvPr/>
        </p:nvSpPr>
        <p:spPr>
          <a:xfrm>
            <a:off x="4489936" y="2296322"/>
            <a:ext cx="127252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altLang="cs-CZ" dirty="0" smtClean="0"/>
              <a:t>Lingvistika</a:t>
            </a:r>
            <a:endParaRPr lang="cs-CZ" altLang="cs-CZ" dirty="0"/>
          </a:p>
        </p:txBody>
      </p:sp>
      <p:sp>
        <p:nvSpPr>
          <p:cNvPr id="6" name="Obdélník 5"/>
          <p:cNvSpPr/>
          <p:nvPr/>
        </p:nvSpPr>
        <p:spPr>
          <a:xfrm>
            <a:off x="7434599" y="2669884"/>
            <a:ext cx="14991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altLang="cs-CZ" dirty="0" smtClean="0"/>
              <a:t>Analýzy </a:t>
            </a:r>
            <a:r>
              <a:rPr lang="cs-CZ" altLang="cs-CZ" dirty="0" err="1" smtClean="0"/>
              <a:t>aDNA</a:t>
            </a:r>
            <a:endParaRPr lang="cs-CZ" alt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940152" y="2449323"/>
            <a:ext cx="1376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altLang="cs-CZ" dirty="0" smtClean="0"/>
              <a:t>Analýzy </a:t>
            </a:r>
            <a:r>
              <a:rPr lang="cs-CZ" altLang="cs-CZ" dirty="0"/>
              <a:t>DNA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60000" y="4077072"/>
            <a:ext cx="8661948" cy="221599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71463" algn="l"/>
              </a:tabLst>
            </a:pPr>
            <a:r>
              <a:rPr lang="cs-CZ" sz="2400" u="sng" dirty="0" smtClean="0"/>
              <a:t>Limity metod bez analýzy </a:t>
            </a:r>
            <a:r>
              <a:rPr lang="cs-CZ" sz="2400" u="sng" dirty="0" err="1" smtClean="0"/>
              <a:t>aDNA</a:t>
            </a:r>
            <a:endParaRPr lang="cs-CZ" sz="2400" u="sng" dirty="0" smtClean="0"/>
          </a:p>
          <a:p>
            <a:pPr>
              <a:tabLst>
                <a:tab pos="271463" algn="l"/>
              </a:tabLst>
            </a:pPr>
            <a:r>
              <a:rPr lang="cs-CZ" sz="1600" dirty="0" smtClean="0"/>
              <a:t>Jedná se o modelování – vychází z principu </a:t>
            </a:r>
            <a:r>
              <a:rPr lang="cs-CZ" sz="1600" b="1" dirty="0" smtClean="0"/>
              <a:t>molekulárních hodin</a:t>
            </a:r>
            <a:r>
              <a:rPr lang="cs-CZ" sz="1600" dirty="0" smtClean="0"/>
              <a:t>, který </a:t>
            </a:r>
            <a:r>
              <a:rPr lang="cs-CZ" sz="1600" dirty="0"/>
              <a:t>je </a:t>
            </a:r>
            <a:r>
              <a:rPr lang="cs-CZ" sz="1600" dirty="0" smtClean="0"/>
              <a:t>založen </a:t>
            </a:r>
            <a:r>
              <a:rPr lang="cs-CZ" sz="1600" dirty="0"/>
              <a:t>na předpokladu, že míra mutací v DNA </a:t>
            </a:r>
            <a:r>
              <a:rPr lang="cs-CZ" sz="1600" dirty="0" smtClean="0"/>
              <a:t>je </a:t>
            </a:r>
            <a:r>
              <a:rPr lang="cs-CZ" sz="1600" dirty="0"/>
              <a:t>za určitý čas přibližně </a:t>
            </a:r>
            <a:r>
              <a:rPr lang="cs-CZ" sz="1600" dirty="0" smtClean="0"/>
              <a:t>konstantní, díky čemuž je </a:t>
            </a:r>
            <a:r>
              <a:rPr lang="cs-CZ" sz="1600" dirty="0"/>
              <a:t>možné odhadnout evoluční vzdálenost, zpravidla mezi </a:t>
            </a:r>
            <a:r>
              <a:rPr lang="cs-CZ" sz="1600" dirty="0" smtClean="0"/>
              <a:t>dvěma populacemi nebo druhy.</a:t>
            </a:r>
          </a:p>
          <a:p>
            <a:pPr>
              <a:tabLst>
                <a:tab pos="271463" algn="l"/>
              </a:tabLst>
            </a:pPr>
            <a:r>
              <a:rPr lang="cs-CZ" sz="1600" dirty="0" smtClean="0"/>
              <a:t>Tato metoda vychází z recentních dat a je velmi obtížné do ní zahrnout populační události jako je např. míšení populací (</a:t>
            </a:r>
            <a:r>
              <a:rPr lang="cs-CZ" sz="1600" dirty="0" err="1" smtClean="0"/>
              <a:t>admixture</a:t>
            </a:r>
            <a:r>
              <a:rPr lang="cs-CZ" sz="1600" dirty="0" smtClean="0"/>
              <a:t>), efekt zakladatele, </a:t>
            </a:r>
            <a:r>
              <a:rPr lang="cs-CZ" sz="1600" dirty="0" err="1" smtClean="0"/>
              <a:t>bottleneck</a:t>
            </a:r>
            <a:r>
              <a:rPr lang="cs-CZ" sz="1600" dirty="0" smtClean="0"/>
              <a:t>, selekční tlaky a </a:t>
            </a:r>
            <a:r>
              <a:rPr lang="cs-CZ" sz="1600" dirty="0" err="1" smtClean="0"/>
              <a:t>geogologick</a:t>
            </a:r>
            <a:r>
              <a:rPr lang="cs-CZ" sz="1600" dirty="0" err="1" smtClean="0"/>
              <a:t>é</a:t>
            </a:r>
            <a:r>
              <a:rPr lang="cs-CZ" sz="1600" dirty="0" smtClean="0"/>
              <a:t> vnější vlivy (např. zalednění).</a:t>
            </a:r>
          </a:p>
          <a:p>
            <a:pPr>
              <a:tabLst>
                <a:tab pos="271463" algn="l"/>
              </a:tabLst>
            </a:pPr>
            <a:r>
              <a:rPr lang="cs-CZ" sz="1600" dirty="0" smtClean="0"/>
              <a:t>Analýza </a:t>
            </a:r>
            <a:r>
              <a:rPr lang="cs-CZ" sz="1600" dirty="0" err="1" smtClean="0"/>
              <a:t>aDNA</a:t>
            </a:r>
            <a:r>
              <a:rPr lang="cs-CZ" sz="1600" dirty="0" smtClean="0"/>
              <a:t> je vhodným nástrojem pro validaci mutační rychlosti</a:t>
            </a:r>
            <a:r>
              <a:rPr lang="cs-CZ" sz="1600" dirty="0"/>
              <a:t>.</a:t>
            </a:r>
            <a:endParaRPr lang="cs-CZ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8" y="1602636"/>
            <a:ext cx="1381385" cy="77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97" y="1602636"/>
            <a:ext cx="1421904" cy="58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23"/>
          <a:stretch/>
        </p:blipFill>
        <p:spPr bwMode="auto">
          <a:xfrm>
            <a:off x="3297733" y="1558619"/>
            <a:ext cx="1065336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39" y="1608018"/>
            <a:ext cx="1279525" cy="6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18" y="1612689"/>
            <a:ext cx="1376120" cy="77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600" y="1608018"/>
            <a:ext cx="1499147" cy="67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Přímá spojnice se šipkou 16"/>
          <p:cNvCxnSpPr/>
          <p:nvPr/>
        </p:nvCxnSpPr>
        <p:spPr>
          <a:xfrm>
            <a:off x="251520" y="3717032"/>
            <a:ext cx="86534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3694735" y="3635814"/>
            <a:ext cx="17924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Syntéza dat</a:t>
            </a:r>
            <a:endParaRPr lang="cs-CZ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F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9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2894516" y="44624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err="1" smtClean="0"/>
              <a:t>aDNA</a:t>
            </a:r>
            <a:r>
              <a:rPr lang="cs-CZ" dirty="0" smtClean="0"/>
              <a:t> a osidlování Země člověkem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1520" y="1462346"/>
            <a:ext cx="86619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/>
              <a:t>Osídlování světa hominidy</a:t>
            </a:r>
            <a:endParaRPr lang="cs-CZ" sz="2800" dirty="0"/>
          </a:p>
          <a:p>
            <a:pPr>
              <a:tabLst>
                <a:tab pos="271463" algn="l"/>
              </a:tabLst>
            </a:pPr>
            <a:r>
              <a:rPr lang="cs-CZ" sz="2000" i="1" dirty="0"/>
              <a:t>Homo </a:t>
            </a:r>
            <a:r>
              <a:rPr lang="cs-CZ" sz="2000" i="1" dirty="0" err="1"/>
              <a:t>erectus</a:t>
            </a:r>
            <a:r>
              <a:rPr lang="cs-CZ" sz="2000" i="1" dirty="0"/>
              <a:t> </a:t>
            </a:r>
            <a:r>
              <a:rPr lang="cs-CZ" sz="2000" dirty="0"/>
              <a:t>a </a:t>
            </a:r>
            <a:r>
              <a:rPr lang="cs-CZ" sz="2000" i="1" dirty="0"/>
              <a:t>Homo </a:t>
            </a:r>
            <a:r>
              <a:rPr lang="cs-CZ" sz="2000" i="1" dirty="0" err="1"/>
              <a:t>ergaster</a:t>
            </a:r>
            <a:r>
              <a:rPr lang="cs-CZ" sz="2000" i="1" dirty="0"/>
              <a:t> </a:t>
            </a:r>
            <a:r>
              <a:rPr lang="cs-CZ" sz="2000" dirty="0"/>
              <a:t>migrovali z Afriky už před 1, 8 mil lety (</a:t>
            </a:r>
            <a:r>
              <a:rPr lang="cs-CZ" sz="2000" dirty="0" err="1"/>
              <a:t>Grine</a:t>
            </a:r>
            <a:r>
              <a:rPr lang="cs-CZ" sz="2000" dirty="0"/>
              <a:t> et al., 2009) a několika na sobě nezávislých </a:t>
            </a:r>
            <a:r>
              <a:rPr lang="cs-CZ" sz="2000" dirty="0" smtClean="0"/>
              <a:t>vlnách. </a:t>
            </a:r>
            <a:endParaRPr lang="cs-CZ" sz="2000" u="sng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45" y="2601119"/>
            <a:ext cx="6637698" cy="357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9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2894516" y="44624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err="1" smtClean="0"/>
              <a:t>aDNA</a:t>
            </a:r>
            <a:r>
              <a:rPr lang="cs-CZ" dirty="0" smtClean="0"/>
              <a:t> a osidlování Země člověkem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1520" y="1462346"/>
            <a:ext cx="86619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cs-CZ" sz="2800" u="sng" dirty="0" smtClean="0"/>
              <a:t>Teorie </a:t>
            </a:r>
            <a:r>
              <a:rPr lang="cs-CZ" sz="2800" u="sng" dirty="0"/>
              <a:t>šíření moderního </a:t>
            </a:r>
            <a:r>
              <a:rPr lang="cs-CZ" sz="2800" i="1" u="sng" dirty="0"/>
              <a:t>Homo </a:t>
            </a:r>
            <a:r>
              <a:rPr lang="cs-CZ" sz="2800" i="1" u="sng" dirty="0" smtClean="0"/>
              <a:t>sapiens</a:t>
            </a:r>
            <a:endParaRPr lang="cs-CZ" sz="2800" u="sng" dirty="0" smtClean="0"/>
          </a:p>
          <a:p>
            <a:pPr>
              <a:tabLst>
                <a:tab pos="271463" algn="l"/>
              </a:tabLst>
            </a:pPr>
            <a:r>
              <a:rPr lang="cs-CZ" sz="2800" dirty="0" smtClean="0"/>
              <a:t>	Multiregionální model		</a:t>
            </a:r>
            <a:r>
              <a:rPr lang="cs-CZ" sz="2800" dirty="0" smtClean="0"/>
              <a:t>Model „</a:t>
            </a:r>
            <a:r>
              <a:rPr lang="cs-CZ" sz="2800" dirty="0" err="1" smtClean="0"/>
              <a:t>Out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Africa</a:t>
            </a:r>
            <a:r>
              <a:rPr lang="cs-CZ" sz="2800" dirty="0" smtClean="0"/>
              <a:t>“</a:t>
            </a:r>
          </a:p>
          <a:p>
            <a:pPr>
              <a:tabLst>
                <a:tab pos="271463" algn="l"/>
              </a:tabLst>
            </a:pPr>
            <a:endParaRPr lang="cs-CZ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454398"/>
            <a:ext cx="4053436" cy="331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2" y="2481089"/>
            <a:ext cx="4016796" cy="328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9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2894516" y="44624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err="1" smtClean="0"/>
              <a:t>aDNA</a:t>
            </a:r>
            <a:r>
              <a:rPr lang="cs-CZ" dirty="0" smtClean="0"/>
              <a:t> a osidlování Země člověkem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4"/>
          <a:stretch/>
        </p:blipFill>
        <p:spPr bwMode="auto">
          <a:xfrm>
            <a:off x="986542" y="1429554"/>
            <a:ext cx="7178738" cy="458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9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2894516" y="44624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err="1" smtClean="0"/>
              <a:t>aDNA</a:t>
            </a:r>
            <a:r>
              <a:rPr lang="cs-CZ" dirty="0" smtClean="0"/>
              <a:t> a osidlování Země člověkem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1" y="1526695"/>
            <a:ext cx="866194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u="sng" dirty="0" smtClean="0"/>
              <a:t>Statistické metody k porovnávání populací </a:t>
            </a:r>
          </a:p>
          <a:p>
            <a:r>
              <a:rPr lang="cs-CZ" sz="1600" dirty="0" smtClean="0"/>
              <a:t>Pro porovnávání vzdálenosti populací jsou nejčastěji používána data získaná z analýzy mitochondriální DNA, chromozomu Y a SNP.</a:t>
            </a:r>
          </a:p>
          <a:p>
            <a:r>
              <a:rPr lang="cs-CZ" sz="1600" dirty="0" smtClean="0"/>
              <a:t>Pro analýzu dat </a:t>
            </a:r>
            <a:r>
              <a:rPr lang="cs-CZ" sz="1600" dirty="0" err="1" smtClean="0"/>
              <a:t>aDNA</a:t>
            </a:r>
            <a:r>
              <a:rPr lang="cs-CZ" sz="1600" dirty="0" smtClean="0"/>
              <a:t> a porovnávání se současnými populacemi je používám softwarový balíček ADMIXTOOL.</a:t>
            </a:r>
          </a:p>
          <a:p>
            <a:r>
              <a:rPr lang="cs-CZ" sz="1600" dirty="0" smtClean="0"/>
              <a:t>Vychází ze </a:t>
            </a:r>
            <a:r>
              <a:rPr lang="cs-CZ" sz="1600" dirty="0" err="1" smtClean="0"/>
              <a:t>sekvenačních</a:t>
            </a:r>
            <a:r>
              <a:rPr lang="cs-CZ" sz="1600" dirty="0" smtClean="0"/>
              <a:t> dat (NGS) nebo dat získaných pomocí </a:t>
            </a:r>
            <a:r>
              <a:rPr lang="cs-CZ" sz="1600" dirty="0" err="1" smtClean="0"/>
              <a:t>microarrays</a:t>
            </a:r>
            <a:r>
              <a:rPr lang="cs-CZ" sz="1600" dirty="0"/>
              <a:t>.</a:t>
            </a:r>
            <a:endParaRPr lang="cs-CZ" sz="1600" dirty="0" smtClean="0"/>
          </a:p>
          <a:p>
            <a:r>
              <a:rPr lang="cs-CZ" sz="1600" dirty="0" smtClean="0"/>
              <a:t>Porovnává SNP cca 600 000, které byly vybrány na základě analýzy 900 </a:t>
            </a:r>
            <a:r>
              <a:rPr lang="cs-CZ" sz="1600" dirty="0" err="1" smtClean="0"/>
              <a:t>jedimců</a:t>
            </a:r>
            <a:r>
              <a:rPr lang="cs-CZ" sz="1600" dirty="0" smtClean="0"/>
              <a:t> z 53 recentních populací (</a:t>
            </a:r>
            <a:r>
              <a:rPr lang="cs-CZ" sz="1600" dirty="0" err="1" smtClean="0"/>
              <a:t>Genographic</a:t>
            </a:r>
            <a:r>
              <a:rPr lang="cs-CZ" sz="1600" dirty="0" smtClean="0"/>
              <a:t> </a:t>
            </a:r>
            <a:r>
              <a:rPr lang="cs-CZ" sz="1600" dirty="0" err="1" smtClean="0"/>
              <a:t>project</a:t>
            </a:r>
            <a:r>
              <a:rPr lang="cs-CZ" sz="1600" dirty="0" smtClean="0"/>
              <a:t>, 1000 Genome </a:t>
            </a:r>
            <a:r>
              <a:rPr lang="cs-CZ" sz="1600" dirty="0"/>
              <a:t>P</a:t>
            </a:r>
            <a:r>
              <a:rPr lang="cs-CZ" sz="1600" dirty="0" smtClean="0"/>
              <a:t>roject).</a:t>
            </a:r>
          </a:p>
          <a:p>
            <a:r>
              <a:rPr lang="cs-CZ" sz="1600" dirty="0" smtClean="0"/>
              <a:t>ADMIXTOOL shrnuje 5 metod, které byly dříve samostatně použity k hodnocení míšení populací: </a:t>
            </a:r>
            <a:r>
              <a:rPr lang="en-US" sz="1600" i="1" dirty="0"/>
              <a:t>the three-population test, D-statistics, F4-ratio estimation, admixture graph </a:t>
            </a:r>
            <a:r>
              <a:rPr lang="en-US" sz="1600" i="1" dirty="0" smtClean="0"/>
              <a:t>fitting</a:t>
            </a:r>
            <a:r>
              <a:rPr lang="cs-CZ" sz="1600" i="1" dirty="0"/>
              <a:t> </a:t>
            </a:r>
            <a:r>
              <a:rPr lang="cs-CZ" sz="1600" i="1" dirty="0" smtClean="0"/>
              <a:t>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rolloff</a:t>
            </a:r>
            <a:r>
              <a:rPr lang="cs-CZ" sz="1600" dirty="0"/>
              <a:t> </a:t>
            </a:r>
            <a:r>
              <a:rPr lang="en-US" sz="1600" dirty="0" smtClean="0"/>
              <a:t>(Reich </a:t>
            </a:r>
            <a:r>
              <a:rPr lang="en-US" sz="1600" i="1" dirty="0"/>
              <a:t>et al. </a:t>
            </a:r>
            <a:r>
              <a:rPr lang="en-US" sz="1600" dirty="0"/>
              <a:t>2009; Green </a:t>
            </a:r>
            <a:r>
              <a:rPr lang="en-US" sz="1600" i="1" dirty="0"/>
              <a:t>et al. </a:t>
            </a:r>
            <a:r>
              <a:rPr lang="en-US" sz="1600" dirty="0"/>
              <a:t>2010; Durand </a:t>
            </a:r>
            <a:r>
              <a:rPr lang="en-US" sz="1600" i="1" dirty="0"/>
              <a:t>et al. </a:t>
            </a:r>
            <a:r>
              <a:rPr lang="en-US" sz="1600" dirty="0"/>
              <a:t>2011; </a:t>
            </a:r>
            <a:r>
              <a:rPr lang="en-US" sz="1600" dirty="0" err="1"/>
              <a:t>Moorjani</a:t>
            </a:r>
            <a:r>
              <a:rPr lang="en-US" sz="1600" dirty="0"/>
              <a:t> </a:t>
            </a:r>
            <a:r>
              <a:rPr lang="en-US" sz="1600" i="1" dirty="0"/>
              <a:t>et al</a:t>
            </a:r>
            <a:r>
              <a:rPr lang="en-US" sz="1600" dirty="0"/>
              <a:t>. 2011</a:t>
            </a:r>
            <a:r>
              <a:rPr lang="en-US" sz="1600" dirty="0" smtClean="0"/>
              <a:t>)</a:t>
            </a:r>
            <a:r>
              <a:rPr lang="cs-CZ" sz="1600" dirty="0" smtClean="0"/>
              <a:t>. </a:t>
            </a:r>
          </a:p>
          <a:p>
            <a:r>
              <a:rPr lang="cs-CZ" sz="1600" dirty="0" smtClean="0"/>
              <a:t>Tento </a:t>
            </a:r>
            <a:r>
              <a:rPr lang="cs-CZ" sz="1600" dirty="0"/>
              <a:t>nástroj dokáže modelovat alternativní </a:t>
            </a:r>
            <a:r>
              <a:rPr lang="cs-CZ" sz="1600" dirty="0" smtClean="0"/>
              <a:t>scénáře.</a:t>
            </a:r>
            <a:endParaRPr lang="cs-CZ" sz="1600" dirty="0"/>
          </a:p>
          <a:p>
            <a:r>
              <a:rPr lang="cs-CZ" sz="1600" dirty="0" smtClean="0"/>
              <a:t>Je citlivý k archaické příměsi genů, i pokud nemáme srovnávací vzorek </a:t>
            </a:r>
            <a:r>
              <a:rPr lang="cs-CZ" sz="1600" dirty="0" err="1" smtClean="0"/>
              <a:t>aDNA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Do modelování lze zahrnout velikost populace, náhodné/nenáhodné páření, chybu </a:t>
            </a:r>
            <a:r>
              <a:rPr lang="cs-CZ" sz="1600" dirty="0" err="1" smtClean="0"/>
              <a:t>sekvenování</a:t>
            </a:r>
            <a:r>
              <a:rPr lang="cs-CZ" sz="1600" dirty="0" smtClean="0"/>
              <a:t>, </a:t>
            </a:r>
            <a:r>
              <a:rPr lang="cs-CZ" sz="1600" dirty="0" err="1" smtClean="0"/>
              <a:t>postmortem</a:t>
            </a:r>
            <a:r>
              <a:rPr lang="cs-CZ" sz="1600" dirty="0" smtClean="0"/>
              <a:t> degradaci </a:t>
            </a:r>
            <a:r>
              <a:rPr lang="cs-CZ" sz="1600" dirty="0" err="1" smtClean="0"/>
              <a:t>aDNA</a:t>
            </a:r>
            <a:r>
              <a:rPr lang="cs-CZ" sz="1600" dirty="0" smtClean="0"/>
              <a:t>, recentní příměs apod.</a:t>
            </a:r>
          </a:p>
          <a:p>
            <a:r>
              <a:rPr lang="cs-CZ" sz="1600" dirty="0" smtClean="0"/>
              <a:t>Jedním </a:t>
            </a:r>
            <a:r>
              <a:rPr lang="cs-CZ" sz="1600" dirty="0"/>
              <a:t>z nástrojů ADMIXTOOL je metoda </a:t>
            </a:r>
            <a:r>
              <a:rPr lang="cs-CZ" sz="1600" dirty="0">
                <a:solidFill>
                  <a:srgbClr val="FF0000"/>
                </a:solidFill>
              </a:rPr>
              <a:t>D – </a:t>
            </a:r>
            <a:r>
              <a:rPr lang="cs-CZ" sz="1600" dirty="0" err="1" smtClean="0">
                <a:solidFill>
                  <a:srgbClr val="FF0000"/>
                </a:solidFill>
              </a:rPr>
              <a:t>statistic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smtClean="0"/>
              <a:t>(Green </a:t>
            </a:r>
            <a:r>
              <a:rPr lang="cs-CZ" sz="1600" i="1" dirty="0"/>
              <a:t>et </a:t>
            </a:r>
            <a:r>
              <a:rPr lang="cs-CZ" sz="1600" i="1" dirty="0" smtClean="0"/>
              <a:t>al</a:t>
            </a:r>
            <a:r>
              <a:rPr lang="cs-CZ" sz="1600" dirty="0" smtClean="0"/>
              <a:t>., 2010</a:t>
            </a:r>
            <a:r>
              <a:rPr lang="cs-CZ" sz="1600" dirty="0"/>
              <a:t>) </a:t>
            </a:r>
            <a:r>
              <a:rPr lang="cs-CZ" sz="1600" dirty="0" smtClean="0"/>
              <a:t>která testuje míšení </a:t>
            </a:r>
            <a:r>
              <a:rPr lang="cs-CZ" sz="1600" dirty="0"/>
              <a:t>mezi třemi </a:t>
            </a:r>
            <a:r>
              <a:rPr lang="cs-CZ" sz="1600" dirty="0" smtClean="0"/>
              <a:t>populacemi (</a:t>
            </a:r>
            <a:r>
              <a:rPr lang="cs-CZ" sz="1600" dirty="0" err="1" smtClean="0"/>
              <a:t>neadrtálec</a:t>
            </a:r>
            <a:r>
              <a:rPr lang="cs-CZ" sz="1600" dirty="0" smtClean="0"/>
              <a:t>, Homo sapiens a </a:t>
            </a:r>
            <a:r>
              <a:rPr lang="cs-CZ" sz="1600" dirty="0" err="1" smtClean="0"/>
              <a:t>Denisované</a:t>
            </a:r>
            <a:r>
              <a:rPr lang="cs-CZ" sz="1600" dirty="0" smtClean="0"/>
              <a:t>).</a:t>
            </a:r>
          </a:p>
          <a:p>
            <a:r>
              <a:rPr lang="cs-CZ" sz="1600" dirty="0" smtClean="0"/>
              <a:t>D- </a:t>
            </a:r>
            <a:r>
              <a:rPr lang="cs-CZ" sz="1600" dirty="0" err="1" smtClean="0"/>
              <a:t>statistic</a:t>
            </a:r>
            <a:r>
              <a:rPr lang="cs-CZ" sz="1600" dirty="0" smtClean="0"/>
              <a:t> hodnotí sdílené alely mezi populacemi a subpopulacemi. </a:t>
            </a:r>
          </a:p>
        </p:txBody>
      </p:sp>
    </p:spTree>
    <p:extLst>
      <p:ext uri="{BB962C8B-B14F-4D97-AF65-F5344CB8AC3E}">
        <p14:creationId xmlns:p14="http://schemas.microsoft.com/office/powerpoint/2010/main" val="20885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2894516" y="44624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err="1" smtClean="0"/>
              <a:t>aDNA</a:t>
            </a:r>
            <a:r>
              <a:rPr lang="cs-CZ" dirty="0" smtClean="0"/>
              <a:t> a osidlování Země člověkem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1520" y="1556792"/>
            <a:ext cx="570587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1463" algn="l"/>
              </a:tabLst>
            </a:pPr>
            <a:r>
              <a:rPr lang="cs-CZ" sz="2400" u="sng" dirty="0" smtClean="0"/>
              <a:t>Doklady osidlování Ameriky analýzou </a:t>
            </a:r>
            <a:r>
              <a:rPr lang="cs-CZ" sz="2400" u="sng" dirty="0" err="1" smtClean="0"/>
              <a:t>aDNA</a:t>
            </a:r>
            <a:r>
              <a:rPr lang="cs-CZ" sz="2400" u="sng" dirty="0" smtClean="0"/>
              <a:t> </a:t>
            </a:r>
            <a:endParaRPr lang="cs-CZ" sz="2400" u="sng" dirty="0" smtClean="0"/>
          </a:p>
          <a:p>
            <a:r>
              <a:rPr lang="cs-CZ" altLang="cs-CZ" sz="2000" dirty="0"/>
              <a:t>Pevninskou </a:t>
            </a:r>
            <a:r>
              <a:rPr lang="cs-CZ" altLang="cs-CZ" sz="2000" dirty="0" smtClean="0"/>
              <a:t>cestou - </a:t>
            </a:r>
            <a:r>
              <a:rPr lang="cs-CZ" altLang="cs-CZ" sz="2000" dirty="0" err="1" smtClean="0"/>
              <a:t>Beringie</a:t>
            </a:r>
            <a:r>
              <a:rPr lang="cs-CZ" altLang="cs-CZ" sz="2000" dirty="0" smtClean="0"/>
              <a:t> </a:t>
            </a:r>
            <a:endParaRPr lang="cs-CZ" altLang="cs-CZ" sz="2000" dirty="0"/>
          </a:p>
          <a:p>
            <a:pPr>
              <a:buFontTx/>
              <a:buChar char="-"/>
            </a:pPr>
            <a:r>
              <a:rPr lang="cs-CZ" altLang="cs-CZ" sz="2000" dirty="0"/>
              <a:t>Dlouhodobá migrace – dvě vlny migrace</a:t>
            </a:r>
          </a:p>
          <a:p>
            <a:pPr>
              <a:buFontTx/>
              <a:buChar char="-"/>
            </a:pPr>
            <a:r>
              <a:rPr lang="cs-CZ" altLang="cs-CZ" sz="2000" dirty="0"/>
              <a:t>Krátkodobá migrace – okolo 19 000 B.P</a:t>
            </a:r>
            <a:r>
              <a:rPr lang="cs-CZ" altLang="cs-CZ" sz="2000" dirty="0" smtClean="0"/>
              <a:t>. (22 000 – 17000) </a:t>
            </a:r>
          </a:p>
          <a:p>
            <a:pPr>
              <a:buFontTx/>
              <a:buChar char="-"/>
            </a:pPr>
            <a:r>
              <a:rPr lang="cs-CZ" altLang="cs-CZ" sz="2000" dirty="0" smtClean="0"/>
              <a:t>Lebky indiánů jsou ale morfologicky podobnější Melanésanům a </a:t>
            </a:r>
            <a:r>
              <a:rPr lang="cs-CZ" altLang="cs-CZ" sz="2000" dirty="0" err="1" smtClean="0"/>
              <a:t>Aboridgincům</a:t>
            </a:r>
            <a:r>
              <a:rPr lang="cs-CZ" altLang="cs-CZ" sz="2000" dirty="0" smtClean="0"/>
              <a:t>?</a:t>
            </a:r>
          </a:p>
          <a:p>
            <a:pPr>
              <a:buFontTx/>
              <a:buChar char="-"/>
            </a:pPr>
            <a:endParaRPr lang="cs-CZ" altLang="cs-CZ" sz="2000" dirty="0"/>
          </a:p>
          <a:p>
            <a:pPr>
              <a:tabLst>
                <a:tab pos="271463" algn="l"/>
              </a:tabLst>
            </a:pPr>
            <a:endParaRPr lang="cs-CZ" sz="2400" dirty="0"/>
          </a:p>
        </p:txBody>
      </p:sp>
      <p:pic>
        <p:nvPicPr>
          <p:cNvPr id="13" name="Picture 2" descr="&quot;Maps depicting each phase of the three-step early human migrations for the peopling of the Americas. (A) Gradual population expansion of the Amerind ancestors from their East Central Asian gene pool (blue arrow). (B) Proto-Amerind occupation of Beringia with little to no population growth for ≈20,000 years. (C) Rapid colonization of the New World by a founder group migrating southward through the ice-free, inland corridor between the eastern Laurentide and western Cordilleran Ice Sheets (green arrow) and/or along the Pacific coast (red arrow). In (B), the exposed seafloor is shown at its greatest extent during the last glacial maximum at ≈20–18 kya [25]. In (A) and (C), the exposed seafloor is depicted at ≈40 kya and ≈16 kya, when prehistoric sea levels were comparable. A scaled-down version of Beringia today (60% reduction of A–C) is presented in the lower left corner. This smaller map highlights the Bering Strait that has geographically separated the New World from Asia since ≈11–10 kya.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39102"/>
            <a:ext cx="2956074" cy="490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51520" y="3867687"/>
            <a:ext cx="2852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altLang="cs-CZ" dirty="0"/>
              <a:t>https://en.wikipedia.org/wiki/Settlement_of_the_Americas#/media/File:Beringia_land_bridge-noaagov.gif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53" y="3867688"/>
            <a:ext cx="2809407" cy="255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2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55990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Bi5130 Základy práce s lidskou aDNA </a:t>
            </a: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2894516" y="44624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err="1" smtClean="0"/>
              <a:t>aDNA</a:t>
            </a:r>
            <a:r>
              <a:rPr lang="cs-CZ" dirty="0" smtClean="0"/>
              <a:t> a osidlování Země člověkem</a:t>
            </a:r>
          </a:p>
        </p:txBody>
      </p:sp>
      <p:pic>
        <p:nvPicPr>
          <p:cNvPr id="14" name="Picture 2" descr="Schematic illustration of maternal geneflow in and out of Beringia. Colours of the arrows correspond to approximate timing of the events and are decoded in the coloured time-bar. The initial peopling of Berinigia (depicted in light yellow) was followed by a standstill. After this, the ancestors of indigenous Americans spread swiftly all over the New World while some of the Beringian maternal lineages–C1a-spread westwards. More recent (shown in green) genetic exchange is manifested by back-migration of A2a into Siberia, and the spread of D2a into north-eastern America that post-dated the initial peopling of the New Worl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09" y="1556789"/>
            <a:ext cx="39782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56791"/>
            <a:ext cx="4339453" cy="193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https://upload.wikimedia.org/wikipedia/commons/f/ff/Haplogroup_R_%28Y-DNA%2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73017"/>
            <a:ext cx="4339453" cy="223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7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1115</Words>
  <Application>Microsoft Office PowerPoint</Application>
  <PresentationFormat>Předvádění na obrazovce (4:3)</PresentationFormat>
  <Paragraphs>160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Bi5130 Základy práce s lidskou aDNA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Bi5130 Základy práce s lidskou aDNA</dc:title>
  <dc:creator>muni</dc:creator>
  <cp:lastModifiedBy>muni</cp:lastModifiedBy>
  <cp:revision>31</cp:revision>
  <cp:lastPrinted>2016-11-02T13:27:17Z</cp:lastPrinted>
  <dcterms:created xsi:type="dcterms:W3CDTF">2016-10-31T12:49:47Z</dcterms:created>
  <dcterms:modified xsi:type="dcterms:W3CDTF">2016-11-02T13:44:35Z</dcterms:modified>
</cp:coreProperties>
</file>