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83" r:id="rId3"/>
    <p:sldId id="289" r:id="rId4"/>
    <p:sldId id="291" r:id="rId5"/>
    <p:sldId id="257" r:id="rId6"/>
    <p:sldId id="258" r:id="rId7"/>
    <p:sldId id="284" r:id="rId8"/>
    <p:sldId id="259" r:id="rId9"/>
    <p:sldId id="285" r:id="rId10"/>
    <p:sldId id="260" r:id="rId11"/>
    <p:sldId id="287" r:id="rId12"/>
    <p:sldId id="288" r:id="rId13"/>
    <p:sldId id="263" r:id="rId14"/>
    <p:sldId id="294" r:id="rId15"/>
    <p:sldId id="264" r:id="rId16"/>
    <p:sldId id="293" r:id="rId17"/>
    <p:sldId id="292" r:id="rId18"/>
    <p:sldId id="290" r:id="rId1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107" d="100"/>
          <a:sy n="107" d="100"/>
        </p:scale>
        <p:origin x="55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20.9.2016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354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20.9.2016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17803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DC936C-21B3-4487-9D28-417A97C107E5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74281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portal.matematickabiologie.cz/index.php?pg=zaklady-informatiky-pro-biology--databazove-systemy-v-biomedicine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klimes@iba.muni.cz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DDD98C-D439-4B6E-A48C-2D54397373FE}" type="slidenum">
              <a:rPr lang="cs-CZ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Přístup do databáze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333F8A-ECE9-4B4B-8EB4-2B1500FDCE52}" type="slidenum">
              <a:rPr lang="cs-CZ"/>
              <a:pPr>
                <a:defRPr/>
              </a:pPr>
              <a:t>10</a:t>
            </a:fld>
            <a:endParaRPr lang="cs-CZ"/>
          </a:p>
        </p:txBody>
      </p:sp>
      <p:sp>
        <p:nvSpPr>
          <p:cNvPr id="17413" name="TextovéPole 4"/>
          <p:cNvSpPr txBox="1">
            <a:spLocks noChangeArrowheads="1"/>
          </p:cNvSpPr>
          <p:nvPr/>
        </p:nvSpPr>
        <p:spPr bwMode="auto">
          <a:xfrm>
            <a:off x="755576" y="2420888"/>
            <a:ext cx="7913769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>
                <a:latin typeface="Trebuchet MS" pitchFamily="34" charset="0"/>
              </a:rPr>
              <a:t>Klient</a:t>
            </a:r>
            <a:r>
              <a:rPr lang="cs-CZ" dirty="0">
                <a:latin typeface="Trebuchet MS" pitchFamily="34" charset="0"/>
              </a:rPr>
              <a:t> = SW umožňující ověření uživatele a spouštění řídících příkazů</a:t>
            </a: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Řídící příkazy = </a:t>
            </a:r>
            <a:r>
              <a:rPr lang="cs-CZ" dirty="0" err="1">
                <a:latin typeface="Trebuchet MS" pitchFamily="34" charset="0"/>
              </a:rPr>
              <a:t>Structured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err="1">
                <a:latin typeface="Trebuchet MS" pitchFamily="34" charset="0"/>
              </a:rPr>
              <a:t>Query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err="1">
                <a:latin typeface="Trebuchet MS" pitchFamily="34" charset="0"/>
              </a:rPr>
              <a:t>Language</a:t>
            </a:r>
            <a:r>
              <a:rPr lang="cs-CZ" dirty="0">
                <a:latin typeface="Trebuchet MS" pitchFamily="34" charset="0"/>
              </a:rPr>
              <a:t> – </a:t>
            </a:r>
            <a:r>
              <a:rPr lang="cs-CZ" dirty="0" smtClean="0">
                <a:latin typeface="Trebuchet MS" pitchFamily="34" charset="0"/>
              </a:rPr>
              <a:t>SQL	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DDL  - vytváření, změna, rušení objektů (tabulka, index, pohled, …)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CREATE </a:t>
            </a:r>
            <a:r>
              <a:rPr lang="cs-CZ" dirty="0">
                <a:latin typeface="Trebuchet MS" pitchFamily="34" charset="0"/>
              </a:rPr>
              <a:t>/ </a:t>
            </a:r>
            <a:r>
              <a:rPr lang="cs-CZ" dirty="0" smtClean="0">
                <a:latin typeface="Trebuchet MS" pitchFamily="34" charset="0"/>
              </a:rPr>
              <a:t>ALTER / DROP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DML 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SELECT – získávání dat z databáze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INSERT – vkládání dat do databáze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DELETE – mazání dat v databázi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UPDATE – změna/aktualizace dat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transakční </a:t>
            </a:r>
            <a:r>
              <a:rPr lang="cs-CZ" dirty="0">
                <a:latin typeface="Trebuchet MS" pitchFamily="34" charset="0"/>
              </a:rPr>
              <a:t>příkazy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COMMIT – potvrzení transakce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smtClean="0">
                <a:latin typeface="Trebuchet MS" pitchFamily="34" charset="0"/>
              </a:rPr>
              <a:t> ROLLBACK </a:t>
            </a:r>
            <a:r>
              <a:rPr lang="cs-CZ" dirty="0" smtClean="0">
                <a:latin typeface="Trebuchet MS" pitchFamily="34" charset="0"/>
              </a:rPr>
              <a:t>– odvolání transakce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6" name="laptop"/>
          <p:cNvSpPr>
            <a:spLocks noEditPoints="1" noChangeArrowheads="1"/>
          </p:cNvSpPr>
          <p:nvPr/>
        </p:nvSpPr>
        <p:spPr bwMode="auto">
          <a:xfrm>
            <a:off x="1763688" y="1268760"/>
            <a:ext cx="1225550" cy="774700"/>
          </a:xfrm>
          <a:custGeom>
            <a:avLst/>
            <a:gdLst>
              <a:gd name="T0" fmla="*/ 614087705 w 21600"/>
              <a:gd name="T1" fmla="*/ 0 h 21600"/>
              <a:gd name="T2" fmla="*/ 614087705 w 21600"/>
              <a:gd name="T3" fmla="*/ 330984573 h 21600"/>
              <a:gd name="T4" fmla="*/ 2147483647 w 21600"/>
              <a:gd name="T5" fmla="*/ 0 h 21600"/>
              <a:gd name="T6" fmla="*/ 2147483647 w 21600"/>
              <a:gd name="T7" fmla="*/ 330984573 h 21600"/>
              <a:gd name="T8" fmla="*/ 1972674524 w 21600"/>
              <a:gd name="T9" fmla="*/ 0 h 21600"/>
              <a:gd name="T10" fmla="*/ 1972674524 w 21600"/>
              <a:gd name="T11" fmla="*/ 996691646 h 21600"/>
              <a:gd name="T12" fmla="*/ 0 w 21600"/>
              <a:gd name="T13" fmla="*/ 996691646 h 21600"/>
              <a:gd name="T14" fmla="*/ 2147483647 w 21600"/>
              <a:gd name="T15" fmla="*/ 996691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4445 w 21600"/>
              <a:gd name="T25" fmla="*/ 1858 h 21600"/>
              <a:gd name="T26" fmla="*/ 17311 w 21600"/>
              <a:gd name="T27" fmla="*/ 1232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7" name="AutoShape 11"/>
          <p:cNvSpPr>
            <a:spLocks noChangeArrowheads="1"/>
          </p:cNvSpPr>
          <p:nvPr/>
        </p:nvSpPr>
        <p:spPr bwMode="auto">
          <a:xfrm>
            <a:off x="3347864" y="1484784"/>
            <a:ext cx="1482725" cy="382587"/>
          </a:xfrm>
          <a:prstGeom prst="rightArrow">
            <a:avLst>
              <a:gd name="adj1" fmla="val 50000"/>
              <a:gd name="adj2" fmla="val 5007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" name="Vývojový diagram: magnetický disk 7"/>
          <p:cNvSpPr/>
          <p:nvPr/>
        </p:nvSpPr>
        <p:spPr>
          <a:xfrm>
            <a:off x="5148064" y="1052736"/>
            <a:ext cx="1152525" cy="12954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PostgreSQL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268760"/>
            <a:ext cx="3198311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Klient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b="1" dirty="0" err="1" smtClean="0"/>
              <a:t>pgAdmin</a:t>
            </a:r>
            <a:endParaRPr lang="cs-CZ" b="1" dirty="0" smtClean="0"/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Přihlášení k serveru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Nová databáze - </a:t>
            </a:r>
            <a:r>
              <a:rPr lang="cs-CZ" dirty="0" err="1" smtClean="0"/>
              <a:t>matbi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Schémata – public</a:t>
            </a:r>
          </a:p>
          <a:p>
            <a:pPr lvl="1">
              <a:buFont typeface="Arial" pitchFamily="34" charset="0"/>
              <a:buChar char="•"/>
            </a:pP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b="1" dirty="0" err="1" smtClean="0"/>
              <a:t>psql</a:t>
            </a:r>
            <a:endParaRPr lang="cs-CZ" b="1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ve Windows nutné </a:t>
            </a:r>
          </a:p>
          <a:p>
            <a:pPr lvl="1"/>
            <a:r>
              <a:rPr lang="cs-CZ" dirty="0" smtClean="0"/>
              <a:t>nastavení jazykové sady</a:t>
            </a:r>
          </a:p>
          <a:p>
            <a:pPr lvl="1"/>
            <a:r>
              <a:rPr lang="cs-CZ" dirty="0" smtClean="0"/>
              <a:t>a fontu</a:t>
            </a:r>
          </a:p>
          <a:p>
            <a:pPr lvl="1">
              <a:buFont typeface="Arial" pitchFamily="34" charset="0"/>
              <a:buChar char="•"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692696"/>
            <a:ext cx="3965451" cy="5799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SQL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27584" y="1556792"/>
            <a:ext cx="6847772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SQL jazyk (</a:t>
            </a:r>
            <a:r>
              <a:rPr lang="cs-CZ" dirty="0" err="1"/>
              <a:t>Structured</a:t>
            </a:r>
            <a:r>
              <a:rPr lang="cs-CZ" dirty="0"/>
              <a:t> </a:t>
            </a:r>
            <a:r>
              <a:rPr lang="cs-CZ" dirty="0" err="1"/>
              <a:t>Query</a:t>
            </a:r>
            <a:r>
              <a:rPr lang="cs-CZ" dirty="0"/>
              <a:t> </a:t>
            </a:r>
            <a:r>
              <a:rPr lang="cs-CZ" dirty="0" err="1"/>
              <a:t>Language</a:t>
            </a:r>
            <a:r>
              <a:rPr lang="cs-CZ" dirty="0"/>
              <a:t>)</a:t>
            </a:r>
            <a:endParaRPr lang="cs-CZ" dirty="0" smtClean="0"/>
          </a:p>
          <a:p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case </a:t>
            </a:r>
            <a:r>
              <a:rPr lang="cs-CZ" dirty="0" err="1" smtClean="0"/>
              <a:t>insensitive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klíčová slova – pro názornost VELKÝM písmem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názvy objektů (tabulek, sloupců)  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 pouze alfanumerické znaky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 první znak písmeno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 omezená délka (ORACLE 32 znaků)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operátory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funkce 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různá rozšíření v jednotlivých DB produktech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SQL příkazy – ve skriptu ukončeny defaultně středníkem (</a:t>
            </a:r>
            <a:r>
              <a:rPr lang="en-US" dirty="0" smtClean="0"/>
              <a:t>;</a:t>
            </a:r>
            <a:r>
              <a:rPr lang="cs-CZ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komentáře odděleny </a:t>
            </a:r>
            <a:r>
              <a:rPr lang="en-US" dirty="0" smtClean="0"/>
              <a:t>- -</a:t>
            </a:r>
            <a:r>
              <a:rPr lang="cs-CZ" dirty="0" smtClean="0"/>
              <a:t> </a:t>
            </a:r>
            <a:r>
              <a:rPr lang="en-US" dirty="0" smtClean="0"/>
              <a:t>          </a:t>
            </a:r>
            <a:r>
              <a:rPr lang="cs-CZ" dirty="0" smtClean="0"/>
              <a:t>nebo v bloku </a:t>
            </a:r>
            <a:r>
              <a:rPr lang="en-US" dirty="0" smtClean="0"/>
              <a:t>/* </a:t>
            </a:r>
            <a:r>
              <a:rPr lang="en-US" dirty="0" err="1" smtClean="0"/>
              <a:t>komentar</a:t>
            </a:r>
            <a:r>
              <a:rPr lang="en-US" dirty="0" smtClean="0"/>
              <a:t> */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SQL - SELECT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8944C6-D275-4231-BEB0-1D028E8892E5}" type="slidenum">
              <a:rPr lang="cs-CZ"/>
              <a:pPr>
                <a:defRPr/>
              </a:pPr>
              <a:t>13</a:t>
            </a:fld>
            <a:endParaRPr lang="cs-CZ"/>
          </a:p>
        </p:txBody>
      </p:sp>
      <p:sp>
        <p:nvSpPr>
          <p:cNvPr id="20485" name="TextovéPole 4"/>
          <p:cNvSpPr txBox="1">
            <a:spLocks noChangeArrowheads="1"/>
          </p:cNvSpPr>
          <p:nvPr/>
        </p:nvSpPr>
        <p:spPr bwMode="auto">
          <a:xfrm>
            <a:off x="611560" y="1196752"/>
            <a:ext cx="7892032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* 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 smtClean="0">
                <a:latin typeface="Trebuchet MS" pitchFamily="34" charset="0"/>
              </a:rPr>
              <a:t>;</a:t>
            </a:r>
            <a:r>
              <a:rPr lang="cs-CZ" dirty="0" smtClean="0">
                <a:latin typeface="Trebuchet MS" pitchFamily="34" charset="0"/>
              </a:rPr>
              <a:t> -</a:t>
            </a:r>
            <a:r>
              <a:rPr lang="en-US" dirty="0">
                <a:latin typeface="Trebuchet MS" pitchFamily="34" charset="0"/>
              </a:rPr>
              <a:t>-</a:t>
            </a:r>
            <a:r>
              <a:rPr lang="cs-CZ" dirty="0" smtClean="0">
                <a:latin typeface="Trebuchet MS" pitchFamily="34" charset="0"/>
              </a:rPr>
              <a:t> všechny řádky i sloupce tabulky</a:t>
            </a:r>
          </a:p>
          <a:p>
            <a:endParaRPr lang="en-US" dirty="0" smtClean="0">
              <a:latin typeface="Trebuchet MS" pitchFamily="34" charset="0"/>
            </a:endParaRPr>
          </a:p>
          <a:p>
            <a:r>
              <a:rPr lang="en-US" dirty="0" smtClean="0">
                <a:latin typeface="Trebuchet MS" pitchFamily="34" charset="0"/>
              </a:rPr>
              <a:t>/* </a:t>
            </a:r>
            <a:r>
              <a:rPr lang="en-US" dirty="0" err="1" smtClean="0">
                <a:latin typeface="Trebuchet MS" pitchFamily="34" charset="0"/>
              </a:rPr>
              <a:t>vybra</a:t>
            </a:r>
            <a:r>
              <a:rPr lang="cs-CZ" dirty="0" err="1" smtClean="0">
                <a:latin typeface="Trebuchet MS" pitchFamily="34" charset="0"/>
              </a:rPr>
              <a:t>né</a:t>
            </a:r>
            <a:r>
              <a:rPr lang="cs-CZ" dirty="0" smtClean="0">
                <a:latin typeface="Trebuchet MS" pitchFamily="34" charset="0"/>
              </a:rPr>
              <a:t> sloupce, všechny řádky</a:t>
            </a:r>
            <a:r>
              <a:rPr lang="en-US" dirty="0" smtClean="0">
                <a:latin typeface="Trebuchet MS" pitchFamily="34" charset="0"/>
              </a:rPr>
              <a:t> */</a:t>
            </a:r>
          </a:p>
          <a:p>
            <a:r>
              <a:rPr lang="en-US" dirty="0" smtClean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sloupec1, sloupec2, sloupec1 + sloupec2 AS </a:t>
            </a:r>
            <a:r>
              <a:rPr lang="en-US" dirty="0" err="1">
                <a:latin typeface="Trebuchet MS" pitchFamily="34" charset="0"/>
              </a:rPr>
              <a:t>soucet</a:t>
            </a:r>
            <a:r>
              <a:rPr lang="en-US" dirty="0">
                <a:latin typeface="Trebuchet MS" pitchFamily="34" charset="0"/>
              </a:rPr>
              <a:t>  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 smtClean="0">
                <a:latin typeface="Trebuchet MS" pitchFamily="34" charset="0"/>
              </a:rPr>
              <a:t>;</a:t>
            </a:r>
            <a:endParaRPr lang="cs-CZ" dirty="0" smtClean="0">
              <a:latin typeface="Trebuchet MS" pitchFamily="34" charset="0"/>
            </a:endParaRPr>
          </a:p>
          <a:p>
            <a:endParaRPr lang="en-US" dirty="0">
              <a:latin typeface="Trebuchet MS" pitchFamily="34" charset="0"/>
            </a:endParaRPr>
          </a:p>
          <a:p>
            <a:r>
              <a:rPr lang="en-US" dirty="0" smtClean="0">
                <a:latin typeface="Trebuchet MS" pitchFamily="34" charset="0"/>
              </a:rPr>
              <a:t>/* v</a:t>
            </a:r>
            <a:r>
              <a:rPr lang="cs-CZ" dirty="0" err="1" smtClean="0">
                <a:latin typeface="Trebuchet MS" pitchFamily="34" charset="0"/>
              </a:rPr>
              <a:t>šechny</a:t>
            </a:r>
            <a:r>
              <a:rPr lang="cs-CZ" dirty="0" smtClean="0">
                <a:latin typeface="Trebuchet MS" pitchFamily="34" charset="0"/>
              </a:rPr>
              <a:t> sloupce, vybrané řádky</a:t>
            </a:r>
            <a:r>
              <a:rPr lang="en-US" dirty="0" smtClean="0">
                <a:latin typeface="Trebuchet MS" pitchFamily="34" charset="0"/>
              </a:rPr>
              <a:t> */</a:t>
            </a:r>
          </a:p>
          <a:p>
            <a:endParaRPr lang="en-US" dirty="0" smtClean="0">
              <a:latin typeface="Trebuchet MS" pitchFamily="34" charset="0"/>
            </a:endParaRPr>
          </a:p>
          <a:p>
            <a:r>
              <a:rPr lang="en-US" dirty="0">
                <a:latin typeface="Trebuchet MS" pitchFamily="34" charset="0"/>
              </a:rPr>
              <a:t>SELECT * 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dirty="0" smtClean="0">
                <a:latin typeface="Trebuchet MS" pitchFamily="34" charset="0"/>
              </a:rPr>
              <a:t> WHERE sloupec1 </a:t>
            </a:r>
            <a:r>
              <a:rPr lang="en-US" dirty="0">
                <a:latin typeface="Trebuchet MS" pitchFamily="34" charset="0"/>
              </a:rPr>
              <a:t>= </a:t>
            </a:r>
            <a:r>
              <a:rPr lang="en-US" dirty="0" smtClean="0">
                <a:latin typeface="Trebuchet MS" pitchFamily="34" charset="0"/>
              </a:rPr>
              <a:t>1;</a:t>
            </a:r>
          </a:p>
          <a:p>
            <a:endParaRPr lang="en-US" dirty="0" smtClean="0">
              <a:latin typeface="Trebuchet MS" pitchFamily="34" charset="0"/>
            </a:endParaRPr>
          </a:p>
          <a:p>
            <a:r>
              <a:rPr lang="en-US" dirty="0">
                <a:latin typeface="Trebuchet MS" pitchFamily="34" charset="0"/>
              </a:rPr>
              <a:t>SELECT * 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>
                <a:latin typeface="Trebuchet MS" pitchFamily="34" charset="0"/>
              </a:rPr>
              <a:t>  WHERE </a:t>
            </a:r>
            <a:r>
              <a:rPr lang="en-US" dirty="0" smtClean="0">
                <a:latin typeface="Trebuchet MS" pitchFamily="34" charset="0"/>
              </a:rPr>
              <a:t>sloupec</a:t>
            </a:r>
            <a:r>
              <a:rPr lang="en-US" dirty="0">
                <a:latin typeface="Trebuchet MS" pitchFamily="34" charset="0"/>
              </a:rPr>
              <a:t>2</a:t>
            </a:r>
            <a:r>
              <a:rPr lang="en-US" dirty="0" smtClean="0">
                <a:latin typeface="Trebuchet MS" pitchFamily="34" charset="0"/>
              </a:rPr>
              <a:t> </a:t>
            </a:r>
            <a:r>
              <a:rPr lang="en-US" dirty="0">
                <a:latin typeface="Trebuchet MS" pitchFamily="34" charset="0"/>
              </a:rPr>
              <a:t>= </a:t>
            </a:r>
            <a:r>
              <a:rPr lang="cs-CZ" dirty="0" smtClean="0">
                <a:latin typeface="Trebuchet MS" pitchFamily="34" charset="0"/>
              </a:rPr>
              <a:t>'Jan'</a:t>
            </a:r>
            <a:r>
              <a:rPr lang="en-US" dirty="0" smtClean="0">
                <a:latin typeface="Trebuchet MS" pitchFamily="34" charset="0"/>
              </a:rPr>
              <a:t> ; -- </a:t>
            </a:r>
            <a:r>
              <a:rPr lang="en-US" dirty="0" smtClean="0">
                <a:solidFill>
                  <a:srgbClr val="FF0000"/>
                </a:solidFill>
                <a:latin typeface="Trebuchet MS" pitchFamily="34" charset="0"/>
              </a:rPr>
              <a:t>text do </a:t>
            </a:r>
            <a:r>
              <a:rPr lang="en-US" dirty="0" err="1" smtClean="0">
                <a:solidFill>
                  <a:srgbClr val="FF0000"/>
                </a:solidFill>
                <a:latin typeface="Trebuchet MS" pitchFamily="34" charset="0"/>
              </a:rPr>
              <a:t>apostrof</a:t>
            </a:r>
            <a:r>
              <a:rPr lang="cs-CZ" dirty="0" smtClean="0">
                <a:solidFill>
                  <a:srgbClr val="FF0000"/>
                </a:solidFill>
                <a:latin typeface="Trebuchet MS" pitchFamily="34" charset="0"/>
              </a:rPr>
              <a:t>ů</a:t>
            </a:r>
            <a:endParaRPr lang="en-US" dirty="0">
              <a:solidFill>
                <a:srgbClr val="FF0000"/>
              </a:solidFill>
              <a:latin typeface="Trebuchet MS" pitchFamily="34" charset="0"/>
            </a:endParaRPr>
          </a:p>
          <a:p>
            <a:endParaRPr lang="en-US" dirty="0" smtClean="0">
              <a:latin typeface="Trebuchet MS" pitchFamily="34" charset="0"/>
            </a:endParaRPr>
          </a:p>
          <a:p>
            <a:r>
              <a:rPr lang="en-US" dirty="0" smtClean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* 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>
                <a:latin typeface="Trebuchet MS" pitchFamily="34" charset="0"/>
              </a:rPr>
              <a:t> </a:t>
            </a:r>
          </a:p>
          <a:p>
            <a:r>
              <a:rPr lang="en-US" dirty="0">
                <a:latin typeface="Trebuchet MS" pitchFamily="34" charset="0"/>
              </a:rPr>
              <a:t>	WHERE sloupec1 = 1 AND sloupec2  &gt; 10 AND sloupec3 &lt; </a:t>
            </a:r>
            <a:r>
              <a:rPr lang="en-US" dirty="0" err="1">
                <a:latin typeface="Trebuchet MS" pitchFamily="34" charset="0"/>
              </a:rPr>
              <a:t>sloupec</a:t>
            </a:r>
            <a:r>
              <a:rPr lang="en-US" dirty="0">
                <a:latin typeface="Trebuchet MS" pitchFamily="34" charset="0"/>
              </a:rPr>
              <a:t> 4</a:t>
            </a:r>
          </a:p>
          <a:p>
            <a:endParaRPr lang="en-US" dirty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--</a:t>
            </a:r>
            <a:r>
              <a:rPr lang="en-US" dirty="0" smtClean="0">
                <a:latin typeface="Trebuchet MS" pitchFamily="34" charset="0"/>
              </a:rPr>
              <a:t>S</a:t>
            </a:r>
            <a:r>
              <a:rPr lang="cs-CZ" dirty="0" err="1" smtClean="0">
                <a:latin typeface="Trebuchet MS" pitchFamily="34" charset="0"/>
              </a:rPr>
              <a:t>etřídění</a:t>
            </a:r>
            <a:r>
              <a:rPr lang="cs-CZ" dirty="0" smtClean="0">
                <a:latin typeface="Trebuchet MS" pitchFamily="34" charset="0"/>
              </a:rPr>
              <a:t> výstupu (ORDER BY)</a:t>
            </a:r>
            <a:endParaRPr lang="cs-CZ" dirty="0" smtClean="0">
              <a:latin typeface="Trebuchet MS" pitchFamily="34" charset="0"/>
            </a:endParaRP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* FROM </a:t>
            </a:r>
            <a:r>
              <a:rPr lang="en-US" dirty="0" err="1" smtClean="0">
                <a:latin typeface="Trebuchet MS" pitchFamily="34" charset="0"/>
              </a:rPr>
              <a:t>tabulka</a:t>
            </a:r>
            <a:r>
              <a:rPr lang="cs-CZ" dirty="0" smtClean="0">
                <a:latin typeface="Trebuchet MS" pitchFamily="34" charset="0"/>
              </a:rPr>
              <a:t> ORDER BY sloupec</a:t>
            </a:r>
            <a:r>
              <a:rPr lang="en-US" dirty="0">
                <a:latin typeface="Trebuchet MS" pitchFamily="34" charset="0"/>
              </a:rPr>
              <a:t>1</a:t>
            </a:r>
            <a:r>
              <a:rPr lang="en-US" dirty="0" smtClean="0">
                <a:latin typeface="Trebuchet MS" pitchFamily="34" charset="0"/>
              </a:rPr>
              <a:t>;</a:t>
            </a:r>
            <a:r>
              <a:rPr lang="cs-CZ" dirty="0" smtClean="0">
                <a:latin typeface="Trebuchet MS" pitchFamily="34" charset="0"/>
              </a:rPr>
              <a:t> -- vzestupné třídění</a:t>
            </a:r>
            <a:endParaRPr lang="en-US" dirty="0" smtClean="0">
              <a:latin typeface="Trebuchet MS" pitchFamily="34" charset="0"/>
            </a:endParaRPr>
          </a:p>
          <a:p>
            <a:r>
              <a:rPr lang="en-US" dirty="0" smtClean="0">
                <a:latin typeface="Trebuchet MS" pitchFamily="34" charset="0"/>
              </a:rPr>
              <a:t>SELECT * FROM </a:t>
            </a:r>
            <a:r>
              <a:rPr lang="en-US" dirty="0" err="1" smtClean="0">
                <a:latin typeface="Trebuchet MS" pitchFamily="34" charset="0"/>
              </a:rPr>
              <a:t>tabulka</a:t>
            </a:r>
            <a:r>
              <a:rPr lang="en-US" dirty="0" smtClean="0">
                <a:latin typeface="Trebuchet MS" pitchFamily="34" charset="0"/>
              </a:rPr>
              <a:t> ORDER BY sloupec</a:t>
            </a:r>
            <a:r>
              <a:rPr lang="en-US" dirty="0">
                <a:latin typeface="Trebuchet MS" pitchFamily="34" charset="0"/>
              </a:rPr>
              <a:t>2</a:t>
            </a:r>
            <a:r>
              <a:rPr lang="en-US" dirty="0" smtClean="0">
                <a:latin typeface="Trebuchet MS" pitchFamily="34" charset="0"/>
              </a:rPr>
              <a:t> DESC; -- </a:t>
            </a:r>
            <a:r>
              <a:rPr lang="en-US" dirty="0" err="1" smtClean="0">
                <a:latin typeface="Trebuchet MS" pitchFamily="34" charset="0"/>
              </a:rPr>
              <a:t>sestupn</a:t>
            </a:r>
            <a:r>
              <a:rPr lang="cs-CZ" dirty="0" smtClean="0">
                <a:latin typeface="Trebuchet MS" pitchFamily="34" charset="0"/>
              </a:rPr>
              <a:t>é třídění</a:t>
            </a:r>
            <a:r>
              <a:rPr lang="en-US" dirty="0" smtClean="0">
                <a:latin typeface="Trebuchet MS" pitchFamily="34" charset="0"/>
              </a:rPr>
              <a:t>  </a:t>
            </a:r>
            <a:endParaRPr lang="en-US" dirty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SELECT </a:t>
            </a:r>
            <a:r>
              <a:rPr lang="en-US" dirty="0" smtClean="0">
                <a:latin typeface="Trebuchet MS" pitchFamily="34" charset="0"/>
              </a:rPr>
              <a:t>* FROM </a:t>
            </a:r>
            <a:r>
              <a:rPr lang="en-US" dirty="0" err="1" smtClean="0">
                <a:latin typeface="Trebuchet MS" pitchFamily="34" charset="0"/>
              </a:rPr>
              <a:t>tabulka</a:t>
            </a:r>
            <a:r>
              <a:rPr lang="en-US" dirty="0" smtClean="0">
                <a:latin typeface="Trebuchet MS" pitchFamily="34" charset="0"/>
              </a:rPr>
              <a:t> ORDER BY sloupec</a:t>
            </a:r>
            <a:r>
              <a:rPr lang="en-US" dirty="0" smtClean="0">
                <a:latin typeface="Trebuchet MS" pitchFamily="34" charset="0"/>
              </a:rPr>
              <a:t>1, sloupec2 DESC</a:t>
            </a:r>
            <a:r>
              <a:rPr lang="cs-CZ" dirty="0" smtClean="0">
                <a:latin typeface="Trebuchet MS" pitchFamily="34" charset="0"/>
              </a:rPr>
              <a:t> --kombinace</a:t>
            </a:r>
            <a:endParaRPr lang="en-US" dirty="0">
              <a:latin typeface="Trebuchet MS" pitchFamily="34" charset="0"/>
            </a:endParaRPr>
          </a:p>
          <a:p>
            <a:endParaRPr lang="en-US" dirty="0">
              <a:latin typeface="Trebuchet MS" pitchFamily="34" charset="0"/>
            </a:endParaRPr>
          </a:p>
          <a:p>
            <a:endParaRPr lang="en-US" dirty="0">
              <a:solidFill>
                <a:srgbClr val="FF0000"/>
              </a:solidFill>
              <a:latin typeface="Trebuchet MS" pitchFamily="34" charset="0"/>
            </a:endParaRPr>
          </a:p>
          <a:p>
            <a:endParaRPr lang="cs-CZ" dirty="0">
              <a:solidFill>
                <a:srgbClr val="FF00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SQL - SELECT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8944C6-D275-4231-BEB0-1D028E8892E5}" type="slidenum">
              <a:rPr lang="cs-CZ"/>
              <a:pPr>
                <a:defRPr/>
              </a:pPr>
              <a:t>14</a:t>
            </a:fld>
            <a:endParaRPr lang="cs-CZ"/>
          </a:p>
        </p:txBody>
      </p:sp>
      <p:sp>
        <p:nvSpPr>
          <p:cNvPr id="20485" name="TextovéPole 4"/>
          <p:cNvSpPr txBox="1">
            <a:spLocks noChangeArrowheads="1"/>
          </p:cNvSpPr>
          <p:nvPr/>
        </p:nvSpPr>
        <p:spPr bwMode="auto">
          <a:xfrm>
            <a:off x="611188" y="1412875"/>
            <a:ext cx="7892032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* 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 smtClean="0">
                <a:latin typeface="Trebuchet MS" pitchFamily="34" charset="0"/>
              </a:rPr>
              <a:t>;</a:t>
            </a:r>
            <a:r>
              <a:rPr lang="cs-CZ" dirty="0" smtClean="0">
                <a:latin typeface="Trebuchet MS" pitchFamily="34" charset="0"/>
              </a:rPr>
              <a:t> -</a:t>
            </a:r>
            <a:r>
              <a:rPr lang="en-US" dirty="0">
                <a:latin typeface="Trebuchet MS" pitchFamily="34" charset="0"/>
              </a:rPr>
              <a:t>-</a:t>
            </a:r>
            <a:r>
              <a:rPr lang="cs-CZ" dirty="0" smtClean="0">
                <a:latin typeface="Trebuchet MS" pitchFamily="34" charset="0"/>
              </a:rPr>
              <a:t> všechny řádky i sloupce tabulky</a:t>
            </a:r>
          </a:p>
          <a:p>
            <a:endParaRPr lang="en-US" dirty="0" smtClean="0">
              <a:latin typeface="Trebuchet MS" pitchFamily="34" charset="0"/>
            </a:endParaRPr>
          </a:p>
          <a:p>
            <a:r>
              <a:rPr lang="en-US" dirty="0" smtClean="0">
                <a:latin typeface="Trebuchet MS" pitchFamily="34" charset="0"/>
              </a:rPr>
              <a:t>/* </a:t>
            </a:r>
            <a:r>
              <a:rPr lang="en-US" dirty="0" err="1" smtClean="0">
                <a:latin typeface="Trebuchet MS" pitchFamily="34" charset="0"/>
              </a:rPr>
              <a:t>vybra</a:t>
            </a:r>
            <a:r>
              <a:rPr lang="cs-CZ" dirty="0" err="1" smtClean="0">
                <a:latin typeface="Trebuchet MS" pitchFamily="34" charset="0"/>
              </a:rPr>
              <a:t>né</a:t>
            </a:r>
            <a:r>
              <a:rPr lang="cs-CZ" dirty="0" smtClean="0">
                <a:latin typeface="Trebuchet MS" pitchFamily="34" charset="0"/>
              </a:rPr>
              <a:t> sloupce, všechny řádky</a:t>
            </a:r>
            <a:r>
              <a:rPr lang="en-US" dirty="0" smtClean="0">
                <a:latin typeface="Trebuchet MS" pitchFamily="34" charset="0"/>
              </a:rPr>
              <a:t> */</a:t>
            </a:r>
          </a:p>
          <a:p>
            <a:r>
              <a:rPr lang="en-US" dirty="0" smtClean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sloupec1, sloupec2, sloupec1 + sloupec2 AS </a:t>
            </a:r>
            <a:r>
              <a:rPr lang="en-US" dirty="0" err="1">
                <a:latin typeface="Trebuchet MS" pitchFamily="34" charset="0"/>
              </a:rPr>
              <a:t>soucet</a:t>
            </a:r>
            <a:r>
              <a:rPr lang="en-US" dirty="0">
                <a:latin typeface="Trebuchet MS" pitchFamily="34" charset="0"/>
              </a:rPr>
              <a:t>  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 smtClean="0">
                <a:latin typeface="Trebuchet MS" pitchFamily="34" charset="0"/>
              </a:rPr>
              <a:t>;</a:t>
            </a:r>
            <a:endParaRPr lang="cs-CZ" dirty="0" smtClean="0">
              <a:latin typeface="Trebuchet MS" pitchFamily="34" charset="0"/>
            </a:endParaRPr>
          </a:p>
          <a:p>
            <a:endParaRPr lang="en-US" dirty="0">
              <a:latin typeface="Trebuchet MS" pitchFamily="34" charset="0"/>
            </a:endParaRPr>
          </a:p>
          <a:p>
            <a:r>
              <a:rPr lang="en-US" dirty="0" smtClean="0">
                <a:latin typeface="Trebuchet MS" pitchFamily="34" charset="0"/>
              </a:rPr>
              <a:t>/* v</a:t>
            </a:r>
            <a:r>
              <a:rPr lang="cs-CZ" dirty="0" err="1" smtClean="0">
                <a:latin typeface="Trebuchet MS" pitchFamily="34" charset="0"/>
              </a:rPr>
              <a:t>šechny</a:t>
            </a:r>
            <a:r>
              <a:rPr lang="cs-CZ" dirty="0" smtClean="0">
                <a:latin typeface="Trebuchet MS" pitchFamily="34" charset="0"/>
              </a:rPr>
              <a:t> sloupce, vybrané řádky</a:t>
            </a:r>
            <a:r>
              <a:rPr lang="en-US" dirty="0" smtClean="0">
                <a:latin typeface="Trebuchet MS" pitchFamily="34" charset="0"/>
              </a:rPr>
              <a:t> */</a:t>
            </a:r>
          </a:p>
          <a:p>
            <a:r>
              <a:rPr lang="en-US" dirty="0" smtClean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* 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>
                <a:latin typeface="Trebuchet MS" pitchFamily="34" charset="0"/>
              </a:rPr>
              <a:t> </a:t>
            </a:r>
          </a:p>
          <a:p>
            <a:r>
              <a:rPr lang="en-US" dirty="0">
                <a:latin typeface="Trebuchet MS" pitchFamily="34" charset="0"/>
              </a:rPr>
              <a:t>	WHERE sloupec1 = 1 AND sloupec2  &gt; 10 AND sloupec3 &lt; </a:t>
            </a:r>
            <a:r>
              <a:rPr lang="en-US" dirty="0" err="1">
                <a:latin typeface="Trebuchet MS" pitchFamily="34" charset="0"/>
              </a:rPr>
              <a:t>sloupec</a:t>
            </a:r>
            <a:r>
              <a:rPr lang="en-US" dirty="0">
                <a:latin typeface="Trebuchet MS" pitchFamily="34" charset="0"/>
              </a:rPr>
              <a:t> 4</a:t>
            </a:r>
          </a:p>
          <a:p>
            <a:endParaRPr lang="en-US" dirty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--</a:t>
            </a:r>
            <a:r>
              <a:rPr lang="en-US" dirty="0" smtClean="0">
                <a:latin typeface="Trebuchet MS" pitchFamily="34" charset="0"/>
              </a:rPr>
              <a:t>Sum</a:t>
            </a:r>
            <a:r>
              <a:rPr lang="cs-CZ" dirty="0" err="1">
                <a:latin typeface="Trebuchet MS" pitchFamily="34" charset="0"/>
              </a:rPr>
              <a:t>ární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výstupy/Agregační funkce</a:t>
            </a: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SELECT COUNT</a:t>
            </a:r>
            <a:r>
              <a:rPr lang="en-US" dirty="0">
                <a:latin typeface="Trebuchet MS" pitchFamily="34" charset="0"/>
              </a:rPr>
              <a:t>(*) FROM </a:t>
            </a:r>
            <a:r>
              <a:rPr lang="en-US" dirty="0" err="1" smtClean="0">
                <a:latin typeface="Trebuchet MS" pitchFamily="34" charset="0"/>
              </a:rPr>
              <a:t>tabulka</a:t>
            </a:r>
            <a:r>
              <a:rPr lang="cs-CZ" dirty="0" smtClean="0">
                <a:latin typeface="Trebuchet MS" pitchFamily="34" charset="0"/>
              </a:rPr>
              <a:t> -- počet řádků v tabulce</a:t>
            </a:r>
            <a:endParaRPr lang="en-US" dirty="0">
              <a:latin typeface="Trebuchet MS" pitchFamily="34" charset="0"/>
            </a:endParaRPr>
          </a:p>
          <a:p>
            <a:endParaRPr lang="cs-CZ" dirty="0" smtClean="0">
              <a:latin typeface="Trebuchet MS" pitchFamily="34" charset="0"/>
            </a:endParaRPr>
          </a:p>
          <a:p>
            <a:r>
              <a:rPr lang="en-US" dirty="0" smtClean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SUM(sloupec1), AVG(sloupec2), MIN(sloupec3), MAX(sloupec4)</a:t>
            </a:r>
          </a:p>
          <a:p>
            <a:r>
              <a:rPr lang="en-US" dirty="0">
                <a:latin typeface="Trebuchet MS" pitchFamily="34" charset="0"/>
              </a:rPr>
              <a:t>	FROM </a:t>
            </a:r>
            <a:r>
              <a:rPr lang="en-US" dirty="0" err="1">
                <a:latin typeface="Trebuchet MS" pitchFamily="34" charset="0"/>
              </a:rPr>
              <a:t>tabulka</a:t>
            </a:r>
            <a:endParaRPr lang="en-US" dirty="0">
              <a:latin typeface="Trebuchet MS" pitchFamily="34" charset="0"/>
            </a:endParaRPr>
          </a:p>
          <a:p>
            <a:endParaRPr lang="en-US" dirty="0">
              <a:latin typeface="Trebuchet MS" pitchFamily="34" charset="0"/>
            </a:endParaRPr>
          </a:p>
          <a:p>
            <a:r>
              <a:rPr lang="en-US" dirty="0">
                <a:latin typeface="Trebuchet MS" pitchFamily="34" charset="0"/>
              </a:rPr>
              <a:t>SELECT </a:t>
            </a:r>
            <a:r>
              <a:rPr lang="en-US" dirty="0">
                <a:solidFill>
                  <a:srgbClr val="FF0000"/>
                </a:solidFill>
                <a:latin typeface="Trebuchet MS" pitchFamily="34" charset="0"/>
              </a:rPr>
              <a:t>COUNT(*), sloupec1 </a:t>
            </a:r>
            <a:r>
              <a:rPr lang="en-US" dirty="0">
                <a:latin typeface="Trebuchet MS" pitchFamily="34" charset="0"/>
              </a:rPr>
              <a:t>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>
                <a:latin typeface="Trebuchet MS" pitchFamily="34" charset="0"/>
              </a:rPr>
              <a:t> – </a:t>
            </a:r>
            <a:r>
              <a:rPr lang="en-US" dirty="0" err="1">
                <a:solidFill>
                  <a:srgbClr val="FF0000"/>
                </a:solidFill>
                <a:latin typeface="Trebuchet MS" pitchFamily="34" charset="0"/>
              </a:rPr>
              <a:t>nelze</a:t>
            </a:r>
            <a:endParaRPr lang="en-US" dirty="0">
              <a:solidFill>
                <a:srgbClr val="FF0000"/>
              </a:solidFill>
              <a:latin typeface="Trebuchet MS" pitchFamily="34" charset="0"/>
            </a:endParaRPr>
          </a:p>
          <a:p>
            <a:endParaRPr lang="en-US" dirty="0">
              <a:solidFill>
                <a:srgbClr val="FF0000"/>
              </a:solidFill>
              <a:latin typeface="Trebuchet MS" pitchFamily="34" charset="0"/>
            </a:endParaRPr>
          </a:p>
          <a:p>
            <a:endParaRPr lang="cs-CZ" dirty="0">
              <a:solidFill>
                <a:srgbClr val="FF0000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60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Cvi</a:t>
            </a:r>
            <a:r>
              <a:rPr lang="cs-CZ" smtClean="0"/>
              <a:t>čení 1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987D10-4F3E-4847-9B50-DA5A2F9842DF}" type="slidenum">
              <a:rPr lang="cs-CZ"/>
              <a:pPr>
                <a:defRPr/>
              </a:pPr>
              <a:t>15</a:t>
            </a:fld>
            <a:endParaRPr lang="cs-CZ"/>
          </a:p>
        </p:txBody>
      </p:sp>
      <p:sp>
        <p:nvSpPr>
          <p:cNvPr id="21509" name="TextovéPole 4"/>
          <p:cNvSpPr txBox="1">
            <a:spLocks noChangeArrowheads="1"/>
          </p:cNvSpPr>
          <p:nvPr/>
        </p:nvSpPr>
        <p:spPr bwMode="auto">
          <a:xfrm>
            <a:off x="611188" y="1412875"/>
            <a:ext cx="537038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Trebuchet MS" pitchFamily="34" charset="0"/>
              </a:rPr>
              <a:t>Pg</a:t>
            </a:r>
            <a:r>
              <a:rPr lang="en-US" dirty="0" err="1" smtClean="0">
                <a:latin typeface="Trebuchet MS" pitchFamily="34" charset="0"/>
              </a:rPr>
              <a:t>Admin</a:t>
            </a:r>
            <a:r>
              <a:rPr lang="en-US" dirty="0" smtClean="0">
                <a:latin typeface="Trebuchet MS" pitchFamily="34" charset="0"/>
              </a:rPr>
              <a:t> - </a:t>
            </a:r>
            <a:r>
              <a:rPr lang="cs-CZ" dirty="0" err="1">
                <a:latin typeface="Trebuchet MS" pitchFamily="34" charset="0"/>
              </a:rPr>
              <a:t>s</a:t>
            </a:r>
            <a:r>
              <a:rPr lang="en-US" dirty="0" err="1" smtClean="0">
                <a:latin typeface="Trebuchet MS" pitchFamily="34" charset="0"/>
              </a:rPr>
              <a:t>pu</a:t>
            </a:r>
            <a:r>
              <a:rPr lang="cs-CZ" dirty="0" err="1" smtClean="0">
                <a:latin typeface="Trebuchet MS" pitchFamily="34" charset="0"/>
              </a:rPr>
              <a:t>štění</a:t>
            </a:r>
            <a:r>
              <a:rPr lang="cs-CZ" dirty="0" smtClean="0">
                <a:latin typeface="Trebuchet MS" pitchFamily="34" charset="0"/>
              </a:rPr>
              <a:t>, přihlášení, otevření databáze</a:t>
            </a:r>
          </a:p>
          <a:p>
            <a:endParaRPr lang="en-US" dirty="0" smtClean="0">
              <a:latin typeface="Trebuchet MS" pitchFamily="34" charset="0"/>
            </a:endParaRPr>
          </a:p>
          <a:p>
            <a:endParaRPr lang="en-US" dirty="0">
              <a:latin typeface="Trebuchet MS" pitchFamily="34" charset="0"/>
            </a:endParaRPr>
          </a:p>
          <a:p>
            <a:endParaRPr lang="en-US" dirty="0" smtClean="0">
              <a:latin typeface="Trebuchet MS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284" y="2178328"/>
            <a:ext cx="7815003" cy="2393869"/>
          </a:xfrm>
          <a:prstGeom prst="rect">
            <a:avLst/>
          </a:prstGeom>
        </p:spPr>
      </p:pic>
      <p:sp>
        <p:nvSpPr>
          <p:cNvPr id="5" name="Ovál 4"/>
          <p:cNvSpPr/>
          <p:nvPr/>
        </p:nvSpPr>
        <p:spPr>
          <a:xfrm>
            <a:off x="3563888" y="2564904"/>
            <a:ext cx="864096" cy="862779"/>
          </a:xfrm>
          <a:prstGeom prst="ellipse">
            <a:avLst/>
          </a:prstGeom>
          <a:noFill/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608284" y="4968318"/>
            <a:ext cx="2864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Příkazové okno – CTRL-E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Příkazový řádek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2272171"/>
            <a:ext cx="6419850" cy="2705100"/>
          </a:xfrm>
          <a:prstGeom prst="rect">
            <a:avLst/>
          </a:prstGeom>
        </p:spPr>
      </p:pic>
      <p:sp>
        <p:nvSpPr>
          <p:cNvPr id="6" name="Obdélníkový bublinový popisek 5"/>
          <p:cNvSpPr/>
          <p:nvPr/>
        </p:nvSpPr>
        <p:spPr>
          <a:xfrm>
            <a:off x="1043608" y="1162800"/>
            <a:ext cx="1922512" cy="754031"/>
          </a:xfrm>
          <a:prstGeom prst="wedgeRectCallout">
            <a:avLst>
              <a:gd name="adj1" fmla="val 156182"/>
              <a:gd name="adj2" fmla="val 2063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Spuštění jednoho příkazu</a:t>
            </a:r>
            <a:endParaRPr lang="cs-CZ" dirty="0"/>
          </a:p>
        </p:txBody>
      </p:sp>
      <p:sp>
        <p:nvSpPr>
          <p:cNvPr id="7" name="Obdélníkový bublinový popisek 6"/>
          <p:cNvSpPr/>
          <p:nvPr/>
        </p:nvSpPr>
        <p:spPr>
          <a:xfrm>
            <a:off x="5436096" y="1162800"/>
            <a:ext cx="1922512" cy="754031"/>
          </a:xfrm>
          <a:prstGeom prst="wedgeRectCallout">
            <a:avLst>
              <a:gd name="adj1" fmla="val -49923"/>
              <a:gd name="adj2" fmla="val 1992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Spuštění skriptu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15995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Cvi</a:t>
            </a:r>
            <a:r>
              <a:rPr lang="cs-CZ" smtClean="0"/>
              <a:t>čení 1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987D10-4F3E-4847-9B50-DA5A2F9842DF}" type="slidenum">
              <a:rPr lang="cs-CZ"/>
              <a:pPr>
                <a:defRPr/>
              </a:pPr>
              <a:t>17</a:t>
            </a:fld>
            <a:endParaRPr lang="cs-CZ"/>
          </a:p>
        </p:txBody>
      </p:sp>
      <p:sp>
        <p:nvSpPr>
          <p:cNvPr id="21509" name="TextovéPole 4"/>
          <p:cNvSpPr txBox="1">
            <a:spLocks noChangeArrowheads="1"/>
          </p:cNvSpPr>
          <p:nvPr/>
        </p:nvSpPr>
        <p:spPr bwMode="auto">
          <a:xfrm>
            <a:off x="899592" y="1268760"/>
            <a:ext cx="6056466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dirty="0" smtClean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Spuštění prvního skriptu (skript1.sql)</a:t>
            </a:r>
            <a:endParaRPr lang="en-US" dirty="0">
              <a:latin typeface="Trebuchet MS" pitchFamily="34" charset="0"/>
            </a:endParaRPr>
          </a:p>
          <a:p>
            <a:endParaRPr lang="en-US" dirty="0" smtClean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Tabulka </a:t>
            </a:r>
            <a:r>
              <a:rPr lang="en-US" b="1" dirty="0" smtClean="0">
                <a:latin typeface="Trebuchet MS" pitchFamily="34" charset="0"/>
              </a:rPr>
              <a:t>ST</a:t>
            </a:r>
            <a:r>
              <a:rPr lang="cs-CZ" b="1" dirty="0" smtClean="0">
                <a:latin typeface="Trebuchet MS" pitchFamily="34" charset="0"/>
              </a:rPr>
              <a:t>UDENT</a:t>
            </a:r>
          </a:p>
          <a:p>
            <a:endParaRPr lang="cs-CZ" b="1" dirty="0">
              <a:latin typeface="Trebuchet MS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dirty="0" smtClean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Zobrazte celý </a:t>
            </a:r>
            <a:r>
              <a:rPr lang="cs-CZ" dirty="0" smtClean="0">
                <a:latin typeface="Trebuchet MS" pitchFamily="34" charset="0"/>
              </a:rPr>
              <a:t>o</a:t>
            </a:r>
            <a:r>
              <a:rPr lang="en-US" dirty="0" err="1" smtClean="0">
                <a:latin typeface="Trebuchet MS" pitchFamily="34" charset="0"/>
              </a:rPr>
              <a:t>bsah</a:t>
            </a:r>
            <a:r>
              <a:rPr lang="en-US" dirty="0" smtClean="0">
                <a:latin typeface="Trebuchet MS" pitchFamily="34" charset="0"/>
              </a:rPr>
              <a:t> </a:t>
            </a:r>
            <a:r>
              <a:rPr lang="en-US" dirty="0" err="1" smtClean="0">
                <a:latin typeface="Trebuchet MS" pitchFamily="34" charset="0"/>
              </a:rPr>
              <a:t>tabulky</a:t>
            </a:r>
            <a:r>
              <a:rPr lang="en-US" dirty="0" smtClean="0">
                <a:latin typeface="Trebuchet MS" pitchFamily="34" charset="0"/>
              </a:rPr>
              <a:t> </a:t>
            </a:r>
            <a:endParaRPr lang="cs-CZ" dirty="0" smtClean="0">
              <a:latin typeface="Trebuchet MS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Zobrazte jen jméno a příjmení</a:t>
            </a:r>
            <a:endParaRPr lang="cs-CZ" dirty="0" smtClean="0">
              <a:latin typeface="Trebuchet MS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Setřiďte výstup podle studia, příjmení</a:t>
            </a:r>
            <a:endParaRPr lang="en-US" dirty="0">
              <a:latin typeface="Trebuchet MS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dirty="0" smtClean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Kolik </a:t>
            </a:r>
            <a:r>
              <a:rPr lang="cs-CZ" dirty="0">
                <a:latin typeface="Trebuchet MS" pitchFamily="34" charset="0"/>
              </a:rPr>
              <a:t>má </a:t>
            </a:r>
            <a:r>
              <a:rPr lang="cs-CZ" dirty="0" smtClean="0">
                <a:latin typeface="Trebuchet MS" pitchFamily="34" charset="0"/>
              </a:rPr>
              <a:t>tabulka řádků?</a:t>
            </a:r>
            <a:endParaRPr lang="en-US" dirty="0">
              <a:latin typeface="Trebuchet MS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dirty="0" smtClean="0">
                <a:latin typeface="Trebuchet MS" pitchFamily="34" charset="0"/>
              </a:rPr>
              <a:t> </a:t>
            </a:r>
            <a:r>
              <a:rPr lang="en-US" dirty="0" err="1">
                <a:latin typeface="Trebuchet MS" pitchFamily="34" charset="0"/>
              </a:rPr>
              <a:t>Vyberte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dirty="0" err="1">
                <a:latin typeface="Trebuchet MS" pitchFamily="34" charset="0"/>
              </a:rPr>
              <a:t>pouze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dirty="0" err="1">
                <a:latin typeface="Trebuchet MS" pitchFamily="34" charset="0"/>
              </a:rPr>
              <a:t>sv</a:t>
            </a:r>
            <a:r>
              <a:rPr lang="cs-CZ" dirty="0" err="1">
                <a:latin typeface="Trebuchet MS" pitchFamily="34" charset="0"/>
              </a:rPr>
              <a:t>ůj</a:t>
            </a:r>
            <a:r>
              <a:rPr lang="cs-CZ" dirty="0">
                <a:latin typeface="Trebuchet MS" pitchFamily="34" charset="0"/>
              </a:rPr>
              <a:t> záznam</a:t>
            </a:r>
            <a:r>
              <a:rPr lang="en-US" dirty="0" smtClean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(své UČO)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dirty="0" smtClean="0">
                <a:latin typeface="Trebuchet MS" pitchFamily="34" charset="0"/>
              </a:rPr>
              <a:t> Minimum</a:t>
            </a:r>
            <a:r>
              <a:rPr lang="cs-CZ" dirty="0">
                <a:latin typeface="Trebuchet MS" pitchFamily="34" charset="0"/>
              </a:rPr>
              <a:t>, maximum a průměrná hodnota sloupce </a:t>
            </a:r>
            <a:r>
              <a:rPr lang="en-US" b="1" i="1" dirty="0" smtClean="0">
                <a:latin typeface="Trebuchet MS" pitchFamily="34" charset="0"/>
              </a:rPr>
              <a:t>UCO</a:t>
            </a:r>
            <a:r>
              <a:rPr lang="cs-CZ" dirty="0" smtClean="0">
                <a:latin typeface="Trebuchet MS" pitchFamily="34" charset="0"/>
              </a:rPr>
              <a:t>?</a:t>
            </a:r>
            <a:endParaRPr lang="en-US" dirty="0">
              <a:latin typeface="Trebuchet MS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dirty="0" smtClean="0">
                <a:latin typeface="Trebuchet MS" pitchFamily="34" charset="0"/>
              </a:rPr>
              <a:t> Minimum, maximum z p</a:t>
            </a:r>
            <a:r>
              <a:rPr lang="cs-CZ" dirty="0" err="1" smtClean="0">
                <a:latin typeface="Trebuchet MS" pitchFamily="34" charset="0"/>
              </a:rPr>
              <a:t>říjmení</a:t>
            </a:r>
            <a:endParaRPr lang="cs-CZ" dirty="0" smtClean="0">
              <a:latin typeface="Trebuchet MS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Kolik máme v seznamu Terez?</a:t>
            </a:r>
            <a:endParaRPr lang="en-US" dirty="0">
              <a:latin typeface="Trebuchet MS" pitchFamily="34" charset="0"/>
            </a:endParaRPr>
          </a:p>
          <a:p>
            <a:endParaRPr lang="en-US" dirty="0">
              <a:latin typeface="Trebuchet MS" pitchFamily="34" charset="0"/>
            </a:endParaRPr>
          </a:p>
          <a:p>
            <a:pPr>
              <a:buFont typeface="Arial" charset="0"/>
              <a:buChar char="•"/>
            </a:pPr>
            <a:endParaRPr lang="cs-CZ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51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</a:t>
            </a:r>
            <a:r>
              <a:rPr lang="cs-CZ" dirty="0" err="1" smtClean="0"/>
              <a:t>ácí</a:t>
            </a:r>
            <a:r>
              <a:rPr lang="cs-CZ" dirty="0" smtClean="0"/>
              <a:t> úkol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196752"/>
            <a:ext cx="8328380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dirty="0" smtClean="0"/>
              <a:t>Přečíst kapitolu 1 ve skriptech</a:t>
            </a:r>
            <a:endParaRPr lang="en-US" dirty="0" smtClean="0"/>
          </a:p>
          <a:p>
            <a:pPr marL="342900" indent="-342900"/>
            <a:endParaRPr lang="en-US" dirty="0" smtClean="0"/>
          </a:p>
          <a:p>
            <a:pPr marL="342900" indent="-342900"/>
            <a:r>
              <a:rPr lang="cs-CZ" sz="1100" u="sng" dirty="0" smtClean="0">
                <a:hlinkClick r:id="rId2"/>
              </a:rPr>
              <a:t>http://portal.matematickabiologie.cz/index.php?pg=zaklady-informatiky-pro-biology--databazove-systemy-v-biomedicine</a:t>
            </a:r>
            <a:endParaRPr lang="cs-CZ" dirty="0" smtClean="0"/>
          </a:p>
          <a:p>
            <a:pPr marL="342900" indent="-342900">
              <a:buFont typeface="+mj-lt"/>
              <a:buAutoNum type="arabicPeriod"/>
            </a:pPr>
            <a:endParaRPr lang="cs-CZ" dirty="0" smtClean="0"/>
          </a:p>
          <a:p>
            <a:pPr marL="342900" indent="-342900">
              <a:buFont typeface="+mj-lt"/>
              <a:buAutoNum type="arabicPeriod" startAt="2"/>
            </a:pPr>
            <a:r>
              <a:rPr lang="cs-CZ" dirty="0" smtClean="0"/>
              <a:t>Instalace </a:t>
            </a:r>
            <a:r>
              <a:rPr lang="cs-CZ" dirty="0" err="1" smtClean="0"/>
              <a:t>Postgresql</a:t>
            </a:r>
            <a:endParaRPr lang="cs-CZ" dirty="0" smtClean="0"/>
          </a:p>
          <a:p>
            <a:pPr marL="342900" indent="-342900">
              <a:buFont typeface="+mj-lt"/>
              <a:buAutoNum type="arabicPeriod" startAt="2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me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51520" y="1340768"/>
            <a:ext cx="86868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tabLst/>
              <a:defRPr/>
            </a:pPr>
            <a:r>
              <a:rPr lang="cs-CZ" dirty="0" smtClean="0"/>
              <a:t>Daniel Klimeš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/>
              <a:t>Vzdělání: Obecná biologie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/>
              <a:t>PGS: onkologie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/>
              <a:t>Specializace: klinické database</a:t>
            </a:r>
            <a:r>
              <a:rPr lang="en-US" dirty="0" smtClean="0"/>
              <a:t>, N</a:t>
            </a:r>
            <a:r>
              <a:rPr lang="cs-CZ" dirty="0" err="1" smtClean="0"/>
              <a:t>árodní</a:t>
            </a:r>
            <a:r>
              <a:rPr lang="cs-CZ" dirty="0" smtClean="0"/>
              <a:t> zdravotní registry</a:t>
            </a:r>
            <a:endParaRPr lang="en-US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dirty="0" err="1" smtClean="0"/>
              <a:t>Datab</a:t>
            </a:r>
            <a:r>
              <a:rPr lang="cs-CZ" dirty="0" err="1" smtClean="0"/>
              <a:t>áze</a:t>
            </a:r>
            <a:r>
              <a:rPr lang="cs-CZ" dirty="0" smtClean="0"/>
              <a:t> ORACLE</a:t>
            </a:r>
            <a:r>
              <a:rPr lang="en-US" dirty="0" smtClean="0"/>
              <a:t>, </a:t>
            </a:r>
            <a:r>
              <a:rPr lang="en-US" dirty="0" err="1" smtClean="0"/>
              <a:t>Pos</a:t>
            </a:r>
            <a:r>
              <a:rPr lang="cs-CZ" dirty="0" smtClean="0"/>
              <a:t>t</a:t>
            </a:r>
            <a:r>
              <a:rPr lang="en-US" dirty="0" err="1" smtClean="0"/>
              <a:t>greSQL</a:t>
            </a:r>
            <a:r>
              <a:rPr lang="en-US" dirty="0" smtClean="0"/>
              <a:t>, MS SQL</a:t>
            </a:r>
            <a:r>
              <a:rPr lang="cs-CZ" dirty="0" smtClean="0"/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>
                <a:hlinkClick r:id="rId2"/>
              </a:rPr>
              <a:t>klimes</a:t>
            </a:r>
            <a:r>
              <a:rPr lang="en-US" dirty="0" smtClean="0">
                <a:hlinkClick r:id="rId2"/>
              </a:rPr>
              <a:t>@</a:t>
            </a:r>
            <a:r>
              <a:rPr lang="en-US" dirty="0" err="1" smtClean="0">
                <a:hlinkClick r:id="rId2"/>
              </a:rPr>
              <a:t>iba.muni.cz</a:t>
            </a:r>
            <a:endParaRPr lang="cs-CZ" dirty="0" smtClean="0"/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Datab</a:t>
            </a:r>
            <a:r>
              <a:rPr lang="cs-CZ" dirty="0" err="1" smtClean="0"/>
              <a:t>áze</a:t>
            </a:r>
            <a:r>
              <a:rPr lang="cs-CZ" dirty="0" smtClean="0"/>
              <a:t> v biomedicíně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83568" y="1628800"/>
            <a:ext cx="763542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Každou středu od 10:00 – do 11:40</a:t>
            </a:r>
          </a:p>
          <a:p>
            <a:endParaRPr lang="cs-CZ" dirty="0" smtClean="0"/>
          </a:p>
          <a:p>
            <a:r>
              <a:rPr lang="cs-CZ" dirty="0" smtClean="0"/>
              <a:t>Teoretická přednáška –&gt; navazující praktické cvičení</a:t>
            </a:r>
          </a:p>
          <a:p>
            <a:endParaRPr lang="cs-CZ" dirty="0" smtClean="0"/>
          </a:p>
          <a:p>
            <a:r>
              <a:rPr lang="cs-CZ" dirty="0" smtClean="0"/>
              <a:t>Praktická část : </a:t>
            </a:r>
            <a:r>
              <a:rPr lang="cs-CZ" dirty="0" smtClean="0"/>
              <a:t> </a:t>
            </a:r>
            <a:r>
              <a:rPr lang="cs-CZ" dirty="0" err="1" smtClean="0"/>
              <a:t>PostgreSQL</a:t>
            </a:r>
            <a:r>
              <a:rPr lang="cs-CZ" dirty="0" smtClean="0"/>
              <a:t>,</a:t>
            </a:r>
          </a:p>
          <a:p>
            <a:r>
              <a:rPr lang="cs-CZ" dirty="0" smtClean="0"/>
              <a:t>Domácí cvičení: </a:t>
            </a:r>
            <a:r>
              <a:rPr lang="cs-CZ" dirty="0" err="1" smtClean="0"/>
              <a:t>PostgreSQL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Zakončení: zápočet – domácí úkol </a:t>
            </a:r>
          </a:p>
          <a:p>
            <a:r>
              <a:rPr lang="cs-CZ" dirty="0" smtClean="0"/>
              <a:t>	    </a:t>
            </a:r>
            <a:r>
              <a:rPr lang="cs-CZ" dirty="0" smtClean="0"/>
              <a:t>zkouška </a:t>
            </a:r>
            <a:r>
              <a:rPr lang="cs-CZ" dirty="0" smtClean="0"/>
              <a:t>– praktický test, pomůcky bez omezení, časový limit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Kdy</a:t>
            </a:r>
            <a:r>
              <a:rPr lang="en-US" dirty="0" smtClean="0"/>
              <a:t> </a:t>
            </a:r>
            <a:r>
              <a:rPr lang="en-US" dirty="0" err="1" smtClean="0"/>
              <a:t>zpracov</a:t>
            </a:r>
            <a:r>
              <a:rPr lang="cs-CZ" dirty="0" err="1" smtClean="0"/>
              <a:t>ávat</a:t>
            </a:r>
            <a:r>
              <a:rPr lang="cs-CZ" dirty="0" smtClean="0"/>
              <a:t> data v databázi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4294967295"/>
          </p:nvPr>
        </p:nvSpPr>
        <p:spPr>
          <a:xfrm>
            <a:off x="1194273" y="6570733"/>
            <a:ext cx="2881313" cy="26828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cs-CZ" smtClean="0"/>
              <a:t>Daniel Klimeš, Letní škola MATBI 2015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63670" y="1916832"/>
            <a:ext cx="6552778" cy="23441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latin typeface="Trebuchet MS" pitchFamily="34" charset="0"/>
              </a:rPr>
              <a:t>Data jsou primárně v databázi uložena</a:t>
            </a:r>
          </a:p>
          <a:p>
            <a:pPr lvl="2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latin typeface="Trebuchet MS" pitchFamily="34" charset="0"/>
              </a:rPr>
              <a:t>Zpracováváme objemná data v řádu sto tisíc záznamů a více</a:t>
            </a:r>
          </a:p>
          <a:p>
            <a:pPr lvl="2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latin typeface="Trebuchet MS" pitchFamily="34" charset="0"/>
              </a:rPr>
              <a:t>Zpracování dat plánujeme provádět opakovaně</a:t>
            </a:r>
          </a:p>
          <a:p>
            <a:pPr lvl="2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latin typeface="Trebuchet MS" pitchFamily="34" charset="0"/>
              </a:rPr>
              <a:t>S daty bude pracovat více uživatelů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339752" y="5231200"/>
            <a:ext cx="3984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Relační databáze </a:t>
            </a:r>
            <a:r>
              <a:rPr lang="cs-CZ" dirty="0" smtClean="0"/>
              <a:t>x </a:t>
            </a:r>
            <a:r>
              <a:rPr lang="cs-CZ" dirty="0" err="1" smtClean="0"/>
              <a:t>NoSQL</a:t>
            </a:r>
            <a:r>
              <a:rPr lang="cs-CZ" dirty="0" smtClean="0"/>
              <a:t> databáze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385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5"/>
          <p:cNvSpPr>
            <a:spLocks noGrp="1"/>
          </p:cNvSpPr>
          <p:nvPr>
            <p:ph type="title"/>
          </p:nvPr>
        </p:nvSpPr>
        <p:spPr>
          <a:xfrm>
            <a:off x="3059113" y="188913"/>
            <a:ext cx="5905500" cy="433387"/>
          </a:xfrm>
        </p:spPr>
        <p:txBody>
          <a:bodyPr/>
          <a:lstStyle/>
          <a:p>
            <a:pPr eaLnBrk="1" hangingPunct="1"/>
            <a:r>
              <a:rPr lang="cs-CZ" smtClean="0"/>
              <a:t>Význam databáze pro analytika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147F90-A184-4EDD-8905-DE508C275643}" type="slidenum">
              <a:rPr lang="cs-CZ"/>
              <a:pPr>
                <a:defRPr/>
              </a:pPr>
              <a:t>5</a:t>
            </a:fld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2124075" y="6642100"/>
            <a:ext cx="6121400" cy="215900"/>
          </a:xfrm>
        </p:spPr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4693841" y="4249935"/>
            <a:ext cx="4057521" cy="92333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b="1" dirty="0" err="1" smtClean="0"/>
              <a:t>Matematicko</a:t>
            </a:r>
            <a:r>
              <a:rPr lang="cs-CZ" b="1" dirty="0" smtClean="0"/>
              <a:t> - statistický </a:t>
            </a:r>
          </a:p>
          <a:p>
            <a:pPr algn="ctr">
              <a:defRPr/>
            </a:pPr>
            <a:r>
              <a:rPr lang="cs-CZ" b="1" dirty="0" err="1" smtClean="0"/>
              <a:t>skriptový</a:t>
            </a:r>
            <a:r>
              <a:rPr lang="cs-CZ" b="1" dirty="0" smtClean="0"/>
              <a:t> SW</a:t>
            </a:r>
            <a:endParaRPr lang="cs-CZ" b="1" dirty="0"/>
          </a:p>
          <a:p>
            <a:pPr algn="ctr">
              <a:defRPr/>
            </a:pPr>
            <a:r>
              <a:rPr lang="cs-CZ" dirty="0" smtClean="0"/>
              <a:t>R, </a:t>
            </a:r>
            <a:r>
              <a:rPr lang="cs-CZ" dirty="0" err="1" smtClean="0"/>
              <a:t>Matlab</a:t>
            </a:r>
            <a:r>
              <a:rPr lang="cs-CZ" dirty="0"/>
              <a:t>, </a:t>
            </a:r>
            <a:r>
              <a:rPr lang="cs-CZ" dirty="0" err="1"/>
              <a:t>Maple</a:t>
            </a:r>
            <a:r>
              <a:rPr lang="cs-CZ" dirty="0" smtClean="0"/>
              <a:t>, </a:t>
            </a:r>
            <a:r>
              <a:rPr lang="cs-CZ" dirty="0" smtClean="0"/>
              <a:t>programovací </a:t>
            </a:r>
            <a:r>
              <a:rPr lang="cs-CZ" dirty="0"/>
              <a:t>jazyk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43342" y="2312973"/>
            <a:ext cx="2087563" cy="64770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cs-CZ" b="1" dirty="0"/>
              <a:t>Databáze</a:t>
            </a:r>
          </a:p>
          <a:p>
            <a:pPr algn="ctr">
              <a:defRPr/>
            </a:pPr>
            <a:r>
              <a:rPr lang="cs-CZ" dirty="0"/>
              <a:t>SQL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5112100" y="1389643"/>
            <a:ext cx="2877711" cy="92333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b="1" dirty="0"/>
              <a:t>S</a:t>
            </a:r>
            <a:r>
              <a:rPr lang="cs-CZ" b="1" dirty="0" smtClean="0"/>
              <a:t>tatistický </a:t>
            </a:r>
            <a:r>
              <a:rPr lang="cs-CZ" b="1" dirty="0"/>
              <a:t>SW</a:t>
            </a:r>
          </a:p>
          <a:p>
            <a:pPr algn="ctr">
              <a:defRPr/>
            </a:pPr>
            <a:r>
              <a:rPr lang="cs-CZ" dirty="0"/>
              <a:t>Statistika </a:t>
            </a:r>
            <a:r>
              <a:rPr lang="cs-CZ" dirty="0" err="1"/>
              <a:t>for</a:t>
            </a:r>
            <a:r>
              <a:rPr lang="cs-CZ" dirty="0"/>
              <a:t> Windows</a:t>
            </a:r>
            <a:r>
              <a:rPr lang="cs-CZ" dirty="0" smtClean="0"/>
              <a:t>, </a:t>
            </a:r>
            <a:r>
              <a:rPr lang="cs-CZ" dirty="0" smtClean="0"/>
              <a:t>R, </a:t>
            </a:r>
            <a:endParaRPr lang="cs-CZ" dirty="0"/>
          </a:p>
          <a:p>
            <a:pPr algn="ctr">
              <a:defRPr/>
            </a:pPr>
            <a:r>
              <a:rPr lang="cs-CZ" dirty="0"/>
              <a:t>SPSS, </a:t>
            </a:r>
            <a:r>
              <a:rPr lang="cs-CZ" dirty="0"/>
              <a:t>SAS, MS Excel </a:t>
            </a:r>
            <a:endParaRPr lang="cs-CZ" dirty="0"/>
          </a:p>
        </p:txBody>
      </p:sp>
      <p:sp>
        <p:nvSpPr>
          <p:cNvPr id="18" name="Šipka dolů 17"/>
          <p:cNvSpPr/>
          <p:nvPr/>
        </p:nvSpPr>
        <p:spPr>
          <a:xfrm rot="18206513" flipH="1">
            <a:off x="3543817" y="3550194"/>
            <a:ext cx="360363" cy="1232320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2" name="Šipka dolů 21"/>
          <p:cNvSpPr/>
          <p:nvPr/>
        </p:nvSpPr>
        <p:spPr>
          <a:xfrm rot="14329725" flipH="1">
            <a:off x="3647092" y="1584311"/>
            <a:ext cx="360363" cy="1457325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9" name="TextovéPole 18"/>
          <p:cNvSpPr txBox="1">
            <a:spLocks noChangeArrowheads="1"/>
          </p:cNvSpPr>
          <p:nvPr/>
        </p:nvSpPr>
        <p:spPr bwMode="auto">
          <a:xfrm>
            <a:off x="250246" y="3073321"/>
            <a:ext cx="247375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Předzpracování </a:t>
            </a:r>
            <a:r>
              <a:rPr lang="cs-CZ" dirty="0" smtClean="0"/>
              <a:t>dat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Č</a:t>
            </a:r>
            <a:r>
              <a:rPr lang="cs-CZ" dirty="0" smtClean="0"/>
              <a:t>ištění dat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Popisná </a:t>
            </a:r>
            <a:r>
              <a:rPr lang="cs-CZ" dirty="0" smtClean="0"/>
              <a:t>analýza</a:t>
            </a:r>
            <a:r>
              <a:rPr lang="en-US" dirty="0" smtClean="0"/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Filtrov</a:t>
            </a:r>
            <a:r>
              <a:rPr lang="cs-CZ" dirty="0" err="1" smtClean="0"/>
              <a:t>ání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A</a:t>
            </a:r>
            <a:r>
              <a:rPr lang="en-US" dirty="0" err="1" smtClean="0"/>
              <a:t>gregace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Databázové systémy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1DE59B-5DBE-4DE2-8FE9-D66ECBB25283}" type="slidenum">
              <a:rPr lang="cs-CZ"/>
              <a:pPr>
                <a:defRPr/>
              </a:pPr>
              <a:t>6</a:t>
            </a:fld>
            <a:endParaRPr lang="cs-CZ"/>
          </a:p>
        </p:txBody>
      </p:sp>
      <p:sp>
        <p:nvSpPr>
          <p:cNvPr id="15365" name="TextovéPole 4"/>
          <p:cNvSpPr txBox="1">
            <a:spLocks noChangeArrowheads="1"/>
          </p:cNvSpPr>
          <p:nvPr/>
        </p:nvSpPr>
        <p:spPr bwMode="auto">
          <a:xfrm>
            <a:off x="683568" y="1124744"/>
            <a:ext cx="4322017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Relační </a:t>
            </a:r>
            <a:r>
              <a:rPr lang="cs-CZ" dirty="0" smtClean="0">
                <a:latin typeface="Trebuchet MS" pitchFamily="34" charset="0"/>
              </a:rPr>
              <a:t>databáze (RDBMS)</a:t>
            </a:r>
          </a:p>
          <a:p>
            <a:r>
              <a:rPr lang="cs-CZ" dirty="0" smtClean="0">
                <a:latin typeface="Trebuchet MS" pitchFamily="34" charset="0"/>
              </a:rPr>
              <a:t>Relace – termín z relační algebry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</a:t>
            </a:r>
            <a:endParaRPr lang="cs-CZ" dirty="0" smtClean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Základ</a:t>
            </a:r>
            <a:r>
              <a:rPr lang="cs-CZ" dirty="0">
                <a:latin typeface="Trebuchet MS" pitchFamily="34" charset="0"/>
              </a:rPr>
              <a:t>: tabulka 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- sloupec </a:t>
            </a:r>
            <a:r>
              <a:rPr lang="cs-CZ" dirty="0">
                <a:latin typeface="Trebuchet MS" pitchFamily="34" charset="0"/>
              </a:rPr>
              <a:t>= atribut/parametr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- řádek </a:t>
            </a:r>
            <a:r>
              <a:rPr lang="cs-CZ" dirty="0">
                <a:latin typeface="Trebuchet MS" pitchFamily="34" charset="0"/>
              </a:rPr>
              <a:t>= popsaný objekt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endParaRPr lang="cs-CZ" dirty="0" smtClean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Databáze </a:t>
            </a:r>
            <a:r>
              <a:rPr lang="cs-CZ" dirty="0">
                <a:latin typeface="Trebuchet MS" pitchFamily="34" charset="0"/>
              </a:rPr>
              <a:t>= systém provázaných tabulek</a:t>
            </a:r>
          </a:p>
        </p:txBody>
      </p:sp>
      <p:sp>
        <p:nvSpPr>
          <p:cNvPr id="7" name="Vývojový diagram: magnetický disk 6"/>
          <p:cNvSpPr/>
          <p:nvPr/>
        </p:nvSpPr>
        <p:spPr>
          <a:xfrm>
            <a:off x="6732240" y="1124744"/>
            <a:ext cx="1152525" cy="151216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611560" y="3933056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Jmeno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Prijmeni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Nová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Karel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Starý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4788024" y="4509120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vysetreni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Vysledek</a:t>
                      </a:r>
                      <a:r>
                        <a:rPr lang="cs-CZ" baseline="0" dirty="0" smtClean="0"/>
                        <a:t> vy</a:t>
                      </a:r>
                      <a:r>
                        <a:rPr lang="en-US" baseline="0" dirty="0" err="1" smtClean="0"/>
                        <a:t>setreni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Šipka dolů 9"/>
          <p:cNvSpPr/>
          <p:nvPr/>
        </p:nvSpPr>
        <p:spPr>
          <a:xfrm rot="3202314" flipH="1">
            <a:off x="5431783" y="2201523"/>
            <a:ext cx="425512" cy="2249124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" name="Šipka dolů 10"/>
          <p:cNvSpPr/>
          <p:nvPr/>
        </p:nvSpPr>
        <p:spPr>
          <a:xfrm rot="646190" flipH="1">
            <a:off x="6674377" y="2686358"/>
            <a:ext cx="360362" cy="1457325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Databázové systémy - Produkty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5" name="TextovéPole 5"/>
          <p:cNvSpPr txBox="1">
            <a:spLocks noChangeArrowheads="1"/>
          </p:cNvSpPr>
          <p:nvPr/>
        </p:nvSpPr>
        <p:spPr bwMode="auto">
          <a:xfrm>
            <a:off x="539552" y="1124744"/>
            <a:ext cx="4092787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 smtClean="0">
                <a:latin typeface="Trebuchet MS" pitchFamily="34" charset="0"/>
              </a:rPr>
              <a:t>Dle dostupnosti</a:t>
            </a: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Komerční</a:t>
            </a: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smtClean="0">
                <a:latin typeface="Trebuchet MS" pitchFamily="34" charset="0"/>
              </a:rPr>
              <a:t>ORACLE - databáze</a:t>
            </a:r>
            <a:r>
              <a:rPr lang="en-US" dirty="0" smtClean="0">
                <a:solidFill>
                  <a:srgbClr val="FF0000"/>
                </a:solidFill>
                <a:latin typeface="Trebuchet MS" pitchFamily="34" charset="0"/>
              </a:rPr>
              <a:t>*</a:t>
            </a:r>
            <a:endParaRPr lang="cs-CZ" dirty="0">
              <a:solidFill>
                <a:srgbClr val="FF0000"/>
              </a:solidFill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MS </a:t>
            </a:r>
            <a:r>
              <a:rPr lang="cs-CZ" dirty="0" smtClean="0">
                <a:latin typeface="Trebuchet MS" pitchFamily="34" charset="0"/>
              </a:rPr>
              <a:t>SQL server</a:t>
            </a:r>
            <a:r>
              <a:rPr lang="en-US" dirty="0" smtClean="0">
                <a:solidFill>
                  <a:srgbClr val="FF0000"/>
                </a:solidFill>
                <a:latin typeface="Trebuchet MS" pitchFamily="34" charset="0"/>
              </a:rPr>
              <a:t>*</a:t>
            </a:r>
            <a:endParaRPr lang="cs-CZ" dirty="0">
              <a:solidFill>
                <a:srgbClr val="FF0000"/>
              </a:solidFill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DB2</a:t>
            </a:r>
          </a:p>
          <a:p>
            <a:r>
              <a:rPr lang="cs-CZ" dirty="0">
                <a:latin typeface="Trebuchet MS" pitchFamily="34" charset="0"/>
              </a:rPr>
              <a:t>		MS </a:t>
            </a:r>
            <a:r>
              <a:rPr lang="cs-CZ" dirty="0" smtClean="0">
                <a:latin typeface="Trebuchet MS" pitchFamily="34" charset="0"/>
              </a:rPr>
              <a:t>ACCESS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	FOX PRO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Freeware</a:t>
            </a: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err="1">
                <a:latin typeface="Trebuchet MS" pitchFamily="34" charset="0"/>
              </a:rPr>
              <a:t>MySQL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err="1">
                <a:latin typeface="Trebuchet MS" pitchFamily="34" charset="0"/>
              </a:rPr>
              <a:t>Postgre</a:t>
            </a:r>
            <a:r>
              <a:rPr lang="en-US" dirty="0">
                <a:latin typeface="Trebuchet MS" pitchFamily="34" charset="0"/>
              </a:rPr>
              <a:t>SQL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err="1">
                <a:latin typeface="Trebuchet MS" pitchFamily="34" charset="0"/>
              </a:rPr>
              <a:t>Firebird</a:t>
            </a:r>
            <a:endParaRPr lang="cs-CZ" dirty="0">
              <a:latin typeface="Trebuchet MS" pitchFamily="34" charset="0"/>
            </a:endParaRPr>
          </a:p>
          <a:p>
            <a:endParaRPr lang="cs-CZ" dirty="0">
              <a:latin typeface="Trebuchet MS" pitchFamily="34" charset="0"/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4712922" y="1124744"/>
            <a:ext cx="317144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 smtClean="0">
                <a:latin typeface="Trebuchet MS" pitchFamily="34" charset="0"/>
              </a:rPr>
              <a:t>Dle počtu uživatelů</a:t>
            </a:r>
            <a:endParaRPr lang="cs-CZ" b="1" dirty="0">
              <a:latin typeface="Trebuchet MS" pitchFamily="34" charset="0"/>
            </a:endParaRPr>
          </a:p>
          <a:p>
            <a:endParaRPr lang="cs-CZ" dirty="0" smtClean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Jednouživatelské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</a:p>
          <a:p>
            <a:r>
              <a:rPr lang="cs-CZ" dirty="0">
                <a:latin typeface="Trebuchet MS" pitchFamily="34" charset="0"/>
              </a:rPr>
              <a:t>		MS </a:t>
            </a:r>
            <a:r>
              <a:rPr lang="cs-CZ" dirty="0" smtClean="0">
                <a:latin typeface="Trebuchet MS" pitchFamily="34" charset="0"/>
              </a:rPr>
              <a:t>ACCESS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	FOX PRO</a:t>
            </a: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Víceuživatelské</a:t>
            </a: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smtClean="0">
                <a:latin typeface="Trebuchet MS" pitchFamily="34" charset="0"/>
              </a:rPr>
              <a:t>ORACLE</a:t>
            </a:r>
          </a:p>
          <a:p>
            <a:r>
              <a:rPr lang="cs-CZ" dirty="0" smtClean="0">
                <a:latin typeface="Trebuchet MS" pitchFamily="34" charset="0"/>
              </a:rPr>
              <a:t>		MS SQL</a:t>
            </a:r>
          </a:p>
          <a:p>
            <a:r>
              <a:rPr lang="cs-CZ" dirty="0" smtClean="0">
                <a:latin typeface="Trebuchet MS" pitchFamily="34" charset="0"/>
              </a:rPr>
              <a:t>		DB2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	</a:t>
            </a:r>
            <a:r>
              <a:rPr lang="cs-CZ" dirty="0" err="1" smtClean="0">
                <a:latin typeface="Trebuchet MS" pitchFamily="34" charset="0"/>
              </a:rPr>
              <a:t>MySQL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err="1">
                <a:latin typeface="Trebuchet MS" pitchFamily="34" charset="0"/>
              </a:rPr>
              <a:t>Postgre</a:t>
            </a:r>
            <a:r>
              <a:rPr lang="en-US" dirty="0">
                <a:latin typeface="Trebuchet MS" pitchFamily="34" charset="0"/>
              </a:rPr>
              <a:t>SQL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err="1">
                <a:latin typeface="Trebuchet MS" pitchFamily="34" charset="0"/>
              </a:rPr>
              <a:t>Firebird</a:t>
            </a:r>
            <a:endParaRPr lang="cs-CZ" dirty="0">
              <a:latin typeface="Trebuchet MS" pitchFamily="34" charset="0"/>
            </a:endParaRPr>
          </a:p>
          <a:p>
            <a:endParaRPr lang="cs-CZ" dirty="0">
              <a:latin typeface="Trebuchet MS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39552" y="4869160"/>
            <a:ext cx="4455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en-US" dirty="0" smtClean="0"/>
              <a:t> </a:t>
            </a:r>
            <a:r>
              <a:rPr lang="en-US" i="1" dirty="0" err="1" smtClean="0"/>
              <a:t>Okle</a:t>
            </a:r>
            <a:r>
              <a:rPr lang="cs-CZ" i="1" dirty="0" err="1" smtClean="0"/>
              <a:t>štěné</a:t>
            </a:r>
            <a:r>
              <a:rPr lang="cs-CZ" i="1" dirty="0" smtClean="0"/>
              <a:t> verze jsou k dispozici zdarma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Tabulka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</a:t>
            </a:r>
            <a:r>
              <a:rPr lang="en-US"/>
              <a:t> </a:t>
            </a:r>
            <a:r>
              <a:rPr lang="cs-CZ"/>
              <a:t>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8577DE-3973-4CDA-ADFC-E7A361A4D676}" type="slidenum">
              <a:rPr lang="cs-CZ"/>
              <a:pPr>
                <a:defRPr/>
              </a:pPr>
              <a:t>8</a:t>
            </a:fld>
            <a:endParaRPr lang="cs-CZ"/>
          </a:p>
        </p:txBody>
      </p:sp>
      <p:sp>
        <p:nvSpPr>
          <p:cNvPr id="16389" name="TextovéPole 4"/>
          <p:cNvSpPr txBox="1">
            <a:spLocks noChangeArrowheads="1"/>
          </p:cNvSpPr>
          <p:nvPr/>
        </p:nvSpPr>
        <p:spPr bwMode="auto">
          <a:xfrm>
            <a:off x="323528" y="1557338"/>
            <a:ext cx="5519737" cy="258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Definovaná struktura, do které se vkládají záznamy</a:t>
            </a:r>
          </a:p>
          <a:p>
            <a:r>
              <a:rPr lang="cs-CZ" dirty="0">
                <a:latin typeface="Trebuchet MS" pitchFamily="34" charset="0"/>
              </a:rPr>
              <a:t>Definují se sloupce</a:t>
            </a:r>
          </a:p>
          <a:p>
            <a:pPr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jméno</a:t>
            </a:r>
            <a:endParaRPr lang="cs-CZ" dirty="0">
              <a:latin typeface="Trebuchet MS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datový </a:t>
            </a:r>
            <a:r>
              <a:rPr lang="cs-CZ" dirty="0">
                <a:latin typeface="Trebuchet MS" pitchFamily="34" charset="0"/>
              </a:rPr>
              <a:t>typ</a:t>
            </a:r>
          </a:p>
          <a:p>
            <a:pPr lvl="1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text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číslo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datum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BLOB</a:t>
            </a:r>
            <a:endParaRPr lang="cs-CZ" dirty="0">
              <a:latin typeface="Trebuchet MS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doplňující </a:t>
            </a:r>
            <a:r>
              <a:rPr lang="cs-CZ" dirty="0">
                <a:latin typeface="Trebuchet MS" pitchFamily="34" charset="0"/>
              </a:rPr>
              <a:t>vlastnosti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788025" y="2132856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vysetreni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Vysledek</a:t>
                      </a:r>
                      <a:r>
                        <a:rPr lang="cs-CZ" baseline="0" dirty="0" smtClean="0"/>
                        <a:t> vy</a:t>
                      </a:r>
                      <a:r>
                        <a:rPr lang="en-US" baseline="0" dirty="0" err="1" smtClean="0"/>
                        <a:t>setreni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Šipka dolů 7"/>
          <p:cNvSpPr/>
          <p:nvPr/>
        </p:nvSpPr>
        <p:spPr>
          <a:xfrm rot="5400000" flipH="1">
            <a:off x="3835227" y="1933525"/>
            <a:ext cx="425512" cy="1112206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39552" y="3284984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Jmeno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Prijmeni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Nová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Karel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Starý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4788024" y="3284984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vysetreni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Vysledek</a:t>
                      </a:r>
                      <a:r>
                        <a:rPr lang="cs-CZ" baseline="0" dirty="0" smtClean="0"/>
                        <a:t> vy</a:t>
                      </a:r>
                      <a:r>
                        <a:rPr lang="en-US" baseline="0" dirty="0" err="1" smtClean="0"/>
                        <a:t>setreni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ovéPole 5"/>
          <p:cNvSpPr txBox="1">
            <a:spLocks noChangeArrowheads="1"/>
          </p:cNvSpPr>
          <p:nvPr/>
        </p:nvSpPr>
        <p:spPr bwMode="auto">
          <a:xfrm>
            <a:off x="251520" y="1124744"/>
            <a:ext cx="883485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Vybrané sloupce se označují jako </a:t>
            </a:r>
            <a:r>
              <a:rPr lang="cs-CZ" dirty="0" smtClean="0">
                <a:latin typeface="Trebuchet MS" pitchFamily="34" charset="0"/>
              </a:rPr>
              <a:t>klíče (</a:t>
            </a:r>
            <a:r>
              <a:rPr lang="cs-CZ" dirty="0" err="1" smtClean="0">
                <a:latin typeface="Trebuchet MS" pitchFamily="34" charset="0"/>
              </a:rPr>
              <a:t>keys</a:t>
            </a:r>
            <a:r>
              <a:rPr lang="cs-CZ" dirty="0" smtClean="0">
                <a:latin typeface="Trebuchet MS" pitchFamily="34" charset="0"/>
              </a:rPr>
              <a:t>)</a:t>
            </a:r>
            <a:endParaRPr lang="cs-CZ" dirty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    Primární </a:t>
            </a:r>
            <a:r>
              <a:rPr lang="cs-CZ" dirty="0">
                <a:latin typeface="Trebuchet MS" pitchFamily="34" charset="0"/>
              </a:rPr>
              <a:t>klíč </a:t>
            </a:r>
            <a:r>
              <a:rPr lang="cs-CZ" dirty="0" smtClean="0">
                <a:latin typeface="Trebuchet MS" pitchFamily="34" charset="0"/>
              </a:rPr>
              <a:t>(</a:t>
            </a:r>
            <a:r>
              <a:rPr lang="cs-CZ" dirty="0" err="1" smtClean="0">
                <a:latin typeface="Trebuchet MS" pitchFamily="34" charset="0"/>
              </a:rPr>
              <a:t>primary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key</a:t>
            </a:r>
            <a:r>
              <a:rPr lang="cs-CZ" dirty="0" smtClean="0">
                <a:latin typeface="Trebuchet MS" pitchFamily="34" charset="0"/>
              </a:rPr>
              <a:t> - PK)– 1 až </a:t>
            </a:r>
            <a:r>
              <a:rPr lang="cs-CZ" dirty="0">
                <a:latin typeface="Trebuchet MS" pitchFamily="34" charset="0"/>
              </a:rPr>
              <a:t>n sloupců jednoznačně identifikující </a:t>
            </a:r>
            <a:r>
              <a:rPr lang="cs-CZ" dirty="0" smtClean="0">
                <a:latin typeface="Trebuchet MS" pitchFamily="34" charset="0"/>
              </a:rPr>
              <a:t>řádek </a:t>
            </a:r>
          </a:p>
          <a:p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   Cizí </a:t>
            </a:r>
            <a:r>
              <a:rPr lang="cs-CZ" dirty="0">
                <a:latin typeface="Trebuchet MS" pitchFamily="34" charset="0"/>
              </a:rPr>
              <a:t>klíč (</a:t>
            </a:r>
            <a:r>
              <a:rPr lang="cs-CZ" dirty="0" err="1">
                <a:latin typeface="Trebuchet MS" pitchFamily="34" charset="0"/>
              </a:rPr>
              <a:t>foreign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key</a:t>
            </a:r>
            <a:r>
              <a:rPr lang="cs-CZ" dirty="0" smtClean="0">
                <a:latin typeface="Trebuchet MS" pitchFamily="34" charset="0"/>
              </a:rPr>
              <a:t> - FK) </a:t>
            </a:r>
            <a:r>
              <a:rPr lang="cs-CZ" dirty="0">
                <a:latin typeface="Trebuchet MS" pitchFamily="34" charset="0"/>
              </a:rPr>
              <a:t>– identifikuje nadřazený řádek v rodičovské tabulce</a:t>
            </a:r>
          </a:p>
        </p:txBody>
      </p:sp>
      <p:cxnSp>
        <p:nvCxnSpPr>
          <p:cNvPr id="11" name="Pravoúhlá spojovací čára 10"/>
          <p:cNvCxnSpPr/>
          <p:nvPr/>
        </p:nvCxnSpPr>
        <p:spPr>
          <a:xfrm rot="5400000" flipH="1" flipV="1">
            <a:off x="5184068" y="2528900"/>
            <a:ext cx="720080" cy="648072"/>
          </a:xfrm>
          <a:prstGeom prst="bentConnector3">
            <a:avLst>
              <a:gd name="adj1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ravoúhlá spojovací čára 12"/>
          <p:cNvCxnSpPr/>
          <p:nvPr/>
        </p:nvCxnSpPr>
        <p:spPr>
          <a:xfrm rot="16200000" flipV="1">
            <a:off x="6120172" y="2600908"/>
            <a:ext cx="720080" cy="504056"/>
          </a:xfrm>
          <a:prstGeom prst="bentConnector3">
            <a:avLst>
              <a:gd name="adj1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5796136" y="2123564"/>
            <a:ext cx="492443" cy="369332"/>
          </a:xfrm>
          <a:prstGeom prst="rect">
            <a:avLst/>
          </a:prstGeom>
          <a:solidFill>
            <a:schemeClr val="accent1">
              <a:alpha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PK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971600" y="2276872"/>
            <a:ext cx="492443" cy="369332"/>
          </a:xfrm>
          <a:prstGeom prst="rect">
            <a:avLst/>
          </a:prstGeom>
          <a:solidFill>
            <a:schemeClr val="accent1">
              <a:alpha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PK</a:t>
            </a:r>
            <a:endParaRPr lang="cs-CZ" dirty="0"/>
          </a:p>
        </p:txBody>
      </p:sp>
      <p:cxnSp>
        <p:nvCxnSpPr>
          <p:cNvPr id="18" name="Přímá spojovací čára 17"/>
          <p:cNvCxnSpPr/>
          <p:nvPr/>
        </p:nvCxnSpPr>
        <p:spPr>
          <a:xfrm rot="5400000">
            <a:off x="935596" y="2960948"/>
            <a:ext cx="5040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 rot="5400000">
            <a:off x="5004048" y="5373216"/>
            <a:ext cx="57606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/>
          <p:nvPr/>
        </p:nvCxnSpPr>
        <p:spPr>
          <a:xfrm>
            <a:off x="1187624" y="5877272"/>
            <a:ext cx="3888432" cy="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5076056" y="5661248"/>
            <a:ext cx="479618" cy="369332"/>
          </a:xfrm>
          <a:prstGeom prst="rect">
            <a:avLst/>
          </a:prstGeom>
          <a:solidFill>
            <a:schemeClr val="accent1">
              <a:alpha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/>
              <a:t>F</a:t>
            </a:r>
            <a:r>
              <a:rPr lang="cs-CZ" dirty="0" smtClean="0"/>
              <a:t>K</a:t>
            </a:r>
            <a:endParaRPr lang="cs-CZ" dirty="0"/>
          </a:p>
        </p:txBody>
      </p:sp>
      <p:cxnSp>
        <p:nvCxnSpPr>
          <p:cNvPr id="25" name="Přímá spojovací čára 24"/>
          <p:cNvCxnSpPr/>
          <p:nvPr/>
        </p:nvCxnSpPr>
        <p:spPr>
          <a:xfrm rot="5400000">
            <a:off x="827584" y="5517232"/>
            <a:ext cx="720080" cy="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143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2854</TotalTime>
  <Words>821</Words>
  <Application>Microsoft Office PowerPoint</Application>
  <PresentationFormat>Předvádění na obrazovce (4:3)</PresentationFormat>
  <Paragraphs>303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Trebuchet MS</vt:lpstr>
      <vt:lpstr>Wingdings</vt:lpstr>
      <vt:lpstr>Motiv systému Office</vt:lpstr>
      <vt:lpstr>Databázové systémy a SQL</vt:lpstr>
      <vt:lpstr>About me</vt:lpstr>
      <vt:lpstr>Databáze v biomedicíně</vt:lpstr>
      <vt:lpstr>Kdy zpracovávat data v databázi</vt:lpstr>
      <vt:lpstr>Význam databáze pro analytika</vt:lpstr>
      <vt:lpstr>Databázové systémy</vt:lpstr>
      <vt:lpstr>Databázové systémy - Produkty</vt:lpstr>
      <vt:lpstr>Tabulka</vt:lpstr>
      <vt:lpstr>Klíče</vt:lpstr>
      <vt:lpstr>Přístup do databáze</vt:lpstr>
      <vt:lpstr>PostgreSQL</vt:lpstr>
      <vt:lpstr>SQL</vt:lpstr>
      <vt:lpstr>SQL - SELECT</vt:lpstr>
      <vt:lpstr>SQL - SELECT</vt:lpstr>
      <vt:lpstr>Cvičení 1</vt:lpstr>
      <vt:lpstr>Příkazový řádek</vt:lpstr>
      <vt:lpstr>Cvičení 1</vt:lpstr>
      <vt:lpstr>Domácí úkol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Daniel Klimeš</cp:lastModifiedBy>
  <cp:revision>233</cp:revision>
  <dcterms:created xsi:type="dcterms:W3CDTF">2011-01-19T10:31:11Z</dcterms:created>
  <dcterms:modified xsi:type="dcterms:W3CDTF">2016-09-20T15:52:04Z</dcterms:modified>
</cp:coreProperties>
</file>