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96" r:id="rId3"/>
    <p:sldId id="301" r:id="rId4"/>
    <p:sldId id="297" r:id="rId5"/>
    <p:sldId id="298" r:id="rId6"/>
    <p:sldId id="299" r:id="rId7"/>
    <p:sldId id="300" r:id="rId8"/>
    <p:sldId id="284" r:id="rId9"/>
    <p:sldId id="303" r:id="rId10"/>
    <p:sldId id="305" r:id="rId11"/>
    <p:sldId id="306" r:id="rId12"/>
    <p:sldId id="304" r:id="rId13"/>
    <p:sldId id="308" r:id="rId14"/>
    <p:sldId id="309" r:id="rId15"/>
    <p:sldId id="310" r:id="rId16"/>
    <p:sldId id="294" r:id="rId17"/>
    <p:sldId id="307" r:id="rId18"/>
    <p:sldId id="311" r:id="rId19"/>
    <p:sldId id="317" r:id="rId20"/>
    <p:sldId id="319" r:id="rId21"/>
    <p:sldId id="313" r:id="rId22"/>
    <p:sldId id="320" r:id="rId23"/>
    <p:sldId id="314" r:id="rId24"/>
    <p:sldId id="321" r:id="rId25"/>
    <p:sldId id="315" r:id="rId26"/>
    <p:sldId id="322" r:id="rId27"/>
    <p:sldId id="323" r:id="rId28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ika Kratochvílová" initials="MK" lastIdx="1" clrIdx="0">
    <p:extLst>
      <p:ext uri="{19B8F6BF-5375-455C-9EA6-DF929625EA0E}">
        <p15:presenceInfo xmlns:p15="http://schemas.microsoft.com/office/powerpoint/2012/main" userId="Monika Kratochvílová" providerId="None"/>
      </p:ext>
    </p:extLst>
  </p:cmAuthor>
  <p:cmAuthor id="2" name="Daniel Klimes" initials="DK" lastIdx="9" clrIdx="1">
    <p:extLst>
      <p:ext uri="{19B8F6BF-5375-455C-9EA6-DF929625EA0E}">
        <p15:presenceInfo xmlns:p15="http://schemas.microsoft.com/office/powerpoint/2012/main" userId="9422b80437e54a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38" autoAdjust="0"/>
    <p:restoredTop sz="94624" autoAdjust="0"/>
  </p:normalViewPr>
  <p:slideViewPr>
    <p:cSldViewPr>
      <p:cViewPr varScale="1">
        <p:scale>
          <a:sx n="66" d="100"/>
          <a:sy n="66" d="100"/>
        </p:scale>
        <p:origin x="98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4.12.2016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619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4.12.2016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7517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s://www.postgresql.org/docs/manual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stgresql.org/docs/9.5/static/sql-copy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10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en-US" dirty="0" smtClean="0"/>
              <a:t>Monika </a:t>
            </a:r>
            <a:r>
              <a:rPr lang="en-US" dirty="0" err="1" smtClean="0"/>
              <a:t>Kratochv</a:t>
            </a:r>
            <a:r>
              <a:rPr lang="cs-CZ" dirty="0" err="1" smtClean="0"/>
              <a:t>ílová</a:t>
            </a:r>
            <a:r>
              <a:rPr lang="en-US" dirty="0" smtClean="0"/>
              <a:t>, Daniel </a:t>
            </a:r>
            <a:r>
              <a:rPr lang="en-US" dirty="0" err="1" smtClean="0"/>
              <a:t>Klime</a:t>
            </a:r>
            <a:r>
              <a:rPr lang="cs-CZ" smtClean="0"/>
              <a:t>š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Update FROM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6" name="Zástupný symbol pro obsah 9"/>
          <p:cNvSpPr txBox="1">
            <a:spLocks/>
          </p:cNvSpPr>
          <p:nvPr/>
        </p:nvSpPr>
        <p:spPr bwMode="auto">
          <a:xfrm>
            <a:off x="457200" y="981076"/>
            <a:ext cx="8229600" cy="753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08DC4"/>
              </a:buClr>
              <a:buFont typeface="Wingdings" pitchFamily="2" charset="2"/>
              <a:buChar char="§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cs-CZ" sz="2000" b="1" dirty="0" smtClean="0"/>
              <a:t>Do tabulky </a:t>
            </a:r>
            <a:r>
              <a:rPr lang="cs-CZ" sz="2000" b="1" dirty="0" err="1" smtClean="0"/>
              <a:t>ucitel</a:t>
            </a:r>
            <a:r>
              <a:rPr lang="cs-CZ" sz="2000" b="1" dirty="0" smtClean="0"/>
              <a:t> doplňte sloupec, ve kterém bude název předmětu, který učitel vyučuje.</a:t>
            </a:r>
            <a:endParaRPr lang="cs-CZ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285691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Update FROM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6" name="Zástupný symbol pro obsah 9"/>
          <p:cNvSpPr txBox="1">
            <a:spLocks/>
          </p:cNvSpPr>
          <p:nvPr/>
        </p:nvSpPr>
        <p:spPr bwMode="auto">
          <a:xfrm>
            <a:off x="457200" y="981076"/>
            <a:ext cx="8229600" cy="753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08DC4"/>
              </a:buClr>
              <a:buFont typeface="Wingdings" pitchFamily="2" charset="2"/>
              <a:buChar char="§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cs-CZ" sz="2000" b="1" dirty="0" smtClean="0"/>
              <a:t>Do tabulky </a:t>
            </a:r>
            <a:r>
              <a:rPr lang="cs-CZ" sz="2000" b="1" dirty="0" err="1" smtClean="0"/>
              <a:t>ucitel</a:t>
            </a:r>
            <a:r>
              <a:rPr lang="cs-CZ" sz="2000" b="1" dirty="0" smtClean="0"/>
              <a:t> doplňte sloupec, ve kterém bude název předmětu, který učitel vyučuje.</a:t>
            </a:r>
            <a:endParaRPr lang="cs-CZ" sz="1200" b="1" dirty="0" smtClean="0"/>
          </a:p>
        </p:txBody>
      </p:sp>
      <p:sp>
        <p:nvSpPr>
          <p:cNvPr id="5" name="Obdélník 4"/>
          <p:cNvSpPr/>
          <p:nvPr/>
        </p:nvSpPr>
        <p:spPr>
          <a:xfrm>
            <a:off x="1043608" y="2136339"/>
            <a:ext cx="74168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+mj-lt"/>
              </a:rPr>
              <a:t>ALTER TABLE </a:t>
            </a:r>
            <a:r>
              <a:rPr lang="cs-CZ" dirty="0" err="1">
                <a:latin typeface="+mj-lt"/>
              </a:rPr>
              <a:t>ucitel</a:t>
            </a:r>
            <a:r>
              <a:rPr lang="cs-CZ" dirty="0">
                <a:latin typeface="+mj-lt"/>
              </a:rPr>
              <a:t> ADD COLUMN </a:t>
            </a:r>
            <a:r>
              <a:rPr lang="cs-CZ" dirty="0" err="1">
                <a:latin typeface="+mj-lt"/>
              </a:rPr>
              <a:t>predmet</a:t>
            </a:r>
            <a:r>
              <a:rPr lang="cs-CZ" dirty="0">
                <a:latin typeface="+mj-lt"/>
              </a:rPr>
              <a:t> VARCHAR(30);</a:t>
            </a: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UPDATE </a:t>
            </a:r>
            <a:r>
              <a:rPr lang="cs-CZ" dirty="0" err="1">
                <a:latin typeface="+mj-lt"/>
              </a:rPr>
              <a:t>ucitel</a:t>
            </a:r>
            <a:r>
              <a:rPr lang="cs-CZ" dirty="0">
                <a:latin typeface="+mj-lt"/>
              </a:rPr>
              <a:t> </a:t>
            </a:r>
          </a:p>
          <a:p>
            <a:r>
              <a:rPr lang="cs-CZ" dirty="0">
                <a:latin typeface="+mj-lt"/>
              </a:rPr>
              <a:t>SET </a:t>
            </a:r>
            <a:r>
              <a:rPr lang="cs-CZ" dirty="0" err="1">
                <a:latin typeface="+mj-lt"/>
              </a:rPr>
              <a:t>predmet</a:t>
            </a:r>
            <a:r>
              <a:rPr lang="cs-CZ" dirty="0">
                <a:latin typeface="+mj-lt"/>
              </a:rPr>
              <a:t> = </a:t>
            </a:r>
            <a:r>
              <a:rPr lang="cs-CZ" dirty="0" err="1">
                <a:latin typeface="+mj-lt"/>
              </a:rPr>
              <a:t>nazev_predmetu</a:t>
            </a:r>
            <a:r>
              <a:rPr lang="cs-CZ" dirty="0">
                <a:latin typeface="+mj-lt"/>
              </a:rPr>
              <a:t> </a:t>
            </a:r>
          </a:p>
          <a:p>
            <a:r>
              <a:rPr lang="cs-CZ" dirty="0">
                <a:latin typeface="+mj-lt"/>
              </a:rPr>
              <a:t>			</a:t>
            </a:r>
            <a:r>
              <a:rPr lang="cs-CZ" dirty="0">
                <a:solidFill>
                  <a:srgbClr val="FF0000"/>
                </a:solidFill>
                <a:latin typeface="+mj-lt"/>
              </a:rPr>
              <a:t>FROM </a:t>
            </a:r>
            <a:r>
              <a:rPr lang="cs-CZ" dirty="0" err="1">
                <a:solidFill>
                  <a:srgbClr val="FF0000"/>
                </a:solidFill>
                <a:latin typeface="+mj-lt"/>
              </a:rPr>
              <a:t>predmet</a:t>
            </a:r>
            <a:r>
              <a:rPr lang="cs-CZ" dirty="0">
                <a:solidFill>
                  <a:srgbClr val="FF0000"/>
                </a:solidFill>
                <a:latin typeface="+mj-lt"/>
              </a:rPr>
              <a:t> p</a:t>
            </a:r>
          </a:p>
          <a:p>
            <a:r>
              <a:rPr lang="cs-CZ" dirty="0">
                <a:latin typeface="+mj-lt"/>
              </a:rPr>
              <a:t>			</a:t>
            </a:r>
            <a:r>
              <a:rPr lang="cs-CZ" dirty="0">
                <a:solidFill>
                  <a:srgbClr val="FF0000"/>
                </a:solidFill>
                <a:latin typeface="+mj-lt"/>
              </a:rPr>
              <a:t>WHERE </a:t>
            </a:r>
            <a:r>
              <a:rPr lang="cs-CZ" dirty="0" err="1">
                <a:solidFill>
                  <a:srgbClr val="FF0000"/>
                </a:solidFill>
                <a:latin typeface="+mj-lt"/>
              </a:rPr>
              <a:t>p.ucitel_uco</a:t>
            </a:r>
            <a:r>
              <a:rPr lang="cs-CZ" dirty="0">
                <a:solidFill>
                  <a:srgbClr val="FF0000"/>
                </a:solidFill>
                <a:latin typeface="+mj-lt"/>
              </a:rPr>
              <a:t> = </a:t>
            </a:r>
            <a:r>
              <a:rPr lang="cs-CZ" dirty="0" err="1">
                <a:solidFill>
                  <a:srgbClr val="FF0000"/>
                </a:solidFill>
                <a:latin typeface="+mj-lt"/>
              </a:rPr>
              <a:t>ucitel.ucitel_uco</a:t>
            </a:r>
            <a:r>
              <a:rPr lang="cs-CZ" dirty="0">
                <a:latin typeface="+mj-lt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60359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Update FROM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6" name="Zástupný symbol pro obsah 9"/>
          <p:cNvSpPr txBox="1">
            <a:spLocks/>
          </p:cNvSpPr>
          <p:nvPr/>
        </p:nvSpPr>
        <p:spPr bwMode="auto">
          <a:xfrm>
            <a:off x="457200" y="981076"/>
            <a:ext cx="8229600" cy="753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08DC4"/>
              </a:buClr>
              <a:buFont typeface="Wingdings" pitchFamily="2" charset="2"/>
              <a:buChar char="§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cs-CZ" sz="2000" b="1" dirty="0" smtClean="0"/>
              <a:t>Do tabulky </a:t>
            </a:r>
            <a:r>
              <a:rPr lang="cs-CZ" sz="2000" b="1" dirty="0" err="1" smtClean="0"/>
              <a:t>vyuka</a:t>
            </a:r>
            <a:r>
              <a:rPr lang="cs-CZ" sz="2000" b="1" dirty="0" smtClean="0"/>
              <a:t> přidejte sloupec, do které vložíte celé jméno studenta.</a:t>
            </a:r>
            <a:endParaRPr lang="cs-CZ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30706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Update FROM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6" name="Zástupný symbol pro obsah 9"/>
          <p:cNvSpPr txBox="1">
            <a:spLocks/>
          </p:cNvSpPr>
          <p:nvPr/>
        </p:nvSpPr>
        <p:spPr bwMode="auto">
          <a:xfrm>
            <a:off x="457200" y="981076"/>
            <a:ext cx="8229600" cy="753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08DC4"/>
              </a:buClr>
              <a:buFont typeface="Wingdings" pitchFamily="2" charset="2"/>
              <a:buChar char="§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cs-CZ" sz="2000" b="1" dirty="0" smtClean="0"/>
              <a:t>Do tabulky </a:t>
            </a:r>
            <a:r>
              <a:rPr lang="cs-CZ" sz="2000" b="1" dirty="0" err="1" smtClean="0"/>
              <a:t>vyuka</a:t>
            </a:r>
            <a:r>
              <a:rPr lang="cs-CZ" sz="2000" b="1" dirty="0" smtClean="0"/>
              <a:t> přidejte sloupec, do které vložíte celé jméno studenta.</a:t>
            </a:r>
            <a:endParaRPr lang="cs-CZ" sz="1200" b="1" dirty="0" smtClean="0"/>
          </a:p>
        </p:txBody>
      </p:sp>
      <p:sp>
        <p:nvSpPr>
          <p:cNvPr id="4" name="Obdélník 3"/>
          <p:cNvSpPr/>
          <p:nvPr/>
        </p:nvSpPr>
        <p:spPr>
          <a:xfrm>
            <a:off x="899592" y="2274838"/>
            <a:ext cx="7560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+mj-lt"/>
              </a:rPr>
              <a:t>ALTER TABLE </a:t>
            </a:r>
            <a:r>
              <a:rPr lang="cs-CZ" dirty="0" err="1">
                <a:latin typeface="+mj-lt"/>
              </a:rPr>
              <a:t>vyuka</a:t>
            </a:r>
            <a:r>
              <a:rPr lang="cs-CZ" dirty="0">
                <a:latin typeface="+mj-lt"/>
              </a:rPr>
              <a:t> ADD COLUMN </a:t>
            </a:r>
            <a:r>
              <a:rPr lang="cs-CZ" dirty="0" err="1">
                <a:latin typeface="+mj-lt"/>
              </a:rPr>
              <a:t>cele_jmeno</a:t>
            </a:r>
            <a:r>
              <a:rPr lang="cs-CZ" dirty="0">
                <a:latin typeface="+mj-lt"/>
              </a:rPr>
              <a:t> VARCHAR(30);</a:t>
            </a: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UPDATE </a:t>
            </a:r>
            <a:r>
              <a:rPr lang="cs-CZ" dirty="0" err="1">
                <a:latin typeface="+mj-lt"/>
              </a:rPr>
              <a:t>vyuka</a:t>
            </a:r>
            <a:r>
              <a:rPr lang="cs-CZ" dirty="0">
                <a:latin typeface="+mj-lt"/>
              </a:rPr>
              <a:t> </a:t>
            </a:r>
          </a:p>
          <a:p>
            <a:r>
              <a:rPr lang="cs-CZ" dirty="0">
                <a:latin typeface="+mj-lt"/>
              </a:rPr>
              <a:t>SET </a:t>
            </a:r>
            <a:r>
              <a:rPr lang="cs-CZ" dirty="0" err="1">
                <a:latin typeface="+mj-lt"/>
              </a:rPr>
              <a:t>cele_jmeno</a:t>
            </a:r>
            <a:r>
              <a:rPr lang="cs-CZ" dirty="0">
                <a:latin typeface="+mj-lt"/>
              </a:rPr>
              <a:t> = </a:t>
            </a:r>
            <a:r>
              <a:rPr lang="cs-CZ" dirty="0" err="1">
                <a:latin typeface="+mj-lt"/>
              </a:rPr>
              <a:t>jmeno</a:t>
            </a:r>
            <a:r>
              <a:rPr lang="cs-CZ" dirty="0">
                <a:latin typeface="+mj-lt"/>
              </a:rPr>
              <a:t>||' '||</a:t>
            </a:r>
            <a:r>
              <a:rPr lang="cs-CZ" dirty="0" err="1">
                <a:latin typeface="+mj-lt"/>
              </a:rPr>
              <a:t>prijmeni</a:t>
            </a:r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			</a:t>
            </a:r>
            <a:r>
              <a:rPr lang="cs-CZ" dirty="0">
                <a:solidFill>
                  <a:srgbClr val="FF0000"/>
                </a:solidFill>
                <a:latin typeface="+mj-lt"/>
              </a:rPr>
              <a:t>FROM </a:t>
            </a:r>
            <a:r>
              <a:rPr lang="cs-CZ" dirty="0" smtClean="0">
                <a:solidFill>
                  <a:srgbClr val="FF0000"/>
                </a:solidFill>
                <a:latin typeface="+mj-lt"/>
              </a:rPr>
              <a:t>student </a:t>
            </a:r>
            <a:endParaRPr lang="cs-CZ" dirty="0">
              <a:solidFill>
                <a:srgbClr val="FF0000"/>
              </a:solidFill>
              <a:latin typeface="+mj-lt"/>
            </a:endParaRPr>
          </a:p>
          <a:p>
            <a:r>
              <a:rPr lang="cs-CZ" dirty="0">
                <a:solidFill>
                  <a:srgbClr val="FF0000"/>
                </a:solidFill>
                <a:latin typeface="+mj-lt"/>
              </a:rPr>
              <a:t>			WHERE </a:t>
            </a:r>
            <a:r>
              <a:rPr lang="cs-CZ" dirty="0" err="1">
                <a:solidFill>
                  <a:srgbClr val="FF0000"/>
                </a:solidFill>
                <a:latin typeface="+mj-lt"/>
              </a:rPr>
              <a:t>vyuka.student_uco</a:t>
            </a:r>
            <a:r>
              <a:rPr lang="cs-CZ" dirty="0">
                <a:solidFill>
                  <a:srgbClr val="FF0000"/>
                </a:solidFill>
                <a:latin typeface="+mj-lt"/>
              </a:rPr>
              <a:t> = </a:t>
            </a:r>
            <a:r>
              <a:rPr lang="cs-CZ" dirty="0" err="1">
                <a:solidFill>
                  <a:srgbClr val="FF0000"/>
                </a:solidFill>
                <a:latin typeface="+mj-lt"/>
              </a:rPr>
              <a:t>student.uco</a:t>
            </a:r>
            <a:r>
              <a:rPr lang="cs-CZ" dirty="0">
                <a:latin typeface="+mj-lt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8838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Update FROM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6" name="Zástupný symbol pro obsah 9"/>
          <p:cNvSpPr txBox="1">
            <a:spLocks/>
          </p:cNvSpPr>
          <p:nvPr/>
        </p:nvSpPr>
        <p:spPr bwMode="auto">
          <a:xfrm>
            <a:off x="457200" y="981076"/>
            <a:ext cx="8229600" cy="753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08DC4"/>
              </a:buClr>
              <a:buFont typeface="Wingdings" pitchFamily="2" charset="2"/>
              <a:buChar char="§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cs-CZ" sz="2000" b="1" dirty="0" smtClean="0"/>
              <a:t>Do tabulky </a:t>
            </a:r>
            <a:r>
              <a:rPr lang="cs-CZ" sz="2000" b="1" dirty="0" err="1" smtClean="0"/>
              <a:t>vyuka</a:t>
            </a:r>
            <a:r>
              <a:rPr lang="cs-CZ" sz="2000" b="1" dirty="0" smtClean="0"/>
              <a:t> přidejte sloupec, do které vložíte název předmětu, do kterého je student zaregistrován.</a:t>
            </a:r>
            <a:endParaRPr lang="cs-CZ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174104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Update FROM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6" name="Zástupný symbol pro obsah 9"/>
          <p:cNvSpPr txBox="1">
            <a:spLocks/>
          </p:cNvSpPr>
          <p:nvPr/>
        </p:nvSpPr>
        <p:spPr bwMode="auto">
          <a:xfrm>
            <a:off x="457200" y="981076"/>
            <a:ext cx="8229600" cy="753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08DC4"/>
              </a:buClr>
              <a:buFont typeface="Wingdings" pitchFamily="2" charset="2"/>
              <a:buChar char="§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cs-CZ" sz="2000" b="1" dirty="0" smtClean="0"/>
              <a:t>Do tabulky </a:t>
            </a:r>
            <a:r>
              <a:rPr lang="cs-CZ" sz="2000" b="1" dirty="0" err="1" smtClean="0"/>
              <a:t>vyuka</a:t>
            </a:r>
            <a:r>
              <a:rPr lang="cs-CZ" sz="2000" b="1" dirty="0" smtClean="0"/>
              <a:t> přidejte sloupec, do které vložíte název předmětu, do kterého je student zaregistrován.</a:t>
            </a:r>
            <a:endParaRPr lang="cs-CZ" sz="1200" b="1" dirty="0" smtClean="0"/>
          </a:p>
        </p:txBody>
      </p:sp>
      <p:sp>
        <p:nvSpPr>
          <p:cNvPr id="4" name="Obdélník 3"/>
          <p:cNvSpPr/>
          <p:nvPr/>
        </p:nvSpPr>
        <p:spPr>
          <a:xfrm>
            <a:off x="1059178" y="2276872"/>
            <a:ext cx="80752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+mj-lt"/>
              </a:rPr>
              <a:t>ALTER TABLE </a:t>
            </a:r>
            <a:r>
              <a:rPr lang="cs-CZ" dirty="0" err="1">
                <a:latin typeface="+mj-lt"/>
              </a:rPr>
              <a:t>vyuka</a:t>
            </a:r>
            <a:r>
              <a:rPr lang="cs-CZ" dirty="0">
                <a:latin typeface="+mj-lt"/>
              </a:rPr>
              <a:t> ADD COLUMN </a:t>
            </a:r>
            <a:r>
              <a:rPr lang="cs-CZ" dirty="0" err="1">
                <a:latin typeface="+mj-lt"/>
              </a:rPr>
              <a:t>nazev_predmetu</a:t>
            </a:r>
            <a:r>
              <a:rPr lang="cs-CZ" dirty="0">
                <a:latin typeface="+mj-lt"/>
              </a:rPr>
              <a:t> VARCHAR(30);</a:t>
            </a: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UPDATE </a:t>
            </a:r>
            <a:r>
              <a:rPr lang="cs-CZ" dirty="0" err="1">
                <a:latin typeface="+mj-lt"/>
              </a:rPr>
              <a:t>vyuka</a:t>
            </a:r>
            <a:r>
              <a:rPr lang="cs-CZ" dirty="0">
                <a:latin typeface="+mj-lt"/>
              </a:rPr>
              <a:t> </a:t>
            </a:r>
          </a:p>
          <a:p>
            <a:r>
              <a:rPr lang="cs-CZ" dirty="0">
                <a:latin typeface="+mj-lt"/>
              </a:rPr>
              <a:t>SET </a:t>
            </a:r>
            <a:r>
              <a:rPr lang="cs-CZ" dirty="0" err="1">
                <a:latin typeface="+mj-lt"/>
              </a:rPr>
              <a:t>nazev_predmetu</a:t>
            </a:r>
            <a:r>
              <a:rPr lang="cs-CZ" dirty="0">
                <a:latin typeface="+mj-lt"/>
              </a:rPr>
              <a:t> = </a:t>
            </a:r>
            <a:r>
              <a:rPr lang="cs-CZ" dirty="0" err="1" smtClean="0">
                <a:latin typeface="+mj-lt"/>
              </a:rPr>
              <a:t>p.nazev_predmetu</a:t>
            </a:r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			</a:t>
            </a:r>
            <a:r>
              <a:rPr lang="cs-CZ" dirty="0">
                <a:solidFill>
                  <a:srgbClr val="FF0000"/>
                </a:solidFill>
                <a:latin typeface="+mj-lt"/>
              </a:rPr>
              <a:t>FROM </a:t>
            </a:r>
            <a:r>
              <a:rPr lang="cs-CZ" dirty="0" err="1">
                <a:solidFill>
                  <a:srgbClr val="FF0000"/>
                </a:solidFill>
                <a:latin typeface="+mj-lt"/>
              </a:rPr>
              <a:t>predmet</a:t>
            </a:r>
            <a:r>
              <a:rPr lang="cs-CZ" dirty="0">
                <a:solidFill>
                  <a:srgbClr val="FF0000"/>
                </a:solidFill>
                <a:latin typeface="+mj-lt"/>
              </a:rPr>
              <a:t> </a:t>
            </a:r>
            <a:r>
              <a:rPr lang="cs-CZ" dirty="0" smtClean="0">
                <a:solidFill>
                  <a:srgbClr val="FF0000"/>
                </a:solidFill>
                <a:latin typeface="+mj-lt"/>
              </a:rPr>
              <a:t>p</a:t>
            </a:r>
            <a:endParaRPr lang="cs-CZ" dirty="0">
              <a:solidFill>
                <a:srgbClr val="FF0000"/>
              </a:solidFill>
              <a:latin typeface="+mj-lt"/>
            </a:endParaRPr>
          </a:p>
          <a:p>
            <a:r>
              <a:rPr lang="cs-CZ" dirty="0">
                <a:solidFill>
                  <a:srgbClr val="FF0000"/>
                </a:solidFill>
                <a:latin typeface="+mj-lt"/>
              </a:rPr>
              <a:t>			WHERE </a:t>
            </a:r>
            <a:r>
              <a:rPr lang="cs-CZ" dirty="0" err="1">
                <a:solidFill>
                  <a:srgbClr val="FF0000"/>
                </a:solidFill>
                <a:latin typeface="+mj-lt"/>
              </a:rPr>
              <a:t>vyuka.predmet_id</a:t>
            </a:r>
            <a:r>
              <a:rPr lang="cs-CZ" dirty="0">
                <a:solidFill>
                  <a:srgbClr val="FF0000"/>
                </a:solidFill>
                <a:latin typeface="+mj-lt"/>
              </a:rPr>
              <a:t> = </a:t>
            </a:r>
            <a:r>
              <a:rPr lang="cs-CZ" dirty="0" err="1" smtClean="0">
                <a:solidFill>
                  <a:srgbClr val="FF0000"/>
                </a:solidFill>
                <a:latin typeface="+mj-lt"/>
              </a:rPr>
              <a:t>p.predmet_id</a:t>
            </a:r>
            <a:r>
              <a:rPr lang="cs-CZ" dirty="0">
                <a:latin typeface="+mj-lt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5434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Update FROM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6" name="Zástupný symbol pro obsah 9"/>
          <p:cNvSpPr txBox="1">
            <a:spLocks/>
          </p:cNvSpPr>
          <p:nvPr/>
        </p:nvSpPr>
        <p:spPr bwMode="auto">
          <a:xfrm>
            <a:off x="457200" y="981076"/>
            <a:ext cx="8229600" cy="753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08DC4"/>
              </a:buClr>
              <a:buFont typeface="Wingdings" pitchFamily="2" charset="2"/>
              <a:buChar char="§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cs-CZ" sz="2000" b="1" dirty="0" smtClean="0"/>
              <a:t>Do tabulky student doplňte sloupec, který bude znázorňovat, kolik předmětů má celkově zapsaný jednotlivý student.</a:t>
            </a:r>
            <a:endParaRPr lang="cs-CZ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427738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Update FROM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6" name="Zástupný symbol pro obsah 9"/>
          <p:cNvSpPr txBox="1">
            <a:spLocks/>
          </p:cNvSpPr>
          <p:nvPr/>
        </p:nvSpPr>
        <p:spPr bwMode="auto">
          <a:xfrm>
            <a:off x="457200" y="981076"/>
            <a:ext cx="8229600" cy="753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08DC4"/>
              </a:buClr>
              <a:buFont typeface="Wingdings" pitchFamily="2" charset="2"/>
              <a:buChar char="§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cs-CZ" sz="2000" b="1" dirty="0" smtClean="0"/>
              <a:t>Do tabulky student doplňte sloupec, který bude znázorňovat, kolik předmětů má celkově zapsaný jednotlivý student.</a:t>
            </a:r>
            <a:endParaRPr lang="cs-CZ" sz="1200" b="1" dirty="0" smtClean="0"/>
          </a:p>
        </p:txBody>
      </p:sp>
      <p:sp>
        <p:nvSpPr>
          <p:cNvPr id="4" name="Obdélník 3"/>
          <p:cNvSpPr/>
          <p:nvPr/>
        </p:nvSpPr>
        <p:spPr>
          <a:xfrm>
            <a:off x="827584" y="1997839"/>
            <a:ext cx="78592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+mj-lt"/>
              </a:rPr>
              <a:t>ALTER TABLE student ADD COLUMN </a:t>
            </a:r>
            <a:r>
              <a:rPr lang="cs-CZ" dirty="0" err="1">
                <a:latin typeface="+mj-lt"/>
              </a:rPr>
              <a:t>pocet_predmetu</a:t>
            </a:r>
            <a:r>
              <a:rPr lang="cs-CZ" dirty="0">
                <a:latin typeface="+mj-lt"/>
              </a:rPr>
              <a:t> NUMERIC(2);</a:t>
            </a: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UPDATE student </a:t>
            </a:r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SET </a:t>
            </a:r>
            <a:r>
              <a:rPr lang="cs-CZ" dirty="0" err="1">
                <a:latin typeface="+mj-lt"/>
              </a:rPr>
              <a:t>pocet_predmetu</a:t>
            </a:r>
            <a:r>
              <a:rPr lang="cs-CZ" dirty="0">
                <a:latin typeface="+mj-lt"/>
              </a:rPr>
              <a:t> = </a:t>
            </a:r>
            <a:r>
              <a:rPr lang="cs-CZ" b="1" dirty="0" err="1" smtClean="0">
                <a:latin typeface="+mj-lt"/>
              </a:rPr>
              <a:t>pocet</a:t>
            </a:r>
            <a:r>
              <a:rPr lang="cs-CZ" dirty="0" smtClean="0">
                <a:latin typeface="+mj-lt"/>
              </a:rPr>
              <a:t> </a:t>
            </a:r>
          </a:p>
          <a:p>
            <a:r>
              <a:rPr lang="cs-CZ" dirty="0">
                <a:latin typeface="+mj-lt"/>
              </a:rPr>
              <a:t>	</a:t>
            </a:r>
            <a:r>
              <a:rPr lang="cs-CZ" dirty="0" smtClean="0">
                <a:latin typeface="+mj-lt"/>
              </a:rPr>
              <a:t>		</a:t>
            </a:r>
            <a:r>
              <a:rPr lang="cs-CZ" dirty="0" smtClean="0">
                <a:solidFill>
                  <a:srgbClr val="FF0000"/>
                </a:solidFill>
                <a:latin typeface="+mj-lt"/>
              </a:rPr>
              <a:t>FROM</a:t>
            </a:r>
            <a:endParaRPr lang="cs-CZ" dirty="0">
              <a:solidFill>
                <a:srgbClr val="FF0000"/>
              </a:solidFill>
              <a:latin typeface="+mj-lt"/>
            </a:endParaRPr>
          </a:p>
          <a:p>
            <a:r>
              <a:rPr lang="cs-CZ" dirty="0">
                <a:latin typeface="+mj-lt"/>
              </a:rPr>
              <a:t>			(SELECT </a:t>
            </a:r>
            <a:r>
              <a:rPr lang="cs-CZ" dirty="0" err="1">
                <a:latin typeface="+mj-lt"/>
              </a:rPr>
              <a:t>student_uco</a:t>
            </a:r>
            <a:r>
              <a:rPr lang="cs-CZ" dirty="0">
                <a:latin typeface="+mj-lt"/>
              </a:rPr>
              <a:t>, COUNT(*) </a:t>
            </a:r>
            <a:r>
              <a:rPr lang="cs-CZ" dirty="0" err="1">
                <a:latin typeface="+mj-lt"/>
              </a:rPr>
              <a:t>pocet</a:t>
            </a:r>
            <a:r>
              <a:rPr lang="cs-CZ" dirty="0">
                <a:latin typeface="+mj-lt"/>
              </a:rPr>
              <a:t> </a:t>
            </a:r>
            <a:endParaRPr lang="cs-CZ" dirty="0" smtClean="0">
              <a:latin typeface="+mj-lt"/>
            </a:endParaRPr>
          </a:p>
          <a:p>
            <a:r>
              <a:rPr lang="cs-CZ" dirty="0">
                <a:latin typeface="+mj-lt"/>
              </a:rPr>
              <a:t>	</a:t>
            </a:r>
            <a:r>
              <a:rPr lang="cs-CZ" dirty="0" smtClean="0">
                <a:latin typeface="+mj-lt"/>
              </a:rPr>
              <a:t>		FROM </a:t>
            </a:r>
            <a:r>
              <a:rPr lang="cs-CZ" dirty="0" err="1">
                <a:latin typeface="+mj-lt"/>
              </a:rPr>
              <a:t>vyuka</a:t>
            </a:r>
            <a:r>
              <a:rPr lang="cs-CZ" dirty="0">
                <a:latin typeface="+mj-lt"/>
              </a:rPr>
              <a:t> GROUP BY </a:t>
            </a:r>
            <a:r>
              <a:rPr lang="cs-CZ" dirty="0" err="1">
                <a:latin typeface="+mj-lt"/>
              </a:rPr>
              <a:t>student_uco</a:t>
            </a:r>
            <a:r>
              <a:rPr lang="cs-CZ" dirty="0">
                <a:latin typeface="+mj-lt"/>
              </a:rPr>
              <a:t>) s</a:t>
            </a:r>
          </a:p>
          <a:p>
            <a:r>
              <a:rPr lang="cs-CZ" dirty="0">
                <a:latin typeface="+mj-lt"/>
              </a:rPr>
              <a:t>			</a:t>
            </a:r>
            <a:r>
              <a:rPr lang="cs-CZ" dirty="0">
                <a:solidFill>
                  <a:srgbClr val="FF0000"/>
                </a:solidFill>
                <a:latin typeface="+mj-lt"/>
              </a:rPr>
              <a:t>WHERE </a:t>
            </a:r>
            <a:r>
              <a:rPr lang="cs-CZ" dirty="0" err="1">
                <a:solidFill>
                  <a:srgbClr val="FF0000"/>
                </a:solidFill>
                <a:latin typeface="+mj-lt"/>
              </a:rPr>
              <a:t>s.student_uco</a:t>
            </a:r>
            <a:r>
              <a:rPr lang="cs-CZ" dirty="0">
                <a:solidFill>
                  <a:srgbClr val="FF0000"/>
                </a:solidFill>
                <a:latin typeface="+mj-lt"/>
              </a:rPr>
              <a:t> = </a:t>
            </a:r>
            <a:r>
              <a:rPr lang="cs-CZ" dirty="0" err="1">
                <a:solidFill>
                  <a:srgbClr val="FF0000"/>
                </a:solidFill>
                <a:latin typeface="+mj-lt"/>
              </a:rPr>
              <a:t>student.uco</a:t>
            </a:r>
            <a:r>
              <a:rPr lang="cs-CZ" dirty="0">
                <a:latin typeface="+mj-lt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8231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Procvičování na zkoušku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3024188" y="6591300"/>
            <a:ext cx="6119812" cy="268288"/>
          </a:xfrm>
        </p:spPr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035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Procvičování na zkoušku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4608166"/>
          </a:xfrm>
        </p:spPr>
        <p:txBody>
          <a:bodyPr/>
          <a:lstStyle/>
          <a:p>
            <a:r>
              <a:rPr lang="cs-CZ" sz="2800" b="1" dirty="0" smtClean="0"/>
              <a:t>Zobrazte datum narození a věk u všech pacientů a pacientek ze studie 576.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b="1" dirty="0" smtClean="0"/>
              <a:t>Dále zobrazte datum narození a věk u nejstaršího pacienta a nejstarší pacientky ze studie 576.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64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bez argumentu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863748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Pokračování z minulého týdne …</a:t>
            </a: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05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Procvičování na zkoušku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4608166"/>
          </a:xfrm>
        </p:spPr>
        <p:txBody>
          <a:bodyPr/>
          <a:lstStyle/>
          <a:p>
            <a:r>
              <a:rPr lang="cs-CZ" sz="1600" b="1" dirty="0" smtClean="0"/>
              <a:t>Zobrazte datum narození a věk u všech pacientů a pacientek ze studie 576.</a:t>
            </a:r>
          </a:p>
          <a:p>
            <a:pPr marL="0" indent="0">
              <a:buNone/>
            </a:pPr>
            <a:r>
              <a:rPr lang="cs-CZ" sz="1600" dirty="0"/>
              <a:t>SELECT </a:t>
            </a:r>
            <a:r>
              <a:rPr lang="cs-CZ" sz="1600" dirty="0" err="1"/>
              <a:t>p.sex</a:t>
            </a:r>
            <a:r>
              <a:rPr lang="cs-CZ" sz="1600" dirty="0"/>
              <a:t>, </a:t>
            </a:r>
            <a:r>
              <a:rPr lang="cs-CZ" sz="1600" dirty="0" err="1"/>
              <a:t>p.date_of_birth</a:t>
            </a:r>
            <a:r>
              <a:rPr lang="cs-CZ" sz="1600" dirty="0"/>
              <a:t> </a:t>
            </a:r>
            <a:r>
              <a:rPr lang="cs-CZ" sz="1600" dirty="0" err="1"/>
              <a:t>datum_narozeni</a:t>
            </a:r>
            <a:r>
              <a:rPr lang="cs-CZ" sz="1600" dirty="0"/>
              <a:t>, DATE_PART('</a:t>
            </a:r>
            <a:r>
              <a:rPr lang="cs-CZ" sz="1600" dirty="0" err="1"/>
              <a:t>year</a:t>
            </a:r>
            <a:r>
              <a:rPr lang="cs-CZ" sz="1600" dirty="0"/>
              <a:t>', AGE(</a:t>
            </a:r>
            <a:r>
              <a:rPr lang="cs-CZ" sz="1600" dirty="0" err="1"/>
              <a:t>p.date_of_birth</a:t>
            </a:r>
            <a:r>
              <a:rPr lang="cs-CZ" sz="1600" dirty="0"/>
              <a:t>)) vek</a:t>
            </a:r>
          </a:p>
          <a:p>
            <a:pPr marL="0" indent="0">
              <a:buNone/>
            </a:pPr>
            <a:r>
              <a:rPr lang="cs-CZ" sz="1600" dirty="0"/>
              <a:t>FROM </a:t>
            </a:r>
            <a:r>
              <a:rPr lang="cs-CZ" sz="1600" dirty="0" err="1"/>
              <a:t>patients</a:t>
            </a:r>
            <a:r>
              <a:rPr lang="cs-CZ" sz="1600" dirty="0"/>
              <a:t> p, </a:t>
            </a:r>
            <a:r>
              <a:rPr lang="cs-CZ" sz="1600" dirty="0" err="1"/>
              <a:t>patient_study</a:t>
            </a:r>
            <a:r>
              <a:rPr lang="cs-CZ" sz="1600" dirty="0"/>
              <a:t> </a:t>
            </a:r>
            <a:r>
              <a:rPr lang="cs-CZ" sz="1600" dirty="0" err="1"/>
              <a:t>ps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WHERE </a:t>
            </a:r>
            <a:r>
              <a:rPr lang="cs-CZ" sz="1600" dirty="0" err="1"/>
              <a:t>ps.patient_id</a:t>
            </a:r>
            <a:r>
              <a:rPr lang="cs-CZ" sz="1600" dirty="0"/>
              <a:t>= </a:t>
            </a:r>
            <a:r>
              <a:rPr lang="cs-CZ" sz="1600" dirty="0" err="1"/>
              <a:t>p.patient_id</a:t>
            </a:r>
            <a:r>
              <a:rPr lang="cs-CZ" sz="1600" dirty="0"/>
              <a:t> AND </a:t>
            </a:r>
            <a:r>
              <a:rPr lang="cs-CZ" sz="1600" dirty="0" err="1"/>
              <a:t>ps.study_id</a:t>
            </a:r>
            <a:r>
              <a:rPr lang="cs-CZ" sz="1600" dirty="0"/>
              <a:t>='576' </a:t>
            </a:r>
          </a:p>
          <a:p>
            <a:pPr marL="0" indent="0">
              <a:buNone/>
            </a:pPr>
            <a:r>
              <a:rPr lang="cs-CZ" sz="1600" dirty="0"/>
              <a:t>AND </a:t>
            </a:r>
            <a:r>
              <a:rPr lang="cs-CZ" sz="1600" dirty="0" err="1"/>
              <a:t>p.sex</a:t>
            </a:r>
            <a:r>
              <a:rPr lang="cs-CZ" sz="1600" dirty="0"/>
              <a:t> IN ('F','M</a:t>
            </a:r>
            <a:r>
              <a:rPr lang="cs-CZ" sz="1600" dirty="0" smtClean="0"/>
              <a:t>');</a:t>
            </a:r>
          </a:p>
          <a:p>
            <a:pPr marL="0" indent="0">
              <a:buNone/>
            </a:pPr>
            <a:endParaRPr lang="cs-CZ" sz="1600" dirty="0" smtClean="0"/>
          </a:p>
          <a:p>
            <a:r>
              <a:rPr lang="cs-CZ" sz="1600" b="1" dirty="0" smtClean="0"/>
              <a:t>Dále zobrazte datum narození a věk u nejstaršího pacienta a nejstarší pacientky ze studie 576.</a:t>
            </a:r>
          </a:p>
          <a:p>
            <a:pPr marL="0" indent="0">
              <a:buNone/>
            </a:pPr>
            <a:r>
              <a:rPr lang="cs-CZ" sz="1600" dirty="0"/>
              <a:t>SELECT </a:t>
            </a:r>
            <a:r>
              <a:rPr lang="cs-CZ" sz="1600" dirty="0" err="1"/>
              <a:t>p.sex</a:t>
            </a:r>
            <a:r>
              <a:rPr lang="cs-CZ" sz="1600" dirty="0"/>
              <a:t>, min(</a:t>
            </a:r>
            <a:r>
              <a:rPr lang="cs-CZ" sz="1600" dirty="0" err="1"/>
              <a:t>p.date_of_birth</a:t>
            </a:r>
            <a:r>
              <a:rPr lang="cs-CZ" sz="1600" dirty="0"/>
              <a:t>) </a:t>
            </a:r>
            <a:r>
              <a:rPr lang="cs-CZ" sz="1600" dirty="0" err="1"/>
              <a:t>datum_narozeni</a:t>
            </a:r>
            <a:r>
              <a:rPr lang="cs-CZ" sz="1600" dirty="0"/>
              <a:t>, DATE_PART('</a:t>
            </a:r>
            <a:r>
              <a:rPr lang="cs-CZ" sz="1600" dirty="0" err="1"/>
              <a:t>year</a:t>
            </a:r>
            <a:r>
              <a:rPr lang="cs-CZ" sz="1600" dirty="0"/>
              <a:t>', AGE(min(</a:t>
            </a:r>
            <a:r>
              <a:rPr lang="cs-CZ" sz="1600" dirty="0" err="1"/>
              <a:t>p.date_of_birth</a:t>
            </a:r>
            <a:r>
              <a:rPr lang="cs-CZ" sz="1600" dirty="0"/>
              <a:t>))) vek</a:t>
            </a:r>
          </a:p>
          <a:p>
            <a:pPr marL="0" indent="0">
              <a:buNone/>
            </a:pPr>
            <a:r>
              <a:rPr lang="cs-CZ" sz="1600" dirty="0"/>
              <a:t>FROM </a:t>
            </a:r>
            <a:r>
              <a:rPr lang="cs-CZ" sz="1600" dirty="0" err="1"/>
              <a:t>patients</a:t>
            </a:r>
            <a:r>
              <a:rPr lang="cs-CZ" sz="1600" dirty="0"/>
              <a:t> p, </a:t>
            </a:r>
            <a:r>
              <a:rPr lang="cs-CZ" sz="1600" dirty="0" err="1"/>
              <a:t>patient_study</a:t>
            </a:r>
            <a:r>
              <a:rPr lang="cs-CZ" sz="1600" dirty="0"/>
              <a:t> </a:t>
            </a:r>
            <a:r>
              <a:rPr lang="cs-CZ" sz="1600" dirty="0" err="1"/>
              <a:t>ps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WHERE </a:t>
            </a:r>
            <a:r>
              <a:rPr lang="cs-CZ" sz="1600" dirty="0" err="1"/>
              <a:t>ps.patient_id</a:t>
            </a:r>
            <a:r>
              <a:rPr lang="cs-CZ" sz="1600" dirty="0"/>
              <a:t>= </a:t>
            </a:r>
            <a:r>
              <a:rPr lang="cs-CZ" sz="1600" dirty="0" err="1"/>
              <a:t>p.patient_id</a:t>
            </a:r>
            <a:r>
              <a:rPr lang="cs-CZ" sz="1600" dirty="0"/>
              <a:t> AND </a:t>
            </a:r>
            <a:r>
              <a:rPr lang="cs-CZ" sz="1600" dirty="0" err="1"/>
              <a:t>ps.study_id</a:t>
            </a:r>
            <a:r>
              <a:rPr lang="cs-CZ" sz="1600" dirty="0"/>
              <a:t>='576' </a:t>
            </a:r>
          </a:p>
          <a:p>
            <a:pPr marL="0" indent="0">
              <a:buNone/>
            </a:pPr>
            <a:r>
              <a:rPr lang="cs-CZ" sz="1600" dirty="0"/>
              <a:t>AND </a:t>
            </a:r>
            <a:r>
              <a:rPr lang="cs-CZ" sz="1600" dirty="0" err="1"/>
              <a:t>p.sex</a:t>
            </a:r>
            <a:r>
              <a:rPr lang="cs-CZ" sz="1600" dirty="0"/>
              <a:t> IN ('F','M')</a:t>
            </a:r>
          </a:p>
          <a:p>
            <a:pPr marL="0" indent="0">
              <a:buNone/>
            </a:pPr>
            <a:r>
              <a:rPr lang="cs-CZ" sz="1600" dirty="0"/>
              <a:t>GROUP BY sex;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0937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Procvičování na zkoušku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199" y="981075"/>
            <a:ext cx="8507413" cy="5145088"/>
          </a:xfrm>
        </p:spPr>
        <p:txBody>
          <a:bodyPr/>
          <a:lstStyle/>
          <a:p>
            <a:r>
              <a:rPr lang="cs-CZ" sz="2800" b="1" dirty="0" smtClean="0"/>
              <a:t>Zobrazte počet pacientů a jejich kumulativní počet v jednotlivých letech u studie 487.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b="1" dirty="0" smtClean="0"/>
              <a:t>Agregujte pacienty dle věku a zobrazte počty pacientů ve věkových kategoriích: </a:t>
            </a:r>
          </a:p>
          <a:p>
            <a:pPr lvl="1"/>
            <a:r>
              <a:rPr lang="cs-CZ" sz="2400" b="1" dirty="0" smtClean="0"/>
              <a:t>mladší 50</a:t>
            </a:r>
          </a:p>
          <a:p>
            <a:pPr lvl="1"/>
            <a:r>
              <a:rPr lang="cs-CZ" sz="2400" b="1" dirty="0" smtClean="0"/>
              <a:t>50 a starší</a:t>
            </a:r>
          </a:p>
          <a:p>
            <a:pPr lvl="1"/>
            <a:r>
              <a:rPr lang="cs-CZ" sz="2400" b="1" dirty="0" smtClean="0"/>
              <a:t>neznámo.</a:t>
            </a:r>
            <a:endParaRPr lang="cs-CZ" sz="4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201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Procvičování na zkoušku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199" y="981075"/>
            <a:ext cx="8507413" cy="5145088"/>
          </a:xfrm>
        </p:spPr>
        <p:txBody>
          <a:bodyPr/>
          <a:lstStyle/>
          <a:p>
            <a:r>
              <a:rPr lang="cs-CZ" sz="1600" b="1" dirty="0" smtClean="0"/>
              <a:t>Zobrazte počet pacientů a jejich kumulativní počet v jednotlivých letech u studie 487.</a:t>
            </a:r>
          </a:p>
          <a:p>
            <a:pPr marL="0" indent="0">
              <a:buNone/>
            </a:pPr>
            <a:r>
              <a:rPr lang="cs-CZ" sz="1600" dirty="0"/>
              <a:t>SELECT </a:t>
            </a:r>
            <a:r>
              <a:rPr lang="cs-CZ" sz="1600" dirty="0" err="1"/>
              <a:t>to_char</a:t>
            </a:r>
            <a:r>
              <a:rPr lang="cs-CZ" sz="1600" dirty="0"/>
              <a:t>(</a:t>
            </a:r>
            <a:r>
              <a:rPr lang="cs-CZ" sz="1600" dirty="0" err="1"/>
              <a:t>date_of_enrollment</a:t>
            </a:r>
            <a:r>
              <a:rPr lang="cs-CZ" sz="1600" dirty="0"/>
              <a:t>, '</a:t>
            </a:r>
            <a:r>
              <a:rPr lang="cs-CZ" sz="1600" dirty="0" err="1"/>
              <a:t>yyyy</a:t>
            </a:r>
            <a:r>
              <a:rPr lang="cs-CZ" sz="1600" dirty="0"/>
              <a:t>') </a:t>
            </a:r>
            <a:r>
              <a:rPr lang="cs-CZ" sz="1600" dirty="0" err="1"/>
              <a:t>rok,count</a:t>
            </a:r>
            <a:r>
              <a:rPr lang="cs-CZ" sz="1600" dirty="0"/>
              <a:t>(</a:t>
            </a:r>
            <a:r>
              <a:rPr lang="cs-CZ" sz="1600" dirty="0" err="1"/>
              <a:t>patient_id</a:t>
            </a:r>
            <a:r>
              <a:rPr lang="cs-CZ" sz="1600" dirty="0"/>
              <a:t>) </a:t>
            </a:r>
            <a:r>
              <a:rPr lang="cs-CZ" sz="1600" dirty="0" err="1"/>
              <a:t>pocet_pacientu</a:t>
            </a:r>
            <a:r>
              <a:rPr lang="cs-CZ" sz="1600" dirty="0"/>
              <a:t>,</a:t>
            </a:r>
          </a:p>
          <a:p>
            <a:pPr marL="0" indent="0">
              <a:buNone/>
            </a:pPr>
            <a:r>
              <a:rPr lang="cs-CZ" sz="1600" dirty="0"/>
              <a:t>SUM(COUNT(</a:t>
            </a:r>
            <a:r>
              <a:rPr lang="cs-CZ" sz="1600" dirty="0" err="1"/>
              <a:t>patient_id</a:t>
            </a:r>
            <a:r>
              <a:rPr lang="cs-CZ" sz="1600" dirty="0"/>
              <a:t>)) OVER (ORDER BY </a:t>
            </a:r>
            <a:r>
              <a:rPr lang="cs-CZ" sz="1600" dirty="0" err="1"/>
              <a:t>to_char</a:t>
            </a:r>
            <a:r>
              <a:rPr lang="cs-CZ" sz="1600" dirty="0"/>
              <a:t>(</a:t>
            </a:r>
            <a:r>
              <a:rPr lang="cs-CZ" sz="1600" dirty="0" err="1"/>
              <a:t>date_of_enrollment</a:t>
            </a:r>
            <a:r>
              <a:rPr lang="cs-CZ" sz="1600" dirty="0"/>
              <a:t>, '</a:t>
            </a:r>
            <a:r>
              <a:rPr lang="cs-CZ" sz="1600" dirty="0" err="1"/>
              <a:t>yyyy</a:t>
            </a:r>
            <a:r>
              <a:rPr lang="cs-CZ" sz="1600" dirty="0"/>
              <a:t>')) </a:t>
            </a:r>
            <a:r>
              <a:rPr lang="cs-CZ" sz="1600" dirty="0" err="1"/>
              <a:t>kumul_pocet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FROM </a:t>
            </a:r>
            <a:r>
              <a:rPr lang="cs-CZ" sz="1600" dirty="0" err="1"/>
              <a:t>patient_study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WHERE </a:t>
            </a:r>
            <a:r>
              <a:rPr lang="cs-CZ" sz="1600" dirty="0" err="1"/>
              <a:t>study_id</a:t>
            </a:r>
            <a:r>
              <a:rPr lang="cs-CZ" sz="1600" dirty="0"/>
              <a:t>='487'</a:t>
            </a:r>
          </a:p>
          <a:p>
            <a:pPr marL="0" indent="0">
              <a:buNone/>
            </a:pPr>
            <a:r>
              <a:rPr lang="cs-CZ" sz="1600" dirty="0"/>
              <a:t>GROUP BY </a:t>
            </a:r>
            <a:r>
              <a:rPr lang="cs-CZ" sz="1600" dirty="0" err="1"/>
              <a:t>to_char</a:t>
            </a:r>
            <a:r>
              <a:rPr lang="cs-CZ" sz="1600" dirty="0"/>
              <a:t>(</a:t>
            </a:r>
            <a:r>
              <a:rPr lang="cs-CZ" sz="1600" dirty="0" err="1"/>
              <a:t>date_of_enrollment</a:t>
            </a:r>
            <a:r>
              <a:rPr lang="cs-CZ" sz="1600" dirty="0"/>
              <a:t>, '</a:t>
            </a:r>
            <a:r>
              <a:rPr lang="cs-CZ" sz="1600" dirty="0" err="1"/>
              <a:t>yyyy</a:t>
            </a:r>
            <a:r>
              <a:rPr lang="cs-CZ" sz="1600" dirty="0"/>
              <a:t>')</a:t>
            </a:r>
          </a:p>
          <a:p>
            <a:pPr marL="0" indent="0">
              <a:buNone/>
            </a:pPr>
            <a:r>
              <a:rPr lang="cs-CZ" sz="1600" dirty="0"/>
              <a:t>ORDER BY </a:t>
            </a:r>
            <a:r>
              <a:rPr lang="cs-CZ" sz="1600" dirty="0" err="1"/>
              <a:t>to_char</a:t>
            </a:r>
            <a:r>
              <a:rPr lang="cs-CZ" sz="1600" dirty="0"/>
              <a:t>(</a:t>
            </a:r>
            <a:r>
              <a:rPr lang="cs-CZ" sz="1600" dirty="0" err="1"/>
              <a:t>date_of_enrollment</a:t>
            </a:r>
            <a:r>
              <a:rPr lang="cs-CZ" sz="1600" dirty="0"/>
              <a:t>, '</a:t>
            </a:r>
            <a:r>
              <a:rPr lang="cs-CZ" sz="1600" dirty="0" err="1"/>
              <a:t>yyyy</a:t>
            </a:r>
            <a:r>
              <a:rPr lang="cs-CZ" sz="1600" dirty="0"/>
              <a:t>');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sz="1600" b="1" dirty="0" smtClean="0"/>
              <a:t>Agregujte pacienty dle věku a zobrazte počty pacientů ve věkových kategoriích: mladší 50, 50 a starší, neznámo.</a:t>
            </a:r>
          </a:p>
          <a:p>
            <a:pPr marL="0" indent="0">
              <a:buNone/>
            </a:pPr>
            <a:r>
              <a:rPr lang="cs-CZ" sz="1600" dirty="0" smtClean="0"/>
              <a:t>SELECT CASE </a:t>
            </a:r>
            <a:r>
              <a:rPr lang="cs-CZ" sz="1600" dirty="0"/>
              <a:t>WHEN DATE_PART('</a:t>
            </a:r>
            <a:r>
              <a:rPr lang="cs-CZ" sz="1600" dirty="0" err="1"/>
              <a:t>year</a:t>
            </a:r>
            <a:r>
              <a:rPr lang="cs-CZ" sz="1600" dirty="0"/>
              <a:t>',</a:t>
            </a:r>
            <a:r>
              <a:rPr lang="cs-CZ" sz="1600" dirty="0" err="1"/>
              <a:t>age</a:t>
            </a:r>
            <a:r>
              <a:rPr lang="cs-CZ" sz="1600" dirty="0"/>
              <a:t>(</a:t>
            </a:r>
            <a:r>
              <a:rPr lang="cs-CZ" sz="1600" dirty="0" err="1"/>
              <a:t>date_of_birth</a:t>
            </a:r>
            <a:r>
              <a:rPr lang="cs-CZ" sz="1600" dirty="0"/>
              <a:t>)) &lt;50 THEN 'kategorie &lt;50' </a:t>
            </a:r>
            <a:r>
              <a:rPr lang="cs-CZ" sz="1600" dirty="0" smtClean="0"/>
              <a:t>	</a:t>
            </a:r>
            <a:r>
              <a:rPr lang="cs-CZ" sz="1600" dirty="0"/>
              <a:t>WHEN DATE_PART('</a:t>
            </a:r>
            <a:r>
              <a:rPr lang="cs-CZ" sz="1600" dirty="0" err="1"/>
              <a:t>year</a:t>
            </a:r>
            <a:r>
              <a:rPr lang="cs-CZ" sz="1600" dirty="0"/>
              <a:t>',</a:t>
            </a:r>
            <a:r>
              <a:rPr lang="cs-CZ" sz="1600" dirty="0" err="1"/>
              <a:t>age</a:t>
            </a:r>
            <a:r>
              <a:rPr lang="cs-CZ" sz="1600" dirty="0"/>
              <a:t>(</a:t>
            </a:r>
            <a:r>
              <a:rPr lang="cs-CZ" sz="1600" dirty="0" err="1"/>
              <a:t>date_of_birth</a:t>
            </a:r>
            <a:r>
              <a:rPr lang="cs-CZ" sz="1600" dirty="0" smtClean="0"/>
              <a:t>))&gt; 50 THEN 'kategorie 50 a vice' </a:t>
            </a:r>
          </a:p>
          <a:p>
            <a:pPr marL="0" indent="0">
              <a:buNone/>
            </a:pPr>
            <a:r>
              <a:rPr lang="cs-CZ" sz="1600" dirty="0"/>
              <a:t>	</a:t>
            </a:r>
            <a:r>
              <a:rPr lang="cs-CZ" sz="1600" dirty="0" smtClean="0"/>
              <a:t>ELSE 'neznámo' </a:t>
            </a:r>
            <a:r>
              <a:rPr lang="cs-CZ" sz="1600" dirty="0"/>
              <a:t>END </a:t>
            </a:r>
            <a:r>
              <a:rPr lang="cs-CZ" sz="1600" dirty="0" smtClean="0"/>
              <a:t>kategorie, COUNT(*)</a:t>
            </a:r>
          </a:p>
          <a:p>
            <a:pPr marL="0" indent="0">
              <a:buNone/>
            </a:pPr>
            <a:r>
              <a:rPr lang="cs-CZ" sz="1600" dirty="0" smtClean="0"/>
              <a:t>	FROM </a:t>
            </a:r>
            <a:r>
              <a:rPr lang="cs-CZ" sz="1600" dirty="0" err="1" smtClean="0"/>
              <a:t>patients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/>
              <a:t>GROUP BY CASE WHEN DATE_PART('</a:t>
            </a:r>
            <a:r>
              <a:rPr lang="cs-CZ" sz="1600" dirty="0" err="1"/>
              <a:t>year</a:t>
            </a:r>
            <a:r>
              <a:rPr lang="cs-CZ" sz="1600" dirty="0"/>
              <a:t>',</a:t>
            </a:r>
            <a:r>
              <a:rPr lang="cs-CZ" sz="1600" dirty="0" err="1"/>
              <a:t>age</a:t>
            </a:r>
            <a:r>
              <a:rPr lang="cs-CZ" sz="1600" dirty="0"/>
              <a:t>(</a:t>
            </a:r>
            <a:r>
              <a:rPr lang="cs-CZ" sz="1600" dirty="0" err="1"/>
              <a:t>date_of_birth</a:t>
            </a:r>
            <a:r>
              <a:rPr lang="cs-CZ" sz="1600" dirty="0"/>
              <a:t>)) &lt;50 THEN 'kategorie &lt;50' 	WHEN DATE_PART('</a:t>
            </a:r>
            <a:r>
              <a:rPr lang="cs-CZ" sz="1600" dirty="0" err="1"/>
              <a:t>year</a:t>
            </a:r>
            <a:r>
              <a:rPr lang="cs-CZ" sz="1600" dirty="0"/>
              <a:t>',</a:t>
            </a:r>
            <a:r>
              <a:rPr lang="cs-CZ" sz="1600" dirty="0" err="1"/>
              <a:t>age</a:t>
            </a:r>
            <a:r>
              <a:rPr lang="cs-CZ" sz="1600" dirty="0"/>
              <a:t>(</a:t>
            </a:r>
            <a:r>
              <a:rPr lang="cs-CZ" sz="1600" dirty="0" err="1"/>
              <a:t>date_of_birth</a:t>
            </a:r>
            <a:r>
              <a:rPr lang="cs-CZ" sz="1600" dirty="0"/>
              <a:t>))&gt; 50 THEN 'kategorie 50 a vice' </a:t>
            </a:r>
          </a:p>
          <a:p>
            <a:pPr marL="0" indent="0">
              <a:buNone/>
            </a:pPr>
            <a:r>
              <a:rPr lang="cs-CZ" sz="1600" dirty="0"/>
              <a:t>	ELSE 'neznámo' </a:t>
            </a:r>
            <a:r>
              <a:rPr lang="cs-CZ" sz="1600" dirty="0" smtClean="0"/>
              <a:t>END;</a:t>
            </a:r>
            <a:endParaRPr 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689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Procvičování na zkoušku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Vytvořte tabulku s názvem </a:t>
            </a:r>
            <a:r>
              <a:rPr lang="cs-CZ" sz="2800" b="1" dirty="0" err="1" smtClean="0"/>
              <a:t>TAB_vaseuco</a:t>
            </a:r>
            <a:r>
              <a:rPr lang="cs-CZ" sz="2800" b="1" dirty="0" smtClean="0"/>
              <a:t> se sloupci </a:t>
            </a:r>
            <a:r>
              <a:rPr lang="cs-CZ" sz="2800" b="1" dirty="0" err="1" smtClean="0"/>
              <a:t>uco</a:t>
            </a:r>
            <a:r>
              <a:rPr lang="cs-CZ" sz="2800" b="1" dirty="0" smtClean="0"/>
              <a:t>, datum narození a pohlaví.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b="1" dirty="0" smtClean="0"/>
              <a:t>Do této tabulky vložte jeden záznam s vašimi údaji.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b="1" dirty="0" smtClean="0"/>
              <a:t>Napište příkaz, kterým vymažete z této tabulky záznam, pokud je osoba narozena před vznikem České republiky.</a:t>
            </a:r>
          </a:p>
          <a:p>
            <a:endParaRPr lang="cs-CZ" sz="2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827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Procvičování na zkoušku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 smtClean="0"/>
              <a:t>Vytvořte tabulku s názvem </a:t>
            </a:r>
            <a:r>
              <a:rPr lang="cs-CZ" sz="1600" b="1" dirty="0" err="1" smtClean="0"/>
              <a:t>TAB_vaseuco</a:t>
            </a:r>
            <a:r>
              <a:rPr lang="cs-CZ" sz="1600" b="1" dirty="0" smtClean="0"/>
              <a:t> se sloupci </a:t>
            </a:r>
            <a:r>
              <a:rPr lang="cs-CZ" sz="1600" b="1" dirty="0" err="1" smtClean="0"/>
              <a:t>uco</a:t>
            </a:r>
            <a:r>
              <a:rPr lang="cs-CZ" sz="1600" b="1" dirty="0" smtClean="0"/>
              <a:t>, datum narození a pohlaví.</a:t>
            </a:r>
          </a:p>
          <a:p>
            <a:pPr marL="0" indent="0">
              <a:buNone/>
            </a:pPr>
            <a:r>
              <a:rPr lang="en-US" sz="1600" dirty="0"/>
              <a:t>CREATE TABLE </a:t>
            </a:r>
            <a:r>
              <a:rPr lang="en-US" sz="1600" dirty="0" err="1"/>
              <a:t>tab_x</a:t>
            </a:r>
            <a:r>
              <a:rPr lang="en-US" sz="1600" dirty="0"/>
              <a:t> </a:t>
            </a:r>
          </a:p>
          <a:p>
            <a:pPr marL="0" indent="0">
              <a:buNone/>
            </a:pPr>
            <a:r>
              <a:rPr lang="en-US" sz="1600" dirty="0"/>
              <a:t>(</a:t>
            </a:r>
          </a:p>
          <a:p>
            <a:pPr marL="0" indent="0">
              <a:buNone/>
            </a:pPr>
            <a:r>
              <a:rPr lang="en-US" sz="1600" dirty="0"/>
              <a:t>UCO 	NUMERIC(10),</a:t>
            </a:r>
          </a:p>
          <a:p>
            <a:pPr marL="0" indent="0">
              <a:buNone/>
            </a:pPr>
            <a:r>
              <a:rPr lang="en-US" sz="1600" dirty="0"/>
              <a:t>DAT_NAR	DATE,</a:t>
            </a:r>
          </a:p>
          <a:p>
            <a:pPr marL="0" indent="0">
              <a:buNone/>
            </a:pPr>
            <a:r>
              <a:rPr lang="en-US" sz="1600" dirty="0"/>
              <a:t>POHLAVI	VARCHAR(2)</a:t>
            </a:r>
          </a:p>
          <a:p>
            <a:pPr marL="0" indent="0">
              <a:buNone/>
            </a:pPr>
            <a:r>
              <a:rPr lang="en-US" sz="1600" dirty="0" smtClean="0"/>
              <a:t>);</a:t>
            </a:r>
            <a:endParaRPr lang="cs-CZ" sz="1600" dirty="0" smtClean="0"/>
          </a:p>
          <a:p>
            <a:pPr marL="0" indent="0">
              <a:buNone/>
            </a:pPr>
            <a:endParaRPr lang="cs-CZ" sz="1600" dirty="0" smtClean="0"/>
          </a:p>
          <a:p>
            <a:r>
              <a:rPr lang="cs-CZ" sz="1600" b="1" dirty="0" smtClean="0"/>
              <a:t>Do této tabulky vložte jeden záznam s vašimi údaji.</a:t>
            </a:r>
          </a:p>
          <a:p>
            <a:pPr marL="0" indent="0">
              <a:buNone/>
            </a:pPr>
            <a:r>
              <a:rPr lang="en-US" sz="1600" dirty="0"/>
              <a:t>INSERT INTO </a:t>
            </a:r>
            <a:r>
              <a:rPr lang="en-US" sz="1600" dirty="0" err="1"/>
              <a:t>tab_x</a:t>
            </a:r>
            <a:r>
              <a:rPr lang="en-US" sz="1600" dirty="0"/>
              <a:t> VALUES (123456, '1.11.2000', 'F</a:t>
            </a:r>
            <a:r>
              <a:rPr lang="en-US" sz="1600" dirty="0" smtClean="0"/>
              <a:t>');</a:t>
            </a:r>
            <a:endParaRPr lang="cs-CZ" sz="1600" dirty="0" smtClean="0"/>
          </a:p>
          <a:p>
            <a:pPr marL="0" indent="0">
              <a:buNone/>
            </a:pPr>
            <a:endParaRPr lang="cs-CZ" sz="1600" dirty="0" smtClean="0"/>
          </a:p>
          <a:p>
            <a:r>
              <a:rPr lang="cs-CZ" sz="1600" b="1" dirty="0" smtClean="0"/>
              <a:t>Napište příkaz, kterým vymažete z této tabulky záznam, pokud je osoba narozena před vznikem České republiky.</a:t>
            </a:r>
          </a:p>
          <a:p>
            <a:pPr marL="0" indent="0">
              <a:buNone/>
            </a:pPr>
            <a:r>
              <a:rPr lang="en-US" sz="1600" dirty="0"/>
              <a:t>DELETE FROM </a:t>
            </a:r>
            <a:r>
              <a:rPr lang="en-US" sz="1600" dirty="0" err="1"/>
              <a:t>tab_x</a:t>
            </a:r>
            <a:r>
              <a:rPr lang="en-US" sz="1600" dirty="0"/>
              <a:t> WHERE DAT_NAR&lt;TO_DATE('01.01.1993', 'DD.MM.YYYY');</a:t>
            </a:r>
            <a:endParaRPr lang="cs-CZ" sz="1600" dirty="0" smtClean="0"/>
          </a:p>
          <a:p>
            <a:endParaRPr 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099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Procvičování na zkoušku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51520" y="836712"/>
            <a:ext cx="9073008" cy="5289451"/>
          </a:xfrm>
        </p:spPr>
        <p:txBody>
          <a:bodyPr/>
          <a:lstStyle/>
          <a:p>
            <a:r>
              <a:rPr lang="cs-CZ" sz="2800" b="1" dirty="0" smtClean="0"/>
              <a:t>Změňte číselník sloupce pohlaví. Pokud se jedná o ženu číslo 1, u muže číslo 2.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b="1" dirty="0" smtClean="0"/>
              <a:t>Zobrazte seznam studentů, kteří mají zapsaný předmět databáze v biomedicíně a zároveň černou magii.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b="1" dirty="0" smtClean="0"/>
              <a:t>Zobrazte seznam pacientů zařazených do studie kolorektálního screeningu a seznam agregujte podle pohlaví</a:t>
            </a:r>
            <a:endParaRPr lang="cs-CZ" sz="2800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859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Procvičování na zkoušku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51520" y="836712"/>
            <a:ext cx="9073008" cy="5289451"/>
          </a:xfrm>
        </p:spPr>
        <p:txBody>
          <a:bodyPr/>
          <a:lstStyle/>
          <a:p>
            <a:r>
              <a:rPr lang="cs-CZ" sz="1600" b="1" dirty="0" smtClean="0"/>
              <a:t>Změňte číselník sloupce pohlaví. Pokud se jedná o ženu číslo 1, u muže číslo 2.</a:t>
            </a:r>
          </a:p>
          <a:p>
            <a:pPr marL="0" indent="0">
              <a:buNone/>
            </a:pPr>
            <a:r>
              <a:rPr lang="en-US" sz="1600" dirty="0"/>
              <a:t>UPDATE </a:t>
            </a:r>
            <a:r>
              <a:rPr lang="en-US" sz="1600" dirty="0" err="1"/>
              <a:t>tab_x</a:t>
            </a:r>
            <a:r>
              <a:rPr lang="en-US" sz="1600" dirty="0"/>
              <a:t> SET </a:t>
            </a:r>
            <a:r>
              <a:rPr lang="en-US" sz="1600" dirty="0" err="1"/>
              <a:t>pohlavi</a:t>
            </a:r>
            <a:r>
              <a:rPr lang="en-US" sz="1600" dirty="0"/>
              <a:t> = CASE WHEN </a:t>
            </a:r>
            <a:r>
              <a:rPr lang="en-US" sz="1600" dirty="0" err="1"/>
              <a:t>pohlavi</a:t>
            </a:r>
            <a:r>
              <a:rPr lang="en-US" sz="1600" dirty="0"/>
              <a:t> = 'F' THEN 1 </a:t>
            </a:r>
          </a:p>
          <a:p>
            <a:pPr marL="0" indent="0">
              <a:buNone/>
            </a:pPr>
            <a:r>
              <a:rPr lang="en-US" sz="1600" dirty="0"/>
              <a:t>				WHEN </a:t>
            </a:r>
            <a:r>
              <a:rPr lang="en-US" sz="1600" dirty="0" err="1"/>
              <a:t>pohlavi</a:t>
            </a:r>
            <a:r>
              <a:rPr lang="en-US" sz="1600" dirty="0"/>
              <a:t> = 'M' THEN 2</a:t>
            </a:r>
          </a:p>
          <a:p>
            <a:pPr marL="0" indent="0">
              <a:buNone/>
            </a:pPr>
            <a:r>
              <a:rPr lang="en-US" sz="1600" dirty="0"/>
              <a:t>				ELSE 0 END</a:t>
            </a:r>
            <a:r>
              <a:rPr lang="en-US" sz="1600" dirty="0" smtClean="0"/>
              <a:t>;</a:t>
            </a:r>
            <a:endParaRPr lang="cs-CZ" sz="1600" dirty="0" smtClean="0"/>
          </a:p>
          <a:p>
            <a:pPr marL="0" indent="0">
              <a:buNone/>
            </a:pPr>
            <a:endParaRPr lang="cs-CZ" sz="1600" dirty="0" smtClean="0"/>
          </a:p>
          <a:p>
            <a:r>
              <a:rPr lang="cs-CZ" sz="1600" b="1" dirty="0" smtClean="0"/>
              <a:t>Zobrazte seznam studentů, kteří mají zapsaný předmět databáze v biomedicíně a zároveň černou magii.</a:t>
            </a:r>
          </a:p>
          <a:p>
            <a:pPr marL="0" indent="0">
              <a:buNone/>
            </a:pPr>
            <a:r>
              <a:rPr lang="en-US" sz="1600" dirty="0"/>
              <a:t>SELECT * FROM student s</a:t>
            </a:r>
          </a:p>
          <a:p>
            <a:pPr marL="0" indent="0">
              <a:buNone/>
            </a:pPr>
            <a:r>
              <a:rPr lang="en-US" sz="1600" dirty="0"/>
              <a:t>WHERE EXISTS</a:t>
            </a:r>
          </a:p>
          <a:p>
            <a:pPr marL="0" indent="0">
              <a:buNone/>
            </a:pPr>
            <a:r>
              <a:rPr lang="en-US" sz="1600" dirty="0"/>
              <a:t>(SELECT * FROM </a:t>
            </a:r>
            <a:r>
              <a:rPr lang="en-US" sz="1600" dirty="0" err="1"/>
              <a:t>vyuka</a:t>
            </a:r>
            <a:r>
              <a:rPr lang="en-US" sz="1600" dirty="0"/>
              <a:t> v WHERE </a:t>
            </a:r>
            <a:r>
              <a:rPr lang="en-US" sz="1600" dirty="0" err="1"/>
              <a:t>predmet_id</a:t>
            </a:r>
            <a:r>
              <a:rPr lang="en-US" sz="1600" dirty="0"/>
              <a:t> = </a:t>
            </a:r>
            <a:r>
              <a:rPr lang="en-US" sz="1600" dirty="0" smtClean="0"/>
              <a:t>1</a:t>
            </a:r>
            <a:r>
              <a:rPr lang="cs-CZ" sz="1600" dirty="0" smtClean="0"/>
              <a:t> </a:t>
            </a:r>
            <a:r>
              <a:rPr lang="en-US" sz="1600" dirty="0" smtClean="0"/>
              <a:t>AND </a:t>
            </a:r>
            <a:r>
              <a:rPr lang="en-US" sz="1600" dirty="0" err="1"/>
              <a:t>s.uco</a:t>
            </a:r>
            <a:r>
              <a:rPr lang="en-US" sz="1600" dirty="0"/>
              <a:t> = </a:t>
            </a:r>
            <a:r>
              <a:rPr lang="en-US" sz="1600" dirty="0" err="1"/>
              <a:t>v.student_uco</a:t>
            </a:r>
            <a:r>
              <a:rPr lang="en-US" sz="1600" dirty="0" smtClean="0"/>
              <a:t>)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AND </a:t>
            </a:r>
            <a:r>
              <a:rPr lang="en-US" sz="1600" dirty="0" smtClean="0"/>
              <a:t>EXISTS</a:t>
            </a:r>
            <a:r>
              <a:rPr lang="cs-CZ" sz="1600" dirty="0" smtClean="0"/>
              <a:t> </a:t>
            </a:r>
            <a:r>
              <a:rPr lang="en-US" sz="1600" dirty="0" smtClean="0"/>
              <a:t>(SELECT </a:t>
            </a:r>
            <a:r>
              <a:rPr lang="en-US" sz="1600" dirty="0"/>
              <a:t>* FROM </a:t>
            </a:r>
            <a:r>
              <a:rPr lang="en-US" sz="1600" dirty="0" err="1"/>
              <a:t>vyuka</a:t>
            </a:r>
            <a:r>
              <a:rPr lang="en-US" sz="1600" dirty="0"/>
              <a:t> v WHERE </a:t>
            </a:r>
            <a:r>
              <a:rPr lang="en-US" sz="1600" dirty="0" err="1"/>
              <a:t>predmet_id</a:t>
            </a:r>
            <a:r>
              <a:rPr lang="en-US" sz="1600" dirty="0"/>
              <a:t> = </a:t>
            </a:r>
            <a:r>
              <a:rPr lang="en-US" sz="1600" dirty="0" smtClean="0"/>
              <a:t>1</a:t>
            </a:r>
            <a:r>
              <a:rPr lang="cs-CZ" sz="1600" dirty="0" smtClean="0"/>
              <a:t>0 </a:t>
            </a:r>
            <a:r>
              <a:rPr lang="en-US" sz="1600" dirty="0"/>
              <a:t>AND </a:t>
            </a:r>
            <a:r>
              <a:rPr lang="en-US" sz="1600" dirty="0" err="1"/>
              <a:t>s.uco</a:t>
            </a:r>
            <a:r>
              <a:rPr lang="en-US" sz="1600" dirty="0"/>
              <a:t> = </a:t>
            </a:r>
            <a:r>
              <a:rPr lang="en-US" sz="1600" dirty="0" err="1"/>
              <a:t>v.student_uco</a:t>
            </a:r>
            <a:r>
              <a:rPr lang="en-US" sz="1600" dirty="0"/>
              <a:t>);</a:t>
            </a:r>
            <a:endParaRPr lang="cs-CZ" sz="1600" dirty="0"/>
          </a:p>
          <a:p>
            <a:pPr marL="0" indent="0">
              <a:buNone/>
            </a:pPr>
            <a:endParaRPr lang="cs-CZ" sz="1600" dirty="0" smtClean="0"/>
          </a:p>
          <a:p>
            <a:r>
              <a:rPr lang="cs-CZ" sz="1600" b="1" dirty="0" smtClean="0"/>
              <a:t>Zobrazte seznam pacientů zařazených do studie kolorektálního screeningu a seznam agregujte podle pohlaví</a:t>
            </a:r>
            <a:endParaRPr lang="cs-CZ" sz="1600" b="1" dirty="0"/>
          </a:p>
          <a:p>
            <a:pPr marL="0" indent="0">
              <a:buNone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SELECT </a:t>
            </a:r>
            <a:r>
              <a:rPr lang="cs-CZ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study_name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cs-CZ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study_id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FROM studies WHERE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study_title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LIKE '%screening%' OR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study_name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LIKE '%screening%';</a:t>
            </a:r>
          </a:p>
          <a:p>
            <a:pPr marL="0" indent="0">
              <a:buNone/>
            </a:pPr>
            <a:r>
              <a:rPr lang="en-US" sz="1600" dirty="0"/>
              <a:t>SELECT sex, COUNT</a:t>
            </a:r>
            <a:r>
              <a:rPr lang="en-US" sz="1600" dirty="0" smtClean="0"/>
              <a:t>(*)</a:t>
            </a:r>
            <a:r>
              <a:rPr lang="cs-CZ" sz="1600" dirty="0" smtClean="0"/>
              <a:t> </a:t>
            </a:r>
            <a:r>
              <a:rPr lang="en-US" sz="1600" dirty="0" smtClean="0"/>
              <a:t>FROM </a:t>
            </a:r>
            <a:r>
              <a:rPr lang="en-US" sz="1600" dirty="0"/>
              <a:t>patients p</a:t>
            </a:r>
          </a:p>
          <a:p>
            <a:pPr marL="0" indent="0">
              <a:buNone/>
            </a:pPr>
            <a:r>
              <a:rPr lang="en-US" sz="1600" dirty="0"/>
              <a:t>WHERE EXISTS </a:t>
            </a:r>
            <a:r>
              <a:rPr lang="cs-CZ" sz="1600" dirty="0" smtClean="0"/>
              <a:t> </a:t>
            </a:r>
            <a:r>
              <a:rPr lang="en-US" sz="1600" dirty="0" smtClean="0"/>
              <a:t>(</a:t>
            </a:r>
            <a:r>
              <a:rPr lang="en-US" sz="1600" dirty="0"/>
              <a:t>SELECT * FROM </a:t>
            </a:r>
            <a:r>
              <a:rPr lang="en-US" sz="1600" dirty="0" err="1"/>
              <a:t>patient_study</a:t>
            </a:r>
            <a:r>
              <a:rPr lang="en-US" sz="1600" dirty="0"/>
              <a:t> </a:t>
            </a:r>
            <a:r>
              <a:rPr lang="en-US" sz="1600" dirty="0" err="1"/>
              <a:t>ps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WHERE </a:t>
            </a:r>
            <a:r>
              <a:rPr lang="en-US" sz="1600" dirty="0" err="1"/>
              <a:t>study_id</a:t>
            </a:r>
            <a:r>
              <a:rPr lang="en-US" sz="1600" dirty="0"/>
              <a:t> = 319 AND </a:t>
            </a:r>
            <a:r>
              <a:rPr lang="en-US" sz="1600" dirty="0" err="1"/>
              <a:t>ps.patient_id</a:t>
            </a:r>
            <a:r>
              <a:rPr lang="en-US" sz="1600" dirty="0"/>
              <a:t> = </a:t>
            </a:r>
            <a:r>
              <a:rPr lang="en-US" sz="1600" dirty="0" err="1"/>
              <a:t>p.patient_id</a:t>
            </a:r>
            <a:r>
              <a:rPr lang="en-US" sz="1600" dirty="0"/>
              <a:t>)</a:t>
            </a:r>
          </a:p>
          <a:p>
            <a:pPr marL="0" indent="0">
              <a:buNone/>
            </a:pPr>
            <a:r>
              <a:rPr lang="en-US" sz="1600" dirty="0"/>
              <a:t>GROUP BY sex;</a:t>
            </a:r>
            <a:endParaRPr lang="cs-CZ" sz="160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437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Soutěž o čokoládu!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4968206"/>
          </a:xfrm>
        </p:spPr>
        <p:txBody>
          <a:bodyPr/>
          <a:lstStyle/>
          <a:p>
            <a:r>
              <a:rPr lang="cs-CZ" sz="2800" dirty="0" smtClean="0"/>
              <a:t>Zobrazte seznam studií a do sloupečků ke každé studii vždy počet žen, počet mužů a počet subjektů bez definované pohlaví (vytvořte pomocí jednoho příkazu).</a:t>
            </a:r>
          </a:p>
          <a:p>
            <a:endParaRPr lang="cs-CZ" sz="2800" dirty="0"/>
          </a:p>
          <a:p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Vytvořený příkaz zašlete na email: </a:t>
            </a:r>
            <a:r>
              <a:rPr lang="cs-CZ" sz="2800" dirty="0" err="1" smtClean="0">
                <a:solidFill>
                  <a:srgbClr val="FF0000"/>
                </a:solidFill>
              </a:rPr>
              <a:t>kratochvilova</a:t>
            </a:r>
            <a:r>
              <a:rPr lang="en-US" sz="2800" dirty="0" smtClean="0">
                <a:solidFill>
                  <a:srgbClr val="FF0000"/>
                </a:solidFill>
              </a:rPr>
              <a:t>@</a:t>
            </a:r>
            <a:r>
              <a:rPr lang="cs-CZ" sz="2800" dirty="0" smtClean="0">
                <a:solidFill>
                  <a:srgbClr val="FF0000"/>
                </a:solidFill>
              </a:rPr>
              <a:t>iba.muni.cz</a:t>
            </a:r>
          </a:p>
          <a:p>
            <a:pPr marL="0" indent="0">
              <a:buNone/>
            </a:pPr>
            <a:endParaRPr lang="cs-CZ" sz="2800" dirty="0"/>
          </a:p>
          <a:p>
            <a:endParaRPr lang="cs-CZ" sz="280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797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bez argumentu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863748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Vytvořte postupně funkci, v rámci které provedete:</a:t>
            </a:r>
          </a:p>
          <a:p>
            <a:pPr marL="457200" indent="-457200" algn="ctr">
              <a:buFont typeface="+mj-lt"/>
              <a:buAutoNum type="arabicPeriod" startAt="4"/>
            </a:pPr>
            <a:r>
              <a:rPr lang="cs-CZ" sz="2000" b="1" dirty="0" err="1" smtClean="0"/>
              <a:t>Nakategorizujete</a:t>
            </a:r>
            <a:r>
              <a:rPr lang="cs-CZ" sz="2000" b="1" dirty="0" smtClean="0"/>
              <a:t> </a:t>
            </a:r>
            <a:r>
              <a:rPr lang="cs-CZ" sz="2000" b="1" dirty="0"/>
              <a:t>některé proměnné</a:t>
            </a:r>
          </a:p>
          <a:p>
            <a:pPr marL="0" indent="0" algn="ctr">
              <a:buNone/>
            </a:pP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57200" y="1844824"/>
            <a:ext cx="85074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cs-CZ" dirty="0" smtClean="0"/>
              <a:t>Vytvořte nový sloupce vek (v letech) a </a:t>
            </a:r>
            <a:r>
              <a:rPr lang="cs-CZ" dirty="0" err="1" smtClean="0"/>
              <a:t>vek_kategorie</a:t>
            </a:r>
            <a:r>
              <a:rPr lang="cs-CZ" dirty="0" smtClean="0"/>
              <a:t> (0-44/45-69/70 a starší)  </a:t>
            </a:r>
            <a:endParaRPr lang="cs-CZ" dirty="0"/>
          </a:p>
          <a:p>
            <a:pPr marL="342900" indent="-342900">
              <a:buAutoNum type="arabicPeriod"/>
            </a:pPr>
            <a:r>
              <a:rPr lang="cs-CZ" dirty="0" smtClean="0">
                <a:latin typeface="+mj-lt"/>
              </a:rPr>
              <a:t>Vytvořte nový sloupec </a:t>
            </a:r>
            <a:r>
              <a:rPr lang="cs-CZ" dirty="0" err="1" smtClean="0">
                <a:latin typeface="+mj-lt"/>
              </a:rPr>
              <a:t>nador</a:t>
            </a:r>
            <a:r>
              <a:rPr lang="cs-CZ" dirty="0" smtClean="0">
                <a:latin typeface="+mj-lt"/>
              </a:rPr>
              <a:t> s hodnotami NEGATIVNI (</a:t>
            </a:r>
            <a:r>
              <a:rPr lang="cs-CZ" dirty="0" err="1" smtClean="0">
                <a:latin typeface="+mj-lt"/>
              </a:rPr>
              <a:t>vysledek_vys</a:t>
            </a:r>
            <a:r>
              <a:rPr lang="cs-CZ" dirty="0" smtClean="0">
                <a:latin typeface="+mj-lt"/>
              </a:rPr>
              <a:t> 1,2), BENIGNI (</a:t>
            </a:r>
            <a:r>
              <a:rPr lang="cs-CZ" dirty="0" err="1" smtClean="0">
                <a:latin typeface="+mj-lt"/>
              </a:rPr>
              <a:t>vysledek_vys</a:t>
            </a:r>
            <a:r>
              <a:rPr lang="cs-CZ" dirty="0" smtClean="0">
                <a:latin typeface="+mj-lt"/>
              </a:rPr>
              <a:t> 3,4), MALIGNI (</a:t>
            </a:r>
            <a:r>
              <a:rPr lang="cs-CZ" dirty="0" err="1" smtClean="0">
                <a:latin typeface="+mj-lt"/>
              </a:rPr>
              <a:t>vysledek_vys</a:t>
            </a:r>
            <a:r>
              <a:rPr lang="cs-CZ" dirty="0" smtClean="0">
                <a:latin typeface="+mj-lt"/>
              </a:rPr>
              <a:t> &gt;=5) a NEZNAMO (</a:t>
            </a:r>
            <a:r>
              <a:rPr lang="cs-CZ" dirty="0" err="1" smtClean="0">
                <a:latin typeface="+mj-lt"/>
              </a:rPr>
              <a:t>vysledek_vys</a:t>
            </a:r>
            <a:r>
              <a:rPr lang="cs-CZ" dirty="0" smtClean="0">
                <a:latin typeface="+mj-lt"/>
              </a:rPr>
              <a:t> NULL)</a:t>
            </a:r>
          </a:p>
          <a:p>
            <a:pPr marL="342900" indent="-342900">
              <a:buAutoNum type="arabicPeriod"/>
            </a:pPr>
            <a:endParaRPr lang="cs-CZ" dirty="0" smtClean="0">
              <a:latin typeface="+mj-lt"/>
            </a:endParaRPr>
          </a:p>
          <a:p>
            <a:endParaRPr lang="cs-CZ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573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bez argumentu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863748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Vytvořte postupně funkci, v rámci které provedete:</a:t>
            </a:r>
          </a:p>
          <a:p>
            <a:pPr marL="457200" indent="-457200" algn="ctr">
              <a:buFont typeface="+mj-lt"/>
              <a:buAutoNum type="arabicPeriod" startAt="4"/>
            </a:pPr>
            <a:r>
              <a:rPr lang="cs-CZ" sz="2000" b="1" dirty="0" err="1" smtClean="0"/>
              <a:t>Nakategorizujete</a:t>
            </a:r>
            <a:r>
              <a:rPr lang="cs-CZ" sz="2000" b="1" dirty="0" smtClean="0"/>
              <a:t> </a:t>
            </a:r>
            <a:r>
              <a:rPr lang="cs-CZ" sz="2000" b="1" dirty="0"/>
              <a:t>některé proměnné</a:t>
            </a:r>
          </a:p>
          <a:p>
            <a:pPr marL="0" indent="0" algn="ctr">
              <a:buNone/>
            </a:pP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57200" y="1844824"/>
            <a:ext cx="85074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cs-CZ" dirty="0" smtClean="0"/>
              <a:t>Vytvořte nový sloupce vek (v letech) a </a:t>
            </a:r>
            <a:r>
              <a:rPr lang="cs-CZ" dirty="0" err="1" smtClean="0"/>
              <a:t>vek_kategorie</a:t>
            </a:r>
            <a:r>
              <a:rPr lang="cs-CZ" dirty="0" smtClean="0"/>
              <a:t> (0-44/45-69/70 a starší)</a:t>
            </a:r>
          </a:p>
          <a:p>
            <a:pPr marL="342900" indent="-342900">
              <a:buFontTx/>
              <a:buAutoNum type="arabicPeriod"/>
            </a:pPr>
            <a:r>
              <a:rPr lang="cs-CZ" dirty="0" smtClean="0">
                <a:latin typeface="+mj-lt"/>
              </a:rPr>
              <a:t>Vytvořte nový sloupec </a:t>
            </a:r>
            <a:r>
              <a:rPr lang="cs-CZ" dirty="0" err="1" smtClean="0">
                <a:latin typeface="+mj-lt"/>
              </a:rPr>
              <a:t>nador</a:t>
            </a:r>
            <a:r>
              <a:rPr lang="cs-CZ" dirty="0" smtClean="0">
                <a:latin typeface="+mj-lt"/>
              </a:rPr>
              <a:t> (</a:t>
            </a:r>
            <a:r>
              <a:rPr lang="cs-CZ" dirty="0" err="1" smtClean="0">
                <a:latin typeface="+mj-lt"/>
              </a:rPr>
              <a:t>negativni</a:t>
            </a:r>
            <a:r>
              <a:rPr lang="cs-CZ" dirty="0" smtClean="0">
                <a:latin typeface="+mj-lt"/>
              </a:rPr>
              <a:t>/</a:t>
            </a:r>
            <a:r>
              <a:rPr lang="cs-CZ" dirty="0" err="1" smtClean="0">
                <a:latin typeface="+mj-lt"/>
              </a:rPr>
              <a:t>benigni</a:t>
            </a:r>
            <a:r>
              <a:rPr lang="cs-CZ" dirty="0" smtClean="0">
                <a:latin typeface="+mj-lt"/>
              </a:rPr>
              <a:t>/</a:t>
            </a:r>
            <a:r>
              <a:rPr lang="cs-CZ" dirty="0" err="1" smtClean="0">
                <a:latin typeface="+mj-lt"/>
              </a:rPr>
              <a:t>maligni</a:t>
            </a:r>
            <a:r>
              <a:rPr lang="cs-CZ" dirty="0" smtClean="0">
                <a:latin typeface="+mj-lt"/>
              </a:rPr>
              <a:t>/</a:t>
            </a:r>
            <a:r>
              <a:rPr lang="cs-CZ" dirty="0" err="1" smtClean="0">
                <a:latin typeface="+mj-lt"/>
              </a:rPr>
              <a:t>neznamo</a:t>
            </a:r>
            <a:r>
              <a:rPr lang="cs-CZ" dirty="0" smtClean="0">
                <a:latin typeface="+mj-lt"/>
              </a:rPr>
              <a:t>)</a:t>
            </a:r>
          </a:p>
          <a:p>
            <a:endParaRPr lang="cs-CZ" dirty="0" smtClean="0">
              <a:latin typeface="+mj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06388" y="2603549"/>
            <a:ext cx="793122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+mj-lt"/>
              </a:rPr>
              <a:t>ALTER TABLE </a:t>
            </a:r>
            <a:r>
              <a:rPr lang="cs-CZ" dirty="0" err="1">
                <a:latin typeface="+mj-lt"/>
              </a:rPr>
              <a:t>mamo_scr</a:t>
            </a:r>
            <a:r>
              <a:rPr lang="cs-CZ" dirty="0">
                <a:latin typeface="+mj-lt"/>
              </a:rPr>
              <a:t> ADD COLUMN vek NUMERIC(2);</a:t>
            </a:r>
          </a:p>
          <a:p>
            <a:r>
              <a:rPr lang="cs-CZ" dirty="0">
                <a:latin typeface="+mj-lt"/>
              </a:rPr>
              <a:t>UPDATE </a:t>
            </a:r>
            <a:r>
              <a:rPr lang="cs-CZ" dirty="0" err="1">
                <a:latin typeface="+mj-lt"/>
              </a:rPr>
              <a:t>mamo_scr</a:t>
            </a:r>
            <a:r>
              <a:rPr lang="cs-CZ" dirty="0">
                <a:latin typeface="+mj-lt"/>
              </a:rPr>
              <a:t> SET vek=</a:t>
            </a:r>
            <a:r>
              <a:rPr lang="cs-CZ" dirty="0" err="1">
                <a:latin typeface="+mj-lt"/>
              </a:rPr>
              <a:t>vek_roky</a:t>
            </a:r>
            <a:r>
              <a:rPr lang="cs-CZ" dirty="0">
                <a:latin typeface="+mj-lt"/>
              </a:rPr>
              <a:t>(</a:t>
            </a:r>
            <a:r>
              <a:rPr lang="cs-CZ" dirty="0" err="1">
                <a:latin typeface="+mj-lt"/>
              </a:rPr>
              <a:t>datum_narozeni</a:t>
            </a:r>
            <a:r>
              <a:rPr lang="cs-CZ" dirty="0">
                <a:latin typeface="+mj-lt"/>
              </a:rPr>
              <a:t>);</a:t>
            </a:r>
          </a:p>
          <a:p>
            <a:r>
              <a:rPr lang="cs-CZ" dirty="0" smtClean="0">
                <a:latin typeface="+mj-lt"/>
              </a:rPr>
              <a:t>ALTER </a:t>
            </a:r>
            <a:r>
              <a:rPr lang="cs-CZ" dirty="0">
                <a:latin typeface="+mj-lt"/>
              </a:rPr>
              <a:t>TABLE </a:t>
            </a:r>
            <a:r>
              <a:rPr lang="cs-CZ" dirty="0" err="1">
                <a:latin typeface="+mj-lt"/>
              </a:rPr>
              <a:t>mamo_scr</a:t>
            </a:r>
            <a:r>
              <a:rPr lang="cs-CZ" dirty="0">
                <a:latin typeface="+mj-lt"/>
              </a:rPr>
              <a:t> ADD COLUMN </a:t>
            </a:r>
            <a:r>
              <a:rPr lang="cs-CZ" dirty="0" err="1">
                <a:latin typeface="+mj-lt"/>
              </a:rPr>
              <a:t>vek_kategorie</a:t>
            </a:r>
            <a:r>
              <a:rPr lang="cs-CZ" dirty="0">
                <a:latin typeface="+mj-lt"/>
              </a:rPr>
              <a:t> VARCHAR(20);</a:t>
            </a:r>
          </a:p>
          <a:p>
            <a:r>
              <a:rPr lang="cs-CZ" dirty="0">
                <a:latin typeface="+mj-lt"/>
              </a:rPr>
              <a:t>UPDATE </a:t>
            </a:r>
            <a:r>
              <a:rPr lang="cs-CZ" dirty="0" err="1">
                <a:latin typeface="+mj-lt"/>
              </a:rPr>
              <a:t>mamo_scr</a:t>
            </a:r>
            <a:r>
              <a:rPr lang="cs-CZ" dirty="0">
                <a:latin typeface="+mj-lt"/>
              </a:rPr>
              <a:t> SET </a:t>
            </a:r>
            <a:r>
              <a:rPr lang="cs-CZ" dirty="0" err="1">
                <a:latin typeface="+mj-lt"/>
              </a:rPr>
              <a:t>vek_kategorie</a:t>
            </a:r>
            <a:r>
              <a:rPr lang="cs-CZ" dirty="0">
                <a:latin typeface="+mj-lt"/>
              </a:rPr>
              <a:t> = CASE</a:t>
            </a:r>
          </a:p>
          <a:p>
            <a:r>
              <a:rPr lang="cs-CZ" dirty="0">
                <a:latin typeface="+mj-lt"/>
              </a:rPr>
              <a:t>	WHEN vek &lt; 45 THEN '0 - 44'</a:t>
            </a:r>
          </a:p>
          <a:p>
            <a:r>
              <a:rPr lang="cs-CZ" dirty="0">
                <a:latin typeface="+mj-lt"/>
              </a:rPr>
              <a:t>	WHEN vek &lt; 70 THEN '45 - 69'</a:t>
            </a:r>
          </a:p>
          <a:p>
            <a:r>
              <a:rPr lang="cs-CZ" dirty="0">
                <a:latin typeface="+mj-lt"/>
              </a:rPr>
              <a:t>	ELSE '70 a starší' END;</a:t>
            </a:r>
          </a:p>
          <a:p>
            <a:r>
              <a:rPr lang="cs-CZ" dirty="0" smtClean="0">
                <a:latin typeface="+mj-lt"/>
              </a:rPr>
              <a:t>ALTER </a:t>
            </a:r>
            <a:r>
              <a:rPr lang="cs-CZ" dirty="0">
                <a:latin typeface="+mj-lt"/>
              </a:rPr>
              <a:t>TABLE </a:t>
            </a:r>
            <a:r>
              <a:rPr lang="cs-CZ" dirty="0" err="1">
                <a:latin typeface="+mj-lt"/>
              </a:rPr>
              <a:t>mamo_scr</a:t>
            </a:r>
            <a:r>
              <a:rPr lang="cs-CZ" dirty="0">
                <a:latin typeface="+mj-lt"/>
              </a:rPr>
              <a:t> ADD COLUMN </a:t>
            </a:r>
            <a:r>
              <a:rPr lang="cs-CZ" dirty="0" err="1">
                <a:latin typeface="+mj-lt"/>
              </a:rPr>
              <a:t>nador</a:t>
            </a:r>
            <a:r>
              <a:rPr lang="cs-CZ" dirty="0">
                <a:latin typeface="+mj-lt"/>
              </a:rPr>
              <a:t> VARCHAR(20);</a:t>
            </a:r>
          </a:p>
          <a:p>
            <a:r>
              <a:rPr lang="cs-CZ" dirty="0">
                <a:latin typeface="+mj-lt"/>
              </a:rPr>
              <a:t>UPDATE </a:t>
            </a:r>
            <a:r>
              <a:rPr lang="cs-CZ" dirty="0" err="1">
                <a:latin typeface="+mj-lt"/>
              </a:rPr>
              <a:t>mamo_scr</a:t>
            </a:r>
            <a:r>
              <a:rPr lang="cs-CZ" dirty="0">
                <a:latin typeface="+mj-lt"/>
              </a:rPr>
              <a:t> SET </a:t>
            </a:r>
            <a:r>
              <a:rPr lang="cs-CZ" dirty="0" err="1">
                <a:latin typeface="+mj-lt"/>
              </a:rPr>
              <a:t>nador</a:t>
            </a:r>
            <a:r>
              <a:rPr lang="cs-CZ" dirty="0">
                <a:latin typeface="+mj-lt"/>
              </a:rPr>
              <a:t> = </a:t>
            </a:r>
            <a:r>
              <a:rPr lang="cs-CZ" dirty="0" smtClean="0">
                <a:latin typeface="+mj-lt"/>
              </a:rPr>
              <a:t>CASE </a:t>
            </a:r>
          </a:p>
          <a:p>
            <a:r>
              <a:rPr lang="cs-CZ" dirty="0">
                <a:latin typeface="+mj-lt"/>
              </a:rPr>
              <a:t>	</a:t>
            </a:r>
            <a:r>
              <a:rPr lang="cs-CZ" dirty="0" smtClean="0">
                <a:latin typeface="+mj-lt"/>
              </a:rPr>
              <a:t>WHEN </a:t>
            </a:r>
            <a:r>
              <a:rPr lang="cs-CZ" dirty="0" err="1">
                <a:latin typeface="+mj-lt"/>
              </a:rPr>
              <a:t>vysledek_vys</a:t>
            </a:r>
            <a:r>
              <a:rPr lang="cs-CZ" dirty="0">
                <a:latin typeface="+mj-lt"/>
              </a:rPr>
              <a:t> IN (1,2) THEN 'NEGATIVNI'</a:t>
            </a:r>
          </a:p>
          <a:p>
            <a:r>
              <a:rPr lang="cs-CZ" dirty="0">
                <a:latin typeface="+mj-lt"/>
              </a:rPr>
              <a:t>	WHEN </a:t>
            </a:r>
            <a:r>
              <a:rPr lang="cs-CZ" dirty="0" err="1">
                <a:latin typeface="+mj-lt"/>
              </a:rPr>
              <a:t>vysledek_vys</a:t>
            </a:r>
            <a:r>
              <a:rPr lang="cs-CZ" dirty="0">
                <a:latin typeface="+mj-lt"/>
              </a:rPr>
              <a:t> IN (3,4) THEN 'BENIGNI'</a:t>
            </a:r>
          </a:p>
          <a:p>
            <a:r>
              <a:rPr lang="cs-CZ" dirty="0">
                <a:latin typeface="+mj-lt"/>
              </a:rPr>
              <a:t>	WHEN </a:t>
            </a:r>
            <a:r>
              <a:rPr lang="cs-CZ" dirty="0" err="1">
                <a:latin typeface="+mj-lt"/>
              </a:rPr>
              <a:t>vysledek_vys</a:t>
            </a:r>
            <a:r>
              <a:rPr lang="cs-CZ" dirty="0">
                <a:latin typeface="+mj-lt"/>
              </a:rPr>
              <a:t> &gt;= 5 THEN 'MALIGNI'</a:t>
            </a:r>
          </a:p>
          <a:p>
            <a:r>
              <a:rPr lang="cs-CZ" dirty="0">
                <a:latin typeface="+mj-lt"/>
              </a:rPr>
              <a:t>	ELSE 'NEZNAMO' END;</a:t>
            </a:r>
          </a:p>
        </p:txBody>
      </p:sp>
    </p:spTree>
    <p:extLst>
      <p:ext uri="{BB962C8B-B14F-4D97-AF65-F5344CB8AC3E}">
        <p14:creationId xmlns:p14="http://schemas.microsoft.com/office/powerpoint/2010/main" val="62335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bez argumentu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863748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Vytvořte postupně funkci, v rámci které provedete:</a:t>
            </a:r>
          </a:p>
          <a:p>
            <a:pPr marL="457200" indent="-457200" algn="ctr">
              <a:buFont typeface="+mj-lt"/>
              <a:buAutoNum type="arabicPeriod" startAt="5"/>
            </a:pPr>
            <a:r>
              <a:rPr lang="cs-CZ" sz="2000" b="1" dirty="0"/>
              <a:t>Všechny předchozí dotazy </a:t>
            </a:r>
            <a:r>
              <a:rPr lang="cs-CZ" sz="2000" b="1" dirty="0" smtClean="0"/>
              <a:t>pro update a </a:t>
            </a:r>
            <a:r>
              <a:rPr lang="cs-CZ" sz="2000" b="1" dirty="0" err="1" smtClean="0"/>
              <a:t>delete</a:t>
            </a:r>
            <a:r>
              <a:rPr lang="cs-CZ" sz="2000" b="1" dirty="0" smtClean="0"/>
              <a:t> zaobalte </a:t>
            </a:r>
            <a:r>
              <a:rPr lang="cs-CZ" sz="2000" b="1" dirty="0"/>
              <a:t>do funkce</a:t>
            </a:r>
          </a:p>
          <a:p>
            <a:pPr marL="0" indent="0" algn="ctr">
              <a:buNone/>
            </a:pP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76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bez argumentu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863748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Vytvořte postupně funkci, v rámci které provedete:</a:t>
            </a:r>
          </a:p>
          <a:p>
            <a:pPr marL="457200" indent="-457200" algn="ctr">
              <a:buFont typeface="+mj-lt"/>
              <a:buAutoNum type="arabicPeriod" startAt="5"/>
            </a:pPr>
            <a:r>
              <a:rPr lang="cs-CZ" sz="2000" b="1" dirty="0"/>
              <a:t>Všechny předchozí dotazy </a:t>
            </a:r>
            <a:r>
              <a:rPr lang="cs-CZ" sz="2000" b="1" dirty="0" smtClean="0"/>
              <a:t>pro update a </a:t>
            </a:r>
            <a:r>
              <a:rPr lang="cs-CZ" sz="2000" b="1" dirty="0" err="1" smtClean="0"/>
              <a:t>delete</a:t>
            </a:r>
            <a:r>
              <a:rPr lang="cs-CZ" sz="2000" b="1" dirty="0" smtClean="0"/>
              <a:t> zaobalte </a:t>
            </a:r>
            <a:r>
              <a:rPr lang="cs-CZ" sz="2000" b="1" dirty="0"/>
              <a:t>do </a:t>
            </a:r>
            <a:r>
              <a:rPr lang="cs-CZ" sz="2000" b="1" dirty="0" smtClean="0"/>
              <a:t>funkce</a:t>
            </a:r>
            <a:endParaRPr lang="cs-CZ" sz="2000" b="1" dirty="0"/>
          </a:p>
          <a:p>
            <a:pPr marL="0" indent="0" algn="ctr">
              <a:buNone/>
            </a:pP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403648" y="2198837"/>
            <a:ext cx="6336704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CREATE OR REPLACE FUNCTION </a:t>
            </a:r>
            <a:r>
              <a:rPr lang="cs-CZ" dirty="0" err="1">
                <a:latin typeface="+mj-lt"/>
              </a:rPr>
              <a:t>mamo_scr</a:t>
            </a:r>
            <a:r>
              <a:rPr lang="cs-CZ" dirty="0">
                <a:latin typeface="+mj-lt"/>
              </a:rPr>
              <a:t>()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RETURNS VOID AS $$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+mj-lt"/>
              </a:rPr>
              <a:t>BEGIN</a:t>
            </a:r>
          </a:p>
          <a:p>
            <a:r>
              <a:rPr lang="cs-CZ" dirty="0" smtClean="0">
                <a:solidFill>
                  <a:srgbClr val="FF0000"/>
                </a:solidFill>
                <a:latin typeface="+mj-lt"/>
              </a:rPr>
              <a:t>Zde vložte všechny předchozí dotazy pro update a </a:t>
            </a:r>
            <a:r>
              <a:rPr lang="cs-CZ" dirty="0" err="1" smtClean="0">
                <a:solidFill>
                  <a:srgbClr val="FF0000"/>
                </a:solidFill>
                <a:latin typeface="+mj-lt"/>
              </a:rPr>
              <a:t>delete</a:t>
            </a:r>
            <a:endParaRPr lang="cs-CZ" dirty="0" smtClean="0">
              <a:solidFill>
                <a:srgbClr val="FF0000"/>
              </a:solidFill>
              <a:latin typeface="+mj-lt"/>
            </a:endParaRPr>
          </a:p>
          <a:p>
            <a:r>
              <a:rPr lang="cs-CZ" dirty="0" smtClean="0">
                <a:solidFill>
                  <a:srgbClr val="FF0000"/>
                </a:solidFill>
                <a:latin typeface="+mj-lt"/>
              </a:rPr>
              <a:t>(Pokud budete spouštět funkci opakovaně, musíte zajistit, aby se vám data neduplikovala, proto musíte do funkce vložit dotaz pro vymazání všech dat!!)</a:t>
            </a:r>
            <a:endParaRPr lang="cs-CZ" dirty="0">
              <a:solidFill>
                <a:srgbClr val="FF0000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latin typeface="+mj-lt"/>
              </a:rPr>
              <a:t>END</a:t>
            </a:r>
            <a:r>
              <a:rPr lang="cs-CZ" dirty="0">
                <a:latin typeface="+mj-lt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$$ LANGUAGE PLPGSQL;</a:t>
            </a:r>
          </a:p>
        </p:txBody>
      </p:sp>
      <p:sp>
        <p:nvSpPr>
          <p:cNvPr id="5" name="Obdélník 4"/>
          <p:cNvSpPr/>
          <p:nvPr/>
        </p:nvSpPr>
        <p:spPr>
          <a:xfrm>
            <a:off x="1403648" y="5664646"/>
            <a:ext cx="23685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latin typeface="+mj-lt"/>
              </a:rPr>
              <a:t>SELECT </a:t>
            </a:r>
            <a:r>
              <a:rPr lang="cs-CZ" dirty="0" err="1" smtClean="0">
                <a:latin typeface="+mj-lt"/>
              </a:rPr>
              <a:t>mamo_scr</a:t>
            </a:r>
            <a:r>
              <a:rPr lang="cs-CZ" dirty="0" smtClean="0">
                <a:latin typeface="+mj-lt"/>
              </a:rPr>
              <a:t>();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1802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</a:t>
            </a:r>
            <a:r>
              <a:rPr lang="cs-CZ" dirty="0" err="1" smtClean="0"/>
              <a:t>mamo_scr</a:t>
            </a:r>
            <a:r>
              <a:rPr lang="cs-CZ" dirty="0" smtClean="0"/>
              <a:t>()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300" b="1" dirty="0"/>
              <a:t>CREATE OR REPLACE FUNCTION </a:t>
            </a:r>
            <a:r>
              <a:rPr lang="cs-CZ" sz="1300" b="1" dirty="0" err="1"/>
              <a:t>mamo_scr</a:t>
            </a:r>
            <a:r>
              <a:rPr lang="cs-CZ" sz="1300" b="1" dirty="0"/>
              <a:t>()</a:t>
            </a:r>
          </a:p>
          <a:p>
            <a:pPr marL="0" indent="0">
              <a:buNone/>
            </a:pPr>
            <a:r>
              <a:rPr lang="cs-CZ" sz="1300" b="1" dirty="0"/>
              <a:t>RETURNS VOID AS $$</a:t>
            </a:r>
          </a:p>
          <a:p>
            <a:pPr marL="0" indent="0">
              <a:buNone/>
            </a:pPr>
            <a:r>
              <a:rPr lang="cs-CZ" sz="1300" b="1" dirty="0"/>
              <a:t>BEGIN</a:t>
            </a:r>
          </a:p>
          <a:p>
            <a:pPr marL="0" indent="0">
              <a:buNone/>
            </a:pPr>
            <a:r>
              <a:rPr lang="cs-CZ" sz="1300" b="1" dirty="0" smtClean="0">
                <a:solidFill>
                  <a:srgbClr val="FF0000"/>
                </a:solidFill>
              </a:rPr>
              <a:t>DELETE FROM </a:t>
            </a:r>
            <a:r>
              <a:rPr lang="cs-CZ" sz="1300" b="1" dirty="0" err="1" smtClean="0">
                <a:solidFill>
                  <a:srgbClr val="FF0000"/>
                </a:solidFill>
              </a:rPr>
              <a:t>mamo_scr</a:t>
            </a:r>
            <a:r>
              <a:rPr lang="cs-CZ" sz="1300" b="1" dirty="0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r>
              <a:rPr lang="cs-CZ" sz="1300" dirty="0" smtClean="0"/>
              <a:t>COPY </a:t>
            </a:r>
            <a:r>
              <a:rPr lang="cs-CZ" sz="1300" dirty="0" err="1" smtClean="0"/>
              <a:t>mamo_scr</a:t>
            </a:r>
            <a:r>
              <a:rPr lang="cs-CZ" sz="1300" dirty="0" smtClean="0"/>
              <a:t> (</a:t>
            </a:r>
            <a:r>
              <a:rPr lang="cs-CZ" sz="1300" dirty="0" err="1" smtClean="0"/>
              <a:t>id_pacientky</a:t>
            </a:r>
            <a:r>
              <a:rPr lang="cs-CZ" sz="1300" dirty="0" smtClean="0"/>
              <a:t>, </a:t>
            </a:r>
            <a:r>
              <a:rPr lang="cs-CZ" sz="1300" dirty="0" err="1" smtClean="0"/>
              <a:t>datum_narozeni</a:t>
            </a:r>
            <a:r>
              <a:rPr lang="cs-CZ" sz="1300" dirty="0" smtClean="0"/>
              <a:t>, kraj, metoda, </a:t>
            </a:r>
            <a:r>
              <a:rPr lang="cs-CZ" sz="1300" dirty="0" err="1" smtClean="0"/>
              <a:t>datum_vys</a:t>
            </a:r>
            <a:r>
              <a:rPr lang="cs-CZ" sz="1300" dirty="0" smtClean="0"/>
              <a:t>, </a:t>
            </a:r>
            <a:r>
              <a:rPr lang="cs-CZ" sz="1300" dirty="0" err="1" smtClean="0"/>
              <a:t>výsledek_vys</a:t>
            </a:r>
            <a:r>
              <a:rPr lang="cs-CZ" sz="1300" dirty="0" smtClean="0"/>
              <a:t>)</a:t>
            </a:r>
          </a:p>
          <a:p>
            <a:pPr marL="0" indent="0">
              <a:buNone/>
            </a:pPr>
            <a:r>
              <a:rPr lang="cs-CZ" sz="1300" dirty="0" smtClean="0"/>
              <a:t>FROM </a:t>
            </a:r>
            <a:r>
              <a:rPr lang="cs-CZ" sz="1300" dirty="0"/>
              <a:t>'/</a:t>
            </a:r>
            <a:r>
              <a:rPr lang="cs-CZ" sz="1300" dirty="0" err="1" smtClean="0"/>
              <a:t>home</a:t>
            </a:r>
            <a:r>
              <a:rPr lang="cs-CZ" sz="1300" dirty="0" smtClean="0"/>
              <a:t>/</a:t>
            </a:r>
            <a:r>
              <a:rPr lang="cs-CZ" sz="1300" dirty="0" err="1" smtClean="0"/>
              <a:t>kratochvilova</a:t>
            </a:r>
            <a:r>
              <a:rPr lang="cs-CZ" sz="1300" dirty="0" smtClean="0"/>
              <a:t>/</a:t>
            </a:r>
            <a:r>
              <a:rPr lang="cs-CZ" sz="1300" dirty="0" err="1" smtClean="0"/>
              <a:t>vyuka</a:t>
            </a:r>
            <a:r>
              <a:rPr lang="cs-CZ" sz="1300" smtClean="0"/>
              <a:t>/mamo_scr.csv </a:t>
            </a:r>
            <a:r>
              <a:rPr lang="cs-CZ" sz="1300" dirty="0" smtClean="0"/>
              <a:t>CSV </a:t>
            </a:r>
            <a:r>
              <a:rPr lang="cs-CZ" sz="1300" dirty="0" err="1"/>
              <a:t>delimiter</a:t>
            </a:r>
            <a:r>
              <a:rPr lang="cs-CZ" sz="1300" dirty="0"/>
              <a:t> ';' </a:t>
            </a:r>
            <a:r>
              <a:rPr lang="cs-CZ" sz="1300" dirty="0" err="1"/>
              <a:t>header</a:t>
            </a:r>
            <a:r>
              <a:rPr lang="cs-CZ" sz="1300" dirty="0"/>
              <a:t> </a:t>
            </a:r>
            <a:r>
              <a:rPr lang="cs-CZ" sz="1300" dirty="0" err="1"/>
              <a:t>null</a:t>
            </a:r>
            <a:r>
              <a:rPr lang="cs-CZ" sz="1300" dirty="0"/>
              <a:t> '';</a:t>
            </a:r>
          </a:p>
          <a:p>
            <a:pPr marL="0" indent="0">
              <a:buNone/>
            </a:pPr>
            <a:r>
              <a:rPr lang="cs-CZ" sz="1300" dirty="0" smtClean="0"/>
              <a:t>DELETE </a:t>
            </a:r>
            <a:r>
              <a:rPr lang="cs-CZ" sz="1300" dirty="0"/>
              <a:t>FROM </a:t>
            </a:r>
            <a:r>
              <a:rPr lang="cs-CZ" sz="1300" dirty="0" err="1"/>
              <a:t>mamo_scr</a:t>
            </a:r>
            <a:r>
              <a:rPr lang="cs-CZ" sz="1300" dirty="0"/>
              <a:t> </a:t>
            </a:r>
            <a:r>
              <a:rPr lang="cs-CZ" sz="1300" dirty="0" smtClean="0"/>
              <a:t>WHERE </a:t>
            </a:r>
            <a:r>
              <a:rPr lang="cs-CZ" sz="1300" dirty="0" err="1"/>
              <a:t>datum_narozeni</a:t>
            </a:r>
            <a:r>
              <a:rPr lang="cs-CZ" sz="1300" dirty="0"/>
              <a:t> IS NULL OR </a:t>
            </a:r>
            <a:r>
              <a:rPr lang="cs-CZ" sz="1300" dirty="0" err="1"/>
              <a:t>datum_vys</a:t>
            </a:r>
            <a:r>
              <a:rPr lang="cs-CZ" sz="1300" dirty="0"/>
              <a:t> IS NULL OR </a:t>
            </a:r>
            <a:r>
              <a:rPr lang="cs-CZ" sz="1300" dirty="0" err="1"/>
              <a:t>vysledek_vys</a:t>
            </a:r>
            <a:r>
              <a:rPr lang="cs-CZ" sz="1300" dirty="0"/>
              <a:t> IS NULL;</a:t>
            </a:r>
          </a:p>
          <a:p>
            <a:pPr marL="0" indent="0">
              <a:buNone/>
            </a:pPr>
            <a:r>
              <a:rPr lang="cs-CZ" sz="1300" dirty="0"/>
              <a:t>DELETE FROM </a:t>
            </a:r>
            <a:r>
              <a:rPr lang="cs-CZ" sz="1300" dirty="0" err="1" smtClean="0"/>
              <a:t>mamo_scr</a:t>
            </a:r>
            <a:r>
              <a:rPr lang="cs-CZ" sz="1300" dirty="0" smtClean="0"/>
              <a:t> WHERE </a:t>
            </a:r>
            <a:r>
              <a:rPr lang="cs-CZ" sz="1300" dirty="0" err="1"/>
              <a:t>datum_narozeni</a:t>
            </a:r>
            <a:r>
              <a:rPr lang="cs-CZ" sz="1300" dirty="0"/>
              <a:t> &gt; </a:t>
            </a:r>
            <a:r>
              <a:rPr lang="cs-CZ" sz="1300" dirty="0" err="1"/>
              <a:t>datum_vys</a:t>
            </a:r>
            <a:r>
              <a:rPr lang="cs-CZ" sz="1300" dirty="0"/>
              <a:t> OR </a:t>
            </a:r>
            <a:r>
              <a:rPr lang="cs-CZ" sz="1300" dirty="0" err="1"/>
              <a:t>datum_vys</a:t>
            </a:r>
            <a:r>
              <a:rPr lang="cs-CZ" sz="1300" dirty="0"/>
              <a:t> &gt; </a:t>
            </a:r>
            <a:r>
              <a:rPr lang="cs-CZ" sz="1300" dirty="0" smtClean="0"/>
              <a:t>CURRENT_DATE OR </a:t>
            </a:r>
            <a:r>
              <a:rPr lang="cs-CZ" sz="1300" dirty="0" err="1"/>
              <a:t>datum_narozeni</a:t>
            </a:r>
            <a:r>
              <a:rPr lang="cs-CZ" sz="1300" dirty="0"/>
              <a:t> &gt; CURRENT_DATE;</a:t>
            </a:r>
          </a:p>
          <a:p>
            <a:pPr marL="0" indent="0">
              <a:buNone/>
            </a:pPr>
            <a:r>
              <a:rPr lang="cs-CZ" sz="1300" dirty="0"/>
              <a:t>UPDATE </a:t>
            </a:r>
            <a:r>
              <a:rPr lang="cs-CZ" sz="1300" dirty="0" err="1"/>
              <a:t>mamo_scr</a:t>
            </a:r>
            <a:r>
              <a:rPr lang="cs-CZ" sz="1300" dirty="0"/>
              <a:t> SET kraj = '999' WHERE kraj IS NULL;</a:t>
            </a:r>
          </a:p>
          <a:p>
            <a:pPr marL="0" indent="0">
              <a:buNone/>
            </a:pPr>
            <a:r>
              <a:rPr lang="cs-CZ" sz="1300" dirty="0"/>
              <a:t>UPDATE </a:t>
            </a:r>
            <a:r>
              <a:rPr lang="cs-CZ" sz="1300" dirty="0" err="1"/>
              <a:t>mamo_scr</a:t>
            </a:r>
            <a:r>
              <a:rPr lang="cs-CZ" sz="1300" dirty="0"/>
              <a:t> SET metoda = NULL WHERE metoda &lt;1 OR metoda &gt; 9;</a:t>
            </a:r>
          </a:p>
          <a:p>
            <a:pPr marL="0" indent="0">
              <a:buNone/>
            </a:pPr>
            <a:r>
              <a:rPr lang="cs-CZ" sz="1300" dirty="0"/>
              <a:t>UPDATE </a:t>
            </a:r>
            <a:r>
              <a:rPr lang="cs-CZ" sz="1300" dirty="0" err="1"/>
              <a:t>mamo_scr</a:t>
            </a:r>
            <a:r>
              <a:rPr lang="cs-CZ" sz="1300" dirty="0"/>
              <a:t> SET </a:t>
            </a:r>
            <a:r>
              <a:rPr lang="cs-CZ" sz="1300" dirty="0" err="1"/>
              <a:t>vysledek_vys</a:t>
            </a:r>
            <a:r>
              <a:rPr lang="cs-CZ" sz="1300" dirty="0"/>
              <a:t> = NULL WHERE </a:t>
            </a:r>
            <a:r>
              <a:rPr lang="cs-CZ" sz="1300" dirty="0" err="1"/>
              <a:t>vysledek_vys</a:t>
            </a:r>
            <a:r>
              <a:rPr lang="cs-CZ" sz="1300" dirty="0"/>
              <a:t> &lt;1 OR </a:t>
            </a:r>
            <a:r>
              <a:rPr lang="cs-CZ" sz="1300" dirty="0" err="1"/>
              <a:t>vysledek_vys</a:t>
            </a:r>
            <a:r>
              <a:rPr lang="cs-CZ" sz="1300" dirty="0"/>
              <a:t> &gt; 10</a:t>
            </a:r>
            <a:r>
              <a:rPr lang="cs-CZ" sz="1300" dirty="0" smtClean="0"/>
              <a:t>;</a:t>
            </a:r>
            <a:endParaRPr lang="cs-CZ" sz="1300" dirty="0"/>
          </a:p>
          <a:p>
            <a:pPr marL="0" indent="0">
              <a:buNone/>
            </a:pPr>
            <a:r>
              <a:rPr lang="cs-CZ" sz="1300" dirty="0" smtClean="0"/>
              <a:t>UPDATE </a:t>
            </a:r>
            <a:r>
              <a:rPr lang="cs-CZ" sz="1300" dirty="0" err="1"/>
              <a:t>mamo_scr</a:t>
            </a:r>
            <a:r>
              <a:rPr lang="cs-CZ" sz="1300" dirty="0"/>
              <a:t> SET vek=</a:t>
            </a:r>
            <a:r>
              <a:rPr lang="cs-CZ" sz="1300" dirty="0" err="1"/>
              <a:t>vek_roky</a:t>
            </a:r>
            <a:r>
              <a:rPr lang="cs-CZ" sz="1300" dirty="0"/>
              <a:t>(</a:t>
            </a:r>
            <a:r>
              <a:rPr lang="cs-CZ" sz="1300" dirty="0" err="1"/>
              <a:t>datum_narozeni</a:t>
            </a:r>
            <a:r>
              <a:rPr lang="cs-CZ" sz="1300" dirty="0" smtClean="0"/>
              <a:t>);</a:t>
            </a:r>
            <a:endParaRPr lang="cs-CZ" sz="1300" dirty="0"/>
          </a:p>
          <a:p>
            <a:pPr marL="0" indent="0">
              <a:buNone/>
            </a:pPr>
            <a:r>
              <a:rPr lang="cs-CZ" sz="1300" dirty="0" smtClean="0"/>
              <a:t>UPDATE </a:t>
            </a:r>
            <a:r>
              <a:rPr lang="cs-CZ" sz="1300" dirty="0" err="1"/>
              <a:t>mamo_scr</a:t>
            </a:r>
            <a:r>
              <a:rPr lang="cs-CZ" sz="1300" dirty="0"/>
              <a:t> SET </a:t>
            </a:r>
            <a:r>
              <a:rPr lang="cs-CZ" sz="1300" dirty="0" err="1"/>
              <a:t>vek_kategorie</a:t>
            </a:r>
            <a:r>
              <a:rPr lang="cs-CZ" sz="1300" dirty="0"/>
              <a:t> = </a:t>
            </a:r>
            <a:r>
              <a:rPr lang="cs-CZ" sz="1300" dirty="0" smtClean="0"/>
              <a:t>CASE WHEN </a:t>
            </a:r>
            <a:r>
              <a:rPr lang="cs-CZ" sz="1300" dirty="0"/>
              <a:t>vek &lt; 45 THEN '0 - </a:t>
            </a:r>
            <a:r>
              <a:rPr lang="cs-CZ" sz="1300" dirty="0" smtClean="0"/>
              <a:t>44‚ WHEN </a:t>
            </a:r>
            <a:r>
              <a:rPr lang="cs-CZ" sz="1300" dirty="0"/>
              <a:t>vek &lt; 70 THEN '45 - </a:t>
            </a:r>
            <a:r>
              <a:rPr lang="cs-CZ" sz="1300" dirty="0" smtClean="0"/>
              <a:t>69‚ ELSE </a:t>
            </a:r>
            <a:r>
              <a:rPr lang="cs-CZ" sz="1300" dirty="0"/>
              <a:t>'70 a starší' END;</a:t>
            </a:r>
          </a:p>
          <a:p>
            <a:pPr marL="0" indent="0">
              <a:buNone/>
            </a:pPr>
            <a:r>
              <a:rPr lang="cs-CZ" sz="1300" dirty="0" smtClean="0"/>
              <a:t>UPDATE </a:t>
            </a:r>
            <a:r>
              <a:rPr lang="cs-CZ" sz="1300" dirty="0" err="1"/>
              <a:t>mamo_scr</a:t>
            </a:r>
            <a:r>
              <a:rPr lang="cs-CZ" sz="1300" dirty="0"/>
              <a:t> SET </a:t>
            </a:r>
            <a:r>
              <a:rPr lang="cs-CZ" sz="1300" dirty="0" err="1"/>
              <a:t>nador</a:t>
            </a:r>
            <a:r>
              <a:rPr lang="cs-CZ" sz="1300" dirty="0"/>
              <a:t> = </a:t>
            </a:r>
            <a:r>
              <a:rPr lang="cs-CZ" sz="1300" dirty="0" smtClean="0"/>
              <a:t>CASE WHEN </a:t>
            </a:r>
            <a:r>
              <a:rPr lang="cs-CZ" sz="1300" dirty="0" err="1"/>
              <a:t>vysledek_vys</a:t>
            </a:r>
            <a:r>
              <a:rPr lang="cs-CZ" sz="1300" dirty="0"/>
              <a:t> IN (1,2) THEN </a:t>
            </a:r>
            <a:r>
              <a:rPr lang="cs-CZ" sz="1300" dirty="0" smtClean="0"/>
              <a:t>'NEGATIVNI‚  WHEN </a:t>
            </a:r>
            <a:r>
              <a:rPr lang="cs-CZ" sz="1300" dirty="0" err="1"/>
              <a:t>vysledek_vys</a:t>
            </a:r>
            <a:r>
              <a:rPr lang="cs-CZ" sz="1300" dirty="0"/>
              <a:t> IN (3,4) THEN </a:t>
            </a:r>
            <a:r>
              <a:rPr lang="cs-CZ" sz="1300" dirty="0" smtClean="0"/>
              <a:t>'BENIGNI‚ WHEN </a:t>
            </a:r>
            <a:r>
              <a:rPr lang="cs-CZ" sz="1300" dirty="0" err="1"/>
              <a:t>vysledek_vys</a:t>
            </a:r>
            <a:r>
              <a:rPr lang="cs-CZ" sz="1300" dirty="0"/>
              <a:t> &gt;= 5 THEN </a:t>
            </a:r>
            <a:r>
              <a:rPr lang="cs-CZ" sz="1300" dirty="0" smtClean="0"/>
              <a:t>'MALIGNI‚ ELSE </a:t>
            </a:r>
            <a:r>
              <a:rPr lang="cs-CZ" sz="1300" dirty="0"/>
              <a:t>'NEZNAMO' END;</a:t>
            </a:r>
          </a:p>
          <a:p>
            <a:pPr marL="0" indent="0">
              <a:buNone/>
            </a:pPr>
            <a:r>
              <a:rPr lang="cs-CZ" sz="1300" b="1" dirty="0"/>
              <a:t>END;</a:t>
            </a:r>
          </a:p>
          <a:p>
            <a:pPr marL="0" indent="0">
              <a:buNone/>
            </a:pPr>
            <a:r>
              <a:rPr lang="cs-CZ" sz="1300" b="1" dirty="0"/>
              <a:t>$$ LANGUAGE PLPGSQL;</a:t>
            </a:r>
          </a:p>
        </p:txBody>
      </p:sp>
    </p:spTree>
    <p:extLst>
      <p:ext uri="{BB962C8B-B14F-4D97-AF65-F5344CB8AC3E}">
        <p14:creationId xmlns:p14="http://schemas.microsoft.com/office/powerpoint/2010/main" val="352701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Manuál k PostgreSQL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3995935" y="1296193"/>
            <a:ext cx="4968677" cy="4829969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sz="1800" dirty="0">
                <a:hlinkClick r:id="rId2"/>
              </a:rPr>
              <a:t>https://www.postgresql.org/docs/manuals</a:t>
            </a:r>
            <a:r>
              <a:rPr lang="cs-CZ" sz="1800" dirty="0" smtClean="0">
                <a:hlinkClick r:id="rId2"/>
              </a:rPr>
              <a:t>/</a:t>
            </a:r>
            <a:endParaRPr lang="cs-CZ" sz="18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 smtClean="0"/>
              <a:t>» vybrat si verzi serveru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800" dirty="0" smtClean="0"/>
          </a:p>
          <a:p>
            <a:pPr marL="0" indent="0">
              <a:lnSpc>
                <a:spcPct val="150000"/>
              </a:lnSpc>
              <a:buNone/>
            </a:pPr>
            <a:endParaRPr lang="cs-CZ" sz="1800" dirty="0"/>
          </a:p>
          <a:p>
            <a:pPr marL="0" indent="0">
              <a:lnSpc>
                <a:spcPct val="150000"/>
              </a:lnSpc>
              <a:buNone/>
            </a:pPr>
            <a:endParaRPr lang="cs-CZ" sz="1800" dirty="0" smtClean="0"/>
          </a:p>
          <a:p>
            <a:pPr marL="0" indent="0">
              <a:lnSpc>
                <a:spcPct val="150000"/>
              </a:lnSpc>
              <a:buNone/>
            </a:pPr>
            <a:endParaRPr lang="cs-CZ" sz="1800" dirty="0"/>
          </a:p>
          <a:p>
            <a:pPr marL="0" indent="0">
              <a:lnSpc>
                <a:spcPct val="150000"/>
              </a:lnSpc>
              <a:buNone/>
            </a:pPr>
            <a:endParaRPr lang="cs-CZ" sz="1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550" y="1296193"/>
            <a:ext cx="3162300" cy="417195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5935" y="2276872"/>
            <a:ext cx="4811217" cy="16622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Manuál k PostgreSQL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611561" y="1296193"/>
            <a:ext cx="8064895" cy="4829969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sz="1800" dirty="0" smtClean="0"/>
              <a:t>» příkaz COPY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>
                <a:hlinkClick r:id="rId2"/>
              </a:rPr>
              <a:t>https://www.postgresql.org/docs/9.5/static/sql-copy.html</a:t>
            </a:r>
            <a:endParaRPr lang="cs-CZ" sz="1800" dirty="0"/>
          </a:p>
          <a:p>
            <a:pPr marL="0" indent="0">
              <a:lnSpc>
                <a:spcPct val="150000"/>
              </a:lnSpc>
              <a:buNone/>
            </a:pPr>
            <a:endParaRPr lang="cs-CZ" sz="1800" dirty="0" smtClean="0"/>
          </a:p>
          <a:p>
            <a:pPr marL="0" indent="0">
              <a:lnSpc>
                <a:spcPct val="150000"/>
              </a:lnSpc>
              <a:buNone/>
            </a:pPr>
            <a:endParaRPr lang="cs-CZ" sz="1800" dirty="0"/>
          </a:p>
          <a:p>
            <a:pPr marL="0" indent="0">
              <a:lnSpc>
                <a:spcPct val="150000"/>
              </a:lnSpc>
              <a:buNone/>
            </a:pPr>
            <a:endParaRPr lang="cs-CZ" sz="1800" dirty="0" smtClean="0"/>
          </a:p>
          <a:p>
            <a:pPr marL="0" indent="0">
              <a:lnSpc>
                <a:spcPct val="150000"/>
              </a:lnSpc>
              <a:buNone/>
            </a:pPr>
            <a:endParaRPr lang="cs-CZ" sz="1800" dirty="0"/>
          </a:p>
          <a:p>
            <a:pPr marL="0" indent="0">
              <a:lnSpc>
                <a:spcPct val="150000"/>
              </a:lnSpc>
              <a:buNone/>
            </a:pPr>
            <a:endParaRPr lang="cs-CZ" sz="1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8308</TotalTime>
  <Words>1349</Words>
  <Application>Microsoft Office PowerPoint</Application>
  <PresentationFormat>Předvádění na obrazovce (4:3)</PresentationFormat>
  <Paragraphs>230</Paragraphs>
  <Slides>27</Slides>
  <Notes>0</Notes>
  <HiddenSlides>4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Funkce bez argumentu - cvičení</vt:lpstr>
      <vt:lpstr>Funkce bez argumentu - cvičení</vt:lpstr>
      <vt:lpstr>Funkce bez argumentu - cvičení</vt:lpstr>
      <vt:lpstr>Funkce bez argumentu - cvičení</vt:lpstr>
      <vt:lpstr>Funkce bez argumentu - cvičení</vt:lpstr>
      <vt:lpstr>Funkce mamo_scr()</vt:lpstr>
      <vt:lpstr>Manuál k PostgreSQL</vt:lpstr>
      <vt:lpstr>Manuál k PostgreSQL</vt:lpstr>
      <vt:lpstr>Update FROM</vt:lpstr>
      <vt:lpstr>Update FROM</vt:lpstr>
      <vt:lpstr>Update FROM</vt:lpstr>
      <vt:lpstr>Update FROM</vt:lpstr>
      <vt:lpstr>Update FROM</vt:lpstr>
      <vt:lpstr>Update FROM</vt:lpstr>
      <vt:lpstr>Update FROM</vt:lpstr>
      <vt:lpstr>Update FROM</vt:lpstr>
      <vt:lpstr>Procvičování na zkoušku</vt:lpstr>
      <vt:lpstr>Procvičování na zkoušku</vt:lpstr>
      <vt:lpstr>Procvičování na zkoušku</vt:lpstr>
      <vt:lpstr>Procvičování na zkoušku</vt:lpstr>
      <vt:lpstr>Procvičování na zkoušku</vt:lpstr>
      <vt:lpstr>Procvičování na zkoušku</vt:lpstr>
      <vt:lpstr>Procvičování na zkoušku</vt:lpstr>
      <vt:lpstr>Procvičování na zkoušku</vt:lpstr>
      <vt:lpstr>Procvičování na zkoušku</vt:lpstr>
      <vt:lpstr>Soutěž o čokoládu!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464</cp:revision>
  <dcterms:created xsi:type="dcterms:W3CDTF">2011-01-19T10:31:11Z</dcterms:created>
  <dcterms:modified xsi:type="dcterms:W3CDTF">2016-12-04T13:27:57Z</dcterms:modified>
</cp:coreProperties>
</file>