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56" r:id="rId2"/>
    <p:sldId id="296" r:id="rId3"/>
    <p:sldId id="301" r:id="rId4"/>
    <p:sldId id="297" r:id="rId5"/>
    <p:sldId id="298" r:id="rId6"/>
    <p:sldId id="299" r:id="rId7"/>
    <p:sldId id="300" r:id="rId8"/>
    <p:sldId id="284" r:id="rId9"/>
    <p:sldId id="303" r:id="rId10"/>
    <p:sldId id="305" r:id="rId11"/>
    <p:sldId id="306" r:id="rId12"/>
    <p:sldId id="304" r:id="rId13"/>
    <p:sldId id="308" r:id="rId14"/>
    <p:sldId id="309" r:id="rId15"/>
    <p:sldId id="310" r:id="rId16"/>
    <p:sldId id="294" r:id="rId17"/>
    <p:sldId id="307" r:id="rId18"/>
    <p:sldId id="311" r:id="rId19"/>
    <p:sldId id="317" r:id="rId20"/>
    <p:sldId id="319" r:id="rId21"/>
    <p:sldId id="313" r:id="rId22"/>
    <p:sldId id="320" r:id="rId23"/>
    <p:sldId id="314" r:id="rId24"/>
    <p:sldId id="321" r:id="rId25"/>
    <p:sldId id="315" r:id="rId26"/>
    <p:sldId id="322" r:id="rId27"/>
    <p:sldId id="323" r:id="rId28"/>
  </p:sldIdLst>
  <p:sldSz cx="9144000" cy="6858000" type="screen4x3"/>
  <p:notesSz cx="9926638" cy="6797675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1">
          <p15:clr>
            <a:srgbClr val="A4A3A4"/>
          </p15:clr>
        </p15:guide>
        <p15:guide id="2" pos="3127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onika Kratochvílová" initials="MK" lastIdx="1" clrIdx="0">
    <p:extLst>
      <p:ext uri="{19B8F6BF-5375-455C-9EA6-DF929625EA0E}">
        <p15:presenceInfo xmlns:p15="http://schemas.microsoft.com/office/powerpoint/2012/main" userId="Monika Kratochvílová" providerId="None"/>
      </p:ext>
    </p:extLst>
  </p:cmAuthor>
  <p:cmAuthor id="2" name="Daniel Klimes" initials="DK" lastIdx="9" clrIdx="1">
    <p:extLst>
      <p:ext uri="{19B8F6BF-5375-455C-9EA6-DF929625EA0E}">
        <p15:presenceInfo xmlns:p15="http://schemas.microsoft.com/office/powerpoint/2012/main" userId="9422b80437e54a1a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DEA9"/>
    <a:srgbClr val="66737C"/>
    <a:srgbClr val="C4CDD6"/>
    <a:srgbClr val="E20000"/>
    <a:srgbClr val="ECC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338" autoAdjust="0"/>
    <p:restoredTop sz="94624" autoAdjust="0"/>
  </p:normalViewPr>
  <p:slideViewPr>
    <p:cSldViewPr>
      <p:cViewPr varScale="1">
        <p:scale>
          <a:sx n="66" d="100"/>
          <a:sy n="66" d="100"/>
        </p:scale>
        <p:origin x="984" y="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1678" y="-86"/>
      </p:cViewPr>
      <p:guideLst>
        <p:guide orient="horz" pos="2141"/>
        <p:guide pos="312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EB2571B-5ADE-43EE-8B47-0CDCCF0D49D2}" type="datetimeFigureOut">
              <a:rPr lang="cs-CZ"/>
              <a:pPr>
                <a:defRPr/>
              </a:pPr>
              <a:t>4.12.2016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0CB1418-604D-4C4E-B0F0-3113C350ED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56197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FE5335D-1893-43C1-93D2-68D2C280126C}" type="datetimeFigureOut">
              <a:rPr lang="cs-CZ"/>
              <a:pPr>
                <a:defRPr/>
              </a:pPr>
              <a:t>4.12.2016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992664" y="3228896"/>
            <a:ext cx="7941310" cy="30589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F73AB27-ED66-4BA3-BA4E-15ED4236EB8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375175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19"/>
          <p:cNvPicPr>
            <a:picLocks noChangeAspect="1"/>
          </p:cNvPicPr>
          <p:nvPr userDrawn="1"/>
        </p:nvPicPr>
        <p:blipFill>
          <a:blip r:embed="rId2" cstate="print"/>
          <a:srcRect r="250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22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65088"/>
            <a:ext cx="42481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ek 23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4488" y="6202363"/>
            <a:ext cx="31273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ázek 24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87463" y="6200775"/>
            <a:ext cx="312737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ázek 25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31988" y="6199188"/>
            <a:ext cx="304800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bdélník 8"/>
          <p:cNvSpPr/>
          <p:nvPr userDrawn="1"/>
        </p:nvSpPr>
        <p:spPr>
          <a:xfrm>
            <a:off x="1323975" y="3716338"/>
            <a:ext cx="3457575" cy="730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0" name="Obdélník 9"/>
          <p:cNvSpPr/>
          <p:nvPr userDrawn="1"/>
        </p:nvSpPr>
        <p:spPr>
          <a:xfrm>
            <a:off x="4795838" y="3716338"/>
            <a:ext cx="1079500" cy="730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1" name="Obdélník 10"/>
          <p:cNvSpPr/>
          <p:nvPr userDrawn="1"/>
        </p:nvSpPr>
        <p:spPr>
          <a:xfrm>
            <a:off x="5889625" y="3716338"/>
            <a:ext cx="2592388" cy="730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324606" y="2130425"/>
            <a:ext cx="7133594" cy="1470025"/>
          </a:xfrm>
          <a:noFill/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31640" y="3886200"/>
            <a:ext cx="7128792" cy="2063080"/>
          </a:xfrm>
          <a:noFill/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2"/>
                </a:solidFill>
                <a:latin typeface="Trebuchet MS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Kliknutím lze upravit styl předlohy.</a:t>
            </a:r>
            <a:endParaRPr lang="cs-CZ" dirty="0"/>
          </a:p>
        </p:txBody>
      </p:sp>
      <p:sp>
        <p:nvSpPr>
          <p:cNvPr id="12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5D231633-3A61-4F4C-881D-C2ACC9CA29E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A875B0-89CA-4852-B03F-8C360300CFE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D93DBF-71F7-4541-B4AF-64EB5268BBE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 sz="900">
                <a:solidFill>
                  <a:schemeClr val="accent6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044700" y="6591300"/>
            <a:ext cx="6119813" cy="268288"/>
          </a:xfrm>
        </p:spPr>
        <p:txBody>
          <a:bodyPr/>
          <a:lstStyle>
            <a:lvl1pPr>
              <a:defRPr sz="900">
                <a:solidFill>
                  <a:schemeClr val="accent6"/>
                </a:solidFill>
              </a:defRPr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B40ED-8758-4B4A-8851-93077A01A58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19"/>
          <p:cNvPicPr>
            <a:picLocks noChangeAspect="1"/>
          </p:cNvPicPr>
          <p:nvPr userDrawn="1"/>
        </p:nvPicPr>
        <p:blipFill>
          <a:blip r:embed="rId2" cstate="print"/>
          <a:srcRect r="250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22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65088"/>
            <a:ext cx="42481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ek 23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4488" y="6202363"/>
            <a:ext cx="31273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ázek 24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87463" y="6200775"/>
            <a:ext cx="312737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ázek 25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31988" y="6199188"/>
            <a:ext cx="304800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bdélník 8"/>
          <p:cNvSpPr/>
          <p:nvPr userDrawn="1"/>
        </p:nvSpPr>
        <p:spPr>
          <a:xfrm>
            <a:off x="1323975" y="4257675"/>
            <a:ext cx="3457575" cy="730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0" name="Obdélník 9"/>
          <p:cNvSpPr/>
          <p:nvPr userDrawn="1"/>
        </p:nvSpPr>
        <p:spPr>
          <a:xfrm>
            <a:off x="4795838" y="4257675"/>
            <a:ext cx="1079500" cy="730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1" name="Obdélník 10"/>
          <p:cNvSpPr/>
          <p:nvPr userDrawn="1"/>
        </p:nvSpPr>
        <p:spPr>
          <a:xfrm>
            <a:off x="5889625" y="4257675"/>
            <a:ext cx="2592388" cy="730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24606" y="4406900"/>
            <a:ext cx="7170106" cy="1362075"/>
          </a:xfrm>
        </p:spPr>
        <p:txBody>
          <a:bodyPr anchor="t"/>
          <a:lstStyle>
            <a:lvl1pPr algn="l">
              <a:defRPr sz="3600" b="1" cap="all"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24606" y="2906713"/>
            <a:ext cx="7170106" cy="124236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5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12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 dirty="0"/>
          </a:p>
        </p:txBody>
      </p:sp>
      <p:sp>
        <p:nvSpPr>
          <p:cNvPr id="1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1CE73-C858-4DE5-9757-957BDFD575F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E152F1-77AB-4BEF-BD41-265D3443BF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E6D135-0E53-4195-8CB1-E6AEADE186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2051050" y="65833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</a:t>
            </a:r>
            <a:r>
              <a:rPr lang="en-US" err="1"/>
              <a:t>Datab</a:t>
            </a:r>
            <a:r>
              <a:rPr lang="cs-CZ" err="1"/>
              <a:t>ázové</a:t>
            </a:r>
            <a:r>
              <a:rPr lang="cs-CZ"/>
              <a:t> systémy a SQL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EE3F50-AC71-4AE3-8E91-5432C55B2B7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2044700" y="6591300"/>
            <a:ext cx="6119813" cy="2682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C76C8E-4CF8-44E8-8915-F5C2197F69F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4191A2-C4DA-4374-AD8B-C23BABF50F8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DBE0E4-64F3-4DD6-8C2C-5C572FC4022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8" Type="http://schemas.openxmlformats.org/officeDocument/2006/relationships/image" Target="../media/image6.jpe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9.jpeg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20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7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Obrázek 6"/>
          <p:cNvPicPr>
            <a:picLocks noChangeAspect="1"/>
          </p:cNvPicPr>
          <p:nvPr userDrawn="1"/>
        </p:nvPicPr>
        <p:blipFill>
          <a:blip r:embed="rId13" cstate="print"/>
          <a:srcRect r="12514"/>
          <a:stretch>
            <a:fillRect/>
          </a:stretch>
        </p:blipFill>
        <p:spPr bwMode="auto">
          <a:xfrm>
            <a:off x="0" y="0"/>
            <a:ext cx="914400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Obrázek 13"/>
          <p:cNvPicPr>
            <a:picLocks noChangeAspect="1"/>
          </p:cNvPicPr>
          <p:nvPr userDrawn="1"/>
        </p:nvPicPr>
        <p:blipFill>
          <a:blip r:embed="rId14" cstate="print"/>
          <a:srcRect r="19193"/>
          <a:stretch>
            <a:fillRect/>
          </a:stretch>
        </p:blipFill>
        <p:spPr bwMode="auto">
          <a:xfrm>
            <a:off x="2843213" y="168275"/>
            <a:ext cx="6300787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Obrázek 12"/>
          <p:cNvPicPr>
            <a:picLocks noChangeAspect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793750"/>
            <a:ext cx="9144000" cy="574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Obrázek 8"/>
          <p:cNvPicPr>
            <a:picLocks noChangeAspect="1"/>
          </p:cNvPicPr>
          <p:nvPr userDrawn="1"/>
        </p:nvPicPr>
        <p:blipFill>
          <a:blip r:embed="rId16" cstate="print"/>
          <a:srcRect r="12482"/>
          <a:stretch>
            <a:fillRect/>
          </a:stretch>
        </p:blipFill>
        <p:spPr bwMode="auto">
          <a:xfrm>
            <a:off x="0" y="6538913"/>
            <a:ext cx="9144000" cy="319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3059113" y="192088"/>
            <a:ext cx="59055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1031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981075"/>
            <a:ext cx="8229600" cy="5145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172450" y="6586538"/>
            <a:ext cx="874713" cy="2270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50" b="1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495F00B-9352-43A6-840D-59431CBA20E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pic>
        <p:nvPicPr>
          <p:cNvPr id="1033" name="Obrázek 14"/>
          <p:cNvPicPr>
            <a:picLocks noChangeAspect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995363" y="6586538"/>
            <a:ext cx="47625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Obrázek 15"/>
          <p:cNvPicPr>
            <a:picLocks noChangeAspect="1"/>
          </p:cNvPicPr>
          <p:nvPr userDrawn="1"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193675" y="6589713"/>
            <a:ext cx="192088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Obrázek 16"/>
          <p:cNvPicPr>
            <a:picLocks noChangeAspect="1"/>
          </p:cNvPicPr>
          <p:nvPr userDrawn="1"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395288" y="6586538"/>
            <a:ext cx="182562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6" name="Obrázek 17"/>
          <p:cNvPicPr>
            <a:picLocks noChangeAspect="1"/>
          </p:cNvPicPr>
          <p:nvPr userDrawn="1"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569913" y="6589713"/>
            <a:ext cx="185737" cy="22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7" name="Obrázek 18"/>
          <p:cNvPicPr>
            <a:picLocks noChangeAspect="1"/>
          </p:cNvPicPr>
          <p:nvPr userDrawn="1"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755650" y="6586538"/>
            <a:ext cx="190500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ovéPole 7"/>
          <p:cNvSpPr txBox="1"/>
          <p:nvPr userDrawn="1"/>
        </p:nvSpPr>
        <p:spPr>
          <a:xfrm>
            <a:off x="1042988" y="6589713"/>
            <a:ext cx="3313112" cy="231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900" dirty="0">
                <a:solidFill>
                  <a:schemeClr val="accent6"/>
                </a:solidFill>
                <a:latin typeface="+mn-lt"/>
                <a:cs typeface="+mn-cs"/>
              </a:rPr>
              <a:t>Autor, Název akce</a:t>
            </a:r>
          </a:p>
        </p:txBody>
      </p:sp>
      <p:sp>
        <p:nvSpPr>
          <p:cNvPr id="21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427538" y="6597650"/>
            <a:ext cx="787400" cy="26828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5219700" y="6597650"/>
            <a:ext cx="2881313" cy="26828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 kern="1200">
          <a:solidFill>
            <a:schemeClr val="tx1"/>
          </a:solidFill>
          <a:latin typeface="Trebuchet MS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32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608DC4"/>
        </a:buClr>
        <a:buFont typeface="Wingdings" pitchFamily="2" charset="2"/>
        <a:buChar char="§"/>
        <a:defRPr sz="28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4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–"/>
        <a:defRPr sz="20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»"/>
        <a:defRPr sz="20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hyperlink" Target="https://www.postgresql.org/docs/manuals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ostgresql.org/docs/9.5/static/sql-copy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ctrTitle"/>
          </p:nvPr>
        </p:nvSpPr>
        <p:spPr>
          <a:xfrm>
            <a:off x="1323975" y="2130425"/>
            <a:ext cx="7134225" cy="1470025"/>
          </a:xfrm>
        </p:spPr>
        <p:txBody>
          <a:bodyPr/>
          <a:lstStyle/>
          <a:p>
            <a:pPr algn="ctr" eaLnBrk="1" hangingPunct="1">
              <a:lnSpc>
                <a:spcPct val="150000"/>
              </a:lnSpc>
            </a:pPr>
            <a:r>
              <a:rPr lang="en-US" sz="2800" dirty="0" err="1" smtClean="0"/>
              <a:t>Datab</a:t>
            </a:r>
            <a:r>
              <a:rPr lang="cs-CZ" sz="2800" dirty="0" err="1" smtClean="0"/>
              <a:t>ázové</a:t>
            </a:r>
            <a:r>
              <a:rPr lang="cs-CZ" sz="2800" dirty="0" smtClean="0"/>
              <a:t> systémy a SQL</a:t>
            </a:r>
          </a:p>
        </p:txBody>
      </p:sp>
      <p:sp>
        <p:nvSpPr>
          <p:cNvPr id="13315" name="Podnadpis 2"/>
          <p:cNvSpPr>
            <a:spLocks noGrp="1"/>
          </p:cNvSpPr>
          <p:nvPr>
            <p:ph type="subTitle" idx="1"/>
          </p:nvPr>
        </p:nvSpPr>
        <p:spPr>
          <a:xfrm>
            <a:off x="1331913" y="3886200"/>
            <a:ext cx="7127875" cy="2063750"/>
          </a:xfrm>
        </p:spPr>
        <p:txBody>
          <a:bodyPr/>
          <a:lstStyle/>
          <a:p>
            <a:pPr eaLnBrk="1" hangingPunct="1"/>
            <a:r>
              <a:rPr lang="cs-CZ" dirty="0" smtClean="0"/>
              <a:t>Lekce 10</a:t>
            </a:r>
          </a:p>
          <a:p>
            <a:pPr eaLnBrk="1" hangingPunct="1"/>
            <a:endParaRPr lang="cs-CZ" dirty="0" smtClean="0"/>
          </a:p>
          <a:p>
            <a:pPr eaLnBrk="1" hangingPunct="1"/>
            <a:endParaRPr lang="cs-CZ" dirty="0" smtClean="0"/>
          </a:p>
          <a:p>
            <a:pPr eaLnBrk="1" hangingPunct="1"/>
            <a:r>
              <a:rPr lang="en-US" dirty="0" smtClean="0"/>
              <a:t>Monika </a:t>
            </a:r>
            <a:r>
              <a:rPr lang="en-US" dirty="0" err="1" smtClean="0"/>
              <a:t>Kratochv</a:t>
            </a:r>
            <a:r>
              <a:rPr lang="cs-CZ" dirty="0" err="1" smtClean="0"/>
              <a:t>ílová</a:t>
            </a:r>
            <a:r>
              <a:rPr lang="en-US" dirty="0" smtClean="0"/>
              <a:t>, Daniel </a:t>
            </a:r>
            <a:r>
              <a:rPr lang="en-US" dirty="0" err="1" smtClean="0"/>
              <a:t>Klime</a:t>
            </a:r>
            <a:r>
              <a:rPr lang="cs-CZ" smtClean="0"/>
              <a:t>š 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Update FROM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Daniel Klimeš, </a:t>
            </a:r>
            <a:r>
              <a:rPr lang="en-US" dirty="0" err="1" smtClean="0"/>
              <a:t>Datab</a:t>
            </a:r>
            <a:r>
              <a:rPr lang="cs-CZ" dirty="0" err="1" smtClean="0"/>
              <a:t>ázové</a:t>
            </a:r>
            <a:r>
              <a:rPr lang="cs-CZ" dirty="0" smtClean="0"/>
              <a:t> systémy a SQL</a:t>
            </a:r>
            <a:endParaRPr lang="cs-CZ" dirty="0"/>
          </a:p>
        </p:txBody>
      </p:sp>
      <p:sp>
        <p:nvSpPr>
          <p:cNvPr id="6" name="Zástupný symbol pro obsah 9"/>
          <p:cNvSpPr txBox="1">
            <a:spLocks/>
          </p:cNvSpPr>
          <p:nvPr/>
        </p:nvSpPr>
        <p:spPr bwMode="auto">
          <a:xfrm>
            <a:off x="457200" y="981076"/>
            <a:ext cx="8229600" cy="753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08DC4"/>
              </a:buClr>
              <a:buFont typeface="Wingdings" pitchFamily="2" charset="2"/>
              <a:buChar char="§"/>
              <a:defRPr sz="28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»"/>
              <a:defRPr sz="20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charset="0"/>
              <a:buNone/>
            </a:pPr>
            <a:r>
              <a:rPr lang="cs-CZ" sz="2000" b="1" dirty="0" smtClean="0"/>
              <a:t>Do tabulky </a:t>
            </a:r>
            <a:r>
              <a:rPr lang="cs-CZ" sz="2000" b="1" dirty="0" err="1" smtClean="0"/>
              <a:t>ucitel</a:t>
            </a:r>
            <a:r>
              <a:rPr lang="cs-CZ" sz="2000" b="1" dirty="0" smtClean="0"/>
              <a:t> doplňte sloupec, ve kterém bude název předmětu, který učitel vyučuje.</a:t>
            </a:r>
            <a:endParaRPr lang="cs-CZ" sz="1200" b="1" dirty="0" smtClean="0"/>
          </a:p>
        </p:txBody>
      </p:sp>
    </p:spTree>
    <p:extLst>
      <p:ext uri="{BB962C8B-B14F-4D97-AF65-F5344CB8AC3E}">
        <p14:creationId xmlns:p14="http://schemas.microsoft.com/office/powerpoint/2010/main" val="2856918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Update FROM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Daniel Klimeš, </a:t>
            </a:r>
            <a:r>
              <a:rPr lang="en-US" dirty="0" err="1" smtClean="0"/>
              <a:t>Datab</a:t>
            </a:r>
            <a:r>
              <a:rPr lang="cs-CZ" dirty="0" err="1" smtClean="0"/>
              <a:t>ázové</a:t>
            </a:r>
            <a:r>
              <a:rPr lang="cs-CZ" dirty="0" smtClean="0"/>
              <a:t> systémy a SQL</a:t>
            </a:r>
            <a:endParaRPr lang="cs-CZ" dirty="0"/>
          </a:p>
        </p:txBody>
      </p:sp>
      <p:sp>
        <p:nvSpPr>
          <p:cNvPr id="6" name="Zástupný symbol pro obsah 9"/>
          <p:cNvSpPr txBox="1">
            <a:spLocks/>
          </p:cNvSpPr>
          <p:nvPr/>
        </p:nvSpPr>
        <p:spPr bwMode="auto">
          <a:xfrm>
            <a:off x="457200" y="981076"/>
            <a:ext cx="8229600" cy="753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08DC4"/>
              </a:buClr>
              <a:buFont typeface="Wingdings" pitchFamily="2" charset="2"/>
              <a:buChar char="§"/>
              <a:defRPr sz="28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»"/>
              <a:defRPr sz="20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charset="0"/>
              <a:buNone/>
            </a:pPr>
            <a:r>
              <a:rPr lang="cs-CZ" sz="2000" b="1" dirty="0" smtClean="0"/>
              <a:t>Do tabulky </a:t>
            </a:r>
            <a:r>
              <a:rPr lang="cs-CZ" sz="2000" b="1" dirty="0" err="1" smtClean="0"/>
              <a:t>ucitel</a:t>
            </a:r>
            <a:r>
              <a:rPr lang="cs-CZ" sz="2000" b="1" dirty="0" smtClean="0"/>
              <a:t> doplňte sloupec, ve kterém bude název předmětu, který učitel vyučuje.</a:t>
            </a:r>
            <a:endParaRPr lang="cs-CZ" sz="1200" b="1" dirty="0" smtClean="0"/>
          </a:p>
        </p:txBody>
      </p:sp>
      <p:sp>
        <p:nvSpPr>
          <p:cNvPr id="5" name="Obdélník 4"/>
          <p:cNvSpPr/>
          <p:nvPr/>
        </p:nvSpPr>
        <p:spPr>
          <a:xfrm>
            <a:off x="1043608" y="2136339"/>
            <a:ext cx="741682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>
                <a:latin typeface="+mj-lt"/>
              </a:rPr>
              <a:t>ALTER TABLE </a:t>
            </a:r>
            <a:r>
              <a:rPr lang="cs-CZ" dirty="0" err="1">
                <a:latin typeface="+mj-lt"/>
              </a:rPr>
              <a:t>ucitel</a:t>
            </a:r>
            <a:r>
              <a:rPr lang="cs-CZ" dirty="0">
                <a:latin typeface="+mj-lt"/>
              </a:rPr>
              <a:t> ADD COLUMN </a:t>
            </a:r>
            <a:r>
              <a:rPr lang="cs-CZ" dirty="0" err="1">
                <a:latin typeface="+mj-lt"/>
              </a:rPr>
              <a:t>predmet</a:t>
            </a:r>
            <a:r>
              <a:rPr lang="cs-CZ" dirty="0">
                <a:latin typeface="+mj-lt"/>
              </a:rPr>
              <a:t> VARCHAR(30);</a:t>
            </a:r>
          </a:p>
          <a:p>
            <a:endParaRPr lang="cs-CZ" dirty="0">
              <a:latin typeface="+mj-lt"/>
            </a:endParaRPr>
          </a:p>
          <a:p>
            <a:r>
              <a:rPr lang="cs-CZ" dirty="0">
                <a:latin typeface="+mj-lt"/>
              </a:rPr>
              <a:t>UPDATE </a:t>
            </a:r>
            <a:r>
              <a:rPr lang="cs-CZ" dirty="0" err="1">
                <a:latin typeface="+mj-lt"/>
              </a:rPr>
              <a:t>ucitel</a:t>
            </a:r>
            <a:r>
              <a:rPr lang="cs-CZ" dirty="0">
                <a:latin typeface="+mj-lt"/>
              </a:rPr>
              <a:t> </a:t>
            </a:r>
          </a:p>
          <a:p>
            <a:r>
              <a:rPr lang="cs-CZ" dirty="0">
                <a:latin typeface="+mj-lt"/>
              </a:rPr>
              <a:t>SET </a:t>
            </a:r>
            <a:r>
              <a:rPr lang="cs-CZ" dirty="0" err="1">
                <a:latin typeface="+mj-lt"/>
              </a:rPr>
              <a:t>predmet</a:t>
            </a:r>
            <a:r>
              <a:rPr lang="cs-CZ" dirty="0">
                <a:latin typeface="+mj-lt"/>
              </a:rPr>
              <a:t> = </a:t>
            </a:r>
            <a:r>
              <a:rPr lang="cs-CZ" dirty="0" err="1">
                <a:latin typeface="+mj-lt"/>
              </a:rPr>
              <a:t>nazev_predmetu</a:t>
            </a:r>
            <a:r>
              <a:rPr lang="cs-CZ" dirty="0">
                <a:latin typeface="+mj-lt"/>
              </a:rPr>
              <a:t> </a:t>
            </a:r>
          </a:p>
          <a:p>
            <a:r>
              <a:rPr lang="cs-CZ" dirty="0">
                <a:latin typeface="+mj-lt"/>
              </a:rPr>
              <a:t>			</a:t>
            </a:r>
            <a:r>
              <a:rPr lang="cs-CZ" dirty="0">
                <a:solidFill>
                  <a:srgbClr val="FF0000"/>
                </a:solidFill>
                <a:latin typeface="+mj-lt"/>
              </a:rPr>
              <a:t>FROM </a:t>
            </a:r>
            <a:r>
              <a:rPr lang="cs-CZ" dirty="0" err="1">
                <a:solidFill>
                  <a:srgbClr val="FF0000"/>
                </a:solidFill>
                <a:latin typeface="+mj-lt"/>
              </a:rPr>
              <a:t>predmet</a:t>
            </a:r>
            <a:r>
              <a:rPr lang="cs-CZ" dirty="0">
                <a:solidFill>
                  <a:srgbClr val="FF0000"/>
                </a:solidFill>
                <a:latin typeface="+mj-lt"/>
              </a:rPr>
              <a:t> p</a:t>
            </a:r>
          </a:p>
          <a:p>
            <a:r>
              <a:rPr lang="cs-CZ" dirty="0">
                <a:latin typeface="+mj-lt"/>
              </a:rPr>
              <a:t>			</a:t>
            </a:r>
            <a:r>
              <a:rPr lang="cs-CZ" dirty="0">
                <a:solidFill>
                  <a:srgbClr val="FF0000"/>
                </a:solidFill>
                <a:latin typeface="+mj-lt"/>
              </a:rPr>
              <a:t>WHERE </a:t>
            </a:r>
            <a:r>
              <a:rPr lang="cs-CZ" dirty="0" err="1">
                <a:solidFill>
                  <a:srgbClr val="FF0000"/>
                </a:solidFill>
                <a:latin typeface="+mj-lt"/>
              </a:rPr>
              <a:t>p.ucitel_uco</a:t>
            </a:r>
            <a:r>
              <a:rPr lang="cs-CZ" dirty="0">
                <a:solidFill>
                  <a:srgbClr val="FF0000"/>
                </a:solidFill>
                <a:latin typeface="+mj-lt"/>
              </a:rPr>
              <a:t> = </a:t>
            </a:r>
            <a:r>
              <a:rPr lang="cs-CZ" dirty="0" err="1">
                <a:solidFill>
                  <a:srgbClr val="FF0000"/>
                </a:solidFill>
                <a:latin typeface="+mj-lt"/>
              </a:rPr>
              <a:t>ucitel.ucitel_uco</a:t>
            </a:r>
            <a:r>
              <a:rPr lang="cs-CZ" dirty="0">
                <a:latin typeface="+mj-lt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3603598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Update FROM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Daniel Klimeš, </a:t>
            </a:r>
            <a:r>
              <a:rPr lang="en-US" dirty="0" err="1" smtClean="0"/>
              <a:t>Datab</a:t>
            </a:r>
            <a:r>
              <a:rPr lang="cs-CZ" dirty="0" err="1" smtClean="0"/>
              <a:t>ázové</a:t>
            </a:r>
            <a:r>
              <a:rPr lang="cs-CZ" dirty="0" smtClean="0"/>
              <a:t> systémy a SQL</a:t>
            </a:r>
            <a:endParaRPr lang="cs-CZ" dirty="0"/>
          </a:p>
        </p:txBody>
      </p:sp>
      <p:sp>
        <p:nvSpPr>
          <p:cNvPr id="6" name="Zástupný symbol pro obsah 9"/>
          <p:cNvSpPr txBox="1">
            <a:spLocks/>
          </p:cNvSpPr>
          <p:nvPr/>
        </p:nvSpPr>
        <p:spPr bwMode="auto">
          <a:xfrm>
            <a:off x="457200" y="981076"/>
            <a:ext cx="8229600" cy="753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08DC4"/>
              </a:buClr>
              <a:buFont typeface="Wingdings" pitchFamily="2" charset="2"/>
              <a:buChar char="§"/>
              <a:defRPr sz="28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»"/>
              <a:defRPr sz="20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charset="0"/>
              <a:buNone/>
            </a:pPr>
            <a:r>
              <a:rPr lang="cs-CZ" sz="2000" b="1" dirty="0" smtClean="0"/>
              <a:t>Do tabulky </a:t>
            </a:r>
            <a:r>
              <a:rPr lang="cs-CZ" sz="2000" b="1" dirty="0" err="1" smtClean="0"/>
              <a:t>vyuka</a:t>
            </a:r>
            <a:r>
              <a:rPr lang="cs-CZ" sz="2000" b="1" dirty="0" smtClean="0"/>
              <a:t> přidejte sloupec, do které vložíte celé jméno studenta.</a:t>
            </a:r>
            <a:endParaRPr lang="cs-CZ" sz="1200" b="1" dirty="0" smtClean="0"/>
          </a:p>
        </p:txBody>
      </p:sp>
    </p:spTree>
    <p:extLst>
      <p:ext uri="{BB962C8B-B14F-4D97-AF65-F5344CB8AC3E}">
        <p14:creationId xmlns:p14="http://schemas.microsoft.com/office/powerpoint/2010/main" val="307066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Update FROM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Daniel Klimeš, </a:t>
            </a:r>
            <a:r>
              <a:rPr lang="en-US" dirty="0" err="1" smtClean="0"/>
              <a:t>Datab</a:t>
            </a:r>
            <a:r>
              <a:rPr lang="cs-CZ" dirty="0" err="1" smtClean="0"/>
              <a:t>ázové</a:t>
            </a:r>
            <a:r>
              <a:rPr lang="cs-CZ" dirty="0" smtClean="0"/>
              <a:t> systémy a SQL</a:t>
            </a:r>
            <a:endParaRPr lang="cs-CZ" dirty="0"/>
          </a:p>
        </p:txBody>
      </p:sp>
      <p:sp>
        <p:nvSpPr>
          <p:cNvPr id="6" name="Zástupný symbol pro obsah 9"/>
          <p:cNvSpPr txBox="1">
            <a:spLocks/>
          </p:cNvSpPr>
          <p:nvPr/>
        </p:nvSpPr>
        <p:spPr bwMode="auto">
          <a:xfrm>
            <a:off x="457200" y="981076"/>
            <a:ext cx="8229600" cy="753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08DC4"/>
              </a:buClr>
              <a:buFont typeface="Wingdings" pitchFamily="2" charset="2"/>
              <a:buChar char="§"/>
              <a:defRPr sz="28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»"/>
              <a:defRPr sz="20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charset="0"/>
              <a:buNone/>
            </a:pPr>
            <a:r>
              <a:rPr lang="cs-CZ" sz="2000" b="1" dirty="0" smtClean="0"/>
              <a:t>Do tabulky </a:t>
            </a:r>
            <a:r>
              <a:rPr lang="cs-CZ" sz="2000" b="1" dirty="0" err="1" smtClean="0"/>
              <a:t>vyuka</a:t>
            </a:r>
            <a:r>
              <a:rPr lang="cs-CZ" sz="2000" b="1" dirty="0" smtClean="0"/>
              <a:t> přidejte sloupec, do které vložíte celé jméno studenta.</a:t>
            </a:r>
            <a:endParaRPr lang="cs-CZ" sz="1200" b="1" dirty="0" smtClean="0"/>
          </a:p>
        </p:txBody>
      </p:sp>
      <p:sp>
        <p:nvSpPr>
          <p:cNvPr id="4" name="Obdélník 3"/>
          <p:cNvSpPr/>
          <p:nvPr/>
        </p:nvSpPr>
        <p:spPr>
          <a:xfrm>
            <a:off x="899592" y="2274838"/>
            <a:ext cx="756084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>
                <a:latin typeface="+mj-lt"/>
              </a:rPr>
              <a:t>ALTER TABLE </a:t>
            </a:r>
            <a:r>
              <a:rPr lang="cs-CZ" dirty="0" err="1">
                <a:latin typeface="+mj-lt"/>
              </a:rPr>
              <a:t>vyuka</a:t>
            </a:r>
            <a:r>
              <a:rPr lang="cs-CZ" dirty="0">
                <a:latin typeface="+mj-lt"/>
              </a:rPr>
              <a:t> ADD COLUMN </a:t>
            </a:r>
            <a:r>
              <a:rPr lang="cs-CZ" dirty="0" err="1">
                <a:latin typeface="+mj-lt"/>
              </a:rPr>
              <a:t>cele_jmeno</a:t>
            </a:r>
            <a:r>
              <a:rPr lang="cs-CZ" dirty="0">
                <a:latin typeface="+mj-lt"/>
              </a:rPr>
              <a:t> VARCHAR(30);</a:t>
            </a:r>
          </a:p>
          <a:p>
            <a:endParaRPr lang="cs-CZ" dirty="0">
              <a:latin typeface="+mj-lt"/>
            </a:endParaRPr>
          </a:p>
          <a:p>
            <a:r>
              <a:rPr lang="cs-CZ" dirty="0">
                <a:latin typeface="+mj-lt"/>
              </a:rPr>
              <a:t>UPDATE </a:t>
            </a:r>
            <a:r>
              <a:rPr lang="cs-CZ" dirty="0" err="1">
                <a:latin typeface="+mj-lt"/>
              </a:rPr>
              <a:t>vyuka</a:t>
            </a:r>
            <a:r>
              <a:rPr lang="cs-CZ" dirty="0">
                <a:latin typeface="+mj-lt"/>
              </a:rPr>
              <a:t> </a:t>
            </a:r>
          </a:p>
          <a:p>
            <a:r>
              <a:rPr lang="cs-CZ" dirty="0">
                <a:latin typeface="+mj-lt"/>
              </a:rPr>
              <a:t>SET </a:t>
            </a:r>
            <a:r>
              <a:rPr lang="cs-CZ" dirty="0" err="1">
                <a:latin typeface="+mj-lt"/>
              </a:rPr>
              <a:t>cele_jmeno</a:t>
            </a:r>
            <a:r>
              <a:rPr lang="cs-CZ" dirty="0">
                <a:latin typeface="+mj-lt"/>
              </a:rPr>
              <a:t> = </a:t>
            </a:r>
            <a:r>
              <a:rPr lang="cs-CZ" dirty="0" err="1">
                <a:latin typeface="+mj-lt"/>
              </a:rPr>
              <a:t>jmeno</a:t>
            </a:r>
            <a:r>
              <a:rPr lang="cs-CZ" dirty="0">
                <a:latin typeface="+mj-lt"/>
              </a:rPr>
              <a:t>||' '||</a:t>
            </a:r>
            <a:r>
              <a:rPr lang="cs-CZ" dirty="0" err="1">
                <a:latin typeface="+mj-lt"/>
              </a:rPr>
              <a:t>prijmeni</a:t>
            </a:r>
            <a:endParaRPr lang="cs-CZ" dirty="0">
              <a:latin typeface="+mj-lt"/>
            </a:endParaRPr>
          </a:p>
          <a:p>
            <a:r>
              <a:rPr lang="cs-CZ" dirty="0">
                <a:latin typeface="+mj-lt"/>
              </a:rPr>
              <a:t>			</a:t>
            </a:r>
            <a:r>
              <a:rPr lang="cs-CZ" dirty="0">
                <a:solidFill>
                  <a:srgbClr val="FF0000"/>
                </a:solidFill>
                <a:latin typeface="+mj-lt"/>
              </a:rPr>
              <a:t>FROM </a:t>
            </a:r>
            <a:r>
              <a:rPr lang="cs-CZ" dirty="0" smtClean="0">
                <a:solidFill>
                  <a:srgbClr val="FF0000"/>
                </a:solidFill>
                <a:latin typeface="+mj-lt"/>
              </a:rPr>
              <a:t>student </a:t>
            </a:r>
            <a:endParaRPr lang="cs-CZ" dirty="0">
              <a:solidFill>
                <a:srgbClr val="FF0000"/>
              </a:solidFill>
              <a:latin typeface="+mj-lt"/>
            </a:endParaRPr>
          </a:p>
          <a:p>
            <a:r>
              <a:rPr lang="cs-CZ" dirty="0">
                <a:solidFill>
                  <a:srgbClr val="FF0000"/>
                </a:solidFill>
                <a:latin typeface="+mj-lt"/>
              </a:rPr>
              <a:t>			WHERE </a:t>
            </a:r>
            <a:r>
              <a:rPr lang="cs-CZ" dirty="0" err="1">
                <a:solidFill>
                  <a:srgbClr val="FF0000"/>
                </a:solidFill>
                <a:latin typeface="+mj-lt"/>
              </a:rPr>
              <a:t>vyuka.student_uco</a:t>
            </a:r>
            <a:r>
              <a:rPr lang="cs-CZ" dirty="0">
                <a:solidFill>
                  <a:srgbClr val="FF0000"/>
                </a:solidFill>
                <a:latin typeface="+mj-lt"/>
              </a:rPr>
              <a:t> = </a:t>
            </a:r>
            <a:r>
              <a:rPr lang="cs-CZ" dirty="0" err="1">
                <a:solidFill>
                  <a:srgbClr val="FF0000"/>
                </a:solidFill>
                <a:latin typeface="+mj-lt"/>
              </a:rPr>
              <a:t>student.uco</a:t>
            </a:r>
            <a:r>
              <a:rPr lang="cs-CZ" dirty="0">
                <a:latin typeface="+mj-lt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588388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Update FROM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Daniel Klimeš, </a:t>
            </a:r>
            <a:r>
              <a:rPr lang="en-US" dirty="0" err="1" smtClean="0"/>
              <a:t>Datab</a:t>
            </a:r>
            <a:r>
              <a:rPr lang="cs-CZ" dirty="0" err="1" smtClean="0"/>
              <a:t>ázové</a:t>
            </a:r>
            <a:r>
              <a:rPr lang="cs-CZ" dirty="0" smtClean="0"/>
              <a:t> systémy a SQL</a:t>
            </a:r>
            <a:endParaRPr lang="cs-CZ" dirty="0"/>
          </a:p>
        </p:txBody>
      </p:sp>
      <p:sp>
        <p:nvSpPr>
          <p:cNvPr id="6" name="Zástupný symbol pro obsah 9"/>
          <p:cNvSpPr txBox="1">
            <a:spLocks/>
          </p:cNvSpPr>
          <p:nvPr/>
        </p:nvSpPr>
        <p:spPr bwMode="auto">
          <a:xfrm>
            <a:off x="457200" y="981076"/>
            <a:ext cx="8229600" cy="753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08DC4"/>
              </a:buClr>
              <a:buFont typeface="Wingdings" pitchFamily="2" charset="2"/>
              <a:buChar char="§"/>
              <a:defRPr sz="28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»"/>
              <a:defRPr sz="20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charset="0"/>
              <a:buNone/>
            </a:pPr>
            <a:r>
              <a:rPr lang="cs-CZ" sz="2000" b="1" dirty="0" smtClean="0"/>
              <a:t>Do tabulky </a:t>
            </a:r>
            <a:r>
              <a:rPr lang="cs-CZ" sz="2000" b="1" dirty="0" err="1" smtClean="0"/>
              <a:t>vyuka</a:t>
            </a:r>
            <a:r>
              <a:rPr lang="cs-CZ" sz="2000" b="1" dirty="0" smtClean="0"/>
              <a:t> přidejte sloupec, do které vložíte název předmětu, do kterého je student zaregistrován.</a:t>
            </a:r>
            <a:endParaRPr lang="cs-CZ" sz="1200" b="1" dirty="0" smtClean="0"/>
          </a:p>
        </p:txBody>
      </p:sp>
    </p:spTree>
    <p:extLst>
      <p:ext uri="{BB962C8B-B14F-4D97-AF65-F5344CB8AC3E}">
        <p14:creationId xmlns:p14="http://schemas.microsoft.com/office/powerpoint/2010/main" val="1741040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Update FROM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Daniel Klimeš, </a:t>
            </a:r>
            <a:r>
              <a:rPr lang="en-US" dirty="0" err="1" smtClean="0"/>
              <a:t>Datab</a:t>
            </a:r>
            <a:r>
              <a:rPr lang="cs-CZ" dirty="0" err="1" smtClean="0"/>
              <a:t>ázové</a:t>
            </a:r>
            <a:r>
              <a:rPr lang="cs-CZ" dirty="0" smtClean="0"/>
              <a:t> systémy a SQL</a:t>
            </a:r>
            <a:endParaRPr lang="cs-CZ" dirty="0"/>
          </a:p>
        </p:txBody>
      </p:sp>
      <p:sp>
        <p:nvSpPr>
          <p:cNvPr id="6" name="Zástupný symbol pro obsah 9"/>
          <p:cNvSpPr txBox="1">
            <a:spLocks/>
          </p:cNvSpPr>
          <p:nvPr/>
        </p:nvSpPr>
        <p:spPr bwMode="auto">
          <a:xfrm>
            <a:off x="457200" y="981076"/>
            <a:ext cx="8229600" cy="753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08DC4"/>
              </a:buClr>
              <a:buFont typeface="Wingdings" pitchFamily="2" charset="2"/>
              <a:buChar char="§"/>
              <a:defRPr sz="28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»"/>
              <a:defRPr sz="20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charset="0"/>
              <a:buNone/>
            </a:pPr>
            <a:r>
              <a:rPr lang="cs-CZ" sz="2000" b="1" dirty="0" smtClean="0"/>
              <a:t>Do tabulky </a:t>
            </a:r>
            <a:r>
              <a:rPr lang="cs-CZ" sz="2000" b="1" dirty="0" err="1" smtClean="0"/>
              <a:t>vyuka</a:t>
            </a:r>
            <a:r>
              <a:rPr lang="cs-CZ" sz="2000" b="1" dirty="0" smtClean="0"/>
              <a:t> přidejte sloupec, do které vložíte název předmětu, do kterého je student zaregistrován.</a:t>
            </a:r>
            <a:endParaRPr lang="cs-CZ" sz="1200" b="1" dirty="0" smtClean="0"/>
          </a:p>
        </p:txBody>
      </p:sp>
      <p:sp>
        <p:nvSpPr>
          <p:cNvPr id="4" name="Obdélník 3"/>
          <p:cNvSpPr/>
          <p:nvPr/>
        </p:nvSpPr>
        <p:spPr>
          <a:xfrm>
            <a:off x="1059178" y="2276872"/>
            <a:ext cx="807524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>
                <a:latin typeface="+mj-lt"/>
              </a:rPr>
              <a:t>ALTER TABLE </a:t>
            </a:r>
            <a:r>
              <a:rPr lang="cs-CZ" dirty="0" err="1">
                <a:latin typeface="+mj-lt"/>
              </a:rPr>
              <a:t>vyuka</a:t>
            </a:r>
            <a:r>
              <a:rPr lang="cs-CZ" dirty="0">
                <a:latin typeface="+mj-lt"/>
              </a:rPr>
              <a:t> ADD COLUMN </a:t>
            </a:r>
            <a:r>
              <a:rPr lang="cs-CZ" dirty="0" err="1">
                <a:latin typeface="+mj-lt"/>
              </a:rPr>
              <a:t>nazev_predmetu</a:t>
            </a:r>
            <a:r>
              <a:rPr lang="cs-CZ" dirty="0">
                <a:latin typeface="+mj-lt"/>
              </a:rPr>
              <a:t> VARCHAR(30);</a:t>
            </a:r>
          </a:p>
          <a:p>
            <a:endParaRPr lang="cs-CZ" dirty="0">
              <a:latin typeface="+mj-lt"/>
            </a:endParaRPr>
          </a:p>
          <a:p>
            <a:r>
              <a:rPr lang="cs-CZ" dirty="0">
                <a:latin typeface="+mj-lt"/>
              </a:rPr>
              <a:t>UPDATE </a:t>
            </a:r>
            <a:r>
              <a:rPr lang="cs-CZ" dirty="0" err="1">
                <a:latin typeface="+mj-lt"/>
              </a:rPr>
              <a:t>vyuka</a:t>
            </a:r>
            <a:r>
              <a:rPr lang="cs-CZ" dirty="0">
                <a:latin typeface="+mj-lt"/>
              </a:rPr>
              <a:t> </a:t>
            </a:r>
          </a:p>
          <a:p>
            <a:r>
              <a:rPr lang="cs-CZ" dirty="0">
                <a:latin typeface="+mj-lt"/>
              </a:rPr>
              <a:t>SET </a:t>
            </a:r>
            <a:r>
              <a:rPr lang="cs-CZ" dirty="0" err="1">
                <a:latin typeface="+mj-lt"/>
              </a:rPr>
              <a:t>nazev_predmetu</a:t>
            </a:r>
            <a:r>
              <a:rPr lang="cs-CZ" dirty="0">
                <a:latin typeface="+mj-lt"/>
              </a:rPr>
              <a:t> = </a:t>
            </a:r>
            <a:r>
              <a:rPr lang="cs-CZ" dirty="0" err="1" smtClean="0">
                <a:latin typeface="+mj-lt"/>
              </a:rPr>
              <a:t>p.nazev_predmetu</a:t>
            </a:r>
            <a:endParaRPr lang="cs-CZ" dirty="0">
              <a:latin typeface="+mj-lt"/>
            </a:endParaRPr>
          </a:p>
          <a:p>
            <a:r>
              <a:rPr lang="cs-CZ" dirty="0">
                <a:latin typeface="+mj-lt"/>
              </a:rPr>
              <a:t>			</a:t>
            </a:r>
            <a:r>
              <a:rPr lang="cs-CZ" dirty="0">
                <a:solidFill>
                  <a:srgbClr val="FF0000"/>
                </a:solidFill>
                <a:latin typeface="+mj-lt"/>
              </a:rPr>
              <a:t>FROM </a:t>
            </a:r>
            <a:r>
              <a:rPr lang="cs-CZ" dirty="0" err="1">
                <a:solidFill>
                  <a:srgbClr val="FF0000"/>
                </a:solidFill>
                <a:latin typeface="+mj-lt"/>
              </a:rPr>
              <a:t>predmet</a:t>
            </a:r>
            <a:r>
              <a:rPr lang="cs-CZ" dirty="0">
                <a:solidFill>
                  <a:srgbClr val="FF0000"/>
                </a:solidFill>
                <a:latin typeface="+mj-lt"/>
              </a:rPr>
              <a:t> </a:t>
            </a:r>
            <a:r>
              <a:rPr lang="cs-CZ" dirty="0" smtClean="0">
                <a:solidFill>
                  <a:srgbClr val="FF0000"/>
                </a:solidFill>
                <a:latin typeface="+mj-lt"/>
              </a:rPr>
              <a:t>p</a:t>
            </a:r>
            <a:endParaRPr lang="cs-CZ" dirty="0">
              <a:solidFill>
                <a:srgbClr val="FF0000"/>
              </a:solidFill>
              <a:latin typeface="+mj-lt"/>
            </a:endParaRPr>
          </a:p>
          <a:p>
            <a:r>
              <a:rPr lang="cs-CZ" dirty="0">
                <a:solidFill>
                  <a:srgbClr val="FF0000"/>
                </a:solidFill>
                <a:latin typeface="+mj-lt"/>
              </a:rPr>
              <a:t>			WHERE </a:t>
            </a:r>
            <a:r>
              <a:rPr lang="cs-CZ" dirty="0" err="1">
                <a:solidFill>
                  <a:srgbClr val="FF0000"/>
                </a:solidFill>
                <a:latin typeface="+mj-lt"/>
              </a:rPr>
              <a:t>vyuka.predmet_id</a:t>
            </a:r>
            <a:r>
              <a:rPr lang="cs-CZ" dirty="0">
                <a:solidFill>
                  <a:srgbClr val="FF0000"/>
                </a:solidFill>
                <a:latin typeface="+mj-lt"/>
              </a:rPr>
              <a:t> = </a:t>
            </a:r>
            <a:r>
              <a:rPr lang="cs-CZ" dirty="0" err="1" smtClean="0">
                <a:solidFill>
                  <a:srgbClr val="FF0000"/>
                </a:solidFill>
                <a:latin typeface="+mj-lt"/>
              </a:rPr>
              <a:t>p.predmet_id</a:t>
            </a:r>
            <a:r>
              <a:rPr lang="cs-CZ" dirty="0">
                <a:latin typeface="+mj-lt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1454345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Update FROM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Daniel Klimeš, </a:t>
            </a:r>
            <a:r>
              <a:rPr lang="en-US" dirty="0" err="1" smtClean="0"/>
              <a:t>Datab</a:t>
            </a:r>
            <a:r>
              <a:rPr lang="cs-CZ" dirty="0" err="1" smtClean="0"/>
              <a:t>ázové</a:t>
            </a:r>
            <a:r>
              <a:rPr lang="cs-CZ" dirty="0" smtClean="0"/>
              <a:t> systémy a SQL</a:t>
            </a:r>
            <a:endParaRPr lang="cs-CZ" dirty="0"/>
          </a:p>
        </p:txBody>
      </p:sp>
      <p:sp>
        <p:nvSpPr>
          <p:cNvPr id="6" name="Zástupný symbol pro obsah 9"/>
          <p:cNvSpPr txBox="1">
            <a:spLocks/>
          </p:cNvSpPr>
          <p:nvPr/>
        </p:nvSpPr>
        <p:spPr bwMode="auto">
          <a:xfrm>
            <a:off x="457200" y="981076"/>
            <a:ext cx="8229600" cy="753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08DC4"/>
              </a:buClr>
              <a:buFont typeface="Wingdings" pitchFamily="2" charset="2"/>
              <a:buChar char="§"/>
              <a:defRPr sz="28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»"/>
              <a:defRPr sz="20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charset="0"/>
              <a:buNone/>
            </a:pPr>
            <a:r>
              <a:rPr lang="cs-CZ" sz="2000" b="1" dirty="0" smtClean="0"/>
              <a:t>Do tabulky student doplňte sloupec, který bude znázorňovat, kolik předmětů má celkově zapsaný jednotlivý student.</a:t>
            </a:r>
            <a:endParaRPr lang="cs-CZ" sz="1200" b="1" dirty="0" smtClean="0"/>
          </a:p>
        </p:txBody>
      </p:sp>
    </p:spTree>
    <p:extLst>
      <p:ext uri="{BB962C8B-B14F-4D97-AF65-F5344CB8AC3E}">
        <p14:creationId xmlns:p14="http://schemas.microsoft.com/office/powerpoint/2010/main" val="4277382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Update FROM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Daniel Klimeš, </a:t>
            </a:r>
            <a:r>
              <a:rPr lang="en-US" dirty="0" err="1" smtClean="0"/>
              <a:t>Datab</a:t>
            </a:r>
            <a:r>
              <a:rPr lang="cs-CZ" dirty="0" err="1" smtClean="0"/>
              <a:t>ázové</a:t>
            </a:r>
            <a:r>
              <a:rPr lang="cs-CZ" dirty="0" smtClean="0"/>
              <a:t> systémy a SQL</a:t>
            </a:r>
            <a:endParaRPr lang="cs-CZ" dirty="0"/>
          </a:p>
        </p:txBody>
      </p:sp>
      <p:sp>
        <p:nvSpPr>
          <p:cNvPr id="6" name="Zástupný symbol pro obsah 9"/>
          <p:cNvSpPr txBox="1">
            <a:spLocks/>
          </p:cNvSpPr>
          <p:nvPr/>
        </p:nvSpPr>
        <p:spPr bwMode="auto">
          <a:xfrm>
            <a:off x="457200" y="981076"/>
            <a:ext cx="8229600" cy="753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08DC4"/>
              </a:buClr>
              <a:buFont typeface="Wingdings" pitchFamily="2" charset="2"/>
              <a:buChar char="§"/>
              <a:defRPr sz="28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»"/>
              <a:defRPr sz="2000" kern="1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charset="0"/>
              <a:buNone/>
            </a:pPr>
            <a:r>
              <a:rPr lang="cs-CZ" sz="2000" b="1" dirty="0" smtClean="0"/>
              <a:t>Do tabulky student doplňte sloupec, který bude znázorňovat, kolik předmětů má celkově zapsaný jednotlivý student.</a:t>
            </a:r>
            <a:endParaRPr lang="cs-CZ" sz="1200" b="1" dirty="0" smtClean="0"/>
          </a:p>
        </p:txBody>
      </p:sp>
      <p:sp>
        <p:nvSpPr>
          <p:cNvPr id="4" name="Obdélník 3"/>
          <p:cNvSpPr/>
          <p:nvPr/>
        </p:nvSpPr>
        <p:spPr>
          <a:xfrm>
            <a:off x="827584" y="1997839"/>
            <a:ext cx="785921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>
                <a:latin typeface="+mj-lt"/>
              </a:rPr>
              <a:t>ALTER TABLE student ADD COLUMN </a:t>
            </a:r>
            <a:r>
              <a:rPr lang="cs-CZ" dirty="0" err="1">
                <a:latin typeface="+mj-lt"/>
              </a:rPr>
              <a:t>pocet_predmetu</a:t>
            </a:r>
            <a:r>
              <a:rPr lang="cs-CZ" dirty="0">
                <a:latin typeface="+mj-lt"/>
              </a:rPr>
              <a:t> NUMERIC(2);</a:t>
            </a:r>
          </a:p>
          <a:p>
            <a:endParaRPr lang="cs-CZ" dirty="0">
              <a:latin typeface="+mj-lt"/>
            </a:endParaRPr>
          </a:p>
          <a:p>
            <a:r>
              <a:rPr lang="cs-CZ" dirty="0">
                <a:latin typeface="+mj-lt"/>
              </a:rPr>
              <a:t>UPDATE student </a:t>
            </a:r>
            <a:endParaRPr lang="cs-CZ" dirty="0" smtClean="0">
              <a:latin typeface="+mj-lt"/>
            </a:endParaRPr>
          </a:p>
          <a:p>
            <a:r>
              <a:rPr lang="cs-CZ" dirty="0" smtClean="0">
                <a:latin typeface="+mj-lt"/>
              </a:rPr>
              <a:t>SET </a:t>
            </a:r>
            <a:r>
              <a:rPr lang="cs-CZ" dirty="0" err="1">
                <a:latin typeface="+mj-lt"/>
              </a:rPr>
              <a:t>pocet_predmetu</a:t>
            </a:r>
            <a:r>
              <a:rPr lang="cs-CZ" dirty="0">
                <a:latin typeface="+mj-lt"/>
              </a:rPr>
              <a:t> = </a:t>
            </a:r>
            <a:r>
              <a:rPr lang="cs-CZ" b="1" dirty="0" err="1" smtClean="0">
                <a:latin typeface="+mj-lt"/>
              </a:rPr>
              <a:t>pocet</a:t>
            </a:r>
            <a:r>
              <a:rPr lang="cs-CZ" dirty="0" smtClean="0">
                <a:latin typeface="+mj-lt"/>
              </a:rPr>
              <a:t> </a:t>
            </a:r>
          </a:p>
          <a:p>
            <a:r>
              <a:rPr lang="cs-CZ" dirty="0">
                <a:latin typeface="+mj-lt"/>
              </a:rPr>
              <a:t>	</a:t>
            </a:r>
            <a:r>
              <a:rPr lang="cs-CZ" dirty="0" smtClean="0">
                <a:latin typeface="+mj-lt"/>
              </a:rPr>
              <a:t>		</a:t>
            </a:r>
            <a:r>
              <a:rPr lang="cs-CZ" dirty="0" smtClean="0">
                <a:solidFill>
                  <a:srgbClr val="FF0000"/>
                </a:solidFill>
                <a:latin typeface="+mj-lt"/>
              </a:rPr>
              <a:t>FROM</a:t>
            </a:r>
            <a:endParaRPr lang="cs-CZ" dirty="0">
              <a:solidFill>
                <a:srgbClr val="FF0000"/>
              </a:solidFill>
              <a:latin typeface="+mj-lt"/>
            </a:endParaRPr>
          </a:p>
          <a:p>
            <a:r>
              <a:rPr lang="cs-CZ" dirty="0">
                <a:latin typeface="+mj-lt"/>
              </a:rPr>
              <a:t>			(SELECT </a:t>
            </a:r>
            <a:r>
              <a:rPr lang="cs-CZ" dirty="0" err="1">
                <a:latin typeface="+mj-lt"/>
              </a:rPr>
              <a:t>student_uco</a:t>
            </a:r>
            <a:r>
              <a:rPr lang="cs-CZ" dirty="0">
                <a:latin typeface="+mj-lt"/>
              </a:rPr>
              <a:t>, COUNT(*) </a:t>
            </a:r>
            <a:r>
              <a:rPr lang="cs-CZ" dirty="0" err="1">
                <a:latin typeface="+mj-lt"/>
              </a:rPr>
              <a:t>pocet</a:t>
            </a:r>
            <a:r>
              <a:rPr lang="cs-CZ" dirty="0">
                <a:latin typeface="+mj-lt"/>
              </a:rPr>
              <a:t> </a:t>
            </a:r>
            <a:endParaRPr lang="cs-CZ" dirty="0" smtClean="0">
              <a:latin typeface="+mj-lt"/>
            </a:endParaRPr>
          </a:p>
          <a:p>
            <a:r>
              <a:rPr lang="cs-CZ" dirty="0">
                <a:latin typeface="+mj-lt"/>
              </a:rPr>
              <a:t>	</a:t>
            </a:r>
            <a:r>
              <a:rPr lang="cs-CZ" dirty="0" smtClean="0">
                <a:latin typeface="+mj-lt"/>
              </a:rPr>
              <a:t>		FROM </a:t>
            </a:r>
            <a:r>
              <a:rPr lang="cs-CZ" dirty="0" err="1">
                <a:latin typeface="+mj-lt"/>
              </a:rPr>
              <a:t>vyuka</a:t>
            </a:r>
            <a:r>
              <a:rPr lang="cs-CZ" dirty="0">
                <a:latin typeface="+mj-lt"/>
              </a:rPr>
              <a:t> GROUP BY </a:t>
            </a:r>
            <a:r>
              <a:rPr lang="cs-CZ" dirty="0" err="1">
                <a:latin typeface="+mj-lt"/>
              </a:rPr>
              <a:t>student_uco</a:t>
            </a:r>
            <a:r>
              <a:rPr lang="cs-CZ" dirty="0">
                <a:latin typeface="+mj-lt"/>
              </a:rPr>
              <a:t>) s</a:t>
            </a:r>
          </a:p>
          <a:p>
            <a:r>
              <a:rPr lang="cs-CZ" dirty="0">
                <a:latin typeface="+mj-lt"/>
              </a:rPr>
              <a:t>			</a:t>
            </a:r>
            <a:r>
              <a:rPr lang="cs-CZ" dirty="0">
                <a:solidFill>
                  <a:srgbClr val="FF0000"/>
                </a:solidFill>
                <a:latin typeface="+mj-lt"/>
              </a:rPr>
              <a:t>WHERE </a:t>
            </a:r>
            <a:r>
              <a:rPr lang="cs-CZ" dirty="0" err="1">
                <a:solidFill>
                  <a:srgbClr val="FF0000"/>
                </a:solidFill>
                <a:latin typeface="+mj-lt"/>
              </a:rPr>
              <a:t>s.student_uco</a:t>
            </a:r>
            <a:r>
              <a:rPr lang="cs-CZ" dirty="0">
                <a:solidFill>
                  <a:srgbClr val="FF0000"/>
                </a:solidFill>
                <a:latin typeface="+mj-lt"/>
              </a:rPr>
              <a:t> = </a:t>
            </a:r>
            <a:r>
              <a:rPr lang="cs-CZ" dirty="0" err="1">
                <a:solidFill>
                  <a:srgbClr val="FF0000"/>
                </a:solidFill>
                <a:latin typeface="+mj-lt"/>
              </a:rPr>
              <a:t>student.uco</a:t>
            </a:r>
            <a:r>
              <a:rPr lang="cs-CZ" dirty="0">
                <a:latin typeface="+mj-lt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182317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Procvičování na zkoušku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4294967295"/>
          </p:nvPr>
        </p:nvSpPr>
        <p:spPr>
          <a:xfrm>
            <a:off x="3024188" y="6591300"/>
            <a:ext cx="6119812" cy="268288"/>
          </a:xfrm>
        </p:spPr>
        <p:txBody>
          <a:bodyPr/>
          <a:lstStyle/>
          <a:p>
            <a:r>
              <a:rPr lang="cs-CZ" dirty="0" smtClean="0"/>
              <a:t>Daniel Klimeš, </a:t>
            </a:r>
            <a:r>
              <a:rPr lang="en-US" dirty="0" err="1" smtClean="0"/>
              <a:t>Datab</a:t>
            </a:r>
            <a:r>
              <a:rPr lang="cs-CZ" dirty="0" err="1" smtClean="0"/>
              <a:t>ázové</a:t>
            </a:r>
            <a:r>
              <a:rPr lang="cs-CZ" dirty="0" smtClean="0"/>
              <a:t> systémy a SQL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0359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Procvičování na zkoušku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457200" y="981075"/>
            <a:ext cx="8229600" cy="4608166"/>
          </a:xfrm>
        </p:spPr>
        <p:txBody>
          <a:bodyPr/>
          <a:lstStyle/>
          <a:p>
            <a:r>
              <a:rPr lang="cs-CZ" sz="2800" b="1" dirty="0" smtClean="0"/>
              <a:t>Zobrazte datum narození a věk u všech pacientů a pacientek ze studie 576.</a:t>
            </a:r>
          </a:p>
          <a:p>
            <a:pPr marL="0" indent="0">
              <a:buNone/>
            </a:pPr>
            <a:endParaRPr lang="cs-CZ" sz="2800" dirty="0" smtClean="0"/>
          </a:p>
          <a:p>
            <a:r>
              <a:rPr lang="cs-CZ" sz="2800" b="1" dirty="0" smtClean="0"/>
              <a:t>Dále zobrazte datum narození a věk u nejstaršího pacienta a nejstarší pacientky ze studie 576.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Daniel Klimeš, </a:t>
            </a:r>
            <a:r>
              <a:rPr lang="en-US" dirty="0" err="1" smtClean="0"/>
              <a:t>Datab</a:t>
            </a:r>
            <a:r>
              <a:rPr lang="cs-CZ" dirty="0" err="1" smtClean="0"/>
              <a:t>ázové</a:t>
            </a:r>
            <a:r>
              <a:rPr lang="cs-CZ" dirty="0" smtClean="0"/>
              <a:t> systémy a SQL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43647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Funkce bez argumentu - cvičení</a:t>
            </a:r>
            <a:endParaRPr lang="cs-CZ" dirty="0"/>
          </a:p>
        </p:txBody>
      </p:sp>
      <p:sp>
        <p:nvSpPr>
          <p:cNvPr id="10" name="Zástupný symbol pro obsah 9"/>
          <p:cNvSpPr>
            <a:spLocks noGrp="1"/>
          </p:cNvSpPr>
          <p:nvPr>
            <p:ph idx="1"/>
          </p:nvPr>
        </p:nvSpPr>
        <p:spPr>
          <a:xfrm>
            <a:off x="457200" y="981076"/>
            <a:ext cx="8229600" cy="863748"/>
          </a:xfrm>
        </p:spPr>
        <p:txBody>
          <a:bodyPr/>
          <a:lstStyle/>
          <a:p>
            <a:pPr marL="0" indent="0" algn="ctr">
              <a:buNone/>
            </a:pPr>
            <a:r>
              <a:rPr lang="cs-CZ" sz="2000" b="1" dirty="0" smtClean="0"/>
              <a:t>Pokračování z minulého týdne …</a:t>
            </a:r>
            <a:endParaRPr lang="cs-CZ" sz="1200" b="1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Daniel Klimeš, </a:t>
            </a:r>
            <a:r>
              <a:rPr lang="en-US" dirty="0" err="1" smtClean="0"/>
              <a:t>Datab</a:t>
            </a:r>
            <a:r>
              <a:rPr lang="cs-CZ" dirty="0" err="1" smtClean="0"/>
              <a:t>ázové</a:t>
            </a:r>
            <a:r>
              <a:rPr lang="cs-CZ" dirty="0" smtClean="0"/>
              <a:t> systémy a SQL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20057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Procvičování na zkoušku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457200" y="981075"/>
            <a:ext cx="8229600" cy="4608166"/>
          </a:xfrm>
        </p:spPr>
        <p:txBody>
          <a:bodyPr/>
          <a:lstStyle/>
          <a:p>
            <a:r>
              <a:rPr lang="cs-CZ" sz="1600" b="1" dirty="0" smtClean="0"/>
              <a:t>Zobrazte datum narození a věk u všech pacientů a pacientek ze studie 576.</a:t>
            </a:r>
          </a:p>
          <a:p>
            <a:pPr marL="0" indent="0">
              <a:buNone/>
            </a:pPr>
            <a:r>
              <a:rPr lang="cs-CZ" sz="1600" dirty="0"/>
              <a:t>SELECT </a:t>
            </a:r>
            <a:r>
              <a:rPr lang="cs-CZ" sz="1600" dirty="0" err="1"/>
              <a:t>p.sex</a:t>
            </a:r>
            <a:r>
              <a:rPr lang="cs-CZ" sz="1600" dirty="0"/>
              <a:t>, </a:t>
            </a:r>
            <a:r>
              <a:rPr lang="cs-CZ" sz="1600" dirty="0" err="1"/>
              <a:t>p.date_of_birth</a:t>
            </a:r>
            <a:r>
              <a:rPr lang="cs-CZ" sz="1600" dirty="0"/>
              <a:t> </a:t>
            </a:r>
            <a:r>
              <a:rPr lang="cs-CZ" sz="1600" dirty="0" err="1"/>
              <a:t>datum_narozeni</a:t>
            </a:r>
            <a:r>
              <a:rPr lang="cs-CZ" sz="1600" dirty="0"/>
              <a:t>, DATE_PART('</a:t>
            </a:r>
            <a:r>
              <a:rPr lang="cs-CZ" sz="1600" dirty="0" err="1"/>
              <a:t>year</a:t>
            </a:r>
            <a:r>
              <a:rPr lang="cs-CZ" sz="1600" dirty="0"/>
              <a:t>', AGE(</a:t>
            </a:r>
            <a:r>
              <a:rPr lang="cs-CZ" sz="1600" dirty="0" err="1"/>
              <a:t>p.date_of_birth</a:t>
            </a:r>
            <a:r>
              <a:rPr lang="cs-CZ" sz="1600" dirty="0"/>
              <a:t>)) vek</a:t>
            </a:r>
          </a:p>
          <a:p>
            <a:pPr marL="0" indent="0">
              <a:buNone/>
            </a:pPr>
            <a:r>
              <a:rPr lang="cs-CZ" sz="1600" dirty="0"/>
              <a:t>FROM </a:t>
            </a:r>
            <a:r>
              <a:rPr lang="cs-CZ" sz="1600" dirty="0" err="1"/>
              <a:t>patients</a:t>
            </a:r>
            <a:r>
              <a:rPr lang="cs-CZ" sz="1600" dirty="0"/>
              <a:t> p, </a:t>
            </a:r>
            <a:r>
              <a:rPr lang="cs-CZ" sz="1600" dirty="0" err="1"/>
              <a:t>patient_study</a:t>
            </a:r>
            <a:r>
              <a:rPr lang="cs-CZ" sz="1600" dirty="0"/>
              <a:t> </a:t>
            </a:r>
            <a:r>
              <a:rPr lang="cs-CZ" sz="1600" dirty="0" err="1"/>
              <a:t>ps</a:t>
            </a:r>
            <a:endParaRPr lang="cs-CZ" sz="1600" dirty="0"/>
          </a:p>
          <a:p>
            <a:pPr marL="0" indent="0">
              <a:buNone/>
            </a:pPr>
            <a:r>
              <a:rPr lang="cs-CZ" sz="1600" dirty="0"/>
              <a:t>WHERE </a:t>
            </a:r>
            <a:r>
              <a:rPr lang="cs-CZ" sz="1600" dirty="0" err="1"/>
              <a:t>ps.patient_id</a:t>
            </a:r>
            <a:r>
              <a:rPr lang="cs-CZ" sz="1600" dirty="0"/>
              <a:t>= </a:t>
            </a:r>
            <a:r>
              <a:rPr lang="cs-CZ" sz="1600" dirty="0" err="1"/>
              <a:t>p.patient_id</a:t>
            </a:r>
            <a:r>
              <a:rPr lang="cs-CZ" sz="1600" dirty="0"/>
              <a:t> AND </a:t>
            </a:r>
            <a:r>
              <a:rPr lang="cs-CZ" sz="1600" dirty="0" err="1"/>
              <a:t>ps.study_id</a:t>
            </a:r>
            <a:r>
              <a:rPr lang="cs-CZ" sz="1600" dirty="0"/>
              <a:t>='576' </a:t>
            </a:r>
          </a:p>
          <a:p>
            <a:pPr marL="0" indent="0">
              <a:buNone/>
            </a:pPr>
            <a:r>
              <a:rPr lang="cs-CZ" sz="1600" dirty="0"/>
              <a:t>AND </a:t>
            </a:r>
            <a:r>
              <a:rPr lang="cs-CZ" sz="1600" dirty="0" err="1"/>
              <a:t>p.sex</a:t>
            </a:r>
            <a:r>
              <a:rPr lang="cs-CZ" sz="1600" dirty="0"/>
              <a:t> IN ('F','M</a:t>
            </a:r>
            <a:r>
              <a:rPr lang="cs-CZ" sz="1600" dirty="0" smtClean="0"/>
              <a:t>');</a:t>
            </a:r>
          </a:p>
          <a:p>
            <a:pPr marL="0" indent="0">
              <a:buNone/>
            </a:pPr>
            <a:endParaRPr lang="cs-CZ" sz="1600" dirty="0" smtClean="0"/>
          </a:p>
          <a:p>
            <a:r>
              <a:rPr lang="cs-CZ" sz="1600" b="1" dirty="0" smtClean="0"/>
              <a:t>Dále zobrazte datum narození a věk u nejstaršího pacienta a nejstarší pacientky ze studie 576.</a:t>
            </a:r>
          </a:p>
          <a:p>
            <a:pPr marL="0" indent="0">
              <a:buNone/>
            </a:pPr>
            <a:r>
              <a:rPr lang="cs-CZ" sz="1600" dirty="0"/>
              <a:t>SELECT </a:t>
            </a:r>
            <a:r>
              <a:rPr lang="cs-CZ" sz="1600" dirty="0" err="1"/>
              <a:t>p.sex</a:t>
            </a:r>
            <a:r>
              <a:rPr lang="cs-CZ" sz="1600" dirty="0"/>
              <a:t>, min(</a:t>
            </a:r>
            <a:r>
              <a:rPr lang="cs-CZ" sz="1600" dirty="0" err="1"/>
              <a:t>p.date_of_birth</a:t>
            </a:r>
            <a:r>
              <a:rPr lang="cs-CZ" sz="1600" dirty="0"/>
              <a:t>) </a:t>
            </a:r>
            <a:r>
              <a:rPr lang="cs-CZ" sz="1600" dirty="0" err="1"/>
              <a:t>datum_narozeni</a:t>
            </a:r>
            <a:r>
              <a:rPr lang="cs-CZ" sz="1600" dirty="0"/>
              <a:t>, DATE_PART('</a:t>
            </a:r>
            <a:r>
              <a:rPr lang="cs-CZ" sz="1600" dirty="0" err="1"/>
              <a:t>year</a:t>
            </a:r>
            <a:r>
              <a:rPr lang="cs-CZ" sz="1600" dirty="0"/>
              <a:t>', AGE(min(</a:t>
            </a:r>
            <a:r>
              <a:rPr lang="cs-CZ" sz="1600" dirty="0" err="1"/>
              <a:t>p.date_of_birth</a:t>
            </a:r>
            <a:r>
              <a:rPr lang="cs-CZ" sz="1600" dirty="0"/>
              <a:t>))) vek</a:t>
            </a:r>
          </a:p>
          <a:p>
            <a:pPr marL="0" indent="0">
              <a:buNone/>
            </a:pPr>
            <a:r>
              <a:rPr lang="cs-CZ" sz="1600" dirty="0"/>
              <a:t>FROM </a:t>
            </a:r>
            <a:r>
              <a:rPr lang="cs-CZ" sz="1600" dirty="0" err="1"/>
              <a:t>patients</a:t>
            </a:r>
            <a:r>
              <a:rPr lang="cs-CZ" sz="1600" dirty="0"/>
              <a:t> p, </a:t>
            </a:r>
            <a:r>
              <a:rPr lang="cs-CZ" sz="1600" dirty="0" err="1"/>
              <a:t>patient_study</a:t>
            </a:r>
            <a:r>
              <a:rPr lang="cs-CZ" sz="1600" dirty="0"/>
              <a:t> </a:t>
            </a:r>
            <a:r>
              <a:rPr lang="cs-CZ" sz="1600" dirty="0" err="1"/>
              <a:t>ps</a:t>
            </a:r>
            <a:endParaRPr lang="cs-CZ" sz="1600" dirty="0"/>
          </a:p>
          <a:p>
            <a:pPr marL="0" indent="0">
              <a:buNone/>
            </a:pPr>
            <a:r>
              <a:rPr lang="cs-CZ" sz="1600" dirty="0"/>
              <a:t>WHERE </a:t>
            </a:r>
            <a:r>
              <a:rPr lang="cs-CZ" sz="1600" dirty="0" err="1"/>
              <a:t>ps.patient_id</a:t>
            </a:r>
            <a:r>
              <a:rPr lang="cs-CZ" sz="1600" dirty="0"/>
              <a:t>= </a:t>
            </a:r>
            <a:r>
              <a:rPr lang="cs-CZ" sz="1600" dirty="0" err="1"/>
              <a:t>p.patient_id</a:t>
            </a:r>
            <a:r>
              <a:rPr lang="cs-CZ" sz="1600" dirty="0"/>
              <a:t> AND </a:t>
            </a:r>
            <a:r>
              <a:rPr lang="cs-CZ" sz="1600" dirty="0" err="1"/>
              <a:t>ps.study_id</a:t>
            </a:r>
            <a:r>
              <a:rPr lang="cs-CZ" sz="1600" dirty="0"/>
              <a:t>='576' </a:t>
            </a:r>
          </a:p>
          <a:p>
            <a:pPr marL="0" indent="0">
              <a:buNone/>
            </a:pPr>
            <a:r>
              <a:rPr lang="cs-CZ" sz="1600" dirty="0"/>
              <a:t>AND </a:t>
            </a:r>
            <a:r>
              <a:rPr lang="cs-CZ" sz="1600" dirty="0" err="1"/>
              <a:t>p.sex</a:t>
            </a:r>
            <a:r>
              <a:rPr lang="cs-CZ" sz="1600" dirty="0"/>
              <a:t> IN ('F','M')</a:t>
            </a:r>
          </a:p>
          <a:p>
            <a:pPr marL="0" indent="0">
              <a:buNone/>
            </a:pPr>
            <a:r>
              <a:rPr lang="cs-CZ" sz="1600" dirty="0"/>
              <a:t>GROUP BY sex;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Daniel Klimeš, </a:t>
            </a:r>
            <a:r>
              <a:rPr lang="en-US" dirty="0" err="1" smtClean="0"/>
              <a:t>Datab</a:t>
            </a:r>
            <a:r>
              <a:rPr lang="cs-CZ" dirty="0" err="1" smtClean="0"/>
              <a:t>ázové</a:t>
            </a:r>
            <a:r>
              <a:rPr lang="cs-CZ" dirty="0" smtClean="0"/>
              <a:t> systémy a SQL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00937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Procvičování na zkoušku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457199" y="981075"/>
            <a:ext cx="8507413" cy="5145088"/>
          </a:xfrm>
        </p:spPr>
        <p:txBody>
          <a:bodyPr/>
          <a:lstStyle/>
          <a:p>
            <a:r>
              <a:rPr lang="cs-CZ" sz="2800" b="1" dirty="0" smtClean="0"/>
              <a:t>Zobrazte počet pacientů a jejich kumulativní počet v jednotlivých letech u studie 487.</a:t>
            </a:r>
          </a:p>
          <a:p>
            <a:pPr marL="0" indent="0">
              <a:buNone/>
            </a:pPr>
            <a:endParaRPr lang="cs-CZ" sz="2800" dirty="0"/>
          </a:p>
          <a:p>
            <a:r>
              <a:rPr lang="cs-CZ" sz="2800" b="1" dirty="0" smtClean="0"/>
              <a:t>Agregujte pacienty dle věku a zobrazte počty pacientů ve věkových kategoriích: </a:t>
            </a:r>
          </a:p>
          <a:p>
            <a:pPr lvl="1"/>
            <a:r>
              <a:rPr lang="cs-CZ" sz="2400" b="1" dirty="0" smtClean="0"/>
              <a:t>mladší 50</a:t>
            </a:r>
          </a:p>
          <a:p>
            <a:pPr lvl="1"/>
            <a:r>
              <a:rPr lang="cs-CZ" sz="2400" b="1" dirty="0" smtClean="0"/>
              <a:t>50 a starší</a:t>
            </a:r>
          </a:p>
          <a:p>
            <a:pPr lvl="1"/>
            <a:r>
              <a:rPr lang="cs-CZ" sz="2400" b="1" dirty="0" smtClean="0"/>
              <a:t>neznámo.</a:t>
            </a:r>
            <a:endParaRPr lang="cs-CZ" sz="440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Daniel Klimeš, </a:t>
            </a:r>
            <a:r>
              <a:rPr lang="en-US" dirty="0" err="1" smtClean="0"/>
              <a:t>Datab</a:t>
            </a:r>
            <a:r>
              <a:rPr lang="cs-CZ" dirty="0" err="1" smtClean="0"/>
              <a:t>ázové</a:t>
            </a:r>
            <a:r>
              <a:rPr lang="cs-CZ" dirty="0" smtClean="0"/>
              <a:t> systémy a SQL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2016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Procvičování na zkoušku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457199" y="981075"/>
            <a:ext cx="8507413" cy="5145088"/>
          </a:xfrm>
        </p:spPr>
        <p:txBody>
          <a:bodyPr/>
          <a:lstStyle/>
          <a:p>
            <a:r>
              <a:rPr lang="cs-CZ" sz="1600" b="1" dirty="0" smtClean="0"/>
              <a:t>Zobrazte počet pacientů a jejich kumulativní počet v jednotlivých letech u studie 487.</a:t>
            </a:r>
          </a:p>
          <a:p>
            <a:pPr marL="0" indent="0">
              <a:buNone/>
            </a:pPr>
            <a:r>
              <a:rPr lang="cs-CZ" sz="1600" dirty="0"/>
              <a:t>SELECT </a:t>
            </a:r>
            <a:r>
              <a:rPr lang="cs-CZ" sz="1600" dirty="0" err="1"/>
              <a:t>to_char</a:t>
            </a:r>
            <a:r>
              <a:rPr lang="cs-CZ" sz="1600" dirty="0"/>
              <a:t>(</a:t>
            </a:r>
            <a:r>
              <a:rPr lang="cs-CZ" sz="1600" dirty="0" err="1"/>
              <a:t>date_of_enrollment</a:t>
            </a:r>
            <a:r>
              <a:rPr lang="cs-CZ" sz="1600" dirty="0"/>
              <a:t>, '</a:t>
            </a:r>
            <a:r>
              <a:rPr lang="cs-CZ" sz="1600" dirty="0" err="1"/>
              <a:t>yyyy</a:t>
            </a:r>
            <a:r>
              <a:rPr lang="cs-CZ" sz="1600" dirty="0"/>
              <a:t>') </a:t>
            </a:r>
            <a:r>
              <a:rPr lang="cs-CZ" sz="1600" dirty="0" err="1"/>
              <a:t>rok,count</a:t>
            </a:r>
            <a:r>
              <a:rPr lang="cs-CZ" sz="1600" dirty="0"/>
              <a:t>(</a:t>
            </a:r>
            <a:r>
              <a:rPr lang="cs-CZ" sz="1600" dirty="0" err="1"/>
              <a:t>patient_id</a:t>
            </a:r>
            <a:r>
              <a:rPr lang="cs-CZ" sz="1600" dirty="0"/>
              <a:t>) </a:t>
            </a:r>
            <a:r>
              <a:rPr lang="cs-CZ" sz="1600" dirty="0" err="1"/>
              <a:t>pocet_pacientu</a:t>
            </a:r>
            <a:r>
              <a:rPr lang="cs-CZ" sz="1600" dirty="0"/>
              <a:t>,</a:t>
            </a:r>
          </a:p>
          <a:p>
            <a:pPr marL="0" indent="0">
              <a:buNone/>
            </a:pPr>
            <a:r>
              <a:rPr lang="cs-CZ" sz="1600" dirty="0"/>
              <a:t>SUM(COUNT(</a:t>
            </a:r>
            <a:r>
              <a:rPr lang="cs-CZ" sz="1600" dirty="0" err="1"/>
              <a:t>patient_id</a:t>
            </a:r>
            <a:r>
              <a:rPr lang="cs-CZ" sz="1600" dirty="0"/>
              <a:t>)) OVER (ORDER BY </a:t>
            </a:r>
            <a:r>
              <a:rPr lang="cs-CZ" sz="1600" dirty="0" err="1"/>
              <a:t>to_char</a:t>
            </a:r>
            <a:r>
              <a:rPr lang="cs-CZ" sz="1600" dirty="0"/>
              <a:t>(</a:t>
            </a:r>
            <a:r>
              <a:rPr lang="cs-CZ" sz="1600" dirty="0" err="1"/>
              <a:t>date_of_enrollment</a:t>
            </a:r>
            <a:r>
              <a:rPr lang="cs-CZ" sz="1600" dirty="0"/>
              <a:t>, '</a:t>
            </a:r>
            <a:r>
              <a:rPr lang="cs-CZ" sz="1600" dirty="0" err="1"/>
              <a:t>yyyy</a:t>
            </a:r>
            <a:r>
              <a:rPr lang="cs-CZ" sz="1600" dirty="0"/>
              <a:t>')) </a:t>
            </a:r>
            <a:r>
              <a:rPr lang="cs-CZ" sz="1600" dirty="0" err="1"/>
              <a:t>kumul_pocet</a:t>
            </a:r>
            <a:endParaRPr lang="cs-CZ" sz="1600" dirty="0"/>
          </a:p>
          <a:p>
            <a:pPr marL="0" indent="0">
              <a:buNone/>
            </a:pPr>
            <a:r>
              <a:rPr lang="cs-CZ" sz="1600" dirty="0"/>
              <a:t>FROM </a:t>
            </a:r>
            <a:r>
              <a:rPr lang="cs-CZ" sz="1600" dirty="0" err="1"/>
              <a:t>patient_study</a:t>
            </a:r>
            <a:endParaRPr lang="cs-CZ" sz="1600" dirty="0"/>
          </a:p>
          <a:p>
            <a:pPr marL="0" indent="0">
              <a:buNone/>
            </a:pPr>
            <a:r>
              <a:rPr lang="cs-CZ" sz="1600" dirty="0"/>
              <a:t>WHERE </a:t>
            </a:r>
            <a:r>
              <a:rPr lang="cs-CZ" sz="1600" dirty="0" err="1"/>
              <a:t>study_id</a:t>
            </a:r>
            <a:r>
              <a:rPr lang="cs-CZ" sz="1600" dirty="0"/>
              <a:t>='487'</a:t>
            </a:r>
          </a:p>
          <a:p>
            <a:pPr marL="0" indent="0">
              <a:buNone/>
            </a:pPr>
            <a:r>
              <a:rPr lang="cs-CZ" sz="1600" dirty="0"/>
              <a:t>GROUP BY </a:t>
            </a:r>
            <a:r>
              <a:rPr lang="cs-CZ" sz="1600" dirty="0" err="1"/>
              <a:t>to_char</a:t>
            </a:r>
            <a:r>
              <a:rPr lang="cs-CZ" sz="1600" dirty="0"/>
              <a:t>(</a:t>
            </a:r>
            <a:r>
              <a:rPr lang="cs-CZ" sz="1600" dirty="0" err="1"/>
              <a:t>date_of_enrollment</a:t>
            </a:r>
            <a:r>
              <a:rPr lang="cs-CZ" sz="1600" dirty="0"/>
              <a:t>, '</a:t>
            </a:r>
            <a:r>
              <a:rPr lang="cs-CZ" sz="1600" dirty="0" err="1"/>
              <a:t>yyyy</a:t>
            </a:r>
            <a:r>
              <a:rPr lang="cs-CZ" sz="1600" dirty="0"/>
              <a:t>')</a:t>
            </a:r>
          </a:p>
          <a:p>
            <a:pPr marL="0" indent="0">
              <a:buNone/>
            </a:pPr>
            <a:r>
              <a:rPr lang="cs-CZ" sz="1600" dirty="0"/>
              <a:t>ORDER BY </a:t>
            </a:r>
            <a:r>
              <a:rPr lang="cs-CZ" sz="1600" dirty="0" err="1"/>
              <a:t>to_char</a:t>
            </a:r>
            <a:r>
              <a:rPr lang="cs-CZ" sz="1600" dirty="0"/>
              <a:t>(</a:t>
            </a:r>
            <a:r>
              <a:rPr lang="cs-CZ" sz="1600" dirty="0" err="1"/>
              <a:t>date_of_enrollment</a:t>
            </a:r>
            <a:r>
              <a:rPr lang="cs-CZ" sz="1600" dirty="0"/>
              <a:t>, '</a:t>
            </a:r>
            <a:r>
              <a:rPr lang="cs-CZ" sz="1600" dirty="0" err="1"/>
              <a:t>yyyy</a:t>
            </a:r>
            <a:r>
              <a:rPr lang="cs-CZ" sz="1600" dirty="0"/>
              <a:t>');</a:t>
            </a:r>
          </a:p>
          <a:p>
            <a:pPr marL="0" indent="0">
              <a:buNone/>
            </a:pPr>
            <a:endParaRPr lang="cs-CZ" sz="1600" dirty="0"/>
          </a:p>
          <a:p>
            <a:r>
              <a:rPr lang="cs-CZ" sz="1600" b="1" dirty="0" smtClean="0"/>
              <a:t>Agregujte pacienty dle věku a zobrazte počty pacientů ve věkových kategoriích: mladší 50, 50 a starší, neznámo.</a:t>
            </a:r>
          </a:p>
          <a:p>
            <a:pPr marL="0" indent="0">
              <a:buNone/>
            </a:pPr>
            <a:r>
              <a:rPr lang="cs-CZ" sz="1600" dirty="0" smtClean="0"/>
              <a:t>SELECT CASE </a:t>
            </a:r>
            <a:r>
              <a:rPr lang="cs-CZ" sz="1600" dirty="0"/>
              <a:t>WHEN DATE_PART('</a:t>
            </a:r>
            <a:r>
              <a:rPr lang="cs-CZ" sz="1600" dirty="0" err="1"/>
              <a:t>year</a:t>
            </a:r>
            <a:r>
              <a:rPr lang="cs-CZ" sz="1600" dirty="0"/>
              <a:t>',</a:t>
            </a:r>
            <a:r>
              <a:rPr lang="cs-CZ" sz="1600" dirty="0" err="1"/>
              <a:t>age</a:t>
            </a:r>
            <a:r>
              <a:rPr lang="cs-CZ" sz="1600" dirty="0"/>
              <a:t>(</a:t>
            </a:r>
            <a:r>
              <a:rPr lang="cs-CZ" sz="1600" dirty="0" err="1"/>
              <a:t>date_of_birth</a:t>
            </a:r>
            <a:r>
              <a:rPr lang="cs-CZ" sz="1600" dirty="0"/>
              <a:t>)) &lt;50 THEN 'kategorie &lt;50' </a:t>
            </a:r>
            <a:r>
              <a:rPr lang="cs-CZ" sz="1600" dirty="0" smtClean="0"/>
              <a:t>	</a:t>
            </a:r>
            <a:r>
              <a:rPr lang="cs-CZ" sz="1600" dirty="0"/>
              <a:t>WHEN DATE_PART('</a:t>
            </a:r>
            <a:r>
              <a:rPr lang="cs-CZ" sz="1600" dirty="0" err="1"/>
              <a:t>year</a:t>
            </a:r>
            <a:r>
              <a:rPr lang="cs-CZ" sz="1600" dirty="0"/>
              <a:t>',</a:t>
            </a:r>
            <a:r>
              <a:rPr lang="cs-CZ" sz="1600" dirty="0" err="1"/>
              <a:t>age</a:t>
            </a:r>
            <a:r>
              <a:rPr lang="cs-CZ" sz="1600" dirty="0"/>
              <a:t>(</a:t>
            </a:r>
            <a:r>
              <a:rPr lang="cs-CZ" sz="1600" dirty="0" err="1"/>
              <a:t>date_of_birth</a:t>
            </a:r>
            <a:r>
              <a:rPr lang="cs-CZ" sz="1600" dirty="0" smtClean="0"/>
              <a:t>))&gt; 50 THEN 'kategorie 50 a vice' </a:t>
            </a:r>
          </a:p>
          <a:p>
            <a:pPr marL="0" indent="0">
              <a:buNone/>
            </a:pPr>
            <a:r>
              <a:rPr lang="cs-CZ" sz="1600" dirty="0"/>
              <a:t>	</a:t>
            </a:r>
            <a:r>
              <a:rPr lang="cs-CZ" sz="1600" dirty="0" smtClean="0"/>
              <a:t>ELSE 'neznámo' </a:t>
            </a:r>
            <a:r>
              <a:rPr lang="cs-CZ" sz="1600" dirty="0"/>
              <a:t>END </a:t>
            </a:r>
            <a:r>
              <a:rPr lang="cs-CZ" sz="1600" dirty="0" smtClean="0"/>
              <a:t>kategorie, COUNT(*)</a:t>
            </a:r>
          </a:p>
          <a:p>
            <a:pPr marL="0" indent="0">
              <a:buNone/>
            </a:pPr>
            <a:r>
              <a:rPr lang="cs-CZ" sz="1600" dirty="0" smtClean="0"/>
              <a:t>	FROM </a:t>
            </a:r>
            <a:r>
              <a:rPr lang="cs-CZ" sz="1600" dirty="0" err="1" smtClean="0"/>
              <a:t>patients</a:t>
            </a:r>
            <a:endParaRPr lang="cs-CZ" sz="1600" dirty="0" smtClean="0"/>
          </a:p>
          <a:p>
            <a:pPr marL="0" indent="0">
              <a:buNone/>
            </a:pPr>
            <a:r>
              <a:rPr lang="cs-CZ" sz="1600" dirty="0"/>
              <a:t>GROUP BY CASE WHEN DATE_PART('</a:t>
            </a:r>
            <a:r>
              <a:rPr lang="cs-CZ" sz="1600" dirty="0" err="1"/>
              <a:t>year</a:t>
            </a:r>
            <a:r>
              <a:rPr lang="cs-CZ" sz="1600" dirty="0"/>
              <a:t>',</a:t>
            </a:r>
            <a:r>
              <a:rPr lang="cs-CZ" sz="1600" dirty="0" err="1"/>
              <a:t>age</a:t>
            </a:r>
            <a:r>
              <a:rPr lang="cs-CZ" sz="1600" dirty="0"/>
              <a:t>(</a:t>
            </a:r>
            <a:r>
              <a:rPr lang="cs-CZ" sz="1600" dirty="0" err="1"/>
              <a:t>date_of_birth</a:t>
            </a:r>
            <a:r>
              <a:rPr lang="cs-CZ" sz="1600" dirty="0"/>
              <a:t>)) &lt;50 THEN 'kategorie &lt;50' 	WHEN DATE_PART('</a:t>
            </a:r>
            <a:r>
              <a:rPr lang="cs-CZ" sz="1600" dirty="0" err="1"/>
              <a:t>year</a:t>
            </a:r>
            <a:r>
              <a:rPr lang="cs-CZ" sz="1600" dirty="0"/>
              <a:t>',</a:t>
            </a:r>
            <a:r>
              <a:rPr lang="cs-CZ" sz="1600" dirty="0" err="1"/>
              <a:t>age</a:t>
            </a:r>
            <a:r>
              <a:rPr lang="cs-CZ" sz="1600" dirty="0"/>
              <a:t>(</a:t>
            </a:r>
            <a:r>
              <a:rPr lang="cs-CZ" sz="1600" dirty="0" err="1"/>
              <a:t>date_of_birth</a:t>
            </a:r>
            <a:r>
              <a:rPr lang="cs-CZ" sz="1600" dirty="0"/>
              <a:t>))&gt; 50 THEN 'kategorie 50 a vice' </a:t>
            </a:r>
          </a:p>
          <a:p>
            <a:pPr marL="0" indent="0">
              <a:buNone/>
            </a:pPr>
            <a:r>
              <a:rPr lang="cs-CZ" sz="1600" dirty="0"/>
              <a:t>	ELSE 'neznámo' </a:t>
            </a:r>
            <a:r>
              <a:rPr lang="cs-CZ" sz="1600" dirty="0" smtClean="0"/>
              <a:t>END;</a:t>
            </a:r>
            <a:endParaRPr lang="cs-CZ" sz="160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Daniel Klimeš, </a:t>
            </a:r>
            <a:r>
              <a:rPr lang="en-US" dirty="0" err="1" smtClean="0"/>
              <a:t>Datab</a:t>
            </a:r>
            <a:r>
              <a:rPr lang="cs-CZ" dirty="0" err="1" smtClean="0"/>
              <a:t>ázové</a:t>
            </a:r>
            <a:r>
              <a:rPr lang="cs-CZ" dirty="0" smtClean="0"/>
              <a:t> systémy a SQL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86689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Procvičování na zkoušku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b="1" dirty="0" smtClean="0"/>
              <a:t>Vytvořte tabulku s názvem </a:t>
            </a:r>
            <a:r>
              <a:rPr lang="cs-CZ" sz="2800" b="1" dirty="0" err="1" smtClean="0"/>
              <a:t>TAB_vaseuco</a:t>
            </a:r>
            <a:r>
              <a:rPr lang="cs-CZ" sz="2800" b="1" dirty="0" smtClean="0"/>
              <a:t> se sloupci </a:t>
            </a:r>
            <a:r>
              <a:rPr lang="cs-CZ" sz="2800" b="1" dirty="0" err="1" smtClean="0"/>
              <a:t>uco</a:t>
            </a:r>
            <a:r>
              <a:rPr lang="cs-CZ" sz="2800" b="1" dirty="0" smtClean="0"/>
              <a:t>, datum narození a pohlaví.</a:t>
            </a:r>
          </a:p>
          <a:p>
            <a:pPr marL="0" indent="0">
              <a:buNone/>
            </a:pPr>
            <a:endParaRPr lang="cs-CZ" sz="2800" dirty="0" smtClean="0"/>
          </a:p>
          <a:p>
            <a:r>
              <a:rPr lang="cs-CZ" sz="2800" b="1" dirty="0" smtClean="0"/>
              <a:t>Do této tabulky vložte jeden záznam s vašimi údaji.</a:t>
            </a:r>
          </a:p>
          <a:p>
            <a:pPr marL="0" indent="0">
              <a:buNone/>
            </a:pPr>
            <a:endParaRPr lang="cs-CZ" sz="2800" dirty="0" smtClean="0"/>
          </a:p>
          <a:p>
            <a:r>
              <a:rPr lang="cs-CZ" sz="2800" b="1" dirty="0" smtClean="0"/>
              <a:t>Napište příkaz, kterým vymažete z této tabulky záznam, pokud je osoba narozena před vznikem České republiky.</a:t>
            </a:r>
          </a:p>
          <a:p>
            <a:endParaRPr lang="cs-CZ" sz="280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Daniel Klimeš, </a:t>
            </a:r>
            <a:r>
              <a:rPr lang="en-US" dirty="0" err="1" smtClean="0"/>
              <a:t>Datab</a:t>
            </a:r>
            <a:r>
              <a:rPr lang="cs-CZ" dirty="0" err="1" smtClean="0"/>
              <a:t>ázové</a:t>
            </a:r>
            <a:r>
              <a:rPr lang="cs-CZ" dirty="0" smtClean="0"/>
              <a:t> systémy a SQL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18279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Procvičování na zkoušku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600" b="1" dirty="0" smtClean="0"/>
              <a:t>Vytvořte tabulku s názvem </a:t>
            </a:r>
            <a:r>
              <a:rPr lang="cs-CZ" sz="1600" b="1" dirty="0" err="1" smtClean="0"/>
              <a:t>TAB_vaseuco</a:t>
            </a:r>
            <a:r>
              <a:rPr lang="cs-CZ" sz="1600" b="1" dirty="0" smtClean="0"/>
              <a:t> se sloupci </a:t>
            </a:r>
            <a:r>
              <a:rPr lang="cs-CZ" sz="1600" b="1" dirty="0" err="1" smtClean="0"/>
              <a:t>uco</a:t>
            </a:r>
            <a:r>
              <a:rPr lang="cs-CZ" sz="1600" b="1" dirty="0" smtClean="0"/>
              <a:t>, datum narození a pohlaví.</a:t>
            </a:r>
          </a:p>
          <a:p>
            <a:pPr marL="0" indent="0">
              <a:buNone/>
            </a:pPr>
            <a:r>
              <a:rPr lang="en-US" sz="1600" dirty="0"/>
              <a:t>CREATE TABLE </a:t>
            </a:r>
            <a:r>
              <a:rPr lang="en-US" sz="1600" dirty="0" err="1"/>
              <a:t>tab_x</a:t>
            </a:r>
            <a:r>
              <a:rPr lang="en-US" sz="1600" dirty="0"/>
              <a:t> </a:t>
            </a:r>
          </a:p>
          <a:p>
            <a:pPr marL="0" indent="0">
              <a:buNone/>
            </a:pPr>
            <a:r>
              <a:rPr lang="en-US" sz="1600" dirty="0"/>
              <a:t>(</a:t>
            </a:r>
          </a:p>
          <a:p>
            <a:pPr marL="0" indent="0">
              <a:buNone/>
            </a:pPr>
            <a:r>
              <a:rPr lang="en-US" sz="1600" dirty="0"/>
              <a:t>UCO 	NUMERIC(10),</a:t>
            </a:r>
          </a:p>
          <a:p>
            <a:pPr marL="0" indent="0">
              <a:buNone/>
            </a:pPr>
            <a:r>
              <a:rPr lang="en-US" sz="1600" dirty="0"/>
              <a:t>DAT_NAR	DATE,</a:t>
            </a:r>
          </a:p>
          <a:p>
            <a:pPr marL="0" indent="0">
              <a:buNone/>
            </a:pPr>
            <a:r>
              <a:rPr lang="en-US" sz="1600" dirty="0"/>
              <a:t>POHLAVI	VARCHAR(2)</a:t>
            </a:r>
          </a:p>
          <a:p>
            <a:pPr marL="0" indent="0">
              <a:buNone/>
            </a:pPr>
            <a:r>
              <a:rPr lang="en-US" sz="1600" dirty="0" smtClean="0"/>
              <a:t>);</a:t>
            </a:r>
            <a:endParaRPr lang="cs-CZ" sz="1600" dirty="0" smtClean="0"/>
          </a:p>
          <a:p>
            <a:pPr marL="0" indent="0">
              <a:buNone/>
            </a:pPr>
            <a:endParaRPr lang="cs-CZ" sz="1600" dirty="0" smtClean="0"/>
          </a:p>
          <a:p>
            <a:r>
              <a:rPr lang="cs-CZ" sz="1600" b="1" dirty="0" smtClean="0"/>
              <a:t>Do této tabulky vložte jeden záznam s vašimi údaji.</a:t>
            </a:r>
          </a:p>
          <a:p>
            <a:pPr marL="0" indent="0">
              <a:buNone/>
            </a:pPr>
            <a:r>
              <a:rPr lang="en-US" sz="1600" dirty="0"/>
              <a:t>INSERT INTO </a:t>
            </a:r>
            <a:r>
              <a:rPr lang="en-US" sz="1600" dirty="0" err="1"/>
              <a:t>tab_x</a:t>
            </a:r>
            <a:r>
              <a:rPr lang="en-US" sz="1600" dirty="0"/>
              <a:t> VALUES (123456, '1.11.2000', 'F</a:t>
            </a:r>
            <a:r>
              <a:rPr lang="en-US" sz="1600" dirty="0" smtClean="0"/>
              <a:t>');</a:t>
            </a:r>
            <a:endParaRPr lang="cs-CZ" sz="1600" dirty="0" smtClean="0"/>
          </a:p>
          <a:p>
            <a:pPr marL="0" indent="0">
              <a:buNone/>
            </a:pPr>
            <a:endParaRPr lang="cs-CZ" sz="1600" dirty="0" smtClean="0"/>
          </a:p>
          <a:p>
            <a:r>
              <a:rPr lang="cs-CZ" sz="1600" b="1" dirty="0" smtClean="0"/>
              <a:t>Napište příkaz, kterým vymažete z této tabulky záznam, pokud je osoba narozena před vznikem České republiky.</a:t>
            </a:r>
          </a:p>
          <a:p>
            <a:pPr marL="0" indent="0">
              <a:buNone/>
            </a:pPr>
            <a:r>
              <a:rPr lang="en-US" sz="1600" dirty="0"/>
              <a:t>DELETE FROM </a:t>
            </a:r>
            <a:r>
              <a:rPr lang="en-US" sz="1600" dirty="0" err="1"/>
              <a:t>tab_x</a:t>
            </a:r>
            <a:r>
              <a:rPr lang="en-US" sz="1600" dirty="0"/>
              <a:t> WHERE DAT_NAR&lt;TO_DATE('01.01.1993', 'DD.MM.YYYY');</a:t>
            </a:r>
            <a:endParaRPr lang="cs-CZ" sz="1600" dirty="0" smtClean="0"/>
          </a:p>
          <a:p>
            <a:endParaRPr lang="cs-CZ" sz="160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Daniel Klimeš, </a:t>
            </a:r>
            <a:r>
              <a:rPr lang="en-US" dirty="0" err="1" smtClean="0"/>
              <a:t>Datab</a:t>
            </a:r>
            <a:r>
              <a:rPr lang="cs-CZ" dirty="0" err="1" smtClean="0"/>
              <a:t>ázové</a:t>
            </a:r>
            <a:r>
              <a:rPr lang="cs-CZ" dirty="0" smtClean="0"/>
              <a:t> systémy a SQL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3099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Procvičování na zkoušku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251520" y="836712"/>
            <a:ext cx="9073008" cy="5289451"/>
          </a:xfrm>
        </p:spPr>
        <p:txBody>
          <a:bodyPr/>
          <a:lstStyle/>
          <a:p>
            <a:r>
              <a:rPr lang="cs-CZ" sz="2800" b="1" dirty="0" smtClean="0"/>
              <a:t>Změňte číselník sloupce pohlaví. Pokud se jedná o ženu číslo 1, u muže číslo 2.</a:t>
            </a:r>
          </a:p>
          <a:p>
            <a:pPr marL="0" indent="0">
              <a:buNone/>
            </a:pPr>
            <a:endParaRPr lang="cs-CZ" sz="2800" dirty="0" smtClean="0"/>
          </a:p>
          <a:p>
            <a:r>
              <a:rPr lang="cs-CZ" sz="2800" b="1" dirty="0" smtClean="0"/>
              <a:t>Zobrazte seznam studentů, kteří mají zapsaný předmět databáze v biomedicíně a zároveň černou magii.</a:t>
            </a:r>
          </a:p>
          <a:p>
            <a:pPr marL="0" indent="0">
              <a:buNone/>
            </a:pPr>
            <a:endParaRPr lang="cs-CZ" sz="2800" dirty="0" smtClean="0"/>
          </a:p>
          <a:p>
            <a:r>
              <a:rPr lang="cs-CZ" sz="2800" b="1" dirty="0" smtClean="0"/>
              <a:t>Zobrazte seznam pacientů zařazených do studie kolorektálního screeningu a seznam agregujte podle pohlaví</a:t>
            </a:r>
            <a:endParaRPr lang="cs-CZ" sz="2800" b="1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Daniel Klimeš, </a:t>
            </a:r>
            <a:r>
              <a:rPr lang="en-US" dirty="0" err="1" smtClean="0"/>
              <a:t>Datab</a:t>
            </a:r>
            <a:r>
              <a:rPr lang="cs-CZ" dirty="0" err="1" smtClean="0"/>
              <a:t>ázové</a:t>
            </a:r>
            <a:r>
              <a:rPr lang="cs-CZ" dirty="0" smtClean="0"/>
              <a:t> systémy a SQL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78598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Procvičování na zkoušku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251520" y="836712"/>
            <a:ext cx="9073008" cy="5289451"/>
          </a:xfrm>
        </p:spPr>
        <p:txBody>
          <a:bodyPr/>
          <a:lstStyle/>
          <a:p>
            <a:r>
              <a:rPr lang="cs-CZ" sz="1600" b="1" dirty="0" smtClean="0"/>
              <a:t>Změňte číselník sloupce pohlaví. Pokud se jedná o ženu číslo 1, u muže číslo 2.</a:t>
            </a:r>
          </a:p>
          <a:p>
            <a:pPr marL="0" indent="0">
              <a:buNone/>
            </a:pPr>
            <a:r>
              <a:rPr lang="en-US" sz="1600" dirty="0"/>
              <a:t>UPDATE </a:t>
            </a:r>
            <a:r>
              <a:rPr lang="en-US" sz="1600" dirty="0" err="1"/>
              <a:t>tab_x</a:t>
            </a:r>
            <a:r>
              <a:rPr lang="en-US" sz="1600" dirty="0"/>
              <a:t> SET </a:t>
            </a:r>
            <a:r>
              <a:rPr lang="en-US" sz="1600" dirty="0" err="1"/>
              <a:t>pohlavi</a:t>
            </a:r>
            <a:r>
              <a:rPr lang="en-US" sz="1600" dirty="0"/>
              <a:t> = CASE WHEN </a:t>
            </a:r>
            <a:r>
              <a:rPr lang="en-US" sz="1600" dirty="0" err="1"/>
              <a:t>pohlavi</a:t>
            </a:r>
            <a:r>
              <a:rPr lang="en-US" sz="1600" dirty="0"/>
              <a:t> = 'F' THEN 1 </a:t>
            </a:r>
          </a:p>
          <a:p>
            <a:pPr marL="0" indent="0">
              <a:buNone/>
            </a:pPr>
            <a:r>
              <a:rPr lang="en-US" sz="1600" dirty="0"/>
              <a:t>				WHEN </a:t>
            </a:r>
            <a:r>
              <a:rPr lang="en-US" sz="1600" dirty="0" err="1"/>
              <a:t>pohlavi</a:t>
            </a:r>
            <a:r>
              <a:rPr lang="en-US" sz="1600" dirty="0"/>
              <a:t> = 'M' THEN 2</a:t>
            </a:r>
          </a:p>
          <a:p>
            <a:pPr marL="0" indent="0">
              <a:buNone/>
            </a:pPr>
            <a:r>
              <a:rPr lang="en-US" sz="1600" dirty="0"/>
              <a:t>				ELSE 0 END</a:t>
            </a:r>
            <a:r>
              <a:rPr lang="en-US" sz="1600" dirty="0" smtClean="0"/>
              <a:t>;</a:t>
            </a:r>
            <a:endParaRPr lang="cs-CZ" sz="1600" dirty="0" smtClean="0"/>
          </a:p>
          <a:p>
            <a:pPr marL="0" indent="0">
              <a:buNone/>
            </a:pPr>
            <a:endParaRPr lang="cs-CZ" sz="1600" dirty="0" smtClean="0"/>
          </a:p>
          <a:p>
            <a:r>
              <a:rPr lang="cs-CZ" sz="1600" b="1" dirty="0" smtClean="0"/>
              <a:t>Zobrazte seznam studentů, kteří mají zapsaný předmět databáze v biomedicíně a zároveň černou magii.</a:t>
            </a:r>
          </a:p>
          <a:p>
            <a:pPr marL="0" indent="0">
              <a:buNone/>
            </a:pPr>
            <a:r>
              <a:rPr lang="en-US" sz="1600" dirty="0"/>
              <a:t>SELECT * FROM student s</a:t>
            </a:r>
          </a:p>
          <a:p>
            <a:pPr marL="0" indent="0">
              <a:buNone/>
            </a:pPr>
            <a:r>
              <a:rPr lang="en-US" sz="1600" dirty="0"/>
              <a:t>WHERE EXISTS</a:t>
            </a:r>
          </a:p>
          <a:p>
            <a:pPr marL="0" indent="0">
              <a:buNone/>
            </a:pPr>
            <a:r>
              <a:rPr lang="en-US" sz="1600" dirty="0"/>
              <a:t>(SELECT * FROM </a:t>
            </a:r>
            <a:r>
              <a:rPr lang="en-US" sz="1600" dirty="0" err="1"/>
              <a:t>vyuka</a:t>
            </a:r>
            <a:r>
              <a:rPr lang="en-US" sz="1600" dirty="0"/>
              <a:t> v WHERE </a:t>
            </a:r>
            <a:r>
              <a:rPr lang="en-US" sz="1600" dirty="0" err="1"/>
              <a:t>predmet_id</a:t>
            </a:r>
            <a:r>
              <a:rPr lang="en-US" sz="1600" dirty="0"/>
              <a:t> = </a:t>
            </a:r>
            <a:r>
              <a:rPr lang="en-US" sz="1600" dirty="0" smtClean="0"/>
              <a:t>1</a:t>
            </a:r>
            <a:r>
              <a:rPr lang="cs-CZ" sz="1600" dirty="0" smtClean="0"/>
              <a:t> </a:t>
            </a:r>
            <a:r>
              <a:rPr lang="en-US" sz="1600" dirty="0" smtClean="0"/>
              <a:t>AND </a:t>
            </a:r>
            <a:r>
              <a:rPr lang="en-US" sz="1600" dirty="0" err="1"/>
              <a:t>s.uco</a:t>
            </a:r>
            <a:r>
              <a:rPr lang="en-US" sz="1600" dirty="0"/>
              <a:t> = </a:t>
            </a:r>
            <a:r>
              <a:rPr lang="en-US" sz="1600" dirty="0" err="1"/>
              <a:t>v.student_uco</a:t>
            </a:r>
            <a:r>
              <a:rPr lang="en-US" sz="1600" dirty="0" smtClean="0"/>
              <a:t>)</a:t>
            </a:r>
            <a:endParaRPr lang="cs-CZ" sz="1600" dirty="0" smtClean="0"/>
          </a:p>
          <a:p>
            <a:pPr marL="0" indent="0">
              <a:buNone/>
            </a:pPr>
            <a:r>
              <a:rPr lang="cs-CZ" sz="1600" dirty="0" smtClean="0"/>
              <a:t>AND </a:t>
            </a:r>
            <a:r>
              <a:rPr lang="en-US" sz="1600" dirty="0" smtClean="0"/>
              <a:t>EXISTS</a:t>
            </a:r>
            <a:r>
              <a:rPr lang="cs-CZ" sz="1600" dirty="0" smtClean="0"/>
              <a:t> </a:t>
            </a:r>
            <a:r>
              <a:rPr lang="en-US" sz="1600" dirty="0" smtClean="0"/>
              <a:t>(SELECT </a:t>
            </a:r>
            <a:r>
              <a:rPr lang="en-US" sz="1600" dirty="0"/>
              <a:t>* FROM </a:t>
            </a:r>
            <a:r>
              <a:rPr lang="en-US" sz="1600" dirty="0" err="1"/>
              <a:t>vyuka</a:t>
            </a:r>
            <a:r>
              <a:rPr lang="en-US" sz="1600" dirty="0"/>
              <a:t> v WHERE </a:t>
            </a:r>
            <a:r>
              <a:rPr lang="en-US" sz="1600" dirty="0" err="1"/>
              <a:t>predmet_id</a:t>
            </a:r>
            <a:r>
              <a:rPr lang="en-US" sz="1600" dirty="0"/>
              <a:t> = </a:t>
            </a:r>
            <a:r>
              <a:rPr lang="en-US" sz="1600" dirty="0" smtClean="0"/>
              <a:t>1</a:t>
            </a:r>
            <a:r>
              <a:rPr lang="cs-CZ" sz="1600" dirty="0" smtClean="0"/>
              <a:t>0 </a:t>
            </a:r>
            <a:r>
              <a:rPr lang="en-US" sz="1600" dirty="0"/>
              <a:t>AND </a:t>
            </a:r>
            <a:r>
              <a:rPr lang="en-US" sz="1600" dirty="0" err="1"/>
              <a:t>s.uco</a:t>
            </a:r>
            <a:r>
              <a:rPr lang="en-US" sz="1600" dirty="0"/>
              <a:t> = </a:t>
            </a:r>
            <a:r>
              <a:rPr lang="en-US" sz="1600" dirty="0" err="1"/>
              <a:t>v.student_uco</a:t>
            </a:r>
            <a:r>
              <a:rPr lang="en-US" sz="1600" dirty="0"/>
              <a:t>);</a:t>
            </a:r>
            <a:endParaRPr lang="cs-CZ" sz="1600" dirty="0"/>
          </a:p>
          <a:p>
            <a:pPr marL="0" indent="0">
              <a:buNone/>
            </a:pPr>
            <a:endParaRPr lang="cs-CZ" sz="1600" dirty="0" smtClean="0"/>
          </a:p>
          <a:p>
            <a:r>
              <a:rPr lang="cs-CZ" sz="1600" b="1" dirty="0" smtClean="0"/>
              <a:t>Zobrazte seznam pacientů zařazených do studie kolorektálního screeningu a seznam agregujte podle pohlaví</a:t>
            </a:r>
            <a:endParaRPr lang="cs-CZ" sz="1600" b="1" dirty="0"/>
          </a:p>
          <a:p>
            <a:pPr marL="0" indent="0">
              <a:buNone/>
            </a:pP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SELECT </a:t>
            </a:r>
            <a:r>
              <a:rPr lang="cs-CZ" sz="16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study_name</a:t>
            </a:r>
            <a:r>
              <a:rPr lang="cs-CZ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cs-CZ" sz="16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study_id</a:t>
            </a: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FROM studies WHERE </a:t>
            </a:r>
            <a:r>
              <a:rPr lang="en-US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study_title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LIKE '%screening%' OR </a:t>
            </a:r>
            <a:r>
              <a:rPr lang="en-US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study_name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LIKE '%screening%';</a:t>
            </a:r>
          </a:p>
          <a:p>
            <a:pPr marL="0" indent="0">
              <a:buNone/>
            </a:pPr>
            <a:r>
              <a:rPr lang="en-US" sz="1600" dirty="0"/>
              <a:t>SELECT sex, COUNT</a:t>
            </a:r>
            <a:r>
              <a:rPr lang="en-US" sz="1600" dirty="0" smtClean="0"/>
              <a:t>(*)</a:t>
            </a:r>
            <a:r>
              <a:rPr lang="cs-CZ" sz="1600" dirty="0" smtClean="0"/>
              <a:t> </a:t>
            </a:r>
            <a:r>
              <a:rPr lang="en-US" sz="1600" dirty="0" smtClean="0"/>
              <a:t>FROM </a:t>
            </a:r>
            <a:r>
              <a:rPr lang="en-US" sz="1600" dirty="0"/>
              <a:t>patients p</a:t>
            </a:r>
          </a:p>
          <a:p>
            <a:pPr marL="0" indent="0">
              <a:buNone/>
            </a:pPr>
            <a:r>
              <a:rPr lang="en-US" sz="1600" dirty="0"/>
              <a:t>WHERE EXISTS </a:t>
            </a:r>
            <a:r>
              <a:rPr lang="cs-CZ" sz="1600" dirty="0" smtClean="0"/>
              <a:t> </a:t>
            </a:r>
            <a:r>
              <a:rPr lang="en-US" sz="1600" dirty="0" smtClean="0"/>
              <a:t>(</a:t>
            </a:r>
            <a:r>
              <a:rPr lang="en-US" sz="1600" dirty="0"/>
              <a:t>SELECT * FROM </a:t>
            </a:r>
            <a:r>
              <a:rPr lang="en-US" sz="1600" dirty="0" err="1"/>
              <a:t>patient_study</a:t>
            </a:r>
            <a:r>
              <a:rPr lang="en-US" sz="1600" dirty="0"/>
              <a:t> </a:t>
            </a:r>
            <a:r>
              <a:rPr lang="en-US" sz="1600" dirty="0" err="1"/>
              <a:t>ps</a:t>
            </a:r>
            <a:endParaRPr lang="en-US" sz="1600" dirty="0"/>
          </a:p>
          <a:p>
            <a:pPr marL="0" indent="0">
              <a:buNone/>
            </a:pPr>
            <a:r>
              <a:rPr lang="en-US" sz="1600" dirty="0"/>
              <a:t>WHERE </a:t>
            </a:r>
            <a:r>
              <a:rPr lang="en-US" sz="1600" dirty="0" err="1"/>
              <a:t>study_id</a:t>
            </a:r>
            <a:r>
              <a:rPr lang="en-US" sz="1600" dirty="0"/>
              <a:t> = 319 AND </a:t>
            </a:r>
            <a:r>
              <a:rPr lang="en-US" sz="1600" dirty="0" err="1"/>
              <a:t>ps.patient_id</a:t>
            </a:r>
            <a:r>
              <a:rPr lang="en-US" sz="1600" dirty="0"/>
              <a:t> = </a:t>
            </a:r>
            <a:r>
              <a:rPr lang="en-US" sz="1600" dirty="0" err="1"/>
              <a:t>p.patient_id</a:t>
            </a:r>
            <a:r>
              <a:rPr lang="en-US" sz="1600" dirty="0"/>
              <a:t>)</a:t>
            </a:r>
          </a:p>
          <a:p>
            <a:pPr marL="0" indent="0">
              <a:buNone/>
            </a:pPr>
            <a:r>
              <a:rPr lang="en-US" sz="1600" dirty="0"/>
              <a:t>GROUP BY sex;</a:t>
            </a:r>
            <a:endParaRPr lang="cs-CZ" sz="1600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Daniel Klimeš, </a:t>
            </a:r>
            <a:r>
              <a:rPr lang="en-US" dirty="0" err="1" smtClean="0"/>
              <a:t>Datab</a:t>
            </a:r>
            <a:r>
              <a:rPr lang="cs-CZ" dirty="0" err="1" smtClean="0"/>
              <a:t>ázové</a:t>
            </a:r>
            <a:r>
              <a:rPr lang="cs-CZ" dirty="0" smtClean="0"/>
              <a:t> systémy a SQL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55437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Soutěž o čokoládu!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457200" y="981075"/>
            <a:ext cx="8229600" cy="4968206"/>
          </a:xfrm>
        </p:spPr>
        <p:txBody>
          <a:bodyPr/>
          <a:lstStyle/>
          <a:p>
            <a:r>
              <a:rPr lang="cs-CZ" sz="2800" dirty="0" smtClean="0"/>
              <a:t>Zobrazte seznam studií a do sloupečků ke každé studii vždy počet žen, počet mužů a počet subjektů bez definované pohlaví (vytvořte pomocí jednoho příkazu).</a:t>
            </a:r>
          </a:p>
          <a:p>
            <a:endParaRPr lang="cs-CZ" sz="2800" dirty="0"/>
          </a:p>
          <a:p>
            <a:endParaRPr lang="cs-CZ" sz="2800" dirty="0" smtClean="0"/>
          </a:p>
          <a:p>
            <a:pPr marL="0" indent="0">
              <a:buNone/>
            </a:pPr>
            <a:r>
              <a:rPr lang="cs-CZ" sz="2800" dirty="0" smtClean="0">
                <a:solidFill>
                  <a:srgbClr val="FF0000"/>
                </a:solidFill>
              </a:rPr>
              <a:t>Vytvořený příkaz zašlete na email: </a:t>
            </a:r>
            <a:r>
              <a:rPr lang="cs-CZ" sz="2800" dirty="0" err="1" smtClean="0">
                <a:solidFill>
                  <a:srgbClr val="FF0000"/>
                </a:solidFill>
              </a:rPr>
              <a:t>kratochvilova</a:t>
            </a:r>
            <a:r>
              <a:rPr lang="en-US" sz="2800" dirty="0" smtClean="0">
                <a:solidFill>
                  <a:srgbClr val="FF0000"/>
                </a:solidFill>
              </a:rPr>
              <a:t>@</a:t>
            </a:r>
            <a:r>
              <a:rPr lang="cs-CZ" sz="2800" dirty="0" smtClean="0">
                <a:solidFill>
                  <a:srgbClr val="FF0000"/>
                </a:solidFill>
              </a:rPr>
              <a:t>iba.muni.cz</a:t>
            </a:r>
          </a:p>
          <a:p>
            <a:pPr marL="0" indent="0">
              <a:buNone/>
            </a:pPr>
            <a:endParaRPr lang="cs-CZ" sz="2800" dirty="0"/>
          </a:p>
          <a:p>
            <a:endParaRPr lang="cs-CZ" sz="2800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Daniel Klimeš, </a:t>
            </a:r>
            <a:r>
              <a:rPr lang="en-US" dirty="0" err="1" smtClean="0"/>
              <a:t>Datab</a:t>
            </a:r>
            <a:r>
              <a:rPr lang="cs-CZ" dirty="0" err="1" smtClean="0"/>
              <a:t>ázové</a:t>
            </a:r>
            <a:r>
              <a:rPr lang="cs-CZ" dirty="0" smtClean="0"/>
              <a:t> systémy a SQL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37979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Funkce bez argumentu - cvičení</a:t>
            </a:r>
            <a:endParaRPr lang="cs-CZ" dirty="0"/>
          </a:p>
        </p:txBody>
      </p:sp>
      <p:sp>
        <p:nvSpPr>
          <p:cNvPr id="10" name="Zástupný symbol pro obsah 9"/>
          <p:cNvSpPr>
            <a:spLocks noGrp="1"/>
          </p:cNvSpPr>
          <p:nvPr>
            <p:ph idx="1"/>
          </p:nvPr>
        </p:nvSpPr>
        <p:spPr>
          <a:xfrm>
            <a:off x="457200" y="981076"/>
            <a:ext cx="8229600" cy="863748"/>
          </a:xfrm>
        </p:spPr>
        <p:txBody>
          <a:bodyPr/>
          <a:lstStyle/>
          <a:p>
            <a:pPr marL="0" indent="0" algn="ctr">
              <a:buNone/>
            </a:pPr>
            <a:r>
              <a:rPr lang="cs-CZ" sz="2000" b="1" dirty="0" smtClean="0"/>
              <a:t>Vytvořte postupně funkci, v rámci které provedete:</a:t>
            </a:r>
          </a:p>
          <a:p>
            <a:pPr marL="457200" indent="-457200" algn="ctr">
              <a:buFont typeface="+mj-lt"/>
              <a:buAutoNum type="arabicPeriod" startAt="4"/>
            </a:pPr>
            <a:r>
              <a:rPr lang="cs-CZ" sz="2000" b="1" dirty="0" err="1" smtClean="0"/>
              <a:t>Nakategorizujete</a:t>
            </a:r>
            <a:r>
              <a:rPr lang="cs-CZ" sz="2000" b="1" dirty="0" smtClean="0"/>
              <a:t> </a:t>
            </a:r>
            <a:r>
              <a:rPr lang="cs-CZ" sz="2000" b="1" dirty="0"/>
              <a:t>některé proměnné</a:t>
            </a:r>
          </a:p>
          <a:p>
            <a:pPr marL="0" indent="0" algn="ctr">
              <a:buNone/>
            </a:pPr>
            <a:endParaRPr lang="cs-CZ" sz="1200" b="1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Daniel Klimeš, </a:t>
            </a:r>
            <a:r>
              <a:rPr lang="en-US" dirty="0" err="1" smtClean="0"/>
              <a:t>Datab</a:t>
            </a:r>
            <a:r>
              <a:rPr lang="cs-CZ" dirty="0" err="1" smtClean="0"/>
              <a:t>ázové</a:t>
            </a:r>
            <a:r>
              <a:rPr lang="cs-CZ" dirty="0" smtClean="0"/>
              <a:t> systémy a SQL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457200" y="1844824"/>
            <a:ext cx="850741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cs-CZ" dirty="0" smtClean="0"/>
              <a:t>Vytvořte nový sloupce vek (v letech) a </a:t>
            </a:r>
            <a:r>
              <a:rPr lang="cs-CZ" dirty="0" err="1" smtClean="0"/>
              <a:t>vek_kategorie</a:t>
            </a:r>
            <a:r>
              <a:rPr lang="cs-CZ" dirty="0" smtClean="0"/>
              <a:t> (0-44/45-69/70 a starší)  </a:t>
            </a:r>
            <a:endParaRPr lang="cs-CZ" dirty="0"/>
          </a:p>
          <a:p>
            <a:pPr marL="342900" indent="-342900">
              <a:buAutoNum type="arabicPeriod"/>
            </a:pPr>
            <a:r>
              <a:rPr lang="cs-CZ" dirty="0" smtClean="0">
                <a:latin typeface="+mj-lt"/>
              </a:rPr>
              <a:t>Vytvořte nový sloupec </a:t>
            </a:r>
            <a:r>
              <a:rPr lang="cs-CZ" dirty="0" err="1" smtClean="0">
                <a:latin typeface="+mj-lt"/>
              </a:rPr>
              <a:t>nador</a:t>
            </a:r>
            <a:r>
              <a:rPr lang="cs-CZ" dirty="0" smtClean="0">
                <a:latin typeface="+mj-lt"/>
              </a:rPr>
              <a:t> s hodnotami NEGATIVNI (</a:t>
            </a:r>
            <a:r>
              <a:rPr lang="cs-CZ" dirty="0" err="1" smtClean="0">
                <a:latin typeface="+mj-lt"/>
              </a:rPr>
              <a:t>vysledek_vys</a:t>
            </a:r>
            <a:r>
              <a:rPr lang="cs-CZ" dirty="0" smtClean="0">
                <a:latin typeface="+mj-lt"/>
              </a:rPr>
              <a:t> 1,2), BENIGNI (</a:t>
            </a:r>
            <a:r>
              <a:rPr lang="cs-CZ" dirty="0" err="1" smtClean="0">
                <a:latin typeface="+mj-lt"/>
              </a:rPr>
              <a:t>vysledek_vys</a:t>
            </a:r>
            <a:r>
              <a:rPr lang="cs-CZ" dirty="0" smtClean="0">
                <a:latin typeface="+mj-lt"/>
              </a:rPr>
              <a:t> 3,4), MALIGNI (</a:t>
            </a:r>
            <a:r>
              <a:rPr lang="cs-CZ" dirty="0" err="1" smtClean="0">
                <a:latin typeface="+mj-lt"/>
              </a:rPr>
              <a:t>vysledek_vys</a:t>
            </a:r>
            <a:r>
              <a:rPr lang="cs-CZ" dirty="0" smtClean="0">
                <a:latin typeface="+mj-lt"/>
              </a:rPr>
              <a:t> &gt;=5) a NEZNAMO (</a:t>
            </a:r>
            <a:r>
              <a:rPr lang="cs-CZ" dirty="0" err="1" smtClean="0">
                <a:latin typeface="+mj-lt"/>
              </a:rPr>
              <a:t>vysledek_vys</a:t>
            </a:r>
            <a:r>
              <a:rPr lang="cs-CZ" dirty="0" smtClean="0">
                <a:latin typeface="+mj-lt"/>
              </a:rPr>
              <a:t> NULL)</a:t>
            </a:r>
          </a:p>
          <a:p>
            <a:pPr marL="342900" indent="-342900">
              <a:buAutoNum type="arabicPeriod"/>
            </a:pPr>
            <a:endParaRPr lang="cs-CZ" dirty="0" smtClean="0">
              <a:latin typeface="+mj-lt"/>
            </a:endParaRPr>
          </a:p>
          <a:p>
            <a:endParaRPr lang="cs-CZ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65738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Funkce bez argumentu - cvičení</a:t>
            </a:r>
            <a:endParaRPr lang="cs-CZ" dirty="0"/>
          </a:p>
        </p:txBody>
      </p:sp>
      <p:sp>
        <p:nvSpPr>
          <p:cNvPr id="10" name="Zástupný symbol pro obsah 9"/>
          <p:cNvSpPr>
            <a:spLocks noGrp="1"/>
          </p:cNvSpPr>
          <p:nvPr>
            <p:ph idx="1"/>
          </p:nvPr>
        </p:nvSpPr>
        <p:spPr>
          <a:xfrm>
            <a:off x="457200" y="981076"/>
            <a:ext cx="8229600" cy="863748"/>
          </a:xfrm>
        </p:spPr>
        <p:txBody>
          <a:bodyPr/>
          <a:lstStyle/>
          <a:p>
            <a:pPr marL="0" indent="0" algn="ctr">
              <a:buNone/>
            </a:pPr>
            <a:r>
              <a:rPr lang="cs-CZ" sz="2000" b="1" dirty="0" smtClean="0"/>
              <a:t>Vytvořte postupně funkci, v rámci které provedete:</a:t>
            </a:r>
          </a:p>
          <a:p>
            <a:pPr marL="457200" indent="-457200" algn="ctr">
              <a:buFont typeface="+mj-lt"/>
              <a:buAutoNum type="arabicPeriod" startAt="4"/>
            </a:pPr>
            <a:r>
              <a:rPr lang="cs-CZ" sz="2000" b="1" dirty="0" err="1" smtClean="0"/>
              <a:t>Nakategorizujete</a:t>
            </a:r>
            <a:r>
              <a:rPr lang="cs-CZ" sz="2000" b="1" dirty="0" smtClean="0"/>
              <a:t> </a:t>
            </a:r>
            <a:r>
              <a:rPr lang="cs-CZ" sz="2000" b="1" dirty="0"/>
              <a:t>některé proměnné</a:t>
            </a:r>
          </a:p>
          <a:p>
            <a:pPr marL="0" indent="0" algn="ctr">
              <a:buNone/>
            </a:pPr>
            <a:endParaRPr lang="cs-CZ" sz="1200" b="1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Daniel Klimeš, </a:t>
            </a:r>
            <a:r>
              <a:rPr lang="en-US" dirty="0" err="1" smtClean="0"/>
              <a:t>Datab</a:t>
            </a:r>
            <a:r>
              <a:rPr lang="cs-CZ" dirty="0" err="1" smtClean="0"/>
              <a:t>ázové</a:t>
            </a:r>
            <a:r>
              <a:rPr lang="cs-CZ" dirty="0" smtClean="0"/>
              <a:t> systémy a SQL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457200" y="1844824"/>
            <a:ext cx="850741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cs-CZ" dirty="0" smtClean="0"/>
              <a:t>Vytvořte nový sloupce vek (v letech) a </a:t>
            </a:r>
            <a:r>
              <a:rPr lang="cs-CZ" dirty="0" err="1" smtClean="0"/>
              <a:t>vek_kategorie</a:t>
            </a:r>
            <a:r>
              <a:rPr lang="cs-CZ" dirty="0" smtClean="0"/>
              <a:t> (0-44/45-69/70 a starší)</a:t>
            </a:r>
          </a:p>
          <a:p>
            <a:pPr marL="342900" indent="-342900">
              <a:buFontTx/>
              <a:buAutoNum type="arabicPeriod"/>
            </a:pPr>
            <a:r>
              <a:rPr lang="cs-CZ" dirty="0" smtClean="0">
                <a:latin typeface="+mj-lt"/>
              </a:rPr>
              <a:t>Vytvořte nový sloupec </a:t>
            </a:r>
            <a:r>
              <a:rPr lang="cs-CZ" dirty="0" err="1" smtClean="0">
                <a:latin typeface="+mj-lt"/>
              </a:rPr>
              <a:t>nador</a:t>
            </a:r>
            <a:r>
              <a:rPr lang="cs-CZ" dirty="0" smtClean="0">
                <a:latin typeface="+mj-lt"/>
              </a:rPr>
              <a:t> (</a:t>
            </a:r>
            <a:r>
              <a:rPr lang="cs-CZ" dirty="0" err="1" smtClean="0">
                <a:latin typeface="+mj-lt"/>
              </a:rPr>
              <a:t>negativni</a:t>
            </a:r>
            <a:r>
              <a:rPr lang="cs-CZ" dirty="0" smtClean="0">
                <a:latin typeface="+mj-lt"/>
              </a:rPr>
              <a:t>/</a:t>
            </a:r>
            <a:r>
              <a:rPr lang="cs-CZ" dirty="0" err="1" smtClean="0">
                <a:latin typeface="+mj-lt"/>
              </a:rPr>
              <a:t>benigni</a:t>
            </a:r>
            <a:r>
              <a:rPr lang="cs-CZ" dirty="0" smtClean="0">
                <a:latin typeface="+mj-lt"/>
              </a:rPr>
              <a:t>/</a:t>
            </a:r>
            <a:r>
              <a:rPr lang="cs-CZ" dirty="0" err="1" smtClean="0">
                <a:latin typeface="+mj-lt"/>
              </a:rPr>
              <a:t>maligni</a:t>
            </a:r>
            <a:r>
              <a:rPr lang="cs-CZ" dirty="0" smtClean="0">
                <a:latin typeface="+mj-lt"/>
              </a:rPr>
              <a:t>/</a:t>
            </a:r>
            <a:r>
              <a:rPr lang="cs-CZ" dirty="0" err="1" smtClean="0">
                <a:latin typeface="+mj-lt"/>
              </a:rPr>
              <a:t>neznamo</a:t>
            </a:r>
            <a:r>
              <a:rPr lang="cs-CZ" dirty="0" smtClean="0">
                <a:latin typeface="+mj-lt"/>
              </a:rPr>
              <a:t>)</a:t>
            </a:r>
          </a:p>
          <a:p>
            <a:endParaRPr lang="cs-CZ" dirty="0" smtClean="0">
              <a:latin typeface="+mj-lt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606388" y="2603549"/>
            <a:ext cx="7931224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>
                <a:latin typeface="+mj-lt"/>
              </a:rPr>
              <a:t>ALTER TABLE </a:t>
            </a:r>
            <a:r>
              <a:rPr lang="cs-CZ" dirty="0" err="1">
                <a:latin typeface="+mj-lt"/>
              </a:rPr>
              <a:t>mamo_scr</a:t>
            </a:r>
            <a:r>
              <a:rPr lang="cs-CZ" dirty="0">
                <a:latin typeface="+mj-lt"/>
              </a:rPr>
              <a:t> ADD COLUMN vek NUMERIC(2);</a:t>
            </a:r>
          </a:p>
          <a:p>
            <a:r>
              <a:rPr lang="cs-CZ" dirty="0">
                <a:latin typeface="+mj-lt"/>
              </a:rPr>
              <a:t>UPDATE </a:t>
            </a:r>
            <a:r>
              <a:rPr lang="cs-CZ" dirty="0" err="1">
                <a:latin typeface="+mj-lt"/>
              </a:rPr>
              <a:t>mamo_scr</a:t>
            </a:r>
            <a:r>
              <a:rPr lang="cs-CZ" dirty="0">
                <a:latin typeface="+mj-lt"/>
              </a:rPr>
              <a:t> SET vek=</a:t>
            </a:r>
            <a:r>
              <a:rPr lang="cs-CZ" dirty="0" err="1">
                <a:latin typeface="+mj-lt"/>
              </a:rPr>
              <a:t>vek_roky</a:t>
            </a:r>
            <a:r>
              <a:rPr lang="cs-CZ" dirty="0">
                <a:latin typeface="+mj-lt"/>
              </a:rPr>
              <a:t>(</a:t>
            </a:r>
            <a:r>
              <a:rPr lang="cs-CZ" dirty="0" err="1">
                <a:latin typeface="+mj-lt"/>
              </a:rPr>
              <a:t>datum_narozeni</a:t>
            </a:r>
            <a:r>
              <a:rPr lang="cs-CZ" dirty="0">
                <a:latin typeface="+mj-lt"/>
              </a:rPr>
              <a:t>);</a:t>
            </a:r>
          </a:p>
          <a:p>
            <a:r>
              <a:rPr lang="cs-CZ" dirty="0" smtClean="0">
                <a:latin typeface="+mj-lt"/>
              </a:rPr>
              <a:t>ALTER </a:t>
            </a:r>
            <a:r>
              <a:rPr lang="cs-CZ" dirty="0">
                <a:latin typeface="+mj-lt"/>
              </a:rPr>
              <a:t>TABLE </a:t>
            </a:r>
            <a:r>
              <a:rPr lang="cs-CZ" dirty="0" err="1">
                <a:latin typeface="+mj-lt"/>
              </a:rPr>
              <a:t>mamo_scr</a:t>
            </a:r>
            <a:r>
              <a:rPr lang="cs-CZ" dirty="0">
                <a:latin typeface="+mj-lt"/>
              </a:rPr>
              <a:t> ADD COLUMN </a:t>
            </a:r>
            <a:r>
              <a:rPr lang="cs-CZ" dirty="0" err="1">
                <a:latin typeface="+mj-lt"/>
              </a:rPr>
              <a:t>vek_kategorie</a:t>
            </a:r>
            <a:r>
              <a:rPr lang="cs-CZ" dirty="0">
                <a:latin typeface="+mj-lt"/>
              </a:rPr>
              <a:t> VARCHAR(20);</a:t>
            </a:r>
          </a:p>
          <a:p>
            <a:r>
              <a:rPr lang="cs-CZ" dirty="0">
                <a:latin typeface="+mj-lt"/>
              </a:rPr>
              <a:t>UPDATE </a:t>
            </a:r>
            <a:r>
              <a:rPr lang="cs-CZ" dirty="0" err="1">
                <a:latin typeface="+mj-lt"/>
              </a:rPr>
              <a:t>mamo_scr</a:t>
            </a:r>
            <a:r>
              <a:rPr lang="cs-CZ" dirty="0">
                <a:latin typeface="+mj-lt"/>
              </a:rPr>
              <a:t> SET </a:t>
            </a:r>
            <a:r>
              <a:rPr lang="cs-CZ" dirty="0" err="1">
                <a:latin typeface="+mj-lt"/>
              </a:rPr>
              <a:t>vek_kategorie</a:t>
            </a:r>
            <a:r>
              <a:rPr lang="cs-CZ" dirty="0">
                <a:latin typeface="+mj-lt"/>
              </a:rPr>
              <a:t> = CASE</a:t>
            </a:r>
          </a:p>
          <a:p>
            <a:r>
              <a:rPr lang="cs-CZ" dirty="0">
                <a:latin typeface="+mj-lt"/>
              </a:rPr>
              <a:t>	WHEN vek &lt; 45 THEN '0 - 44'</a:t>
            </a:r>
          </a:p>
          <a:p>
            <a:r>
              <a:rPr lang="cs-CZ" dirty="0">
                <a:latin typeface="+mj-lt"/>
              </a:rPr>
              <a:t>	WHEN vek &lt; 70 THEN '45 - 69'</a:t>
            </a:r>
          </a:p>
          <a:p>
            <a:r>
              <a:rPr lang="cs-CZ" dirty="0">
                <a:latin typeface="+mj-lt"/>
              </a:rPr>
              <a:t>	ELSE '70 a starší' END;</a:t>
            </a:r>
          </a:p>
          <a:p>
            <a:r>
              <a:rPr lang="cs-CZ" dirty="0" smtClean="0">
                <a:latin typeface="+mj-lt"/>
              </a:rPr>
              <a:t>ALTER </a:t>
            </a:r>
            <a:r>
              <a:rPr lang="cs-CZ" dirty="0">
                <a:latin typeface="+mj-lt"/>
              </a:rPr>
              <a:t>TABLE </a:t>
            </a:r>
            <a:r>
              <a:rPr lang="cs-CZ" dirty="0" err="1">
                <a:latin typeface="+mj-lt"/>
              </a:rPr>
              <a:t>mamo_scr</a:t>
            </a:r>
            <a:r>
              <a:rPr lang="cs-CZ" dirty="0">
                <a:latin typeface="+mj-lt"/>
              </a:rPr>
              <a:t> ADD COLUMN </a:t>
            </a:r>
            <a:r>
              <a:rPr lang="cs-CZ" dirty="0" err="1">
                <a:latin typeface="+mj-lt"/>
              </a:rPr>
              <a:t>nador</a:t>
            </a:r>
            <a:r>
              <a:rPr lang="cs-CZ" dirty="0">
                <a:latin typeface="+mj-lt"/>
              </a:rPr>
              <a:t> VARCHAR(20);</a:t>
            </a:r>
          </a:p>
          <a:p>
            <a:r>
              <a:rPr lang="cs-CZ" dirty="0">
                <a:latin typeface="+mj-lt"/>
              </a:rPr>
              <a:t>UPDATE </a:t>
            </a:r>
            <a:r>
              <a:rPr lang="cs-CZ" dirty="0" err="1">
                <a:latin typeface="+mj-lt"/>
              </a:rPr>
              <a:t>mamo_scr</a:t>
            </a:r>
            <a:r>
              <a:rPr lang="cs-CZ" dirty="0">
                <a:latin typeface="+mj-lt"/>
              </a:rPr>
              <a:t> SET </a:t>
            </a:r>
            <a:r>
              <a:rPr lang="cs-CZ" dirty="0" err="1">
                <a:latin typeface="+mj-lt"/>
              </a:rPr>
              <a:t>nador</a:t>
            </a:r>
            <a:r>
              <a:rPr lang="cs-CZ" dirty="0">
                <a:latin typeface="+mj-lt"/>
              </a:rPr>
              <a:t> = </a:t>
            </a:r>
            <a:r>
              <a:rPr lang="cs-CZ" dirty="0" smtClean="0">
                <a:latin typeface="+mj-lt"/>
              </a:rPr>
              <a:t>CASE </a:t>
            </a:r>
          </a:p>
          <a:p>
            <a:r>
              <a:rPr lang="cs-CZ" dirty="0">
                <a:latin typeface="+mj-lt"/>
              </a:rPr>
              <a:t>	</a:t>
            </a:r>
            <a:r>
              <a:rPr lang="cs-CZ" dirty="0" smtClean="0">
                <a:latin typeface="+mj-lt"/>
              </a:rPr>
              <a:t>WHEN </a:t>
            </a:r>
            <a:r>
              <a:rPr lang="cs-CZ" dirty="0" err="1">
                <a:latin typeface="+mj-lt"/>
              </a:rPr>
              <a:t>vysledek_vys</a:t>
            </a:r>
            <a:r>
              <a:rPr lang="cs-CZ" dirty="0">
                <a:latin typeface="+mj-lt"/>
              </a:rPr>
              <a:t> IN (1,2) THEN 'NEGATIVNI'</a:t>
            </a:r>
          </a:p>
          <a:p>
            <a:r>
              <a:rPr lang="cs-CZ" dirty="0">
                <a:latin typeface="+mj-lt"/>
              </a:rPr>
              <a:t>	WHEN </a:t>
            </a:r>
            <a:r>
              <a:rPr lang="cs-CZ" dirty="0" err="1">
                <a:latin typeface="+mj-lt"/>
              </a:rPr>
              <a:t>vysledek_vys</a:t>
            </a:r>
            <a:r>
              <a:rPr lang="cs-CZ" dirty="0">
                <a:latin typeface="+mj-lt"/>
              </a:rPr>
              <a:t> IN (3,4) THEN 'BENIGNI'</a:t>
            </a:r>
          </a:p>
          <a:p>
            <a:r>
              <a:rPr lang="cs-CZ" dirty="0">
                <a:latin typeface="+mj-lt"/>
              </a:rPr>
              <a:t>	WHEN </a:t>
            </a:r>
            <a:r>
              <a:rPr lang="cs-CZ" dirty="0" err="1">
                <a:latin typeface="+mj-lt"/>
              </a:rPr>
              <a:t>vysledek_vys</a:t>
            </a:r>
            <a:r>
              <a:rPr lang="cs-CZ" dirty="0">
                <a:latin typeface="+mj-lt"/>
              </a:rPr>
              <a:t> &gt;= 5 THEN 'MALIGNI'</a:t>
            </a:r>
          </a:p>
          <a:p>
            <a:r>
              <a:rPr lang="cs-CZ" dirty="0">
                <a:latin typeface="+mj-lt"/>
              </a:rPr>
              <a:t>	ELSE 'NEZNAMO' END;</a:t>
            </a:r>
          </a:p>
        </p:txBody>
      </p:sp>
    </p:spTree>
    <p:extLst>
      <p:ext uri="{BB962C8B-B14F-4D97-AF65-F5344CB8AC3E}">
        <p14:creationId xmlns:p14="http://schemas.microsoft.com/office/powerpoint/2010/main" val="623359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Funkce bez argumentu - cvičení</a:t>
            </a:r>
            <a:endParaRPr lang="cs-CZ" dirty="0"/>
          </a:p>
        </p:txBody>
      </p:sp>
      <p:sp>
        <p:nvSpPr>
          <p:cNvPr id="10" name="Zástupný symbol pro obsah 9"/>
          <p:cNvSpPr>
            <a:spLocks noGrp="1"/>
          </p:cNvSpPr>
          <p:nvPr>
            <p:ph idx="1"/>
          </p:nvPr>
        </p:nvSpPr>
        <p:spPr>
          <a:xfrm>
            <a:off x="457200" y="981076"/>
            <a:ext cx="8229600" cy="863748"/>
          </a:xfrm>
        </p:spPr>
        <p:txBody>
          <a:bodyPr/>
          <a:lstStyle/>
          <a:p>
            <a:pPr marL="0" indent="0" algn="ctr">
              <a:buNone/>
            </a:pPr>
            <a:r>
              <a:rPr lang="cs-CZ" sz="2000" b="1" dirty="0" smtClean="0"/>
              <a:t>Vytvořte postupně funkci, v rámci které provedete:</a:t>
            </a:r>
          </a:p>
          <a:p>
            <a:pPr marL="457200" indent="-457200" algn="ctr">
              <a:buFont typeface="+mj-lt"/>
              <a:buAutoNum type="arabicPeriod" startAt="5"/>
            </a:pPr>
            <a:r>
              <a:rPr lang="cs-CZ" sz="2000" b="1" dirty="0"/>
              <a:t>Všechny předchozí dotazy </a:t>
            </a:r>
            <a:r>
              <a:rPr lang="cs-CZ" sz="2000" b="1" dirty="0" smtClean="0"/>
              <a:t>pro update a </a:t>
            </a:r>
            <a:r>
              <a:rPr lang="cs-CZ" sz="2000" b="1" dirty="0" err="1" smtClean="0"/>
              <a:t>delete</a:t>
            </a:r>
            <a:r>
              <a:rPr lang="cs-CZ" sz="2000" b="1" dirty="0" smtClean="0"/>
              <a:t> zaobalte </a:t>
            </a:r>
            <a:r>
              <a:rPr lang="cs-CZ" sz="2000" b="1" dirty="0"/>
              <a:t>do funkce</a:t>
            </a:r>
          </a:p>
          <a:p>
            <a:pPr marL="0" indent="0" algn="ctr">
              <a:buNone/>
            </a:pPr>
            <a:endParaRPr lang="cs-CZ" sz="1200" b="1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Daniel Klimeš, </a:t>
            </a:r>
            <a:r>
              <a:rPr lang="en-US" dirty="0" err="1" smtClean="0"/>
              <a:t>Datab</a:t>
            </a:r>
            <a:r>
              <a:rPr lang="cs-CZ" dirty="0" err="1" smtClean="0"/>
              <a:t>ázové</a:t>
            </a:r>
            <a:r>
              <a:rPr lang="cs-CZ" dirty="0" smtClean="0"/>
              <a:t> systémy a SQL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7768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Funkce bez argumentu - cvičení</a:t>
            </a:r>
            <a:endParaRPr lang="cs-CZ" dirty="0"/>
          </a:p>
        </p:txBody>
      </p:sp>
      <p:sp>
        <p:nvSpPr>
          <p:cNvPr id="10" name="Zástupný symbol pro obsah 9"/>
          <p:cNvSpPr>
            <a:spLocks noGrp="1"/>
          </p:cNvSpPr>
          <p:nvPr>
            <p:ph idx="1"/>
          </p:nvPr>
        </p:nvSpPr>
        <p:spPr>
          <a:xfrm>
            <a:off x="457200" y="981076"/>
            <a:ext cx="8229600" cy="863748"/>
          </a:xfrm>
        </p:spPr>
        <p:txBody>
          <a:bodyPr/>
          <a:lstStyle/>
          <a:p>
            <a:pPr marL="0" indent="0" algn="ctr">
              <a:buNone/>
            </a:pPr>
            <a:r>
              <a:rPr lang="cs-CZ" sz="2000" b="1" dirty="0" smtClean="0"/>
              <a:t>Vytvořte postupně funkci, v rámci které provedete:</a:t>
            </a:r>
          </a:p>
          <a:p>
            <a:pPr marL="457200" indent="-457200" algn="ctr">
              <a:buFont typeface="+mj-lt"/>
              <a:buAutoNum type="arabicPeriod" startAt="5"/>
            </a:pPr>
            <a:r>
              <a:rPr lang="cs-CZ" sz="2000" b="1" dirty="0"/>
              <a:t>Všechny předchozí dotazy </a:t>
            </a:r>
            <a:r>
              <a:rPr lang="cs-CZ" sz="2000" b="1" dirty="0" smtClean="0"/>
              <a:t>pro update a </a:t>
            </a:r>
            <a:r>
              <a:rPr lang="cs-CZ" sz="2000" b="1" dirty="0" err="1" smtClean="0"/>
              <a:t>delete</a:t>
            </a:r>
            <a:r>
              <a:rPr lang="cs-CZ" sz="2000" b="1" dirty="0" smtClean="0"/>
              <a:t> zaobalte </a:t>
            </a:r>
            <a:r>
              <a:rPr lang="cs-CZ" sz="2000" b="1" dirty="0"/>
              <a:t>do </a:t>
            </a:r>
            <a:r>
              <a:rPr lang="cs-CZ" sz="2000" b="1" dirty="0" smtClean="0"/>
              <a:t>funkce</a:t>
            </a:r>
            <a:endParaRPr lang="cs-CZ" sz="2000" b="1" dirty="0"/>
          </a:p>
          <a:p>
            <a:pPr marL="0" indent="0" algn="ctr">
              <a:buNone/>
            </a:pPr>
            <a:endParaRPr lang="cs-CZ" sz="1200" b="1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Daniel Klimeš, </a:t>
            </a:r>
            <a:r>
              <a:rPr lang="en-US" dirty="0" err="1" smtClean="0"/>
              <a:t>Datab</a:t>
            </a:r>
            <a:r>
              <a:rPr lang="cs-CZ" dirty="0" err="1" smtClean="0"/>
              <a:t>ázové</a:t>
            </a:r>
            <a:r>
              <a:rPr lang="cs-CZ" dirty="0" smtClean="0"/>
              <a:t> systémy a SQL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1403648" y="2198837"/>
            <a:ext cx="6336704" cy="32778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dirty="0">
                <a:latin typeface="+mj-lt"/>
              </a:rPr>
              <a:t>CREATE OR REPLACE FUNCTION </a:t>
            </a:r>
            <a:r>
              <a:rPr lang="cs-CZ" dirty="0" err="1">
                <a:latin typeface="+mj-lt"/>
              </a:rPr>
              <a:t>mamo_scr</a:t>
            </a:r>
            <a:r>
              <a:rPr lang="cs-CZ" dirty="0">
                <a:latin typeface="+mj-lt"/>
              </a:rPr>
              <a:t>()</a:t>
            </a:r>
          </a:p>
          <a:p>
            <a:pPr>
              <a:lnSpc>
                <a:spcPct val="150000"/>
              </a:lnSpc>
            </a:pPr>
            <a:r>
              <a:rPr lang="cs-CZ" dirty="0">
                <a:latin typeface="+mj-lt"/>
              </a:rPr>
              <a:t>RETURNS VOID AS $$</a:t>
            </a:r>
          </a:p>
          <a:p>
            <a:pPr>
              <a:lnSpc>
                <a:spcPct val="150000"/>
              </a:lnSpc>
            </a:pPr>
            <a:r>
              <a:rPr lang="cs-CZ" dirty="0" smtClean="0">
                <a:latin typeface="+mj-lt"/>
              </a:rPr>
              <a:t>BEGIN</a:t>
            </a:r>
          </a:p>
          <a:p>
            <a:r>
              <a:rPr lang="cs-CZ" dirty="0" smtClean="0">
                <a:solidFill>
                  <a:srgbClr val="FF0000"/>
                </a:solidFill>
                <a:latin typeface="+mj-lt"/>
              </a:rPr>
              <a:t>Zde vložte všechny předchozí dotazy pro update a </a:t>
            </a:r>
            <a:r>
              <a:rPr lang="cs-CZ" dirty="0" err="1" smtClean="0">
                <a:solidFill>
                  <a:srgbClr val="FF0000"/>
                </a:solidFill>
                <a:latin typeface="+mj-lt"/>
              </a:rPr>
              <a:t>delete</a:t>
            </a:r>
            <a:endParaRPr lang="cs-CZ" dirty="0" smtClean="0">
              <a:solidFill>
                <a:srgbClr val="FF0000"/>
              </a:solidFill>
              <a:latin typeface="+mj-lt"/>
            </a:endParaRPr>
          </a:p>
          <a:p>
            <a:r>
              <a:rPr lang="cs-CZ" dirty="0" smtClean="0">
                <a:solidFill>
                  <a:srgbClr val="FF0000"/>
                </a:solidFill>
                <a:latin typeface="+mj-lt"/>
              </a:rPr>
              <a:t>(Pokud budete spouštět funkci opakovaně, musíte zajistit, aby se vám data neduplikovala, proto musíte do funkce vložit dotaz pro vymazání všech dat!!)</a:t>
            </a:r>
            <a:endParaRPr lang="cs-CZ" dirty="0">
              <a:solidFill>
                <a:srgbClr val="FF0000"/>
              </a:solidFill>
              <a:latin typeface="+mj-lt"/>
            </a:endParaRPr>
          </a:p>
          <a:p>
            <a:pPr>
              <a:lnSpc>
                <a:spcPct val="150000"/>
              </a:lnSpc>
            </a:pPr>
            <a:r>
              <a:rPr lang="cs-CZ" dirty="0" smtClean="0">
                <a:latin typeface="+mj-lt"/>
              </a:rPr>
              <a:t>END</a:t>
            </a:r>
            <a:r>
              <a:rPr lang="cs-CZ" dirty="0">
                <a:latin typeface="+mj-lt"/>
              </a:rPr>
              <a:t>;</a:t>
            </a:r>
          </a:p>
          <a:p>
            <a:pPr>
              <a:lnSpc>
                <a:spcPct val="150000"/>
              </a:lnSpc>
            </a:pPr>
            <a:r>
              <a:rPr lang="cs-CZ" dirty="0">
                <a:latin typeface="+mj-lt"/>
              </a:rPr>
              <a:t>$$ LANGUAGE PLPGSQL;</a:t>
            </a:r>
          </a:p>
        </p:txBody>
      </p:sp>
      <p:sp>
        <p:nvSpPr>
          <p:cNvPr id="5" name="Obdélník 4"/>
          <p:cNvSpPr/>
          <p:nvPr/>
        </p:nvSpPr>
        <p:spPr>
          <a:xfrm>
            <a:off x="1403648" y="5664646"/>
            <a:ext cx="23685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>
                <a:latin typeface="+mj-lt"/>
              </a:rPr>
              <a:t>SELECT </a:t>
            </a:r>
            <a:r>
              <a:rPr lang="cs-CZ" dirty="0" err="1" smtClean="0">
                <a:latin typeface="+mj-lt"/>
              </a:rPr>
              <a:t>mamo_scr</a:t>
            </a:r>
            <a:r>
              <a:rPr lang="cs-CZ" dirty="0" smtClean="0">
                <a:latin typeface="+mj-lt"/>
              </a:rPr>
              <a:t>();</a:t>
            </a:r>
            <a:endParaRPr lang="cs-CZ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18026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Funkce </a:t>
            </a:r>
            <a:r>
              <a:rPr lang="cs-CZ" dirty="0" err="1" smtClean="0"/>
              <a:t>mamo_scr</a:t>
            </a:r>
            <a:r>
              <a:rPr lang="cs-CZ" dirty="0" smtClean="0"/>
              <a:t>()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Daniel Klimeš, </a:t>
            </a:r>
            <a:r>
              <a:rPr lang="en-US" dirty="0" err="1" smtClean="0"/>
              <a:t>Datab</a:t>
            </a:r>
            <a:r>
              <a:rPr lang="cs-CZ" dirty="0" err="1" smtClean="0"/>
              <a:t>ázové</a:t>
            </a:r>
            <a:r>
              <a:rPr lang="cs-CZ" dirty="0" smtClean="0"/>
              <a:t> systémy a SQL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1300" b="1" dirty="0"/>
              <a:t>CREATE OR REPLACE FUNCTION </a:t>
            </a:r>
            <a:r>
              <a:rPr lang="cs-CZ" sz="1300" b="1" dirty="0" err="1"/>
              <a:t>mamo_scr</a:t>
            </a:r>
            <a:r>
              <a:rPr lang="cs-CZ" sz="1300" b="1" dirty="0"/>
              <a:t>()</a:t>
            </a:r>
          </a:p>
          <a:p>
            <a:pPr marL="0" indent="0">
              <a:buNone/>
            </a:pPr>
            <a:r>
              <a:rPr lang="cs-CZ" sz="1300" b="1" dirty="0"/>
              <a:t>RETURNS VOID AS $$</a:t>
            </a:r>
          </a:p>
          <a:p>
            <a:pPr marL="0" indent="0">
              <a:buNone/>
            </a:pPr>
            <a:r>
              <a:rPr lang="cs-CZ" sz="1300" b="1" dirty="0"/>
              <a:t>BEGIN</a:t>
            </a:r>
          </a:p>
          <a:p>
            <a:pPr marL="0" indent="0">
              <a:buNone/>
            </a:pPr>
            <a:r>
              <a:rPr lang="cs-CZ" sz="1300" b="1" dirty="0" smtClean="0">
                <a:solidFill>
                  <a:srgbClr val="FF0000"/>
                </a:solidFill>
              </a:rPr>
              <a:t>DELETE FROM </a:t>
            </a:r>
            <a:r>
              <a:rPr lang="cs-CZ" sz="1300" b="1" dirty="0" err="1" smtClean="0">
                <a:solidFill>
                  <a:srgbClr val="FF0000"/>
                </a:solidFill>
              </a:rPr>
              <a:t>mamo_scr</a:t>
            </a:r>
            <a:r>
              <a:rPr lang="cs-CZ" sz="1300" b="1" dirty="0">
                <a:solidFill>
                  <a:srgbClr val="FF0000"/>
                </a:solidFill>
              </a:rPr>
              <a:t>;</a:t>
            </a:r>
          </a:p>
          <a:p>
            <a:pPr marL="0" indent="0">
              <a:buNone/>
            </a:pPr>
            <a:r>
              <a:rPr lang="cs-CZ" sz="1300" dirty="0" smtClean="0"/>
              <a:t>COPY </a:t>
            </a:r>
            <a:r>
              <a:rPr lang="cs-CZ" sz="1300" dirty="0" err="1" smtClean="0"/>
              <a:t>mamo_scr</a:t>
            </a:r>
            <a:r>
              <a:rPr lang="cs-CZ" sz="1300" dirty="0" smtClean="0"/>
              <a:t> (</a:t>
            </a:r>
            <a:r>
              <a:rPr lang="cs-CZ" sz="1300" dirty="0" err="1" smtClean="0"/>
              <a:t>id_pacientky</a:t>
            </a:r>
            <a:r>
              <a:rPr lang="cs-CZ" sz="1300" dirty="0" smtClean="0"/>
              <a:t>, </a:t>
            </a:r>
            <a:r>
              <a:rPr lang="cs-CZ" sz="1300" dirty="0" err="1" smtClean="0"/>
              <a:t>datum_narozeni</a:t>
            </a:r>
            <a:r>
              <a:rPr lang="cs-CZ" sz="1300" dirty="0" smtClean="0"/>
              <a:t>, kraj, metoda, </a:t>
            </a:r>
            <a:r>
              <a:rPr lang="cs-CZ" sz="1300" dirty="0" err="1" smtClean="0"/>
              <a:t>datum_vys</a:t>
            </a:r>
            <a:r>
              <a:rPr lang="cs-CZ" sz="1300" dirty="0" smtClean="0"/>
              <a:t>, </a:t>
            </a:r>
            <a:r>
              <a:rPr lang="cs-CZ" sz="1300" dirty="0" err="1" smtClean="0"/>
              <a:t>výsledek_vys</a:t>
            </a:r>
            <a:r>
              <a:rPr lang="cs-CZ" sz="1300" dirty="0" smtClean="0"/>
              <a:t>)</a:t>
            </a:r>
          </a:p>
          <a:p>
            <a:pPr marL="0" indent="0">
              <a:buNone/>
            </a:pPr>
            <a:r>
              <a:rPr lang="cs-CZ" sz="1300" dirty="0" smtClean="0"/>
              <a:t>FROM </a:t>
            </a:r>
            <a:r>
              <a:rPr lang="cs-CZ" sz="1300" dirty="0"/>
              <a:t>'/</a:t>
            </a:r>
            <a:r>
              <a:rPr lang="cs-CZ" sz="1300" dirty="0" err="1" smtClean="0"/>
              <a:t>home</a:t>
            </a:r>
            <a:r>
              <a:rPr lang="cs-CZ" sz="1300" dirty="0" smtClean="0"/>
              <a:t>/</a:t>
            </a:r>
            <a:r>
              <a:rPr lang="cs-CZ" sz="1300" dirty="0" err="1" smtClean="0"/>
              <a:t>kratochvilova</a:t>
            </a:r>
            <a:r>
              <a:rPr lang="cs-CZ" sz="1300" dirty="0" smtClean="0"/>
              <a:t>/</a:t>
            </a:r>
            <a:r>
              <a:rPr lang="cs-CZ" sz="1300" dirty="0" err="1" smtClean="0"/>
              <a:t>vyuka</a:t>
            </a:r>
            <a:r>
              <a:rPr lang="cs-CZ" sz="1300" smtClean="0"/>
              <a:t>/mamo_scr.csv </a:t>
            </a:r>
            <a:r>
              <a:rPr lang="cs-CZ" sz="1300" dirty="0" smtClean="0"/>
              <a:t>CSV </a:t>
            </a:r>
            <a:r>
              <a:rPr lang="cs-CZ" sz="1300" dirty="0" err="1"/>
              <a:t>delimiter</a:t>
            </a:r>
            <a:r>
              <a:rPr lang="cs-CZ" sz="1300" dirty="0"/>
              <a:t> ';' </a:t>
            </a:r>
            <a:r>
              <a:rPr lang="cs-CZ" sz="1300" dirty="0" err="1"/>
              <a:t>header</a:t>
            </a:r>
            <a:r>
              <a:rPr lang="cs-CZ" sz="1300" dirty="0"/>
              <a:t> </a:t>
            </a:r>
            <a:r>
              <a:rPr lang="cs-CZ" sz="1300" dirty="0" err="1"/>
              <a:t>null</a:t>
            </a:r>
            <a:r>
              <a:rPr lang="cs-CZ" sz="1300" dirty="0"/>
              <a:t> '';</a:t>
            </a:r>
          </a:p>
          <a:p>
            <a:pPr marL="0" indent="0">
              <a:buNone/>
            </a:pPr>
            <a:r>
              <a:rPr lang="cs-CZ" sz="1300" dirty="0" smtClean="0"/>
              <a:t>DELETE </a:t>
            </a:r>
            <a:r>
              <a:rPr lang="cs-CZ" sz="1300" dirty="0"/>
              <a:t>FROM </a:t>
            </a:r>
            <a:r>
              <a:rPr lang="cs-CZ" sz="1300" dirty="0" err="1"/>
              <a:t>mamo_scr</a:t>
            </a:r>
            <a:r>
              <a:rPr lang="cs-CZ" sz="1300" dirty="0"/>
              <a:t> </a:t>
            </a:r>
            <a:r>
              <a:rPr lang="cs-CZ" sz="1300" dirty="0" smtClean="0"/>
              <a:t>WHERE </a:t>
            </a:r>
            <a:r>
              <a:rPr lang="cs-CZ" sz="1300" dirty="0" err="1"/>
              <a:t>datum_narozeni</a:t>
            </a:r>
            <a:r>
              <a:rPr lang="cs-CZ" sz="1300" dirty="0"/>
              <a:t> IS NULL OR </a:t>
            </a:r>
            <a:r>
              <a:rPr lang="cs-CZ" sz="1300" dirty="0" err="1"/>
              <a:t>datum_vys</a:t>
            </a:r>
            <a:r>
              <a:rPr lang="cs-CZ" sz="1300" dirty="0"/>
              <a:t> IS NULL OR </a:t>
            </a:r>
            <a:r>
              <a:rPr lang="cs-CZ" sz="1300" dirty="0" err="1"/>
              <a:t>vysledek_vys</a:t>
            </a:r>
            <a:r>
              <a:rPr lang="cs-CZ" sz="1300" dirty="0"/>
              <a:t> IS NULL;</a:t>
            </a:r>
          </a:p>
          <a:p>
            <a:pPr marL="0" indent="0">
              <a:buNone/>
            </a:pPr>
            <a:r>
              <a:rPr lang="cs-CZ" sz="1300" dirty="0"/>
              <a:t>DELETE FROM </a:t>
            </a:r>
            <a:r>
              <a:rPr lang="cs-CZ" sz="1300" dirty="0" err="1" smtClean="0"/>
              <a:t>mamo_scr</a:t>
            </a:r>
            <a:r>
              <a:rPr lang="cs-CZ" sz="1300" dirty="0" smtClean="0"/>
              <a:t> WHERE </a:t>
            </a:r>
            <a:r>
              <a:rPr lang="cs-CZ" sz="1300" dirty="0" err="1"/>
              <a:t>datum_narozeni</a:t>
            </a:r>
            <a:r>
              <a:rPr lang="cs-CZ" sz="1300" dirty="0"/>
              <a:t> &gt; </a:t>
            </a:r>
            <a:r>
              <a:rPr lang="cs-CZ" sz="1300" dirty="0" err="1"/>
              <a:t>datum_vys</a:t>
            </a:r>
            <a:r>
              <a:rPr lang="cs-CZ" sz="1300" dirty="0"/>
              <a:t> OR </a:t>
            </a:r>
            <a:r>
              <a:rPr lang="cs-CZ" sz="1300" dirty="0" err="1"/>
              <a:t>datum_vys</a:t>
            </a:r>
            <a:r>
              <a:rPr lang="cs-CZ" sz="1300" dirty="0"/>
              <a:t> &gt; </a:t>
            </a:r>
            <a:r>
              <a:rPr lang="cs-CZ" sz="1300" dirty="0" smtClean="0"/>
              <a:t>CURRENT_DATE OR </a:t>
            </a:r>
            <a:r>
              <a:rPr lang="cs-CZ" sz="1300" dirty="0" err="1"/>
              <a:t>datum_narozeni</a:t>
            </a:r>
            <a:r>
              <a:rPr lang="cs-CZ" sz="1300" dirty="0"/>
              <a:t> &gt; CURRENT_DATE;</a:t>
            </a:r>
          </a:p>
          <a:p>
            <a:pPr marL="0" indent="0">
              <a:buNone/>
            </a:pPr>
            <a:r>
              <a:rPr lang="cs-CZ" sz="1300" dirty="0"/>
              <a:t>UPDATE </a:t>
            </a:r>
            <a:r>
              <a:rPr lang="cs-CZ" sz="1300" dirty="0" err="1"/>
              <a:t>mamo_scr</a:t>
            </a:r>
            <a:r>
              <a:rPr lang="cs-CZ" sz="1300" dirty="0"/>
              <a:t> SET kraj = '999' WHERE kraj IS NULL;</a:t>
            </a:r>
          </a:p>
          <a:p>
            <a:pPr marL="0" indent="0">
              <a:buNone/>
            </a:pPr>
            <a:r>
              <a:rPr lang="cs-CZ" sz="1300" dirty="0"/>
              <a:t>UPDATE </a:t>
            </a:r>
            <a:r>
              <a:rPr lang="cs-CZ" sz="1300" dirty="0" err="1"/>
              <a:t>mamo_scr</a:t>
            </a:r>
            <a:r>
              <a:rPr lang="cs-CZ" sz="1300" dirty="0"/>
              <a:t> SET metoda = NULL WHERE metoda &lt;1 OR metoda &gt; 9;</a:t>
            </a:r>
          </a:p>
          <a:p>
            <a:pPr marL="0" indent="0">
              <a:buNone/>
            </a:pPr>
            <a:r>
              <a:rPr lang="cs-CZ" sz="1300" dirty="0"/>
              <a:t>UPDATE </a:t>
            </a:r>
            <a:r>
              <a:rPr lang="cs-CZ" sz="1300" dirty="0" err="1"/>
              <a:t>mamo_scr</a:t>
            </a:r>
            <a:r>
              <a:rPr lang="cs-CZ" sz="1300" dirty="0"/>
              <a:t> SET </a:t>
            </a:r>
            <a:r>
              <a:rPr lang="cs-CZ" sz="1300" dirty="0" err="1"/>
              <a:t>vysledek_vys</a:t>
            </a:r>
            <a:r>
              <a:rPr lang="cs-CZ" sz="1300" dirty="0"/>
              <a:t> = NULL WHERE </a:t>
            </a:r>
            <a:r>
              <a:rPr lang="cs-CZ" sz="1300" dirty="0" err="1"/>
              <a:t>vysledek_vys</a:t>
            </a:r>
            <a:r>
              <a:rPr lang="cs-CZ" sz="1300" dirty="0"/>
              <a:t> &lt;1 OR </a:t>
            </a:r>
            <a:r>
              <a:rPr lang="cs-CZ" sz="1300" dirty="0" err="1"/>
              <a:t>vysledek_vys</a:t>
            </a:r>
            <a:r>
              <a:rPr lang="cs-CZ" sz="1300" dirty="0"/>
              <a:t> &gt; 10</a:t>
            </a:r>
            <a:r>
              <a:rPr lang="cs-CZ" sz="1300" dirty="0" smtClean="0"/>
              <a:t>;</a:t>
            </a:r>
            <a:endParaRPr lang="cs-CZ" sz="1300" dirty="0"/>
          </a:p>
          <a:p>
            <a:pPr marL="0" indent="0">
              <a:buNone/>
            </a:pPr>
            <a:r>
              <a:rPr lang="cs-CZ" sz="1300" dirty="0" smtClean="0"/>
              <a:t>UPDATE </a:t>
            </a:r>
            <a:r>
              <a:rPr lang="cs-CZ" sz="1300" dirty="0" err="1"/>
              <a:t>mamo_scr</a:t>
            </a:r>
            <a:r>
              <a:rPr lang="cs-CZ" sz="1300" dirty="0"/>
              <a:t> SET vek=</a:t>
            </a:r>
            <a:r>
              <a:rPr lang="cs-CZ" sz="1300" dirty="0" err="1"/>
              <a:t>vek_roky</a:t>
            </a:r>
            <a:r>
              <a:rPr lang="cs-CZ" sz="1300" dirty="0"/>
              <a:t>(</a:t>
            </a:r>
            <a:r>
              <a:rPr lang="cs-CZ" sz="1300" dirty="0" err="1"/>
              <a:t>datum_narozeni</a:t>
            </a:r>
            <a:r>
              <a:rPr lang="cs-CZ" sz="1300" dirty="0" smtClean="0"/>
              <a:t>);</a:t>
            </a:r>
            <a:endParaRPr lang="cs-CZ" sz="1300" dirty="0"/>
          </a:p>
          <a:p>
            <a:pPr marL="0" indent="0">
              <a:buNone/>
            </a:pPr>
            <a:r>
              <a:rPr lang="cs-CZ" sz="1300" dirty="0" smtClean="0"/>
              <a:t>UPDATE </a:t>
            </a:r>
            <a:r>
              <a:rPr lang="cs-CZ" sz="1300" dirty="0" err="1"/>
              <a:t>mamo_scr</a:t>
            </a:r>
            <a:r>
              <a:rPr lang="cs-CZ" sz="1300" dirty="0"/>
              <a:t> SET </a:t>
            </a:r>
            <a:r>
              <a:rPr lang="cs-CZ" sz="1300" dirty="0" err="1"/>
              <a:t>vek_kategorie</a:t>
            </a:r>
            <a:r>
              <a:rPr lang="cs-CZ" sz="1300" dirty="0"/>
              <a:t> = </a:t>
            </a:r>
            <a:r>
              <a:rPr lang="cs-CZ" sz="1300" dirty="0" smtClean="0"/>
              <a:t>CASE WHEN </a:t>
            </a:r>
            <a:r>
              <a:rPr lang="cs-CZ" sz="1300" dirty="0"/>
              <a:t>vek &lt; 45 THEN '0 - </a:t>
            </a:r>
            <a:r>
              <a:rPr lang="cs-CZ" sz="1300" dirty="0" smtClean="0"/>
              <a:t>44‚ WHEN </a:t>
            </a:r>
            <a:r>
              <a:rPr lang="cs-CZ" sz="1300" dirty="0"/>
              <a:t>vek &lt; 70 THEN '45 - </a:t>
            </a:r>
            <a:r>
              <a:rPr lang="cs-CZ" sz="1300" dirty="0" smtClean="0"/>
              <a:t>69‚ ELSE </a:t>
            </a:r>
            <a:r>
              <a:rPr lang="cs-CZ" sz="1300" dirty="0"/>
              <a:t>'70 a starší' END;</a:t>
            </a:r>
          </a:p>
          <a:p>
            <a:pPr marL="0" indent="0">
              <a:buNone/>
            </a:pPr>
            <a:r>
              <a:rPr lang="cs-CZ" sz="1300" dirty="0" smtClean="0"/>
              <a:t>UPDATE </a:t>
            </a:r>
            <a:r>
              <a:rPr lang="cs-CZ" sz="1300" dirty="0" err="1"/>
              <a:t>mamo_scr</a:t>
            </a:r>
            <a:r>
              <a:rPr lang="cs-CZ" sz="1300" dirty="0"/>
              <a:t> SET </a:t>
            </a:r>
            <a:r>
              <a:rPr lang="cs-CZ" sz="1300" dirty="0" err="1"/>
              <a:t>nador</a:t>
            </a:r>
            <a:r>
              <a:rPr lang="cs-CZ" sz="1300" dirty="0"/>
              <a:t> = </a:t>
            </a:r>
            <a:r>
              <a:rPr lang="cs-CZ" sz="1300" dirty="0" smtClean="0"/>
              <a:t>CASE WHEN </a:t>
            </a:r>
            <a:r>
              <a:rPr lang="cs-CZ" sz="1300" dirty="0" err="1"/>
              <a:t>vysledek_vys</a:t>
            </a:r>
            <a:r>
              <a:rPr lang="cs-CZ" sz="1300" dirty="0"/>
              <a:t> IN (1,2) THEN </a:t>
            </a:r>
            <a:r>
              <a:rPr lang="cs-CZ" sz="1300" dirty="0" smtClean="0"/>
              <a:t>'NEGATIVNI‚  WHEN </a:t>
            </a:r>
            <a:r>
              <a:rPr lang="cs-CZ" sz="1300" dirty="0" err="1"/>
              <a:t>vysledek_vys</a:t>
            </a:r>
            <a:r>
              <a:rPr lang="cs-CZ" sz="1300" dirty="0"/>
              <a:t> IN (3,4) THEN </a:t>
            </a:r>
            <a:r>
              <a:rPr lang="cs-CZ" sz="1300" dirty="0" smtClean="0"/>
              <a:t>'BENIGNI‚ WHEN </a:t>
            </a:r>
            <a:r>
              <a:rPr lang="cs-CZ" sz="1300" dirty="0" err="1"/>
              <a:t>vysledek_vys</a:t>
            </a:r>
            <a:r>
              <a:rPr lang="cs-CZ" sz="1300" dirty="0"/>
              <a:t> &gt;= 5 THEN </a:t>
            </a:r>
            <a:r>
              <a:rPr lang="cs-CZ" sz="1300" dirty="0" smtClean="0"/>
              <a:t>'MALIGNI‚ ELSE </a:t>
            </a:r>
            <a:r>
              <a:rPr lang="cs-CZ" sz="1300" dirty="0"/>
              <a:t>'NEZNAMO' END;</a:t>
            </a:r>
          </a:p>
          <a:p>
            <a:pPr marL="0" indent="0">
              <a:buNone/>
            </a:pPr>
            <a:r>
              <a:rPr lang="cs-CZ" sz="1300" b="1" dirty="0"/>
              <a:t>END;</a:t>
            </a:r>
          </a:p>
          <a:p>
            <a:pPr marL="0" indent="0">
              <a:buNone/>
            </a:pPr>
            <a:r>
              <a:rPr lang="cs-CZ" sz="1300" b="1" dirty="0"/>
              <a:t>$$ LANGUAGE PLPGSQL;</a:t>
            </a:r>
          </a:p>
        </p:txBody>
      </p:sp>
    </p:spTree>
    <p:extLst>
      <p:ext uri="{BB962C8B-B14F-4D97-AF65-F5344CB8AC3E}">
        <p14:creationId xmlns:p14="http://schemas.microsoft.com/office/powerpoint/2010/main" val="3527014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Manuál k PostgreSQL</a:t>
            </a:r>
            <a:endParaRPr lang="cs-CZ" dirty="0"/>
          </a:p>
        </p:txBody>
      </p:sp>
      <p:sp>
        <p:nvSpPr>
          <p:cNvPr id="10" name="Zástupný symbol pro obsah 9"/>
          <p:cNvSpPr>
            <a:spLocks noGrp="1"/>
          </p:cNvSpPr>
          <p:nvPr>
            <p:ph idx="1"/>
          </p:nvPr>
        </p:nvSpPr>
        <p:spPr>
          <a:xfrm>
            <a:off x="3995935" y="1296193"/>
            <a:ext cx="4968677" cy="4829969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cs-CZ" sz="1800" dirty="0">
                <a:hlinkClick r:id="rId2"/>
              </a:rPr>
              <a:t>https://www.postgresql.org/docs/manuals</a:t>
            </a:r>
            <a:r>
              <a:rPr lang="cs-CZ" sz="1800" dirty="0" smtClean="0">
                <a:hlinkClick r:id="rId2"/>
              </a:rPr>
              <a:t>/</a:t>
            </a:r>
            <a:endParaRPr lang="cs-CZ" sz="1800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cs-CZ" sz="1800" dirty="0" smtClean="0"/>
              <a:t>» vybrat si verzi serveru</a:t>
            </a:r>
          </a:p>
          <a:p>
            <a:pPr marL="0" indent="0">
              <a:lnSpc>
                <a:spcPct val="150000"/>
              </a:lnSpc>
              <a:buNone/>
            </a:pPr>
            <a:endParaRPr lang="cs-CZ" sz="1800" dirty="0" smtClean="0"/>
          </a:p>
          <a:p>
            <a:pPr marL="0" indent="0">
              <a:lnSpc>
                <a:spcPct val="150000"/>
              </a:lnSpc>
              <a:buNone/>
            </a:pPr>
            <a:endParaRPr lang="cs-CZ" sz="1800" dirty="0"/>
          </a:p>
          <a:p>
            <a:pPr marL="0" indent="0">
              <a:lnSpc>
                <a:spcPct val="150000"/>
              </a:lnSpc>
              <a:buNone/>
            </a:pPr>
            <a:endParaRPr lang="cs-CZ" sz="1800" dirty="0" smtClean="0"/>
          </a:p>
          <a:p>
            <a:pPr marL="0" indent="0">
              <a:lnSpc>
                <a:spcPct val="150000"/>
              </a:lnSpc>
              <a:buNone/>
            </a:pPr>
            <a:endParaRPr lang="cs-CZ" sz="1800" dirty="0"/>
          </a:p>
          <a:p>
            <a:pPr marL="0" indent="0">
              <a:lnSpc>
                <a:spcPct val="150000"/>
              </a:lnSpc>
              <a:buNone/>
            </a:pPr>
            <a:endParaRPr lang="cs-CZ" sz="180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3550" y="1296193"/>
            <a:ext cx="3162300" cy="4171950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95935" y="2276872"/>
            <a:ext cx="4811217" cy="166220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Manuál k PostgreSQL</a:t>
            </a:r>
            <a:endParaRPr lang="cs-CZ" dirty="0"/>
          </a:p>
        </p:txBody>
      </p:sp>
      <p:sp>
        <p:nvSpPr>
          <p:cNvPr id="10" name="Zástupný symbol pro obsah 9"/>
          <p:cNvSpPr>
            <a:spLocks noGrp="1"/>
          </p:cNvSpPr>
          <p:nvPr>
            <p:ph idx="1"/>
          </p:nvPr>
        </p:nvSpPr>
        <p:spPr>
          <a:xfrm>
            <a:off x="611561" y="1296193"/>
            <a:ext cx="8064895" cy="4829969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cs-CZ" sz="1800" dirty="0" smtClean="0"/>
              <a:t>» příkaz COPY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1800" dirty="0">
                <a:hlinkClick r:id="rId2"/>
              </a:rPr>
              <a:t>https://www.postgresql.org/docs/9.5/static/sql-copy.html</a:t>
            </a:r>
            <a:endParaRPr lang="cs-CZ" sz="1800" dirty="0"/>
          </a:p>
          <a:p>
            <a:pPr marL="0" indent="0">
              <a:lnSpc>
                <a:spcPct val="150000"/>
              </a:lnSpc>
              <a:buNone/>
            </a:pPr>
            <a:endParaRPr lang="cs-CZ" sz="1800" dirty="0" smtClean="0"/>
          </a:p>
          <a:p>
            <a:pPr marL="0" indent="0">
              <a:lnSpc>
                <a:spcPct val="150000"/>
              </a:lnSpc>
              <a:buNone/>
            </a:pPr>
            <a:endParaRPr lang="cs-CZ" sz="1800" dirty="0"/>
          </a:p>
          <a:p>
            <a:pPr marL="0" indent="0">
              <a:lnSpc>
                <a:spcPct val="150000"/>
              </a:lnSpc>
              <a:buNone/>
            </a:pPr>
            <a:endParaRPr lang="cs-CZ" sz="1800" dirty="0" smtClean="0"/>
          </a:p>
          <a:p>
            <a:pPr marL="0" indent="0">
              <a:lnSpc>
                <a:spcPct val="150000"/>
              </a:lnSpc>
              <a:buNone/>
            </a:pPr>
            <a:endParaRPr lang="cs-CZ" sz="1800" dirty="0"/>
          </a:p>
          <a:p>
            <a:pPr marL="0" indent="0">
              <a:lnSpc>
                <a:spcPct val="150000"/>
              </a:lnSpc>
              <a:buNone/>
            </a:pPr>
            <a:endParaRPr lang="cs-CZ" sz="180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0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iba-colours">
      <a:dk1>
        <a:sysClr val="windowText" lastClr="000000"/>
      </a:dk1>
      <a:lt1>
        <a:sysClr val="window" lastClr="FFFFFF"/>
      </a:lt1>
      <a:dk2>
        <a:srgbClr val="1F497D"/>
      </a:dk2>
      <a:lt2>
        <a:srgbClr val="F0EEE7"/>
      </a:lt2>
      <a:accent1>
        <a:srgbClr val="B36C2D"/>
      </a:accent1>
      <a:accent2>
        <a:srgbClr val="005DA8"/>
      </a:accent2>
      <a:accent3>
        <a:srgbClr val="608DC4"/>
      </a:accent3>
      <a:accent4>
        <a:srgbClr val="B6C4E2"/>
      </a:accent4>
      <a:accent5>
        <a:srgbClr val="CBC4B6"/>
      </a:accent5>
      <a:accent6>
        <a:srgbClr val="87837E"/>
      </a:accent6>
      <a:hlink>
        <a:srgbClr val="B36C2D"/>
      </a:hlink>
      <a:folHlink>
        <a:srgbClr val="608DC4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buFont typeface="Arial" pitchFamily="34" charset="0"/>
          <a:buChar char="•"/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8308</TotalTime>
  <Words>1349</Words>
  <Application>Microsoft Office PowerPoint</Application>
  <PresentationFormat>Předvádění na obrazovce (4:3)</PresentationFormat>
  <Paragraphs>230</Paragraphs>
  <Slides>27</Slides>
  <Notes>0</Notes>
  <HiddenSlides>4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32" baseType="lpstr">
      <vt:lpstr>Arial</vt:lpstr>
      <vt:lpstr>Calibri</vt:lpstr>
      <vt:lpstr>Trebuchet MS</vt:lpstr>
      <vt:lpstr>Wingdings</vt:lpstr>
      <vt:lpstr>Motiv systému Office</vt:lpstr>
      <vt:lpstr>Databázové systémy a SQL</vt:lpstr>
      <vt:lpstr>Funkce bez argumentu - cvičení</vt:lpstr>
      <vt:lpstr>Funkce bez argumentu - cvičení</vt:lpstr>
      <vt:lpstr>Funkce bez argumentu - cvičení</vt:lpstr>
      <vt:lpstr>Funkce bez argumentu - cvičení</vt:lpstr>
      <vt:lpstr>Funkce bez argumentu - cvičení</vt:lpstr>
      <vt:lpstr>Funkce mamo_scr()</vt:lpstr>
      <vt:lpstr>Manuál k PostgreSQL</vt:lpstr>
      <vt:lpstr>Manuál k PostgreSQL</vt:lpstr>
      <vt:lpstr>Update FROM</vt:lpstr>
      <vt:lpstr>Update FROM</vt:lpstr>
      <vt:lpstr>Update FROM</vt:lpstr>
      <vt:lpstr>Update FROM</vt:lpstr>
      <vt:lpstr>Update FROM</vt:lpstr>
      <vt:lpstr>Update FROM</vt:lpstr>
      <vt:lpstr>Update FROM</vt:lpstr>
      <vt:lpstr>Update FROM</vt:lpstr>
      <vt:lpstr>Procvičování na zkoušku</vt:lpstr>
      <vt:lpstr>Procvičování na zkoušku</vt:lpstr>
      <vt:lpstr>Procvičování na zkoušku</vt:lpstr>
      <vt:lpstr>Procvičování na zkoušku</vt:lpstr>
      <vt:lpstr>Procvičování na zkoušku</vt:lpstr>
      <vt:lpstr>Procvičování na zkoušku</vt:lpstr>
      <vt:lpstr>Procvičování na zkoušku</vt:lpstr>
      <vt:lpstr>Procvičování na zkoušku</vt:lpstr>
      <vt:lpstr>Procvičování na zkoušku</vt:lpstr>
      <vt:lpstr>Soutěž o čokoládu!</vt:lpstr>
    </vt:vector>
  </TitlesOfParts>
  <Company>ATC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Disertační práce</dc:title>
  <dc:creator>Daniel Klimeš</dc:creator>
  <cp:lastModifiedBy>Daniel Klimes</cp:lastModifiedBy>
  <cp:revision>464</cp:revision>
  <dcterms:created xsi:type="dcterms:W3CDTF">2011-01-19T10:31:11Z</dcterms:created>
  <dcterms:modified xsi:type="dcterms:W3CDTF">2016-12-04T13:27:57Z</dcterms:modified>
</cp:coreProperties>
</file>