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89" r:id="rId3"/>
    <p:sldId id="290" r:id="rId4"/>
    <p:sldId id="292" r:id="rId5"/>
    <p:sldId id="293" r:id="rId6"/>
    <p:sldId id="297" r:id="rId7"/>
    <p:sldId id="301" r:id="rId8"/>
    <p:sldId id="296" r:id="rId9"/>
    <p:sldId id="306" r:id="rId10"/>
    <p:sldId id="298" r:id="rId11"/>
    <p:sldId id="300" r:id="rId12"/>
    <p:sldId id="302" r:id="rId13"/>
    <p:sldId id="303" r:id="rId14"/>
    <p:sldId id="304" r:id="rId15"/>
    <p:sldId id="305" r:id="rId16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7.12.2016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671720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7.12.2016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934435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11</a:t>
            </a:r>
            <a:endParaRPr lang="cs-CZ" dirty="0" smtClean="0">
              <a:solidFill>
                <a:srgbClr val="FF0000"/>
              </a:solidFill>
            </a:endParaRP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PL/SQL procedura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195038" y="2276872"/>
            <a:ext cx="4537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SELECT </a:t>
            </a:r>
            <a:r>
              <a:rPr lang="en-US" dirty="0" err="1"/>
              <a:t>proc_kalendar</a:t>
            </a:r>
            <a:r>
              <a:rPr lang="en-US" dirty="0"/>
              <a:t> ('2010-01-01', 24</a:t>
            </a:r>
            <a:r>
              <a:rPr lang="en-US" dirty="0" smtClean="0"/>
              <a:t>);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1243437" y="3346648"/>
            <a:ext cx="69451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k.mesic</a:t>
            </a:r>
            <a:r>
              <a:rPr lang="cs-CZ" dirty="0"/>
              <a:t>, COALESCE(mp.pocet,0) </a:t>
            </a:r>
            <a:r>
              <a:rPr lang="cs-CZ" dirty="0" err="1"/>
              <a:t>pocet</a:t>
            </a:r>
            <a:r>
              <a:rPr lang="cs-CZ" dirty="0"/>
              <a:t> FROM </a:t>
            </a:r>
          </a:p>
          <a:p>
            <a:r>
              <a:rPr lang="cs-CZ" dirty="0" err="1"/>
              <a:t>kalendar</a:t>
            </a:r>
            <a:r>
              <a:rPr lang="cs-CZ" dirty="0"/>
              <a:t> k LEFT JOIN </a:t>
            </a:r>
            <a:r>
              <a:rPr lang="cs-CZ" dirty="0" err="1"/>
              <a:t>mesicni_pocty</a:t>
            </a:r>
            <a:r>
              <a:rPr lang="cs-CZ" dirty="0"/>
              <a:t> mp ON </a:t>
            </a:r>
            <a:r>
              <a:rPr lang="cs-CZ" dirty="0" err="1"/>
              <a:t>k.mesic</a:t>
            </a:r>
            <a:r>
              <a:rPr lang="cs-CZ" dirty="0"/>
              <a:t> = </a:t>
            </a:r>
            <a:r>
              <a:rPr lang="cs-CZ" dirty="0" err="1"/>
              <a:t>mp.mesic</a:t>
            </a:r>
            <a:r>
              <a:rPr lang="cs-CZ" dirty="0"/>
              <a:t> </a:t>
            </a:r>
          </a:p>
          <a:p>
            <a:r>
              <a:rPr lang="cs-CZ" dirty="0"/>
              <a:t>ORDER BY </a:t>
            </a:r>
            <a:r>
              <a:rPr lang="cs-CZ" dirty="0" err="1"/>
              <a:t>k.mesic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1195038" y="1988840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Spuštění: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123030" y="2924944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Doplněný výpis: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POSTGRESQL – generátor řádků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475656" y="1340768"/>
            <a:ext cx="6984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SELECT a FROM GENERATE_SERIES(1,100) a 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Tabulky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412777"/>
            <a:ext cx="63946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PostgreSQL</a:t>
            </a:r>
            <a:r>
              <a:rPr lang="cs-CZ" dirty="0" smtClean="0"/>
              <a:t> (ANSI standard)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information_schema.tables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information_schema.columns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683568" y="2996952"/>
            <a:ext cx="424128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DDL příkazy pro manipulaci s tabulkami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CREATE TABLE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DROP TABLE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ALTER TABLE</a:t>
            </a:r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0958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Pohledy (VIEWS)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11560" y="1340768"/>
            <a:ext cx="7746672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Pohled = uložený SQL dotaz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Pracuje se s ním stejně jako s tabulkou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Ve většině případů je možný pouze SELECT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CREATE VIEW </a:t>
            </a:r>
            <a:r>
              <a:rPr lang="cs-CZ" dirty="0" smtClean="0">
                <a:solidFill>
                  <a:srgbClr val="FF0000"/>
                </a:solidFill>
              </a:rPr>
              <a:t>v_</a:t>
            </a:r>
            <a:r>
              <a:rPr lang="cs-CZ" dirty="0" err="1" smtClean="0">
                <a:solidFill>
                  <a:srgbClr val="FF0000"/>
                </a:solidFill>
              </a:rPr>
              <a:t>ukazka</a:t>
            </a:r>
            <a:r>
              <a:rPr lang="cs-CZ" dirty="0" smtClean="0"/>
              <a:t> </a:t>
            </a:r>
            <a:r>
              <a:rPr lang="en-US" dirty="0" smtClean="0"/>
              <a:t>AS</a:t>
            </a:r>
            <a:endParaRPr lang="cs-CZ" dirty="0" smtClean="0"/>
          </a:p>
          <a:p>
            <a:r>
              <a:rPr lang="en-US" dirty="0" smtClean="0"/>
              <a:t>      </a:t>
            </a:r>
            <a:r>
              <a:rPr lang="cs-CZ" dirty="0" smtClean="0"/>
              <a:t>SELECT </a:t>
            </a:r>
            <a:r>
              <a:rPr lang="cs-CZ" dirty="0" err="1" smtClean="0"/>
              <a:t>ps.patient</a:t>
            </a:r>
            <a:r>
              <a:rPr lang="cs-CZ" dirty="0" smtClean="0"/>
              <a:t>_id, study_</a:t>
            </a:r>
            <a:r>
              <a:rPr lang="cs-CZ" dirty="0" err="1" smtClean="0"/>
              <a:t>name</a:t>
            </a:r>
            <a:r>
              <a:rPr lang="cs-CZ" dirty="0" smtClean="0"/>
              <a:t> FROM </a:t>
            </a:r>
            <a:r>
              <a:rPr lang="cs-CZ" dirty="0" err="1" smtClean="0"/>
              <a:t>pati</a:t>
            </a:r>
            <a:r>
              <a:rPr lang="en-US" dirty="0" smtClean="0"/>
              <a:t>e</a:t>
            </a:r>
            <a:r>
              <a:rPr lang="cs-CZ" dirty="0" err="1" smtClean="0"/>
              <a:t>nt</a:t>
            </a:r>
            <a:r>
              <a:rPr lang="en-US" dirty="0" smtClean="0"/>
              <a:t>_study </a:t>
            </a:r>
            <a:r>
              <a:rPr lang="en-US" dirty="0" err="1" smtClean="0"/>
              <a:t>ps</a:t>
            </a:r>
            <a:r>
              <a:rPr lang="en-US" dirty="0" smtClean="0"/>
              <a:t>, studies s</a:t>
            </a:r>
          </a:p>
          <a:p>
            <a:r>
              <a:rPr lang="en-US" dirty="0" smtClean="0"/>
              <a:t>      WHERE </a:t>
            </a:r>
            <a:r>
              <a:rPr lang="en-US" dirty="0" err="1" smtClean="0"/>
              <a:t>ps.study_id</a:t>
            </a:r>
            <a:r>
              <a:rPr lang="en-US" dirty="0" smtClean="0"/>
              <a:t> = </a:t>
            </a:r>
            <a:r>
              <a:rPr lang="en-US" dirty="0" err="1" smtClean="0"/>
              <a:t>s.stud</a:t>
            </a:r>
            <a:r>
              <a:rPr lang="cs-CZ" dirty="0" smtClean="0"/>
              <a:t> </a:t>
            </a:r>
            <a:r>
              <a:rPr lang="en-US" dirty="0" err="1" smtClean="0"/>
              <a:t>y_id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SELECT </a:t>
            </a:r>
            <a:r>
              <a:rPr lang="en-US" dirty="0" err="1" smtClean="0"/>
              <a:t>study_name</a:t>
            </a:r>
            <a:r>
              <a:rPr lang="en-US" dirty="0" smtClean="0"/>
              <a:t>, count(*) FROM </a:t>
            </a:r>
            <a:r>
              <a:rPr lang="en-US" dirty="0" err="1" smtClean="0">
                <a:solidFill>
                  <a:srgbClr val="FF0000"/>
                </a:solidFill>
              </a:rPr>
              <a:t>v_ukazka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GROUP BY </a:t>
            </a:r>
            <a:r>
              <a:rPr lang="en-US" dirty="0" err="1" smtClean="0"/>
              <a:t>study_name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DDL pro </a:t>
            </a:r>
            <a:r>
              <a:rPr lang="en-US" dirty="0" err="1" smtClean="0"/>
              <a:t>pohledy</a:t>
            </a:r>
            <a:r>
              <a:rPr lang="en-US" dirty="0" smtClean="0"/>
              <a:t>:</a:t>
            </a:r>
          </a:p>
          <a:p>
            <a:r>
              <a:rPr lang="en-US" dirty="0" smtClean="0"/>
              <a:t>	CREATE OR REPLACE VIEW AS</a:t>
            </a:r>
          </a:p>
          <a:p>
            <a:r>
              <a:rPr lang="en-US" dirty="0" smtClean="0"/>
              <a:t>	DROP VIEW </a:t>
            </a:r>
            <a:endParaRPr lang="cs-CZ" dirty="0" smtClean="0"/>
          </a:p>
        </p:txBody>
      </p:sp>
      <p:sp>
        <p:nvSpPr>
          <p:cNvPr id="6" name="Obdélník 5"/>
          <p:cNvSpPr/>
          <p:nvPr/>
        </p:nvSpPr>
        <p:spPr>
          <a:xfrm>
            <a:off x="611560" y="5655459"/>
            <a:ext cx="30476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 smtClean="0"/>
              <a:t>PostgreSQL</a:t>
            </a:r>
            <a:r>
              <a:rPr lang="cs-CZ" dirty="0" smtClean="0"/>
              <a:t>/ANSI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_</a:t>
            </a:r>
            <a:r>
              <a:rPr lang="cs-CZ" dirty="0" err="1" smtClean="0"/>
              <a:t>schema.views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059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Indexy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pic>
        <p:nvPicPr>
          <p:cNvPr id="1026" name="Picture 2" descr="http://t2.gstatic.com/images?q=tbn:ANd9GcS9N-4620UX6QGkL1BjwS17HbDWd-gotYpYiNoSHszQetpztSOBZ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204864"/>
            <a:ext cx="2286000" cy="1524001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467544" y="1124744"/>
            <a:ext cx="69805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Indexy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obdobou</a:t>
            </a:r>
            <a:r>
              <a:rPr lang="en-US" dirty="0" smtClean="0"/>
              <a:t> </a:t>
            </a:r>
            <a:r>
              <a:rPr lang="en-US" dirty="0" err="1" smtClean="0"/>
              <a:t>kartot</a:t>
            </a:r>
            <a:r>
              <a:rPr lang="cs-CZ" dirty="0" err="1" smtClean="0"/>
              <a:t>éky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Umožňují rychlejší vyhledávání záznamů ve velkých tabulkách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Urychlují SELECT dotazy, zpomalují INSERT, UPDATE, DELETE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059832" y="2492896"/>
            <a:ext cx="59073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Indexy se vytváří nad jedním nebo více sloupci tabulky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Standardně nad primárním klíčem a cizími klíči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Dále nad sloupci, které se často používají za WHERE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99592" y="4437112"/>
            <a:ext cx="24790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DDL pro indexy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CREATE INDEX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DROP INDEX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ALTER INDEX</a:t>
            </a:r>
          </a:p>
        </p:txBody>
      </p:sp>
    </p:spTree>
    <p:extLst>
      <p:ext uri="{BB962C8B-B14F-4D97-AF65-F5344CB8AC3E}">
        <p14:creationId xmlns:p14="http://schemas.microsoft.com/office/powerpoint/2010/main" val="395906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Sekvence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700808"/>
            <a:ext cx="792396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Sekvence </a:t>
            </a:r>
            <a:r>
              <a:rPr lang="cs-CZ" dirty="0" smtClean="0"/>
              <a:t>generují za všech okolností unikátní čísla – posloupnost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Použití pro primární klíče při insertech nových řádků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/>
              <a:t>SELECT  NEXTVAL</a:t>
            </a:r>
            <a:r>
              <a:rPr lang="en-US" dirty="0" smtClean="0"/>
              <a:t>(‘</a:t>
            </a:r>
            <a:r>
              <a:rPr lang="en-US" dirty="0" err="1" smtClean="0"/>
              <a:t>nazev_sekvence</a:t>
            </a:r>
            <a:r>
              <a:rPr lang="en-US" dirty="0" smtClean="0"/>
              <a:t>')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SELECT  </a:t>
            </a:r>
            <a:r>
              <a:rPr lang="en-US" dirty="0"/>
              <a:t>CURRVAL</a:t>
            </a:r>
            <a:r>
              <a:rPr lang="en-US" dirty="0" smtClean="0"/>
              <a:t>('</a:t>
            </a:r>
            <a:r>
              <a:rPr lang="en-US" dirty="0" err="1" smtClean="0"/>
              <a:t>nazev_sekvence</a:t>
            </a:r>
            <a:r>
              <a:rPr lang="en-US" dirty="0" smtClean="0"/>
              <a:t> ')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Každé zavolání NEXTVAL vrátí další číslo v posloupnosti bez ohledu</a:t>
            </a:r>
          </a:p>
          <a:p>
            <a:r>
              <a:rPr lang="cs-CZ" dirty="0" smtClean="0"/>
              <a:t> na transakce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Při neúspěšném použití vygenerovaného ID vznikají </a:t>
            </a:r>
            <a:r>
              <a:rPr lang="en-US" dirty="0" smtClean="0"/>
              <a:t>“d</a:t>
            </a:r>
            <a:r>
              <a:rPr lang="cs-CZ" dirty="0" err="1" smtClean="0"/>
              <a:t>íry</a:t>
            </a:r>
            <a:r>
              <a:rPr lang="en-US" dirty="0" smtClean="0"/>
              <a:t>” v </a:t>
            </a:r>
            <a:r>
              <a:rPr lang="en-US" dirty="0" err="1" smtClean="0"/>
              <a:t>posloupnosti</a:t>
            </a:r>
            <a:endParaRPr lang="en-US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4581128"/>
            <a:ext cx="30689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DDL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CREATE SEQUENCE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DROP SEQUENCE</a:t>
            </a:r>
          </a:p>
          <a:p>
            <a:endParaRPr lang="en-US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4429272" y="4858126"/>
            <a:ext cx="40479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err="1" smtClean="0"/>
              <a:t>PostgreSQL</a:t>
            </a:r>
            <a:r>
              <a:rPr lang="cs-CZ" dirty="0" smtClean="0"/>
              <a:t>/ANSI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information_schema.sequences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1808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Uživatelské funkce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484784"/>
            <a:ext cx="698460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Objekty databáze, stejně jako tabulky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Vytvoření příkazem CREATE, zrušení příkazem DROP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Možné sdílení mezi uživateli, lze definovat oprávnění na spuštění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S</a:t>
            </a:r>
            <a:r>
              <a:rPr lang="cs-CZ" dirty="0" err="1" smtClean="0"/>
              <a:t>kládá</a:t>
            </a:r>
            <a:r>
              <a:rPr lang="cs-CZ" dirty="0" smtClean="0"/>
              <a:t> se z DML SQL příkazů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K</a:t>
            </a:r>
            <a:r>
              <a:rPr lang="cs-CZ" dirty="0" err="1" smtClean="0"/>
              <a:t>onstrukce</a:t>
            </a:r>
            <a:r>
              <a:rPr lang="cs-CZ" dirty="0" smtClean="0"/>
              <a:t> jazyka </a:t>
            </a:r>
            <a:r>
              <a:rPr lang="cs-CZ" b="1" dirty="0"/>
              <a:t>PL/</a:t>
            </a:r>
            <a:r>
              <a:rPr lang="cs-CZ" b="1" dirty="0" err="1"/>
              <a:t>pgSQL</a:t>
            </a:r>
            <a:r>
              <a:rPr lang="cs-CZ" dirty="0" smtClean="0"/>
              <a:t> – </a:t>
            </a:r>
            <a:r>
              <a:rPr lang="cs-CZ" dirty="0" err="1" smtClean="0"/>
              <a:t>Procedural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Návratová hodnota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Použití </a:t>
            </a:r>
            <a:r>
              <a:rPr lang="cs-CZ" dirty="0" smtClean="0"/>
              <a:t>SELECT funkce</a:t>
            </a:r>
            <a:r>
              <a:rPr lang="en-US" dirty="0" smtClean="0"/>
              <a:t>()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Základy </a:t>
            </a:r>
            <a:r>
              <a:rPr lang="cs-CZ" dirty="0" smtClean="0"/>
              <a:t>PL/</a:t>
            </a:r>
            <a:r>
              <a:rPr lang="en-US" dirty="0" err="1" smtClean="0"/>
              <a:t>pg</a:t>
            </a:r>
            <a:r>
              <a:rPr lang="cs-CZ" dirty="0" smtClean="0"/>
              <a:t>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052736"/>
            <a:ext cx="74334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Standardní procedurální programovací jazyk, obdoba C, Java, Pascal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Příkazy se vykonávají postupně</a:t>
            </a:r>
            <a:r>
              <a:rPr lang="en-US" dirty="0" smtClean="0"/>
              <a:t> </a:t>
            </a:r>
            <a:r>
              <a:rPr lang="cs-CZ" dirty="0" smtClean="0"/>
              <a:t>+ programovací smyčky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Pr</a:t>
            </a:r>
            <a:r>
              <a:rPr lang="cs-CZ" dirty="0" err="1" smtClean="0"/>
              <a:t>ůchod</a:t>
            </a:r>
            <a:r>
              <a:rPr lang="cs-CZ" dirty="0" smtClean="0"/>
              <a:t> tabulkou řádek po řádku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83568" y="2276872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Základní prvky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55576" y="2708920"/>
            <a:ext cx="450956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Bloky kódu ohraničeny BEGIN END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Definice proměnných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Operátor přiřazení hodnoty do proměnné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Podmíněný výraz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Programovací smyčka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Volání </a:t>
            </a:r>
            <a:r>
              <a:rPr lang="cs-CZ" dirty="0" smtClean="0"/>
              <a:t>jiných </a:t>
            </a:r>
            <a:r>
              <a:rPr lang="cs-CZ" dirty="0" smtClean="0"/>
              <a:t>funkcí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Prvky odděleny středníkem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PL/SQL - FOR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9552" y="987693"/>
            <a:ext cx="808028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DECLARE</a:t>
            </a:r>
          </a:p>
          <a:p>
            <a:r>
              <a:rPr lang="cs-CZ" dirty="0" smtClean="0"/>
              <a:t>    </a:t>
            </a:r>
            <a:r>
              <a:rPr lang="cs-CZ" dirty="0" err="1" smtClean="0"/>
              <a:t>rs</a:t>
            </a:r>
            <a:r>
              <a:rPr lang="cs-CZ" dirty="0" smtClean="0"/>
              <a:t> RECORD;</a:t>
            </a:r>
            <a:r>
              <a:rPr lang="en-US" dirty="0" smtClean="0"/>
              <a:t> --</a:t>
            </a:r>
            <a:r>
              <a:rPr lang="en-US" dirty="0" err="1" smtClean="0"/>
              <a:t>deklarace</a:t>
            </a:r>
            <a:r>
              <a:rPr lang="en-US" dirty="0" smtClean="0"/>
              <a:t> </a:t>
            </a:r>
            <a:r>
              <a:rPr lang="en-US" dirty="0" err="1" smtClean="0"/>
              <a:t>kurzoru</a:t>
            </a:r>
            <a:endParaRPr lang="cs-CZ" dirty="0" smtClean="0"/>
          </a:p>
          <a:p>
            <a:r>
              <a:rPr lang="cs-CZ" dirty="0" smtClean="0"/>
              <a:t>BEGIN</a:t>
            </a:r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FOR </a:t>
            </a:r>
            <a:r>
              <a:rPr lang="cs-CZ" dirty="0" err="1">
                <a:solidFill>
                  <a:srgbClr val="FF0000"/>
                </a:solidFill>
              </a:rPr>
              <a:t>rs</a:t>
            </a:r>
            <a:r>
              <a:rPr lang="cs-CZ" dirty="0">
                <a:solidFill>
                  <a:srgbClr val="FF0000"/>
                </a:solidFill>
              </a:rPr>
              <a:t> IN (SELECT * FROM </a:t>
            </a:r>
            <a:r>
              <a:rPr lang="cs-CZ" dirty="0" err="1">
                <a:solidFill>
                  <a:srgbClr val="FF0000"/>
                </a:solidFill>
              </a:rPr>
              <a:t>patients</a:t>
            </a:r>
            <a:r>
              <a:rPr lang="cs-CZ" dirty="0">
                <a:solidFill>
                  <a:srgbClr val="FF0000"/>
                </a:solidFill>
              </a:rPr>
              <a:t>) LOOP </a:t>
            </a:r>
          </a:p>
          <a:p>
            <a:r>
              <a:rPr lang="cs-CZ" dirty="0"/>
              <a:t>	IF (</a:t>
            </a:r>
            <a:r>
              <a:rPr lang="cs-CZ" dirty="0" err="1"/>
              <a:t>rs.date_of_birth</a:t>
            </a:r>
            <a:r>
              <a:rPr lang="cs-CZ" dirty="0"/>
              <a:t> &gt; </a:t>
            </a:r>
            <a:r>
              <a:rPr lang="cs-CZ" dirty="0" err="1"/>
              <a:t>current_date</a:t>
            </a:r>
            <a:r>
              <a:rPr lang="cs-CZ" dirty="0"/>
              <a:t>) THEN</a:t>
            </a:r>
          </a:p>
          <a:p>
            <a:r>
              <a:rPr lang="cs-CZ" dirty="0"/>
              <a:t>		INSERT INTO </a:t>
            </a:r>
            <a:r>
              <a:rPr lang="cs-CZ" dirty="0" err="1"/>
              <a:t>test_tab</a:t>
            </a:r>
            <a:r>
              <a:rPr lang="cs-CZ" dirty="0"/>
              <a:t> (</a:t>
            </a:r>
            <a:r>
              <a:rPr lang="cs-CZ" dirty="0" err="1"/>
              <a:t>patient_id</a:t>
            </a:r>
            <a:r>
              <a:rPr lang="cs-CZ" dirty="0"/>
              <a:t>) </a:t>
            </a:r>
            <a:r>
              <a:rPr lang="en-US" dirty="0" smtClean="0"/>
              <a:t>VALUES</a:t>
            </a:r>
            <a:r>
              <a:rPr lang="cs-CZ" dirty="0" smtClean="0"/>
              <a:t> (</a:t>
            </a:r>
            <a:r>
              <a:rPr lang="cs-CZ" dirty="0" err="1"/>
              <a:t>rs.patient_id</a:t>
            </a:r>
            <a:r>
              <a:rPr lang="cs-CZ" dirty="0"/>
              <a:t>);</a:t>
            </a:r>
          </a:p>
          <a:p>
            <a:r>
              <a:rPr lang="cs-CZ" dirty="0"/>
              <a:t>	END IF; -- ukončení podmíněného výrazu</a:t>
            </a:r>
          </a:p>
          <a:p>
            <a:r>
              <a:rPr lang="cs-CZ" dirty="0">
                <a:solidFill>
                  <a:srgbClr val="FF0000"/>
                </a:solidFill>
              </a:rPr>
              <a:t>END LOOP</a:t>
            </a:r>
            <a:r>
              <a:rPr lang="cs-CZ" dirty="0"/>
              <a:t>; -- ukončení </a:t>
            </a:r>
            <a:r>
              <a:rPr lang="cs-CZ" dirty="0" smtClean="0"/>
              <a:t>smyčky</a:t>
            </a:r>
            <a:endParaRPr lang="en-US" dirty="0" smtClean="0"/>
          </a:p>
          <a:p>
            <a:r>
              <a:rPr lang="en-US" dirty="0" smtClean="0"/>
              <a:t>END;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1043608" y="3573016"/>
            <a:ext cx="726679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FOR </a:t>
            </a:r>
            <a:r>
              <a:rPr lang="cs-CZ" dirty="0" err="1" smtClean="0"/>
              <a:t>rs</a:t>
            </a:r>
            <a:r>
              <a:rPr lang="cs-CZ" dirty="0" smtClean="0"/>
              <a:t> IN (SELECT </a:t>
            </a:r>
            <a:r>
              <a:rPr lang="en-US" dirty="0" smtClean="0"/>
              <a:t>* FROM patients) LOOP</a:t>
            </a:r>
            <a:r>
              <a:rPr lang="cs-CZ" dirty="0" smtClean="0"/>
              <a:t>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P</a:t>
            </a:r>
            <a:r>
              <a:rPr lang="cs-CZ" dirty="0" err="1" smtClean="0"/>
              <a:t>říkaz</a:t>
            </a:r>
            <a:r>
              <a:rPr lang="cs-CZ" dirty="0" smtClean="0"/>
              <a:t> </a:t>
            </a:r>
            <a:r>
              <a:rPr lang="cs-CZ" dirty="0" smtClean="0"/>
              <a:t>smyčky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P</a:t>
            </a:r>
            <a:r>
              <a:rPr lang="cs-CZ" dirty="0" err="1" smtClean="0"/>
              <a:t>roměnná</a:t>
            </a:r>
            <a:r>
              <a:rPr lang="cs-CZ" dirty="0" smtClean="0"/>
              <a:t> </a:t>
            </a:r>
            <a:r>
              <a:rPr lang="cs-CZ" dirty="0" err="1" smtClean="0"/>
              <a:t>rs</a:t>
            </a:r>
            <a:r>
              <a:rPr lang="cs-CZ" dirty="0" smtClean="0"/>
              <a:t> (kurzor, „vektor“) postupně nabývá hodnot  řádků, </a:t>
            </a:r>
            <a:br>
              <a:rPr lang="cs-CZ" dirty="0" smtClean="0"/>
            </a:br>
            <a:r>
              <a:rPr lang="cs-CZ" dirty="0" smtClean="0"/>
              <a:t>  které vrací SELECT příkaz (jednotlivé pacienty)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/>
              <a:t>K</a:t>
            </a:r>
            <a:r>
              <a:rPr lang="cs-CZ" dirty="0" err="1" smtClean="0"/>
              <a:t>urzor</a:t>
            </a:r>
            <a:r>
              <a:rPr lang="cs-CZ" dirty="0" smtClean="0"/>
              <a:t> </a:t>
            </a:r>
            <a:r>
              <a:rPr lang="cs-CZ" dirty="0" err="1" smtClean="0"/>
              <a:t>rs</a:t>
            </a:r>
            <a:r>
              <a:rPr lang="cs-CZ" dirty="0" smtClean="0"/>
              <a:t> se musí deklarovat </a:t>
            </a:r>
            <a:r>
              <a:rPr lang="en-US" dirty="0" err="1" smtClean="0"/>
              <a:t>jako</a:t>
            </a:r>
            <a:r>
              <a:rPr lang="en-US" dirty="0" smtClean="0"/>
              <a:t> RECORD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Pro každý vrácený řádek SELECT příkazu se provedou </a:t>
            </a:r>
            <a:br>
              <a:rPr lang="cs-CZ" dirty="0" smtClean="0"/>
            </a:br>
            <a:r>
              <a:rPr lang="cs-CZ" dirty="0" smtClean="0"/>
              <a:t>   příkazy uzavřené mezi LOOP a END LOOP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Smyčka končí po zpracování všech záznamů SELECTU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Pokud SELECT nevrací žádné řádky, blok smyčky se přeskočí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PL/SQL - IF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124744"/>
            <a:ext cx="801616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BEGIN</a:t>
            </a:r>
            <a:endParaRPr lang="cs-CZ" dirty="0"/>
          </a:p>
          <a:p>
            <a:r>
              <a:rPr lang="cs-CZ" dirty="0"/>
              <a:t>FOR </a:t>
            </a:r>
            <a:r>
              <a:rPr lang="cs-CZ" dirty="0" err="1"/>
              <a:t>rs</a:t>
            </a:r>
            <a:r>
              <a:rPr lang="cs-CZ" dirty="0"/>
              <a:t> IN (SELECT * FROM </a:t>
            </a:r>
            <a:r>
              <a:rPr lang="cs-CZ" dirty="0" err="1"/>
              <a:t>patients</a:t>
            </a:r>
            <a:r>
              <a:rPr lang="cs-CZ" dirty="0"/>
              <a:t>) LOOP </a:t>
            </a:r>
          </a:p>
          <a:p>
            <a:r>
              <a:rPr lang="cs-CZ" dirty="0"/>
              <a:t>	</a:t>
            </a:r>
            <a:r>
              <a:rPr lang="cs-CZ" dirty="0">
                <a:solidFill>
                  <a:srgbClr val="FF0000"/>
                </a:solidFill>
              </a:rPr>
              <a:t>IF (</a:t>
            </a:r>
            <a:r>
              <a:rPr lang="cs-CZ" dirty="0" err="1">
                <a:solidFill>
                  <a:srgbClr val="FF0000"/>
                </a:solidFill>
              </a:rPr>
              <a:t>rs.date_of_birth</a:t>
            </a:r>
            <a:r>
              <a:rPr lang="cs-CZ" dirty="0">
                <a:solidFill>
                  <a:srgbClr val="FF0000"/>
                </a:solidFill>
              </a:rPr>
              <a:t> &gt; </a:t>
            </a:r>
            <a:r>
              <a:rPr lang="cs-CZ" dirty="0" err="1">
                <a:solidFill>
                  <a:srgbClr val="FF0000"/>
                </a:solidFill>
              </a:rPr>
              <a:t>current_date</a:t>
            </a:r>
            <a:r>
              <a:rPr lang="cs-CZ" dirty="0">
                <a:solidFill>
                  <a:srgbClr val="FF0000"/>
                </a:solidFill>
              </a:rPr>
              <a:t>) THEN</a:t>
            </a:r>
          </a:p>
          <a:p>
            <a:r>
              <a:rPr lang="cs-CZ" dirty="0"/>
              <a:t>		INSERT INTO </a:t>
            </a:r>
            <a:r>
              <a:rPr lang="cs-CZ" dirty="0" err="1"/>
              <a:t>test_tab</a:t>
            </a:r>
            <a:r>
              <a:rPr lang="cs-CZ" dirty="0"/>
              <a:t> (</a:t>
            </a:r>
            <a:r>
              <a:rPr lang="cs-CZ" dirty="0" err="1"/>
              <a:t>patient_id</a:t>
            </a:r>
            <a:r>
              <a:rPr lang="cs-CZ" dirty="0"/>
              <a:t>) </a:t>
            </a:r>
            <a:r>
              <a:rPr lang="en-US" dirty="0" smtClean="0"/>
              <a:t>VALUES </a:t>
            </a:r>
            <a:r>
              <a:rPr lang="cs-CZ" dirty="0" smtClean="0"/>
              <a:t>(</a:t>
            </a:r>
            <a:r>
              <a:rPr lang="cs-CZ" dirty="0" err="1" smtClean="0"/>
              <a:t>rs.patient_id</a:t>
            </a:r>
            <a:r>
              <a:rPr lang="cs-CZ" dirty="0"/>
              <a:t>);</a:t>
            </a:r>
          </a:p>
          <a:p>
            <a:r>
              <a:rPr lang="cs-CZ" dirty="0"/>
              <a:t>	</a:t>
            </a:r>
            <a:r>
              <a:rPr lang="cs-CZ" dirty="0">
                <a:solidFill>
                  <a:srgbClr val="FF0000"/>
                </a:solidFill>
              </a:rPr>
              <a:t>END IF</a:t>
            </a:r>
            <a:r>
              <a:rPr lang="cs-CZ" dirty="0"/>
              <a:t>; -- ukončení podmíněného výrazu</a:t>
            </a:r>
          </a:p>
          <a:p>
            <a:r>
              <a:rPr lang="cs-CZ" dirty="0"/>
              <a:t>END LOOP; -- ukončení smyčky</a:t>
            </a:r>
          </a:p>
          <a:p>
            <a:r>
              <a:rPr lang="cs-CZ" dirty="0"/>
              <a:t>END</a:t>
            </a:r>
            <a:r>
              <a:rPr lang="cs-CZ" dirty="0" smtClean="0"/>
              <a:t>;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99592" y="3933056"/>
            <a:ext cx="581761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IF (</a:t>
            </a:r>
            <a:r>
              <a:rPr lang="en-US" dirty="0" err="1" smtClean="0">
                <a:solidFill>
                  <a:srgbClr val="FF0000"/>
                </a:solidFill>
              </a:rPr>
              <a:t>rs.date_of_birth</a:t>
            </a:r>
            <a:r>
              <a:rPr lang="en-US" dirty="0" smtClean="0">
                <a:solidFill>
                  <a:srgbClr val="FF0000"/>
                </a:solidFill>
              </a:rPr>
              <a:t> &gt; </a:t>
            </a:r>
            <a:r>
              <a:rPr lang="cs-CZ" dirty="0" err="1">
                <a:solidFill>
                  <a:srgbClr val="FF0000"/>
                </a:solidFill>
              </a:rPr>
              <a:t>current_date</a:t>
            </a:r>
            <a:r>
              <a:rPr lang="en-US" dirty="0" smtClean="0">
                <a:solidFill>
                  <a:srgbClr val="FF0000"/>
                </a:solidFill>
              </a:rPr>
              <a:t>) THEN</a:t>
            </a:r>
            <a:endParaRPr lang="cs-CZ" dirty="0" smtClean="0">
              <a:solidFill>
                <a:srgbClr val="FF0000"/>
              </a:solidFill>
            </a:endParaRPr>
          </a:p>
          <a:p>
            <a:pPr marL="457200" lvl="2">
              <a:buFont typeface="Arial" pitchFamily="34" charset="0"/>
              <a:buChar char="•"/>
            </a:pPr>
            <a:r>
              <a:rPr lang="cs-CZ" dirty="0" smtClean="0"/>
              <a:t> podmíněný výraz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pokud je splněna podmínka, provedou se příkazy</a:t>
            </a:r>
            <a:br>
              <a:rPr lang="cs-CZ" dirty="0" smtClean="0"/>
            </a:br>
            <a:r>
              <a:rPr lang="cs-CZ" dirty="0" smtClean="0"/>
              <a:t>mezi THEN a END IF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Pokud ne, pokračuje se až za END IF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Proměnná v PL/SQL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043608" y="980728"/>
            <a:ext cx="6912768" cy="35394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1400" dirty="0"/>
              <a:t>CREATE OR REPLACE FUNCTION </a:t>
            </a:r>
            <a:r>
              <a:rPr lang="cs-CZ" sz="1400" dirty="0" err="1"/>
              <a:t>testf</a:t>
            </a:r>
            <a:r>
              <a:rPr lang="cs-CZ" sz="1400" dirty="0"/>
              <a:t>()</a:t>
            </a:r>
          </a:p>
          <a:p>
            <a:r>
              <a:rPr lang="cs-CZ" sz="1400" dirty="0"/>
              <a:t>RETURNS NUMERIC AS $$</a:t>
            </a:r>
          </a:p>
          <a:p>
            <a:r>
              <a:rPr lang="cs-CZ" sz="1400" dirty="0"/>
              <a:t>DECLARE</a:t>
            </a:r>
          </a:p>
          <a:p>
            <a:r>
              <a:rPr lang="cs-CZ" sz="1400" dirty="0"/>
              <a:t>    </a:t>
            </a:r>
            <a:r>
              <a:rPr lang="cs-CZ" sz="1400" dirty="0" err="1"/>
              <a:t>rs</a:t>
            </a:r>
            <a:r>
              <a:rPr lang="cs-CZ" sz="1400" dirty="0"/>
              <a:t> RECORD;</a:t>
            </a:r>
          </a:p>
          <a:p>
            <a:r>
              <a:rPr lang="cs-CZ" sz="1400" dirty="0"/>
              <a:t>    </a:t>
            </a:r>
            <a:r>
              <a:rPr lang="cs-CZ" sz="1400" dirty="0">
                <a:solidFill>
                  <a:srgbClr val="FF0000"/>
                </a:solidFill>
              </a:rPr>
              <a:t>i NUMERIC(3);</a:t>
            </a:r>
          </a:p>
          <a:p>
            <a:r>
              <a:rPr lang="cs-CZ" sz="1400" dirty="0"/>
              <a:t>BEGIN</a:t>
            </a:r>
          </a:p>
          <a:p>
            <a:r>
              <a:rPr lang="cs-CZ" sz="1400" dirty="0">
                <a:solidFill>
                  <a:srgbClr val="FF0000"/>
                </a:solidFill>
              </a:rPr>
              <a:t>i:=0;</a:t>
            </a:r>
          </a:p>
          <a:p>
            <a:r>
              <a:rPr lang="cs-CZ" sz="1400" dirty="0"/>
              <a:t>FOR </a:t>
            </a:r>
            <a:r>
              <a:rPr lang="cs-CZ" sz="1400" dirty="0" err="1"/>
              <a:t>rs</a:t>
            </a:r>
            <a:r>
              <a:rPr lang="cs-CZ" sz="1400" dirty="0"/>
              <a:t> IN (SELECT * FROM </a:t>
            </a:r>
            <a:r>
              <a:rPr lang="cs-CZ" sz="1400" dirty="0" err="1"/>
              <a:t>patients</a:t>
            </a:r>
            <a:r>
              <a:rPr lang="cs-CZ" sz="1400" dirty="0"/>
              <a:t>) LOOP </a:t>
            </a:r>
          </a:p>
          <a:p>
            <a:r>
              <a:rPr lang="cs-CZ" sz="1400" dirty="0"/>
              <a:t>	IF (</a:t>
            </a:r>
            <a:r>
              <a:rPr lang="cs-CZ" sz="1400" dirty="0" err="1"/>
              <a:t>rs.date_of_birth</a:t>
            </a:r>
            <a:r>
              <a:rPr lang="cs-CZ" sz="1400" dirty="0"/>
              <a:t> &gt; </a:t>
            </a:r>
            <a:r>
              <a:rPr lang="cs-CZ" sz="1400" dirty="0" err="1"/>
              <a:t>current_date</a:t>
            </a:r>
            <a:r>
              <a:rPr lang="cs-CZ" sz="1400" dirty="0"/>
              <a:t>) THEN</a:t>
            </a:r>
          </a:p>
          <a:p>
            <a:r>
              <a:rPr lang="cs-CZ" sz="1400" dirty="0"/>
              <a:t>		INSERT INTO </a:t>
            </a:r>
            <a:r>
              <a:rPr lang="cs-CZ" sz="1400" dirty="0" err="1"/>
              <a:t>test_tab</a:t>
            </a:r>
            <a:r>
              <a:rPr lang="cs-CZ" sz="1400" dirty="0"/>
              <a:t> (</a:t>
            </a:r>
            <a:r>
              <a:rPr lang="cs-CZ" sz="1400" dirty="0" err="1"/>
              <a:t>patient_id</a:t>
            </a:r>
            <a:r>
              <a:rPr lang="cs-CZ" sz="1400" dirty="0"/>
              <a:t>) </a:t>
            </a:r>
            <a:r>
              <a:rPr lang="cs-CZ" sz="1400" dirty="0" err="1"/>
              <a:t>values</a:t>
            </a:r>
            <a:r>
              <a:rPr lang="cs-CZ" sz="1400" dirty="0"/>
              <a:t> (</a:t>
            </a:r>
            <a:r>
              <a:rPr lang="cs-CZ" sz="1400" dirty="0" err="1"/>
              <a:t>rs.patient_id</a:t>
            </a:r>
            <a:r>
              <a:rPr lang="cs-CZ" sz="1400" dirty="0"/>
              <a:t>);</a:t>
            </a:r>
          </a:p>
          <a:p>
            <a:r>
              <a:rPr lang="cs-CZ" sz="1400" dirty="0"/>
              <a:t>		</a:t>
            </a:r>
            <a:r>
              <a:rPr lang="cs-CZ" sz="1400" dirty="0">
                <a:solidFill>
                  <a:srgbClr val="FF0000"/>
                </a:solidFill>
              </a:rPr>
              <a:t>i:=i+1;</a:t>
            </a:r>
          </a:p>
          <a:p>
            <a:r>
              <a:rPr lang="cs-CZ" sz="1400" dirty="0"/>
              <a:t>	END IF; -- ukončení podmíněného výrazu</a:t>
            </a:r>
          </a:p>
          <a:p>
            <a:r>
              <a:rPr lang="cs-CZ" sz="1400" dirty="0"/>
              <a:t>END LOOP; -- ukončení smyčky</a:t>
            </a:r>
          </a:p>
          <a:p>
            <a:r>
              <a:rPr lang="cs-CZ" sz="1400" dirty="0">
                <a:solidFill>
                  <a:srgbClr val="FF0000"/>
                </a:solidFill>
              </a:rPr>
              <a:t>RETURN i;</a:t>
            </a:r>
          </a:p>
          <a:p>
            <a:r>
              <a:rPr lang="cs-CZ" sz="1400" dirty="0"/>
              <a:t>END;</a:t>
            </a:r>
          </a:p>
          <a:p>
            <a:r>
              <a:rPr lang="cs-CZ" sz="1400" dirty="0"/>
              <a:t>$$ LANGUAGE PLPGSQL;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552" y="4797152"/>
            <a:ext cx="806182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DECLARE – zahajuje blok definice proměnných, každá proměnná musí být </a:t>
            </a:r>
          </a:p>
          <a:p>
            <a:pPr lvl="3"/>
            <a:r>
              <a:rPr lang="cs-CZ" dirty="0" smtClean="0"/>
              <a:t>deklarovaná  na začátku kódu</a:t>
            </a:r>
          </a:p>
          <a:p>
            <a:pPr lvl="3"/>
            <a:endParaRPr lang="cs-CZ" dirty="0" smtClean="0"/>
          </a:p>
          <a:p>
            <a:r>
              <a:rPr lang="cs-CZ" dirty="0" smtClean="0"/>
              <a:t>Operátor přiřazení – </a:t>
            </a:r>
            <a:r>
              <a:rPr lang="en-US" dirty="0" smtClean="0">
                <a:solidFill>
                  <a:srgbClr val="FF0000"/>
                </a:solidFill>
              </a:rPr>
              <a:t>:=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</a:t>
            </a:r>
            <a:r>
              <a:rPr lang="cs-CZ" dirty="0" err="1" smtClean="0"/>
              <a:t>ýjimky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27584" y="901721"/>
            <a:ext cx="6548396" cy="50475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CREATE OR REPLACE FUNCTION </a:t>
            </a:r>
            <a:r>
              <a:rPr lang="cs-CZ" sz="1400" dirty="0" err="1"/>
              <a:t>testf</a:t>
            </a:r>
            <a:r>
              <a:rPr lang="cs-CZ" sz="1400" dirty="0"/>
              <a:t>()</a:t>
            </a:r>
          </a:p>
          <a:p>
            <a:r>
              <a:rPr lang="cs-CZ" sz="1400" dirty="0"/>
              <a:t>RETURNS NUMERIC AS $$</a:t>
            </a:r>
          </a:p>
          <a:p>
            <a:r>
              <a:rPr lang="cs-CZ" sz="1400" dirty="0"/>
              <a:t>DECLARE</a:t>
            </a:r>
          </a:p>
          <a:p>
            <a:r>
              <a:rPr lang="cs-CZ" sz="1400" dirty="0"/>
              <a:t>    </a:t>
            </a:r>
            <a:r>
              <a:rPr lang="cs-CZ" sz="1400" dirty="0" err="1"/>
              <a:t>rs</a:t>
            </a:r>
            <a:r>
              <a:rPr lang="cs-CZ" sz="1400" dirty="0"/>
              <a:t> RECORD;</a:t>
            </a:r>
          </a:p>
          <a:p>
            <a:r>
              <a:rPr lang="cs-CZ" sz="1400" dirty="0"/>
              <a:t>    i NUMERIC(3);</a:t>
            </a:r>
          </a:p>
          <a:p>
            <a:r>
              <a:rPr lang="cs-CZ" sz="1400" dirty="0"/>
              <a:t>BEGIN</a:t>
            </a:r>
          </a:p>
          <a:p>
            <a:r>
              <a:rPr lang="cs-CZ" sz="1400" dirty="0"/>
              <a:t>i:=0;</a:t>
            </a:r>
          </a:p>
          <a:p>
            <a:r>
              <a:rPr lang="cs-CZ" sz="1400" dirty="0"/>
              <a:t>FOR </a:t>
            </a:r>
            <a:r>
              <a:rPr lang="cs-CZ" sz="1400" dirty="0" err="1"/>
              <a:t>rs</a:t>
            </a:r>
            <a:r>
              <a:rPr lang="cs-CZ" sz="1400" dirty="0"/>
              <a:t> IN (SELECT * FROM </a:t>
            </a:r>
            <a:r>
              <a:rPr lang="cs-CZ" sz="1400" dirty="0" err="1"/>
              <a:t>patients</a:t>
            </a:r>
            <a:r>
              <a:rPr lang="cs-CZ" sz="1400" dirty="0"/>
              <a:t>) LOOP </a:t>
            </a:r>
          </a:p>
          <a:p>
            <a:r>
              <a:rPr lang="cs-CZ" sz="1400" dirty="0"/>
              <a:t>	IF (</a:t>
            </a:r>
            <a:r>
              <a:rPr lang="cs-CZ" sz="1400" dirty="0" err="1"/>
              <a:t>rs.date_of_birth</a:t>
            </a:r>
            <a:r>
              <a:rPr lang="cs-CZ" sz="1400" dirty="0"/>
              <a:t> &gt; </a:t>
            </a:r>
            <a:r>
              <a:rPr lang="cs-CZ" sz="1400" dirty="0" err="1"/>
              <a:t>current_date</a:t>
            </a:r>
            <a:r>
              <a:rPr lang="cs-CZ" sz="1400" dirty="0"/>
              <a:t>) THEN</a:t>
            </a:r>
          </a:p>
          <a:p>
            <a:r>
              <a:rPr lang="cs-CZ" sz="1400" dirty="0"/>
              <a:t>		INSERT INTO </a:t>
            </a:r>
            <a:r>
              <a:rPr lang="cs-CZ" sz="1400" dirty="0" err="1"/>
              <a:t>test_tab</a:t>
            </a:r>
            <a:r>
              <a:rPr lang="cs-CZ" sz="1400" dirty="0"/>
              <a:t> (</a:t>
            </a:r>
            <a:r>
              <a:rPr lang="cs-CZ" sz="1400" dirty="0" err="1"/>
              <a:t>patient_id</a:t>
            </a:r>
            <a:r>
              <a:rPr lang="cs-CZ" sz="1400" dirty="0"/>
              <a:t>) </a:t>
            </a:r>
            <a:r>
              <a:rPr lang="cs-CZ" sz="1400" dirty="0" err="1"/>
              <a:t>values</a:t>
            </a:r>
            <a:r>
              <a:rPr lang="cs-CZ" sz="1400" dirty="0"/>
              <a:t> (</a:t>
            </a:r>
            <a:r>
              <a:rPr lang="cs-CZ" sz="1400" dirty="0" err="1"/>
              <a:t>rs.patient_id</a:t>
            </a:r>
            <a:r>
              <a:rPr lang="cs-CZ" sz="1400" dirty="0"/>
              <a:t>);</a:t>
            </a:r>
          </a:p>
          <a:p>
            <a:r>
              <a:rPr lang="cs-CZ" sz="1400" dirty="0"/>
              <a:t>		i:=i+1;</a:t>
            </a:r>
          </a:p>
          <a:p>
            <a:r>
              <a:rPr lang="cs-CZ" sz="1400" dirty="0"/>
              <a:t>	END IF; -- ukončení podmíněného výrazu</a:t>
            </a:r>
          </a:p>
          <a:p>
            <a:r>
              <a:rPr lang="cs-CZ" sz="1400" dirty="0"/>
              <a:t>END LOOP; -- ukončení smyčky</a:t>
            </a:r>
          </a:p>
          <a:p>
            <a:r>
              <a:rPr lang="cs-CZ" sz="1400" dirty="0"/>
              <a:t>RETURN i;</a:t>
            </a:r>
          </a:p>
          <a:p>
            <a:r>
              <a:rPr lang="cs-CZ" sz="1400" dirty="0">
                <a:solidFill>
                  <a:srgbClr val="FF0000"/>
                </a:solidFill>
              </a:rPr>
              <a:t>EXCEPTION</a:t>
            </a:r>
          </a:p>
          <a:p>
            <a:r>
              <a:rPr lang="cs-CZ" sz="1400" dirty="0">
                <a:solidFill>
                  <a:srgbClr val="FF0000"/>
                </a:solidFill>
              </a:rPr>
              <a:t>    WHEN </a:t>
            </a:r>
            <a:r>
              <a:rPr lang="cs-CZ" sz="1400" dirty="0" err="1">
                <a:solidFill>
                  <a:srgbClr val="FF0000"/>
                </a:solidFill>
              </a:rPr>
              <a:t>division_by_zero</a:t>
            </a:r>
            <a:r>
              <a:rPr lang="cs-CZ" sz="1400" dirty="0">
                <a:solidFill>
                  <a:srgbClr val="FF0000"/>
                </a:solidFill>
              </a:rPr>
              <a:t> </a:t>
            </a:r>
            <a:r>
              <a:rPr lang="cs-CZ" sz="1400" dirty="0" smtClean="0">
                <a:solidFill>
                  <a:srgbClr val="FF0000"/>
                </a:solidFill>
              </a:rPr>
              <a:t>THEN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cs-CZ" sz="1400" dirty="0" smtClean="0">
                <a:solidFill>
                  <a:srgbClr val="FF0000"/>
                </a:solidFill>
              </a:rPr>
              <a:t>- </a:t>
            </a:r>
            <a:r>
              <a:rPr lang="cs-CZ" sz="1400" dirty="0">
                <a:solidFill>
                  <a:srgbClr val="FF0000"/>
                </a:solidFill>
              </a:rPr>
              <a:t>-</a:t>
            </a:r>
            <a:r>
              <a:rPr lang="en-US" sz="1400" dirty="0" err="1" smtClean="0">
                <a:solidFill>
                  <a:srgbClr val="FF0000"/>
                </a:solidFill>
              </a:rPr>
              <a:t>konkr</a:t>
            </a:r>
            <a:r>
              <a:rPr lang="cs-CZ" sz="1400" dirty="0" err="1" smtClean="0">
                <a:solidFill>
                  <a:srgbClr val="FF0000"/>
                </a:solidFill>
              </a:rPr>
              <a:t>étní</a:t>
            </a:r>
            <a:r>
              <a:rPr lang="cs-CZ" sz="1400" dirty="0" smtClean="0">
                <a:solidFill>
                  <a:srgbClr val="FF0000"/>
                </a:solidFill>
              </a:rPr>
              <a:t> očekávaná chyba</a:t>
            </a:r>
            <a:endParaRPr lang="cs-CZ" sz="1400" dirty="0">
              <a:solidFill>
                <a:srgbClr val="FF0000"/>
              </a:solidFill>
            </a:endParaRPr>
          </a:p>
          <a:p>
            <a:r>
              <a:rPr lang="cs-CZ" sz="1400" dirty="0">
                <a:solidFill>
                  <a:srgbClr val="FF0000"/>
                </a:solidFill>
              </a:rPr>
              <a:t>        RAISE NOTICE '</a:t>
            </a:r>
            <a:r>
              <a:rPr lang="cs-CZ" sz="1400" dirty="0" err="1">
                <a:solidFill>
                  <a:srgbClr val="FF0000"/>
                </a:solidFill>
              </a:rPr>
              <a:t>Neumim</a:t>
            </a:r>
            <a:r>
              <a:rPr lang="cs-CZ" sz="1400" dirty="0">
                <a:solidFill>
                  <a:srgbClr val="FF0000"/>
                </a:solidFill>
              </a:rPr>
              <a:t> </a:t>
            </a:r>
            <a:r>
              <a:rPr lang="cs-CZ" sz="1400" dirty="0" err="1">
                <a:solidFill>
                  <a:srgbClr val="FF0000"/>
                </a:solidFill>
              </a:rPr>
              <a:t>delit</a:t>
            </a:r>
            <a:r>
              <a:rPr lang="cs-CZ" sz="1400" dirty="0">
                <a:solidFill>
                  <a:srgbClr val="FF0000"/>
                </a:solidFill>
              </a:rPr>
              <a:t> nulou'; </a:t>
            </a:r>
          </a:p>
          <a:p>
            <a:r>
              <a:rPr lang="cs-CZ" sz="1400" dirty="0">
                <a:solidFill>
                  <a:srgbClr val="FF0000"/>
                </a:solidFill>
              </a:rPr>
              <a:t>        RETURN i; </a:t>
            </a:r>
          </a:p>
          <a:p>
            <a:r>
              <a:rPr lang="cs-CZ" sz="1400" dirty="0">
                <a:solidFill>
                  <a:srgbClr val="FF0000"/>
                </a:solidFill>
              </a:rPr>
              <a:t>    WHEN OTHERS </a:t>
            </a:r>
            <a:r>
              <a:rPr lang="cs-CZ" sz="1400" dirty="0" smtClean="0">
                <a:solidFill>
                  <a:srgbClr val="FF0000"/>
                </a:solidFill>
              </a:rPr>
              <a:t>THEN  - - další chyby</a:t>
            </a:r>
            <a:endParaRPr lang="cs-CZ" sz="1400" dirty="0">
              <a:solidFill>
                <a:srgbClr val="FF0000"/>
              </a:solidFill>
            </a:endParaRPr>
          </a:p>
          <a:p>
            <a:r>
              <a:rPr lang="cs-CZ" sz="1400" dirty="0">
                <a:solidFill>
                  <a:srgbClr val="FF0000"/>
                </a:solidFill>
              </a:rPr>
              <a:t>         RAISE NOTICE '</a:t>
            </a:r>
            <a:r>
              <a:rPr lang="cs-CZ" sz="1400" dirty="0" err="1">
                <a:solidFill>
                  <a:srgbClr val="FF0000"/>
                </a:solidFill>
              </a:rPr>
              <a:t>Neco</a:t>
            </a:r>
            <a:r>
              <a:rPr lang="cs-CZ" sz="1400" dirty="0">
                <a:solidFill>
                  <a:srgbClr val="FF0000"/>
                </a:solidFill>
              </a:rPr>
              <a:t> je </a:t>
            </a:r>
            <a:r>
              <a:rPr lang="cs-CZ" sz="1400" dirty="0" err="1">
                <a:solidFill>
                  <a:srgbClr val="FF0000"/>
                </a:solidFill>
              </a:rPr>
              <a:t>spatne</a:t>
            </a:r>
            <a:r>
              <a:rPr lang="cs-CZ" sz="1400" dirty="0">
                <a:solidFill>
                  <a:srgbClr val="FF0000"/>
                </a:solidFill>
              </a:rPr>
              <a:t>: %', SQLERRM;</a:t>
            </a:r>
          </a:p>
          <a:p>
            <a:r>
              <a:rPr lang="cs-CZ" sz="1400" dirty="0">
                <a:solidFill>
                  <a:srgbClr val="FF0000"/>
                </a:solidFill>
              </a:rPr>
              <a:t>         RETURN i;</a:t>
            </a:r>
          </a:p>
          <a:p>
            <a:r>
              <a:rPr lang="cs-CZ" sz="1400" dirty="0"/>
              <a:t>END</a:t>
            </a:r>
            <a:r>
              <a:rPr lang="cs-CZ" sz="1400" dirty="0" smtClean="0"/>
              <a:t>;</a:t>
            </a:r>
            <a:endParaRPr lang="cs-CZ" sz="1400" dirty="0"/>
          </a:p>
          <a:p>
            <a:r>
              <a:rPr lang="cs-CZ" sz="1400" dirty="0"/>
              <a:t>$$ LANGUAGE PLPGSQL</a:t>
            </a:r>
            <a:r>
              <a:rPr lang="cs-CZ" sz="1400" dirty="0" smtClean="0"/>
              <a:t>;</a:t>
            </a:r>
            <a:endParaRPr lang="cs-CZ"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Procedura – vytvoření časové osy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95536" y="1772816"/>
            <a:ext cx="813588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CREATE VIEW </a:t>
            </a:r>
            <a:r>
              <a:rPr lang="en-US" dirty="0" err="1" smtClean="0"/>
              <a:t>mesicni_pocty</a:t>
            </a:r>
            <a:r>
              <a:rPr lang="en-US" dirty="0" smtClean="0"/>
              <a:t> AS</a:t>
            </a:r>
            <a:br>
              <a:rPr lang="en-US" dirty="0" smtClean="0"/>
            </a:br>
            <a:r>
              <a:rPr lang="cs-CZ" dirty="0" smtClean="0"/>
              <a:t>SELECT  TO_CHAR</a:t>
            </a:r>
            <a:r>
              <a:rPr lang="en-US" dirty="0" smtClean="0"/>
              <a:t>(</a:t>
            </a:r>
            <a:r>
              <a:rPr lang="en-US" dirty="0" err="1" smtClean="0"/>
              <a:t>date_of_enrollment</a:t>
            </a:r>
            <a:r>
              <a:rPr lang="en-US" dirty="0" smtClean="0"/>
              <a:t>, ‘</a:t>
            </a:r>
            <a:r>
              <a:rPr lang="en-US" dirty="0" err="1" smtClean="0"/>
              <a:t>yyyy</a:t>
            </a:r>
            <a:r>
              <a:rPr lang="en-US" dirty="0" smtClean="0"/>
              <a:t>-mm’) </a:t>
            </a:r>
            <a:r>
              <a:rPr lang="en-US" dirty="0" err="1" smtClean="0"/>
              <a:t>mesic</a:t>
            </a:r>
            <a:r>
              <a:rPr lang="en-US" dirty="0" smtClean="0"/>
              <a:t>, COUNT(*) </a:t>
            </a:r>
            <a:r>
              <a:rPr lang="en-US" dirty="0" err="1" smtClean="0"/>
              <a:t>pocet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FROM</a:t>
            </a:r>
            <a:br>
              <a:rPr lang="en-US" dirty="0" smtClean="0"/>
            </a:br>
            <a:r>
              <a:rPr lang="en-US" dirty="0" err="1" smtClean="0"/>
              <a:t>patient_study</a:t>
            </a:r>
            <a:r>
              <a:rPr lang="en-US" dirty="0" smtClean="0"/>
              <a:t> WHERE </a:t>
            </a:r>
            <a:r>
              <a:rPr lang="en-US" dirty="0" err="1" smtClean="0"/>
              <a:t>study_id</a:t>
            </a:r>
            <a:r>
              <a:rPr lang="en-US" dirty="0" smtClean="0"/>
              <a:t> =</a:t>
            </a:r>
            <a:r>
              <a:rPr lang="cs-CZ" dirty="0" smtClean="0"/>
              <a:t> 43</a:t>
            </a:r>
            <a:endParaRPr lang="en-US" dirty="0" smtClean="0"/>
          </a:p>
          <a:p>
            <a:r>
              <a:rPr lang="en-US" dirty="0" smtClean="0"/>
              <a:t>GROUP BY  </a:t>
            </a:r>
            <a:r>
              <a:rPr lang="cs-CZ" dirty="0" smtClean="0"/>
              <a:t>TO_CHAR</a:t>
            </a:r>
            <a:r>
              <a:rPr lang="en-US" dirty="0" smtClean="0"/>
              <a:t>(</a:t>
            </a:r>
            <a:r>
              <a:rPr lang="en-US" dirty="0" err="1" smtClean="0"/>
              <a:t>date_of_enrollment</a:t>
            </a:r>
            <a:r>
              <a:rPr lang="en-US" dirty="0" smtClean="0"/>
              <a:t>, ‘</a:t>
            </a:r>
            <a:r>
              <a:rPr lang="en-US" dirty="0" err="1" smtClean="0"/>
              <a:t>yyyy</a:t>
            </a:r>
            <a:r>
              <a:rPr lang="en-US" dirty="0" smtClean="0"/>
              <a:t>-mm’)</a:t>
            </a:r>
          </a:p>
          <a:p>
            <a:r>
              <a:rPr lang="en-US" dirty="0" smtClean="0"/>
              <a:t>ORDER BY 1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1268760"/>
            <a:ext cx="5663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Přehled počtu zařazených pacientů po měsících: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21422" y="4365104"/>
            <a:ext cx="2557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Chybí některé měsíce</a:t>
            </a:r>
          </a:p>
        </p:txBody>
      </p:sp>
      <p:sp>
        <p:nvSpPr>
          <p:cNvPr id="8" name="Šipka doprava 7"/>
          <p:cNvSpPr/>
          <p:nvPr/>
        </p:nvSpPr>
        <p:spPr>
          <a:xfrm>
            <a:off x="3013710" y="4293096"/>
            <a:ext cx="136815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4453870" y="4365104"/>
            <a:ext cx="4690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Vytvoření časové osy v pomocné tabulce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827584" y="5301208"/>
            <a:ext cx="652300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Tabulka KALENDAR, její naplnění </a:t>
            </a:r>
            <a:r>
              <a:rPr lang="en-US" dirty="0" err="1" smtClean="0"/>
              <a:t>funkc</a:t>
            </a:r>
            <a:r>
              <a:rPr lang="cs-CZ" dirty="0" smtClean="0"/>
              <a:t>í PROC_KALENDAR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CREATE TABLE </a:t>
            </a:r>
            <a:r>
              <a:rPr lang="cs-CZ" dirty="0" err="1" smtClean="0"/>
              <a:t>kalendar</a:t>
            </a:r>
            <a:r>
              <a:rPr lang="cs-CZ" dirty="0" smtClean="0"/>
              <a:t> (</a:t>
            </a:r>
          </a:p>
          <a:p>
            <a:pPr lvl="1"/>
            <a:r>
              <a:rPr lang="cs-CZ" dirty="0" err="1" smtClean="0"/>
              <a:t>Mesic</a:t>
            </a:r>
            <a:r>
              <a:rPr lang="cs-CZ" dirty="0" smtClean="0"/>
              <a:t> VARCHAR(10)</a:t>
            </a:r>
          </a:p>
          <a:p>
            <a:r>
              <a:rPr lang="cs-CZ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PL/SQL procedura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251520" y="1485359"/>
            <a:ext cx="871296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CREATE OR REPLACE FUNCTION </a:t>
            </a:r>
            <a:r>
              <a:rPr lang="en-US" sz="1600" dirty="0" err="1"/>
              <a:t>proc_kalendar</a:t>
            </a:r>
            <a:r>
              <a:rPr lang="en-US" sz="1600" dirty="0"/>
              <a:t>(od DATE, </a:t>
            </a:r>
            <a:r>
              <a:rPr lang="en-US" sz="1600" dirty="0" err="1"/>
              <a:t>mesicu</a:t>
            </a:r>
            <a:r>
              <a:rPr lang="en-US" sz="1600" dirty="0"/>
              <a:t> NUMERIC)</a:t>
            </a:r>
          </a:p>
          <a:p>
            <a:r>
              <a:rPr lang="en-US" sz="1600" dirty="0"/>
              <a:t>RETURNS NUMERIC AS $$</a:t>
            </a:r>
          </a:p>
          <a:p>
            <a:r>
              <a:rPr lang="en-US" sz="1600" dirty="0"/>
              <a:t>DECLARE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i</a:t>
            </a:r>
            <a:r>
              <a:rPr lang="en-US" sz="1600" dirty="0"/>
              <a:t> NUMERIC(3);</a:t>
            </a:r>
          </a:p>
          <a:p>
            <a:r>
              <a:rPr lang="en-US" sz="1600" dirty="0"/>
              <a:t>BEGIN</a:t>
            </a:r>
          </a:p>
          <a:p>
            <a:r>
              <a:rPr lang="en-US" sz="1600" dirty="0"/>
              <a:t>DELETE FROM </a:t>
            </a:r>
            <a:r>
              <a:rPr lang="en-US" sz="1600" dirty="0" err="1"/>
              <a:t>kalendar</a:t>
            </a:r>
            <a:r>
              <a:rPr lang="en-US" sz="1600" dirty="0"/>
              <a:t>;</a:t>
            </a:r>
          </a:p>
          <a:p>
            <a:r>
              <a:rPr lang="en-US" sz="1600" dirty="0"/>
              <a:t>   FOR </a:t>
            </a:r>
            <a:r>
              <a:rPr lang="en-US" sz="1600" dirty="0" err="1"/>
              <a:t>i</a:t>
            </a:r>
            <a:r>
              <a:rPr lang="en-US" sz="1600" dirty="0"/>
              <a:t> IN 0..mesicu-1 LOOP</a:t>
            </a:r>
          </a:p>
          <a:p>
            <a:r>
              <a:rPr lang="en-US" sz="1600" dirty="0"/>
              <a:t>     INSERT INTO </a:t>
            </a:r>
            <a:r>
              <a:rPr lang="en-US" sz="1600" dirty="0" err="1"/>
              <a:t>kalendar</a:t>
            </a:r>
            <a:r>
              <a:rPr lang="en-US" sz="1600" dirty="0"/>
              <a:t> (mesic) VALUES (</a:t>
            </a:r>
            <a:r>
              <a:rPr lang="en-US" sz="1600" dirty="0" err="1"/>
              <a:t>to_char</a:t>
            </a:r>
            <a:r>
              <a:rPr lang="en-US" sz="1600" dirty="0"/>
              <a:t>(od + (interval '1 month' * </a:t>
            </a:r>
            <a:r>
              <a:rPr lang="en-US" sz="1600" dirty="0" err="1"/>
              <a:t>i</a:t>
            </a:r>
            <a:r>
              <a:rPr lang="en-US" sz="1600" dirty="0"/>
              <a:t>), '</a:t>
            </a:r>
            <a:r>
              <a:rPr lang="en-US" sz="1600" dirty="0" err="1"/>
              <a:t>yyyy</a:t>
            </a:r>
            <a:r>
              <a:rPr lang="en-US" sz="1600" dirty="0"/>
              <a:t>-mm'));</a:t>
            </a:r>
          </a:p>
          <a:p>
            <a:r>
              <a:rPr lang="en-US" sz="1600" dirty="0"/>
              <a:t>   END LOOP;</a:t>
            </a:r>
          </a:p>
          <a:p>
            <a:r>
              <a:rPr lang="en-US" sz="1600" dirty="0"/>
              <a:t>RETURN </a:t>
            </a:r>
            <a:r>
              <a:rPr lang="en-US" sz="1600" dirty="0" err="1"/>
              <a:t>i</a:t>
            </a:r>
            <a:r>
              <a:rPr lang="en-US" sz="1600" dirty="0"/>
              <a:t>;</a:t>
            </a:r>
          </a:p>
          <a:p>
            <a:r>
              <a:rPr lang="en-US" sz="1600" dirty="0"/>
              <a:t>EXCEPTION</a:t>
            </a:r>
          </a:p>
          <a:p>
            <a:r>
              <a:rPr lang="en-US" sz="1600" dirty="0"/>
              <a:t>    WHEN OTHERS THEN</a:t>
            </a:r>
          </a:p>
          <a:p>
            <a:r>
              <a:rPr lang="en-US" sz="1600" dirty="0"/>
              <a:t>         RAISE NOTICE '</a:t>
            </a:r>
            <a:r>
              <a:rPr lang="en-US" sz="1600" dirty="0" err="1"/>
              <a:t>Neco</a:t>
            </a:r>
            <a:r>
              <a:rPr lang="en-US" sz="1600" dirty="0"/>
              <a:t> je </a:t>
            </a:r>
            <a:r>
              <a:rPr lang="en-US" sz="1600" dirty="0" err="1"/>
              <a:t>spatne</a:t>
            </a:r>
            <a:r>
              <a:rPr lang="en-US" sz="1600" dirty="0"/>
              <a:t>: %', SQLERRM;</a:t>
            </a:r>
          </a:p>
          <a:p>
            <a:r>
              <a:rPr lang="en-US" sz="1600" dirty="0"/>
              <a:t>         RETURN -1;</a:t>
            </a:r>
          </a:p>
          <a:p>
            <a:r>
              <a:rPr lang="en-US" sz="1600" dirty="0"/>
              <a:t>END;</a:t>
            </a:r>
          </a:p>
          <a:p>
            <a:r>
              <a:rPr lang="en-US" sz="1600" dirty="0"/>
              <a:t>$$ LANGUAGE PLPGSQL;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81529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3818</TotalTime>
  <Words>816</Words>
  <Application>Microsoft Office PowerPoint</Application>
  <PresentationFormat>Předvádění na obrazovce (4:3)</PresentationFormat>
  <Paragraphs>202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Uživatelské funkce</vt:lpstr>
      <vt:lpstr>Základy PL/pgSQL</vt:lpstr>
      <vt:lpstr>PL/SQL - FOR</vt:lpstr>
      <vt:lpstr>PL/SQL - IF</vt:lpstr>
      <vt:lpstr>Proměnná v PL/SQL</vt:lpstr>
      <vt:lpstr>Výjimky</vt:lpstr>
      <vt:lpstr>Procedura – vytvoření časové osy</vt:lpstr>
      <vt:lpstr>PL/SQL procedura</vt:lpstr>
      <vt:lpstr>PL/SQL procedura</vt:lpstr>
      <vt:lpstr>POSTGRESQL – generátor řádků</vt:lpstr>
      <vt:lpstr>Tabulky</vt:lpstr>
      <vt:lpstr>Pohledy (VIEWS)</vt:lpstr>
      <vt:lpstr>Indexy</vt:lpstr>
      <vt:lpstr>Sekvence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454</cp:revision>
  <dcterms:created xsi:type="dcterms:W3CDTF">2011-01-19T10:31:11Z</dcterms:created>
  <dcterms:modified xsi:type="dcterms:W3CDTF">2016-12-07T08:16:37Z</dcterms:modified>
</cp:coreProperties>
</file>