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7" r:id="rId19"/>
    <p:sldId id="271" r:id="rId20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8" d="100"/>
          <a:sy n="78" d="100"/>
        </p:scale>
        <p:origin x="9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625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13.12.2016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703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is.cz/registr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12</a:t>
            </a:r>
            <a:r>
              <a:rPr lang="cs-CZ" dirty="0" smtClean="0"/>
              <a:t> </a:t>
            </a:r>
            <a:r>
              <a:rPr lang="cs-CZ" dirty="0" smtClean="0"/>
              <a:t>– Úvod do XML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 XML na míru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11560" y="249289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XMLELEMENT (NAME studie, XMLELEMENT (NAME id, </a:t>
            </a:r>
            <a:r>
              <a:rPr lang="cs-CZ" dirty="0" err="1"/>
              <a:t>study_id</a:t>
            </a:r>
            <a:r>
              <a:rPr lang="cs-CZ" dirty="0"/>
              <a:t>), XMLELEMENT (NAME </a:t>
            </a:r>
            <a:r>
              <a:rPr lang="cs-CZ" dirty="0" err="1"/>
              <a:t>jmeno</a:t>
            </a:r>
            <a:r>
              <a:rPr lang="cs-CZ" dirty="0"/>
              <a:t>, </a:t>
            </a:r>
            <a:r>
              <a:rPr lang="cs-CZ" dirty="0" err="1"/>
              <a:t>study_name</a:t>
            </a:r>
            <a:r>
              <a:rPr lang="cs-CZ" dirty="0"/>
              <a:t>), XMLELEMENT (NAME </a:t>
            </a:r>
            <a:r>
              <a:rPr lang="cs-CZ" dirty="0" err="1"/>
              <a:t>nazev</a:t>
            </a:r>
            <a:r>
              <a:rPr lang="cs-CZ" dirty="0"/>
              <a:t>, </a:t>
            </a:r>
            <a:r>
              <a:rPr lang="cs-CZ" dirty="0" err="1"/>
              <a:t>study_title</a:t>
            </a:r>
            <a:r>
              <a:rPr lang="cs-CZ" dirty="0"/>
              <a:t>)) FROM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08720"/>
            <a:ext cx="22610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XMLELEMENT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XMLATTRIBUTES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 XMLAGG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3645024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XMLELEMENT (NAME </a:t>
            </a:r>
            <a:r>
              <a:rPr lang="en-US" dirty="0" err="1"/>
              <a:t>studie</a:t>
            </a:r>
            <a:r>
              <a:rPr lang="en-US" dirty="0"/>
              <a:t>, XMLATTRIBUTES(</a:t>
            </a:r>
            <a:r>
              <a:rPr lang="en-US" dirty="0" err="1"/>
              <a:t>study_id</a:t>
            </a:r>
            <a:r>
              <a:rPr lang="en-US" dirty="0"/>
              <a:t> </a:t>
            </a:r>
            <a:r>
              <a:rPr lang="en-US" dirty="0" err="1"/>
              <a:t>as"id</a:t>
            </a:r>
            <a:r>
              <a:rPr lang="en-US" dirty="0"/>
              <a:t>", </a:t>
            </a:r>
            <a:r>
              <a:rPr lang="en-US" dirty="0" err="1"/>
              <a:t>study_name</a:t>
            </a:r>
            <a:r>
              <a:rPr lang="en-US" dirty="0"/>
              <a:t> as "</a:t>
            </a:r>
            <a:r>
              <a:rPr lang="en-US" dirty="0" err="1"/>
              <a:t>jmeno</a:t>
            </a:r>
            <a:r>
              <a:rPr lang="en-US" dirty="0"/>
              <a:t>"), XMLELEMENT (NAME </a:t>
            </a:r>
            <a:r>
              <a:rPr lang="en-US" dirty="0" err="1"/>
              <a:t>nazev</a:t>
            </a:r>
            <a:r>
              <a:rPr lang="en-US" dirty="0"/>
              <a:t>, </a:t>
            </a:r>
            <a:r>
              <a:rPr lang="en-US" dirty="0" err="1"/>
              <a:t>study_title</a:t>
            </a:r>
            <a:r>
              <a:rPr lang="en-US" dirty="0"/>
              <a:t>)) FROM studies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869160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XMLELEMENT (NAME </a:t>
            </a:r>
            <a:r>
              <a:rPr lang="en-US" dirty="0" err="1"/>
              <a:t>studie</a:t>
            </a:r>
            <a:r>
              <a:rPr lang="en-US" dirty="0"/>
              <a:t>, XMLAGG( XMLELEMENT (NAME </a:t>
            </a:r>
            <a:r>
              <a:rPr lang="en-US" dirty="0" err="1"/>
              <a:t>nazev</a:t>
            </a:r>
            <a:r>
              <a:rPr lang="en-US" dirty="0"/>
              <a:t>, XMLATTRIBUTES (</a:t>
            </a:r>
            <a:r>
              <a:rPr lang="en-US" dirty="0" err="1"/>
              <a:t>study_id</a:t>
            </a:r>
            <a:r>
              <a:rPr lang="en-US" dirty="0"/>
              <a:t> as "id"), </a:t>
            </a:r>
            <a:r>
              <a:rPr lang="en-US" dirty="0" err="1"/>
              <a:t>study_title</a:t>
            </a:r>
            <a:r>
              <a:rPr lang="en-US" dirty="0"/>
              <a:t>))) FROM studies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FUNKCE XPATH, XMLEXISTS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INSERT INTO…</a:t>
            </a:r>
          </a:p>
          <a:p>
            <a:r>
              <a:rPr lang="cs-CZ" sz="1800" dirty="0" smtClean="0"/>
              <a:t>SELECT </a:t>
            </a:r>
            <a:r>
              <a:rPr lang="cs-CZ" sz="1800" dirty="0"/>
              <a:t>XPATH('//</a:t>
            </a:r>
            <a:r>
              <a:rPr lang="cs-CZ" sz="1800" dirty="0" err="1"/>
              <a:t>nazev</a:t>
            </a:r>
            <a:r>
              <a:rPr lang="cs-CZ" sz="1800" dirty="0"/>
              <a:t>/text()', </a:t>
            </a:r>
            <a:r>
              <a:rPr lang="cs-CZ" sz="1800" dirty="0" err="1"/>
              <a:t>xmltabulka.a</a:t>
            </a:r>
            <a:r>
              <a:rPr lang="cs-CZ" sz="1800" dirty="0"/>
              <a:t>) FROM </a:t>
            </a:r>
            <a:r>
              <a:rPr lang="cs-CZ" sz="1800" dirty="0" err="1" smtClean="0"/>
              <a:t>xmltabulka</a:t>
            </a:r>
            <a:endParaRPr lang="en-US" sz="1800" dirty="0" smtClean="0"/>
          </a:p>
          <a:p>
            <a:r>
              <a:rPr lang="en-US" sz="1800" dirty="0"/>
              <a:t>SELECT XPATH('//</a:t>
            </a:r>
            <a:r>
              <a:rPr lang="en-US" sz="1800" dirty="0" err="1"/>
              <a:t>studie</a:t>
            </a:r>
            <a:r>
              <a:rPr lang="en-US" sz="1800" dirty="0"/>
              <a:t>/@</a:t>
            </a:r>
            <a:r>
              <a:rPr lang="en-US" sz="1800" dirty="0" err="1"/>
              <a:t>jmeno</a:t>
            </a:r>
            <a:r>
              <a:rPr lang="en-US" sz="1800" dirty="0"/>
              <a:t>', </a:t>
            </a:r>
            <a:r>
              <a:rPr lang="en-US" sz="1800" dirty="0" err="1"/>
              <a:t>xmltabulka.a</a:t>
            </a:r>
            <a:r>
              <a:rPr lang="en-US" sz="1800" dirty="0"/>
              <a:t>) FROM </a:t>
            </a:r>
            <a:r>
              <a:rPr lang="en-US" sz="1800" dirty="0" err="1"/>
              <a:t>xmltabulka</a:t>
            </a:r>
            <a:r>
              <a:rPr lang="en-US" sz="1800" dirty="0"/>
              <a:t> where XMLEXISTS('//</a:t>
            </a:r>
            <a:r>
              <a:rPr lang="en-US" sz="1800" dirty="0" err="1"/>
              <a:t>studie</a:t>
            </a:r>
            <a:r>
              <a:rPr lang="en-US" sz="1800" dirty="0"/>
              <a:t>[@id="3"]' PASSING BY REF a )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92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ODBC rozhraní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Přenos dat z databáze do jiné aplikace</a:t>
            </a:r>
          </a:p>
          <a:p>
            <a:r>
              <a:rPr lang="cs-CZ" dirty="0" smtClean="0"/>
              <a:t>Vyžaduje ODBC ovladač k dané databázi</a:t>
            </a:r>
          </a:p>
          <a:p>
            <a:pPr lvl="1"/>
            <a:r>
              <a:rPr lang="cs-CZ" dirty="0"/>
              <a:t>psqlodbc_09_03_0400.zip</a:t>
            </a:r>
            <a:endParaRPr lang="cs-CZ" dirty="0" smtClean="0"/>
          </a:p>
          <a:p>
            <a:r>
              <a:rPr lang="cs-CZ" dirty="0" smtClean="0"/>
              <a:t>Konfigurace propojení (ODBC </a:t>
            </a:r>
            <a:r>
              <a:rPr lang="cs-CZ" dirty="0"/>
              <a:t>z</a:t>
            </a:r>
            <a:r>
              <a:rPr lang="cs-CZ" dirty="0" smtClean="0"/>
              <a:t>droj)</a:t>
            </a:r>
          </a:p>
          <a:p>
            <a:pPr lvl="1"/>
            <a:r>
              <a:rPr lang="cs-CZ" dirty="0"/>
              <a:t>c:\Windows\SysWOW64\odbcad32.exe </a:t>
            </a:r>
            <a:r>
              <a:rPr lang="cs-CZ" dirty="0" smtClean="0"/>
              <a:t>(WIN 7, 8 -  64 bit)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921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ODBC správce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720" y="1196752"/>
            <a:ext cx="5194523" cy="4133905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2051720" y="2774270"/>
            <a:ext cx="151981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845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r>
              <a:rPr lang="cs-CZ" dirty="0" smtClean="0"/>
              <a:t> ODBC driver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916832"/>
            <a:ext cx="5981700" cy="313372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2555776" y="2492896"/>
            <a:ext cx="151981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71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ODBC použití v cílové aplikaci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MS EXCEL </a:t>
            </a:r>
          </a:p>
          <a:p>
            <a:pPr lvl="1"/>
            <a:r>
              <a:rPr lang="cs-CZ" sz="2000" dirty="0" smtClean="0"/>
              <a:t>DATA-&gt;Z jiných zdrojů -&gt; Z Microsoft </a:t>
            </a:r>
            <a:r>
              <a:rPr lang="cs-CZ" sz="2000" dirty="0" err="1" smtClean="0"/>
              <a:t>query</a:t>
            </a:r>
            <a:endParaRPr lang="cs-CZ" sz="2000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32856"/>
            <a:ext cx="3620185" cy="201622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5" y="2132856"/>
            <a:ext cx="3796863" cy="202605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2891" y="4250182"/>
            <a:ext cx="3048972" cy="212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13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ODBC a 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library</a:t>
            </a:r>
            <a:r>
              <a:rPr lang="cs-CZ" sz="2000" dirty="0"/>
              <a:t>(RODBC)</a:t>
            </a:r>
          </a:p>
          <a:p>
            <a:r>
              <a:rPr lang="cs-CZ" sz="2000" dirty="0" err="1"/>
              <a:t>conn</a:t>
            </a:r>
            <a:r>
              <a:rPr lang="cs-CZ" sz="2000" dirty="0"/>
              <a:t> &lt;-</a:t>
            </a:r>
            <a:r>
              <a:rPr lang="cs-CZ" sz="2000" dirty="0" err="1"/>
              <a:t>odbcConnect</a:t>
            </a:r>
            <a:r>
              <a:rPr lang="cs-CZ" sz="2000" dirty="0"/>
              <a:t>("PostgreSQL30", </a:t>
            </a:r>
            <a:r>
              <a:rPr lang="cs-CZ" sz="2000" dirty="0" err="1"/>
              <a:t>uid</a:t>
            </a:r>
            <a:r>
              <a:rPr lang="cs-CZ" sz="2000" dirty="0"/>
              <a:t>="</a:t>
            </a:r>
            <a:r>
              <a:rPr lang="cs-CZ" sz="2000" dirty="0" err="1"/>
              <a:t>postgres</a:t>
            </a:r>
            <a:r>
              <a:rPr lang="cs-CZ" sz="2000" dirty="0"/>
              <a:t>", </a:t>
            </a:r>
            <a:r>
              <a:rPr lang="cs-CZ" sz="2000" dirty="0" err="1"/>
              <a:t>pwd</a:t>
            </a:r>
            <a:r>
              <a:rPr lang="cs-CZ" sz="2000" dirty="0" smtClean="0"/>
              <a:t>="heslo")</a:t>
            </a:r>
            <a:endParaRPr lang="cs-CZ" sz="2000" dirty="0"/>
          </a:p>
          <a:p>
            <a:r>
              <a:rPr lang="cs-CZ" sz="2000" dirty="0" err="1" smtClean="0"/>
              <a:t>queryResult</a:t>
            </a:r>
            <a:r>
              <a:rPr lang="cs-CZ" sz="2000" dirty="0" smtClean="0"/>
              <a:t> </a:t>
            </a:r>
            <a:r>
              <a:rPr lang="cs-CZ" sz="2000" dirty="0"/>
              <a:t>&lt;- </a:t>
            </a:r>
            <a:r>
              <a:rPr lang="cs-CZ" sz="2000" dirty="0" err="1"/>
              <a:t>sqlQuery</a:t>
            </a:r>
            <a:r>
              <a:rPr lang="cs-CZ" sz="2000" dirty="0"/>
              <a:t>(</a:t>
            </a:r>
            <a:r>
              <a:rPr lang="cs-CZ" sz="2000" dirty="0" err="1"/>
              <a:t>conn</a:t>
            </a:r>
            <a:r>
              <a:rPr lang="cs-CZ" sz="2000" dirty="0"/>
              <a:t>, "SELECT * FROM </a:t>
            </a:r>
            <a:r>
              <a:rPr lang="cs-CZ" sz="2000" dirty="0" smtClean="0"/>
              <a:t>tabulka")</a:t>
            </a:r>
            <a:endParaRPr lang="cs-CZ" sz="2000" dirty="0"/>
          </a:p>
          <a:p>
            <a:r>
              <a:rPr lang="cs-CZ" sz="2000" dirty="0" err="1"/>
              <a:t>odbcClose</a:t>
            </a:r>
            <a:r>
              <a:rPr lang="cs-CZ" sz="2000" dirty="0"/>
              <a:t>(</a:t>
            </a:r>
            <a:r>
              <a:rPr lang="cs-CZ" sz="2000" dirty="0" err="1"/>
              <a:t>conn</a:t>
            </a:r>
            <a:r>
              <a:rPr lang="cs-CZ" sz="2000" dirty="0" smtClean="0"/>
              <a:t>)</a:t>
            </a:r>
          </a:p>
          <a:p>
            <a:r>
              <a:rPr lang="cs-CZ" sz="2000" dirty="0" err="1"/>
              <a:t>queryResult</a:t>
            </a:r>
            <a:endParaRPr lang="cs-CZ" sz="2000" dirty="0"/>
          </a:p>
          <a:p>
            <a:endParaRPr lang="cs-CZ" dirty="0" smtClean="0"/>
          </a:p>
          <a:p>
            <a:r>
              <a:rPr lang="cs-CZ" dirty="0" smtClean="0"/>
              <a:t>Verze R musí odpovídat ODBC ovladači</a:t>
            </a:r>
          </a:p>
          <a:p>
            <a:pPr lvl="1"/>
            <a:r>
              <a:rPr lang="cs-CZ" dirty="0" smtClean="0"/>
              <a:t>32 x 64 bit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B40ED-8758-4B4A-8851-93077A01A581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582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zdroje ÚZIS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www.uzis.cz/registry</a:t>
            </a:r>
            <a:endParaRPr lang="cs-CZ" dirty="0" smtClean="0"/>
          </a:p>
          <a:p>
            <a:r>
              <a:rPr lang="cs-CZ" dirty="0" smtClean="0"/>
              <a:t>Schéma registru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88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Zkouškové otázky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Která </a:t>
            </a:r>
            <a:r>
              <a:rPr lang="cs-CZ" sz="2000" dirty="0" smtClean="0"/>
              <a:t>studie má nejvíce pacientů?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Do kterých studií se zařazovali pacienti v roce 2008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Vypište pracoviště, která nezařadila žádného pacienta</a:t>
            </a:r>
          </a:p>
          <a:p>
            <a:r>
              <a:rPr lang="cs-CZ" sz="2000" dirty="0" smtClean="0"/>
              <a:t>Vypište pracoviště, která se účastní více studií, má nejvíce pacientů</a:t>
            </a:r>
          </a:p>
          <a:p>
            <a:r>
              <a:rPr lang="cs-CZ" sz="2000" dirty="0" smtClean="0"/>
              <a:t>Vytvořte pohled 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, počet zařazených pacientů</a:t>
            </a:r>
          </a:p>
          <a:p>
            <a:r>
              <a:rPr lang="cs-CZ" sz="2000" dirty="0" smtClean="0"/>
              <a:t>Vypište věk pacientů při zařazení do studie XY</a:t>
            </a:r>
          </a:p>
          <a:p>
            <a:r>
              <a:rPr lang="en-US" sz="2000" dirty="0" err="1" smtClean="0"/>
              <a:t>Kumulativn</a:t>
            </a:r>
            <a:r>
              <a:rPr lang="cs-CZ" sz="2000" dirty="0" smtClean="0"/>
              <a:t>í počty náběru pacientů do studie</a:t>
            </a:r>
          </a:p>
          <a:p>
            <a:r>
              <a:rPr lang="cs-CZ" sz="2000" dirty="0" smtClean="0"/>
              <a:t>Najděte pacienty zařazené do více než jedné studie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–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1"/>
            <a:ext cx="7704856" cy="2592287"/>
          </a:xfrm>
        </p:spPr>
        <p:txBody>
          <a:bodyPr/>
          <a:lstStyle/>
          <a:p>
            <a:r>
              <a:rPr lang="cs-CZ" sz="2400" dirty="0" smtClean="0"/>
              <a:t>Formát pro přenos strukturovaných dat</a:t>
            </a:r>
          </a:p>
          <a:p>
            <a:r>
              <a:rPr lang="cs-CZ" sz="2400" dirty="0" smtClean="0"/>
              <a:t>Text se značkami (</a:t>
            </a:r>
            <a:r>
              <a:rPr lang="cs-CZ" sz="2400" dirty="0" err="1" smtClean="0"/>
              <a:t>tagy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Připomíná HTML</a:t>
            </a:r>
          </a:p>
          <a:p>
            <a:r>
              <a:rPr lang="en-US" sz="2400" dirty="0" err="1" smtClean="0"/>
              <a:t>Samotn</a:t>
            </a:r>
            <a:r>
              <a:rPr lang="cs-CZ" sz="2400" dirty="0" smtClean="0"/>
              <a:t>ý standard specifikuje jen minimum značek</a:t>
            </a:r>
            <a:endParaRPr lang="en-US" sz="2400" dirty="0" smtClean="0"/>
          </a:p>
          <a:p>
            <a:r>
              <a:rPr lang="en-US" sz="2400" dirty="0" smtClean="0"/>
              <a:t>Polo</a:t>
            </a:r>
            <a:r>
              <a:rPr lang="cs-CZ" sz="2400" dirty="0" err="1" smtClean="0"/>
              <a:t>žky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uzly</a:t>
            </a:r>
            <a:r>
              <a:rPr lang="en-US" sz="2400" dirty="0" smtClean="0"/>
              <a:t> - nods)</a:t>
            </a:r>
            <a:endParaRPr lang="cs-CZ" sz="2400" dirty="0" smtClean="0"/>
          </a:p>
          <a:p>
            <a:pPr lvl="1"/>
            <a:r>
              <a:rPr lang="cs-CZ" sz="2000" dirty="0" smtClean="0"/>
              <a:t>Elementy</a:t>
            </a:r>
          </a:p>
          <a:p>
            <a:pPr lvl="1"/>
            <a:r>
              <a:rPr lang="cs-CZ" sz="2000" dirty="0" smtClean="0"/>
              <a:t>Atributy</a:t>
            </a:r>
            <a:endParaRPr lang="en-US" sz="2000" dirty="0" smtClean="0"/>
          </a:p>
          <a:p>
            <a:pPr lvl="1"/>
            <a:r>
              <a:rPr lang="en-US" sz="2000" dirty="0" smtClean="0"/>
              <a:t>…</a:t>
            </a:r>
            <a:endParaRPr lang="cs-CZ" sz="2000" dirty="0" smtClean="0"/>
          </a:p>
          <a:p>
            <a:r>
              <a:rPr lang="cs-CZ" sz="2400" dirty="0" smtClean="0"/>
              <a:t>Zanořená struktura</a:t>
            </a:r>
          </a:p>
          <a:p>
            <a:pPr lvl="1"/>
            <a:r>
              <a:rPr lang="cs-CZ" sz="2000" dirty="0" smtClean="0"/>
              <a:t>1 kořenový element (</a:t>
            </a:r>
            <a:r>
              <a:rPr lang="cs-CZ" sz="2000" dirty="0" err="1" smtClean="0"/>
              <a:t>root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 zanořených elementů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600" dirty="0" smtClean="0"/>
              <a:t>Hlavička (</a:t>
            </a:r>
            <a:r>
              <a:rPr lang="cs-CZ" sz="1600" b="1" dirty="0" err="1" smtClean="0"/>
              <a:t>Processing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Instruction</a:t>
            </a:r>
            <a:r>
              <a:rPr lang="cs-CZ" sz="1600" b="1" dirty="0" smtClean="0"/>
              <a:t>)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&lt;?</a:t>
            </a:r>
            <a:r>
              <a:rPr lang="cs-CZ" sz="1600" dirty="0" err="1" smtClean="0"/>
              <a:t>xml</a:t>
            </a:r>
            <a:r>
              <a:rPr lang="cs-CZ" sz="1600" dirty="0" smtClean="0"/>
              <a:t>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="1.0" </a:t>
            </a:r>
            <a:r>
              <a:rPr lang="cs-CZ" sz="1600" dirty="0" err="1" smtClean="0"/>
              <a:t>encoding</a:t>
            </a:r>
            <a:r>
              <a:rPr lang="cs-CZ" sz="1600" dirty="0" smtClean="0"/>
              <a:t>="UTF-8"?&gt;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Uzly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Elementy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tag</a:t>
            </a:r>
            <a:r>
              <a:rPr lang="cs-CZ" sz="1600" dirty="0" smtClean="0"/>
              <a:t>&gt;data&lt;/</a:t>
            </a:r>
            <a:r>
              <a:rPr lang="cs-CZ" sz="1600" dirty="0" err="1" smtClean="0"/>
              <a:t>tag</a:t>
            </a:r>
            <a:r>
              <a:rPr lang="cs-CZ" sz="16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&lt;question&gt;Datum </a:t>
            </a:r>
            <a:r>
              <a:rPr lang="en-US" sz="1600" dirty="0" err="1" smtClean="0"/>
              <a:t>naro</a:t>
            </a:r>
            <a:r>
              <a:rPr lang="cs-CZ" sz="1600" dirty="0" smtClean="0"/>
              <a:t>zení</a:t>
            </a:r>
            <a:r>
              <a:rPr lang="en-US" sz="1600" dirty="0" smtClean="0"/>
              <a:t>&lt;/question&gt;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Atributy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&lt;element atribut=„text"&gt;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name</a:t>
            </a:r>
            <a:r>
              <a:rPr lang="cs-CZ" sz="1600" dirty="0" smtClean="0"/>
              <a:t> </a:t>
            </a:r>
            <a:r>
              <a:rPr lang="cs-CZ" sz="1600" dirty="0" err="1" smtClean="0"/>
              <a:t>lang</a:t>
            </a:r>
            <a:r>
              <a:rPr lang="cs-CZ" sz="1600" dirty="0" smtClean="0"/>
              <a:t>="cz"&gt;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Komentář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&lt;!-- no need to escape &lt;code&gt;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 smtClean="0"/>
              <a:t> in comments --&gt;</a:t>
            </a:r>
            <a:endParaRPr lang="cs-CZ" sz="1600" dirty="0" smtClean="0"/>
          </a:p>
          <a:p>
            <a:pPr>
              <a:lnSpc>
                <a:spcPct val="90000"/>
              </a:lnSpc>
            </a:pPr>
            <a:r>
              <a:rPr lang="cs-CZ" sz="1600" dirty="0" smtClean="0"/>
              <a:t>Hierarchie elementů</a:t>
            </a:r>
          </a:p>
          <a:p>
            <a:pPr lvl="1">
              <a:lnSpc>
                <a:spcPct val="90000"/>
              </a:lnSpc>
            </a:pPr>
            <a:r>
              <a:rPr lang="cs-CZ" sz="1600" dirty="0" err="1" smtClean="0"/>
              <a:t>Root</a:t>
            </a:r>
            <a:r>
              <a:rPr lang="cs-CZ" sz="1600" dirty="0" smtClean="0"/>
              <a:t> element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Zanořené elementy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br>
              <a:rPr lang="cs-CZ" sz="1400" dirty="0" smtClean="0"/>
            </a:br>
            <a:r>
              <a:rPr lang="cs-CZ" sz="1400" dirty="0" smtClean="0"/>
              <a:t>	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&gt;text&lt;/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endParaRPr lang="en-US" sz="1400" dirty="0" smtClean="0"/>
          </a:p>
          <a:p>
            <a:pPr lvl="2">
              <a:lnSpc>
                <a:spcPct val="90000"/>
              </a:lnSpc>
            </a:pPr>
            <a:r>
              <a:rPr lang="en-US" sz="1400" dirty="0" smtClean="0"/>
              <a:t>&lt;cluster&gt;</a:t>
            </a:r>
          </a:p>
          <a:p>
            <a:pPr lvl="3">
              <a:lnSpc>
                <a:spcPct val="90000"/>
              </a:lnSpc>
              <a:buNone/>
            </a:pPr>
            <a:r>
              <a:rPr lang="en-US" sz="1400" dirty="0" err="1" smtClean="0"/>
              <a:t>&lt;question&gt;Datum vy</a:t>
            </a:r>
            <a:r>
              <a:rPr lang="cs-CZ" sz="1400" dirty="0" err="1" smtClean="0"/>
              <a:t>šetření</a:t>
            </a:r>
            <a:r>
              <a:rPr lang="en-US" sz="1400" dirty="0" err="1" smtClean="0"/>
              <a:t>&lt;/question</a:t>
            </a:r>
            <a:r>
              <a:rPr lang="cs-CZ" sz="1400" dirty="0" err="1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&lt;/cluster&gt;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732240" y="4077072"/>
            <a:ext cx="1800493" cy="17235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Speciální znaky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lt</a:t>
            </a:r>
            <a:r>
              <a:rPr lang="cs-CZ" sz="1400" dirty="0" smtClean="0"/>
              <a:t>; </a:t>
            </a:r>
            <a:r>
              <a:rPr lang="en-US" sz="1400" dirty="0" smtClean="0"/>
              <a:t> m</a:t>
            </a:r>
            <a:r>
              <a:rPr lang="cs-CZ" sz="1400" dirty="0" err="1" smtClean="0"/>
              <a:t>ísto</a:t>
            </a:r>
            <a:r>
              <a:rPr lang="cs-CZ" sz="1400" dirty="0" smtClean="0"/>
              <a:t> "&lt;"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gt</a:t>
            </a:r>
            <a:r>
              <a:rPr lang="cs-CZ" sz="1400" dirty="0" smtClean="0"/>
              <a:t>; místo "&gt;"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amp</a:t>
            </a:r>
            <a:r>
              <a:rPr lang="cs-CZ" sz="1400" dirty="0" smtClean="0"/>
              <a:t>; místo "&amp;"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apos</a:t>
            </a:r>
            <a:r>
              <a:rPr lang="cs-CZ" sz="1400" dirty="0" smtClean="0"/>
              <a:t>; místo '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quot</a:t>
            </a:r>
            <a:r>
              <a:rPr lang="cs-CZ" sz="1400" dirty="0" smtClean="0"/>
              <a:t>; místo "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pracovat s XML?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12776"/>
            <a:ext cx="7344816" cy="3168351"/>
          </a:xfrm>
        </p:spPr>
        <p:txBody>
          <a:bodyPr/>
          <a:lstStyle/>
          <a:p>
            <a:r>
              <a:rPr lang="cs-CZ" sz="2800" dirty="0" smtClean="0"/>
              <a:t>Textový editor – </a:t>
            </a:r>
            <a:r>
              <a:rPr lang="cs-CZ" sz="2800" dirty="0" err="1" smtClean="0"/>
              <a:t>Notepad</a:t>
            </a:r>
            <a:endParaRPr lang="cs-CZ" sz="2800" dirty="0" smtClean="0"/>
          </a:p>
          <a:p>
            <a:r>
              <a:rPr lang="cs-CZ" sz="2800" dirty="0" smtClean="0"/>
              <a:t>XML editor – XML </a:t>
            </a:r>
            <a:r>
              <a:rPr lang="cs-CZ" sz="2800" dirty="0" err="1" smtClean="0"/>
              <a:t>Spy</a:t>
            </a:r>
            <a:endParaRPr lang="cs-CZ" sz="2800" dirty="0" smtClean="0"/>
          </a:p>
          <a:p>
            <a:r>
              <a:rPr lang="cs-CZ" sz="2800" dirty="0" smtClean="0"/>
              <a:t>Moderní databáze – </a:t>
            </a:r>
            <a:r>
              <a:rPr lang="en-US" sz="2800" dirty="0" smtClean="0"/>
              <a:t>POSTGRES, </a:t>
            </a:r>
            <a:r>
              <a:rPr lang="cs-CZ" sz="2800" dirty="0" smtClean="0"/>
              <a:t>ORACLE</a:t>
            </a:r>
            <a:endParaRPr lang="cs-CZ" sz="2800" dirty="0" smtClean="0"/>
          </a:p>
          <a:p>
            <a:pPr lvl="1"/>
            <a:r>
              <a:rPr lang="cs-CZ" sz="2400" dirty="0" smtClean="0"/>
              <a:t>Nadstavba SQL</a:t>
            </a:r>
          </a:p>
          <a:p>
            <a:r>
              <a:rPr lang="cs-CZ" sz="2800" dirty="0" smtClean="0"/>
              <a:t>Programovací jazyky</a:t>
            </a:r>
          </a:p>
          <a:p>
            <a:pPr lvl="1"/>
            <a:r>
              <a:rPr lang="cs-CZ" dirty="0" err="1" smtClean="0"/>
              <a:t>Parsery</a:t>
            </a:r>
            <a:endParaRPr lang="cs-CZ" dirty="0" smtClean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technologie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844824"/>
            <a:ext cx="7772400" cy="31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XPATH – formát vyhledávacích dotazů do XML dokumentů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XML schéma – šablona XML dokumentu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marR="0" indent="-342900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XSLT – transformace XML do jiného formátu (jiné XML, prostý text , HTML)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err="1" smtClean="0">
                <a:latin typeface="Trebuchet MS" pitchFamily="34" charset="0"/>
                <a:cs typeface="+mn-cs"/>
              </a:rPr>
              <a:t>Xquery</a:t>
            </a:r>
            <a:r>
              <a:rPr lang="en-US" sz="2400" dirty="0" smtClean="0">
                <a:latin typeface="Trebuchet MS" pitchFamily="34" charset="0"/>
                <a:cs typeface="+mn-cs"/>
              </a:rPr>
              <a:t> – p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okročilé</a:t>
            </a:r>
            <a:r>
              <a:rPr lang="cs-CZ" sz="2400" dirty="0" smtClean="0">
                <a:latin typeface="Trebuchet MS" pitchFamily="34" charset="0"/>
                <a:cs typeface="+mn-cs"/>
              </a:rPr>
              <a:t> </a:t>
            </a:r>
            <a:r>
              <a:rPr lang="en-US" sz="2400" dirty="0" err="1" smtClean="0">
                <a:latin typeface="Trebuchet MS" pitchFamily="34" charset="0"/>
                <a:cs typeface="+mn-cs"/>
              </a:rPr>
              <a:t>vyhled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ávání</a:t>
            </a:r>
            <a:r>
              <a:rPr lang="cs-CZ" sz="2400" dirty="0" smtClean="0">
                <a:latin typeface="Trebuchet MS" pitchFamily="34" charset="0"/>
                <a:cs typeface="+mn-cs"/>
              </a:rPr>
              <a:t> v XML</a:t>
            </a:r>
            <a:endParaRPr lang="cs-CZ" sz="2400" dirty="0"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o XML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1124744"/>
            <a:ext cx="7772400" cy="16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Internet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www.w3.org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www.w3schools.com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áklady</a:t>
            </a:r>
            <a:r>
              <a:rPr lang="cs-CZ" dirty="0" smtClean="0"/>
              <a:t> XPATH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2591941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&lt;books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  <a:endParaRPr lang="cs-CZ" sz="1800" dirty="0" smtClean="0"/>
          </a:p>
          <a:p>
            <a:pPr lvl="1">
              <a:buNone/>
            </a:pPr>
            <a:r>
              <a:rPr lang="en-US" sz="1800" dirty="0" smtClean="0"/>
              <a:t>&lt;book&gt;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&lt;title&gt;Harry Potter&lt;/title&gt;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&lt;author&gt;J K. Rowling&lt;/author&gt;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&lt;year&gt;2005&lt;/year&gt;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&lt;price&gt;29.99&lt;/price&gt;</a:t>
            </a:r>
          </a:p>
          <a:p>
            <a:pPr lvl="1">
              <a:buNone/>
            </a:pPr>
            <a:r>
              <a:rPr lang="en-US" sz="1800" dirty="0" smtClean="0"/>
              <a:t>&lt; /book&gt;</a:t>
            </a:r>
          </a:p>
          <a:p>
            <a:pPr>
              <a:buNone/>
            </a:pPr>
            <a:r>
              <a:rPr lang="en-US" sz="1800" dirty="0" smtClean="0"/>
              <a:t>&lt;/books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356992"/>
            <a:ext cx="551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Uzly (</a:t>
            </a:r>
            <a:r>
              <a:rPr lang="cs-CZ" dirty="0" err="1" smtClean="0"/>
              <a:t>nodes</a:t>
            </a:r>
            <a:r>
              <a:rPr lang="cs-CZ" dirty="0" smtClean="0"/>
              <a:t>) – elementy, atributy, text, komentář,..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Parent, children, siblings, ancestors, descendants</a:t>
            </a: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4077072"/>
          <a:ext cx="7488832" cy="221807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44416"/>
                <a:gridCol w="3744416"/>
              </a:tblGrid>
              <a:tr h="2518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V</a:t>
                      </a:r>
                      <a:r>
                        <a:rPr lang="cs-CZ" sz="1600" b="1" dirty="0" err="1" smtClean="0"/>
                        <a:t>ýraz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err="1" smtClean="0"/>
                        <a:t>Popis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Kořenový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332688">
                <a:tc>
                  <a:txBody>
                    <a:bodyPr/>
                    <a:lstStyle/>
                    <a:p>
                      <a:r>
                        <a:rPr lang="cs-CZ" sz="1400" dirty="0"/>
                        <a:t>//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Uzel kdekoliv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/>
                        <a:t>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Aktuální uzel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346364">
                <a:tc>
                  <a:txBody>
                    <a:bodyPr/>
                    <a:lstStyle/>
                    <a:p>
                      <a:r>
                        <a:rPr lang="cs-CZ" sz="1400" dirty="0"/>
                        <a:t>..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Rodičovský</a:t>
                      </a:r>
                      <a:r>
                        <a:rPr lang="cs-CZ" sz="1400" baseline="0" dirty="0" smtClean="0"/>
                        <a:t>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@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Atribut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text()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Obsah elementu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XPATH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1" y="1265472"/>
          <a:ext cx="7344818" cy="356000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672409"/>
                <a:gridCol w="3672409"/>
              </a:tblGrid>
              <a:tr h="435336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[1] 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[last()]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Poslední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/bookstore/book[last()-1]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Předposlední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position</a:t>
                      </a:r>
                      <a:r>
                        <a:rPr lang="cs-CZ" sz="1400" dirty="0"/>
                        <a:t>()&lt;3]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2 knihy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/>
                        <a:t>//title[@lang]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//title[@lang='eng']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r>
                        <a:rPr lang="cs-CZ" sz="1400" dirty="0" smtClean="0"/>
                        <a:t> s hodnotou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en-US" sz="1400" baseline="0" dirty="0" smtClean="0"/>
                        <a:t>‘</a:t>
                      </a:r>
                      <a:r>
                        <a:rPr lang="en-US" sz="1400" dirty="0" smtClean="0"/>
                        <a:t>eng</a:t>
                      </a:r>
                      <a:r>
                        <a:rPr lang="en-US" sz="1400" dirty="0"/>
                        <a:t>'</a:t>
                      </a:r>
                    </a:p>
                  </a:txBody>
                  <a:tcPr marL="34151" marR="34151" marT="17076" marB="17076"/>
                </a:tc>
              </a:tr>
              <a:tr h="546420">
                <a:tc>
                  <a:txBody>
                    <a:bodyPr/>
                    <a:lstStyle/>
                    <a:p>
                      <a:r>
                        <a:rPr lang="cs-CZ" sz="1400"/>
                        <a:t>/bookstore/book[price&gt;35.00]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Knihy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64887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price</a:t>
                      </a:r>
                      <a:r>
                        <a:rPr lang="cs-CZ" sz="1400" dirty="0"/>
                        <a:t>&gt;35.00]/</a:t>
                      </a:r>
                      <a:r>
                        <a:rPr lang="cs-CZ" sz="1400" dirty="0" err="1"/>
                        <a:t>title</a:t>
                      </a:r>
                      <a:endParaRPr lang="cs-CZ" sz="1400" dirty="0"/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Názvy knih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99592" y="5157192"/>
          <a:ext cx="6096000" cy="9144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element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@*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atribut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node()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uzel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a </a:t>
            </a:r>
            <a:r>
              <a:rPr lang="en-US" dirty="0" smtClean="0"/>
              <a:t>POSTGRESQL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Podpora ukládání XML dat</a:t>
            </a:r>
          </a:p>
          <a:p>
            <a:pPr lvl="1"/>
            <a:r>
              <a:rPr lang="cs-CZ" sz="1800" dirty="0" smtClean="0"/>
              <a:t>Datový typ </a:t>
            </a:r>
            <a:r>
              <a:rPr lang="cs-CZ" sz="1800" dirty="0" smtClean="0"/>
              <a:t>XML</a:t>
            </a:r>
            <a:endParaRPr lang="cs-CZ" sz="1800" dirty="0" smtClean="0"/>
          </a:p>
          <a:p>
            <a:pPr lvl="1"/>
            <a:r>
              <a:rPr lang="en-US" sz="1800" dirty="0"/>
              <a:t>CREATE TABLE </a:t>
            </a:r>
            <a:r>
              <a:rPr lang="en-US" sz="1800" dirty="0" err="1"/>
              <a:t>xmltabulka</a:t>
            </a:r>
            <a:r>
              <a:rPr lang="en-US" sz="1800" dirty="0"/>
              <a:t> (</a:t>
            </a:r>
          </a:p>
          <a:p>
            <a:pPr marL="457200" lvl="1" indent="0">
              <a:buNone/>
            </a:pPr>
            <a:r>
              <a:rPr lang="en-US" sz="1800" dirty="0"/>
              <a:t>	a </a:t>
            </a:r>
            <a:r>
              <a:rPr lang="en-US" sz="1800" dirty="0" smtClean="0"/>
              <a:t>XML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      )</a:t>
            </a:r>
          </a:p>
          <a:p>
            <a:pPr lvl="1"/>
            <a:r>
              <a:rPr lang="en-US" sz="1800" dirty="0"/>
              <a:t>INSERT INTO </a:t>
            </a:r>
            <a:r>
              <a:rPr lang="en-US" sz="1800" dirty="0" err="1"/>
              <a:t>xmltabulka</a:t>
            </a:r>
            <a:r>
              <a:rPr lang="en-US" sz="1800" dirty="0"/>
              <a:t> VALUES (</a:t>
            </a:r>
          </a:p>
          <a:p>
            <a:pPr marL="457200" lvl="1" indent="0">
              <a:buNone/>
            </a:pPr>
            <a:r>
              <a:rPr lang="en-US" sz="1800" dirty="0" smtClean="0"/>
              <a:t>     XMLPARSE </a:t>
            </a:r>
            <a:r>
              <a:rPr lang="en-US" sz="1800" dirty="0"/>
              <a:t>(DOCUMENT '&lt;?xml version="1.0"?&gt;&lt;book&gt;&lt;title&gt;Manual&lt;/title&gt;&lt;chapter&gt;I&lt;/chapter&gt;&lt;/book&gt;'))</a:t>
            </a:r>
            <a:endParaRPr lang="en-US" sz="1800" dirty="0" smtClean="0"/>
          </a:p>
          <a:p>
            <a:pPr lvl="1"/>
            <a:r>
              <a:rPr lang="en-US" sz="1800" dirty="0"/>
              <a:t>SELECT XPATH('//title/text()', </a:t>
            </a:r>
            <a:r>
              <a:rPr lang="en-US" sz="1800" dirty="0" err="1"/>
              <a:t>xmltabulka.a</a:t>
            </a:r>
            <a:r>
              <a:rPr lang="en-US" sz="1800" dirty="0"/>
              <a:t>) FROM </a:t>
            </a:r>
            <a:r>
              <a:rPr lang="en-US" sz="1800" dirty="0" err="1"/>
              <a:t>xmltabulka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r>
              <a:rPr lang="cs-CZ" sz="1800" dirty="0" smtClean="0"/>
              <a:t>Speciální </a:t>
            </a:r>
            <a:r>
              <a:rPr lang="cs-CZ" sz="1800" dirty="0" err="1" smtClean="0"/>
              <a:t>SQl</a:t>
            </a:r>
            <a:r>
              <a:rPr lang="cs-CZ" sz="1800" dirty="0" smtClean="0"/>
              <a:t> funkce  - skládání XML stromu</a:t>
            </a:r>
          </a:p>
          <a:p>
            <a:pPr lvl="2"/>
            <a:r>
              <a:rPr lang="cs-CZ" sz="1400" dirty="0" smtClean="0"/>
              <a:t>XMLELEMENT</a:t>
            </a:r>
          </a:p>
          <a:p>
            <a:pPr lvl="2"/>
            <a:r>
              <a:rPr lang="cs-CZ" sz="1400" dirty="0" smtClean="0"/>
              <a:t>XMLATTRIBUTES</a:t>
            </a:r>
          </a:p>
          <a:p>
            <a:pPr lvl="2"/>
            <a:r>
              <a:rPr lang="cs-CZ" sz="1400" dirty="0" smtClean="0"/>
              <a:t>XMLAGG</a:t>
            </a:r>
          </a:p>
          <a:p>
            <a:pPr lvl="2"/>
            <a:r>
              <a:rPr lang="cs-CZ" sz="1400" dirty="0" smtClean="0"/>
              <a:t>…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4566</TotalTime>
  <Words>822</Words>
  <Application>Microsoft Office PowerPoint</Application>
  <PresentationFormat>Předvádění na obrazovce (4:3)</PresentationFormat>
  <Paragraphs>186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Motiv systému Office</vt:lpstr>
      <vt:lpstr>Databázové systémy a SQL</vt:lpstr>
      <vt:lpstr>XML – Co to je?</vt:lpstr>
      <vt:lpstr>Jak to vypadá?</vt:lpstr>
      <vt:lpstr>Jak pracovat s XML?</vt:lpstr>
      <vt:lpstr>Související technologie</vt:lpstr>
      <vt:lpstr>Zdroje informací o XML</vt:lpstr>
      <vt:lpstr>Základy XPATH</vt:lpstr>
      <vt:lpstr>XPATH</vt:lpstr>
      <vt:lpstr>XML a POSTGRESQL</vt:lpstr>
      <vt:lpstr>Generování XML na míru</vt:lpstr>
      <vt:lpstr>FUNKCE XPATH, XMLEXISTS</vt:lpstr>
      <vt:lpstr>ODBC rozhraní</vt:lpstr>
      <vt:lpstr>ODBC správce zdrojů</vt:lpstr>
      <vt:lpstr>PostgreSQL ODBC driver</vt:lpstr>
      <vt:lpstr>ODBC použití v cílové aplikaci</vt:lpstr>
      <vt:lpstr>ODBC a R</vt:lpstr>
      <vt:lpstr>Datové zdroje ÚZIS</vt:lpstr>
      <vt:lpstr>Zkouškové otázky - příklady</vt:lpstr>
      <vt:lpstr>Zápočet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530</cp:revision>
  <dcterms:created xsi:type="dcterms:W3CDTF">2011-01-19T10:31:11Z</dcterms:created>
  <dcterms:modified xsi:type="dcterms:W3CDTF">2016-12-13T11:32:58Z</dcterms:modified>
</cp:coreProperties>
</file>