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13" r:id="rId3"/>
    <p:sldId id="314" r:id="rId4"/>
    <p:sldId id="311" r:id="rId5"/>
    <p:sldId id="312" r:id="rId6"/>
    <p:sldId id="315" r:id="rId7"/>
    <p:sldId id="305" r:id="rId8"/>
    <p:sldId id="306" r:id="rId9"/>
    <p:sldId id="307" r:id="rId10"/>
    <p:sldId id="316" r:id="rId11"/>
    <p:sldId id="308" r:id="rId12"/>
    <p:sldId id="317" r:id="rId13"/>
    <p:sldId id="318" r:id="rId14"/>
    <p:sldId id="302" r:id="rId15"/>
    <p:sldId id="320" r:id="rId16"/>
    <p:sldId id="324" r:id="rId17"/>
    <p:sldId id="303" r:id="rId18"/>
    <p:sldId id="321" r:id="rId19"/>
    <p:sldId id="322" r:id="rId20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E00"/>
    <a:srgbClr val="EFDEA9"/>
    <a:srgbClr val="66737C"/>
    <a:srgbClr val="C4CDD6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8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12.10.2016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9099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3</a:t>
            </a: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MODIFIKÁTOR DISTINCT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247650" y="1341438"/>
            <a:ext cx="898643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/>
              <a:t>SELECT DISTINCT sloupec1 FROM tabulka</a:t>
            </a:r>
            <a:r>
              <a:rPr lang="en-US" dirty="0"/>
              <a:t>; -- </a:t>
            </a:r>
            <a:r>
              <a:rPr lang="en-US" dirty="0" err="1"/>
              <a:t>unik</a:t>
            </a:r>
            <a:r>
              <a:rPr lang="cs-CZ" dirty="0" err="1"/>
              <a:t>átní</a:t>
            </a:r>
            <a:r>
              <a:rPr lang="cs-CZ" dirty="0"/>
              <a:t> hodnoty sloupce</a:t>
            </a:r>
          </a:p>
          <a:p>
            <a:r>
              <a:rPr lang="cs-CZ" dirty="0"/>
              <a:t>SELECT DISTINCT sloupec1, sloupec2 FROM tabulka</a:t>
            </a:r>
            <a:r>
              <a:rPr lang="en-US" dirty="0"/>
              <a:t>;</a:t>
            </a:r>
            <a:r>
              <a:rPr lang="cs-CZ" dirty="0"/>
              <a:t> </a:t>
            </a:r>
            <a:r>
              <a:rPr lang="en-US" dirty="0"/>
              <a:t>--</a:t>
            </a:r>
            <a:r>
              <a:rPr lang="cs-CZ" dirty="0"/>
              <a:t> unikátní kombinace sloupců</a:t>
            </a:r>
          </a:p>
          <a:p>
            <a:endParaRPr lang="en-US" dirty="0" smtClean="0"/>
          </a:p>
          <a:p>
            <a:endParaRPr lang="cs-CZ" dirty="0"/>
          </a:p>
          <a:p>
            <a:r>
              <a:rPr lang="en-US" dirty="0" smtClean="0"/>
              <a:t>SELECT DISTINCT </a:t>
            </a:r>
            <a:r>
              <a:rPr lang="en-US" dirty="0" err="1" smtClean="0"/>
              <a:t>jmeno</a:t>
            </a:r>
            <a:r>
              <a:rPr lang="en-US" dirty="0" smtClean="0"/>
              <a:t> FROM student</a:t>
            </a:r>
          </a:p>
          <a:p>
            <a:endParaRPr lang="en-US" dirty="0"/>
          </a:p>
          <a:p>
            <a:r>
              <a:rPr lang="en-US" dirty="0" smtClean="0"/>
              <a:t>SELECT </a:t>
            </a:r>
            <a:r>
              <a:rPr lang="en-US" dirty="0" err="1" smtClean="0"/>
              <a:t>jmeno</a:t>
            </a:r>
            <a:r>
              <a:rPr lang="en-US" dirty="0" smtClean="0"/>
              <a:t> FROM student </a:t>
            </a:r>
          </a:p>
          <a:p>
            <a:r>
              <a:rPr lang="en-US" dirty="0" smtClean="0"/>
              <a:t>GROUP BY </a:t>
            </a:r>
            <a:r>
              <a:rPr lang="en-US" dirty="0" err="1" smtClean="0"/>
              <a:t>jmeno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399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Cvi</a:t>
            </a:r>
            <a:r>
              <a:rPr lang="cs-CZ" dirty="0" err="1" smtClean="0"/>
              <a:t>čení</a:t>
            </a:r>
            <a:r>
              <a:rPr lang="cs-CZ" dirty="0" smtClean="0"/>
              <a:t>  - agregace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484784"/>
            <a:ext cx="72923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Zjistěte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</a:t>
            </a:r>
            <a:r>
              <a:rPr lang="cs-CZ" dirty="0" smtClean="0"/>
              <a:t>č</a:t>
            </a:r>
            <a:r>
              <a:rPr lang="en-US" dirty="0" smtClean="0"/>
              <a:t>et </a:t>
            </a:r>
            <a:r>
              <a:rPr lang="cs-CZ" dirty="0" smtClean="0"/>
              <a:t>jednotlivých křestních jmen v tabulce student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/>
              <a:t>P</a:t>
            </a:r>
            <a:r>
              <a:rPr lang="cs-CZ" dirty="0" smtClean="0"/>
              <a:t>růměrný věk studenta</a:t>
            </a:r>
            <a:r>
              <a:rPr lang="en-US" dirty="0" smtClean="0"/>
              <a:t>, </a:t>
            </a:r>
            <a:r>
              <a:rPr lang="en-US" dirty="0" err="1" smtClean="0"/>
              <a:t>sou</a:t>
            </a:r>
            <a:r>
              <a:rPr lang="cs-CZ" dirty="0" smtClean="0"/>
              <a:t>čet věků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cs-CZ" dirty="0" smtClean="0"/>
              <a:t>Počet studentů a </a:t>
            </a:r>
            <a:r>
              <a:rPr lang="cs-CZ" dirty="0"/>
              <a:t>p</a:t>
            </a:r>
            <a:r>
              <a:rPr lang="en-US" dirty="0" smtClean="0"/>
              <a:t>r</a:t>
            </a:r>
            <a:r>
              <a:rPr lang="cs-CZ" dirty="0" err="1" smtClean="0"/>
              <a:t>ůměrný</a:t>
            </a:r>
            <a:r>
              <a:rPr lang="cs-CZ" dirty="0" smtClean="0"/>
              <a:t> věk studenta podle sloupce studium</a:t>
            </a:r>
            <a:endParaRPr lang="en-US" dirty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    pouze skupiny</a:t>
            </a:r>
            <a:r>
              <a:rPr lang="en-US" dirty="0" smtClean="0"/>
              <a:t>, </a:t>
            </a:r>
            <a:r>
              <a:rPr lang="en-US" dirty="0" err="1" smtClean="0"/>
              <a:t>kter</a:t>
            </a:r>
            <a:r>
              <a:rPr lang="cs-CZ" dirty="0"/>
              <a:t>é</a:t>
            </a:r>
            <a:r>
              <a:rPr lang="cs-CZ" dirty="0" smtClean="0"/>
              <a:t> mají víc jak 3 studenty</a:t>
            </a:r>
          </a:p>
          <a:p>
            <a:pPr lvl="2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student</a:t>
            </a:r>
            <a:r>
              <a:rPr lang="cs-CZ" dirty="0" smtClean="0"/>
              <a:t>y</a:t>
            </a:r>
            <a:r>
              <a:rPr lang="en-US" dirty="0" smtClean="0"/>
              <a:t> se </a:t>
            </a:r>
            <a:r>
              <a:rPr lang="en-US" dirty="0" err="1" smtClean="0"/>
              <a:t>zkou</a:t>
            </a:r>
            <a:r>
              <a:rPr lang="cs-CZ" dirty="0" err="1" smtClean="0"/>
              <a:t>škou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411760" y="3289394"/>
            <a:ext cx="3246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WHERE x HAVING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586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189427" y="2276872"/>
            <a:ext cx="1895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SELECT </a:t>
            </a:r>
            <a:endParaRPr lang="en-US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 smtClean="0"/>
              <a:t>FROM</a:t>
            </a:r>
            <a:endParaRPr lang="cs-CZ" sz="20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WHERE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GROUP BY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HAVING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b="1" dirty="0" smtClean="0"/>
              <a:t>ORDER BY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794745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457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</a:t>
            </a:r>
            <a:r>
              <a:rPr lang="cs-CZ" dirty="0" err="1" smtClean="0"/>
              <a:t>áce</a:t>
            </a:r>
            <a:r>
              <a:rPr lang="cs-CZ" dirty="0" smtClean="0"/>
              <a:t> s více tabulkami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1916832"/>
          <a:ext cx="4032447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Jmeno</a:t>
                      </a:r>
                      <a:r>
                        <a:rPr lang="cs-CZ" sz="160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Prijmeni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Jan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Nov</a:t>
                      </a:r>
                      <a:r>
                        <a:rPr lang="cs-CZ" sz="1600" dirty="0" err="1" smtClean="0"/>
                        <a:t>ák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Jana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Nová</a:t>
                      </a:r>
                      <a:endParaRPr lang="cs-CZ" sz="1600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Karel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Starý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107393"/>
              </p:ext>
            </p:extLst>
          </p:nvPr>
        </p:nvGraphicFramePr>
        <p:xfrm>
          <a:off x="5297440" y="3016116"/>
          <a:ext cx="3312366" cy="1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122"/>
                <a:gridCol w="1104122"/>
                <a:gridCol w="1104122"/>
              </a:tblGrid>
              <a:tr h="583644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ID</a:t>
                      </a:r>
                      <a:r>
                        <a:rPr lang="cs-CZ" sz="1600" baseline="0" dirty="0" smtClean="0"/>
                        <a:t> pacienta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Datum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vysetreni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Vysledek</a:t>
                      </a:r>
                      <a:r>
                        <a:rPr lang="cs-CZ" sz="1600" baseline="0" dirty="0" smtClean="0"/>
                        <a:t> vy</a:t>
                      </a:r>
                      <a:r>
                        <a:rPr lang="en-US" sz="1600" baseline="0" dirty="0" err="1" smtClean="0"/>
                        <a:t>setreni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12.1.2011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39,5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15.3.2011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36,8</a:t>
                      </a:r>
                      <a:endParaRPr lang="cs-CZ" sz="1600" dirty="0"/>
                    </a:p>
                  </a:txBody>
                  <a:tcPr/>
                </a:tc>
              </a:tr>
              <a:tr h="333511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2.2.2011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37,5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4788024" y="2492896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+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843808" y="1204617"/>
            <a:ext cx="33586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ENTITY = </a:t>
            </a:r>
            <a:r>
              <a:rPr lang="en-US" dirty="0" err="1" smtClean="0"/>
              <a:t>tabulky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RELATIONSHIP = </a:t>
            </a:r>
            <a:r>
              <a:rPr lang="en-US" dirty="0" err="1" smtClean="0"/>
              <a:t>vazba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E-R diagramy = datové modely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7584" y="3212976"/>
            <a:ext cx="71309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1:1 – </a:t>
            </a:r>
            <a:r>
              <a:rPr lang="en-US" dirty="0" err="1" smtClean="0"/>
              <a:t>jeden</a:t>
            </a:r>
            <a:r>
              <a:rPr lang="en-US" dirty="0" smtClean="0"/>
              <a:t> </a:t>
            </a:r>
            <a:r>
              <a:rPr lang="cs-CZ" dirty="0" smtClean="0"/>
              <a:t>řádek tabulky A má vazbu s jedním řádkem tabulky B</a:t>
            </a:r>
          </a:p>
          <a:p>
            <a:endParaRPr lang="cs-CZ" dirty="0"/>
          </a:p>
          <a:p>
            <a:r>
              <a:rPr lang="cs-CZ" b="1" dirty="0" smtClean="0"/>
              <a:t>1:n – k jednomu řádku tabulky A se váže 0 až N řádků tabulky B</a:t>
            </a:r>
          </a:p>
          <a:p>
            <a:endParaRPr lang="cs-CZ" b="1" dirty="0" smtClean="0"/>
          </a:p>
          <a:p>
            <a:r>
              <a:rPr lang="cs-CZ" dirty="0" smtClean="0"/>
              <a:t>m:n – k jednomu řádku tabulky A se váže </a:t>
            </a:r>
            <a:r>
              <a:rPr lang="cs-CZ" dirty="0"/>
              <a:t>0 až N řádků tabulky </a:t>
            </a:r>
            <a:r>
              <a:rPr lang="cs-CZ" dirty="0" smtClean="0"/>
              <a:t>B</a:t>
            </a:r>
          </a:p>
          <a:p>
            <a:r>
              <a:rPr lang="cs-CZ" dirty="0" smtClean="0"/>
              <a:t>         </a:t>
            </a:r>
            <a:r>
              <a:rPr lang="cs-CZ" b="1" dirty="0" smtClean="0"/>
              <a:t>ale zároveň </a:t>
            </a:r>
            <a:r>
              <a:rPr lang="cs-CZ" dirty="0" smtClean="0"/>
              <a:t>k jednomu řádku z B se váže 0 až N řádků A</a:t>
            </a:r>
            <a:endParaRPr lang="cs-CZ" dirty="0"/>
          </a:p>
          <a:p>
            <a:r>
              <a:rPr lang="cs-CZ" b="1" dirty="0" smtClean="0"/>
              <a:t>	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9472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ER diagram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608" y="1522783"/>
            <a:ext cx="9144000" cy="3543418"/>
          </a:xfrm>
          <a:prstGeom prst="rect">
            <a:avLst/>
          </a:prstGeom>
        </p:spPr>
      </p:pic>
      <p:sp>
        <p:nvSpPr>
          <p:cNvPr id="7" name="Obdélníkový bublinový popisek 6"/>
          <p:cNvSpPr/>
          <p:nvPr/>
        </p:nvSpPr>
        <p:spPr>
          <a:xfrm>
            <a:off x="323528" y="4797152"/>
            <a:ext cx="1152128" cy="432048"/>
          </a:xfrm>
          <a:prstGeom prst="wedgeRectCallout">
            <a:avLst>
              <a:gd name="adj1" fmla="val 140837"/>
              <a:gd name="adj2" fmla="val -419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8" name="Obdélníkový bublinový popisek 7"/>
          <p:cNvSpPr/>
          <p:nvPr/>
        </p:nvSpPr>
        <p:spPr>
          <a:xfrm>
            <a:off x="7812485" y="2636912"/>
            <a:ext cx="1152128" cy="432048"/>
          </a:xfrm>
          <a:prstGeom prst="wedgeRectCallout">
            <a:avLst>
              <a:gd name="adj1" fmla="val -72198"/>
              <a:gd name="adj2" fmla="val 1660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9" name="Obdélníkový bublinový popisek 8"/>
          <p:cNvSpPr/>
          <p:nvPr/>
        </p:nvSpPr>
        <p:spPr>
          <a:xfrm>
            <a:off x="6156176" y="2409401"/>
            <a:ext cx="1152128" cy="432048"/>
          </a:xfrm>
          <a:prstGeom prst="wedgeRectCallout">
            <a:avLst>
              <a:gd name="adj1" fmla="val -123160"/>
              <a:gd name="adj2" fmla="val 2841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n:1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815932" y="5504721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Vidlička = dětská závislá tabulka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10" idx="0"/>
          </p:cNvCxnSpPr>
          <p:nvPr/>
        </p:nvCxnSpPr>
        <p:spPr>
          <a:xfrm flipV="1">
            <a:off x="2076072" y="3254110"/>
            <a:ext cx="1199784" cy="225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2076072" y="3504908"/>
            <a:ext cx="2711952" cy="1999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0" idx="3"/>
          </p:cNvCxnSpPr>
          <p:nvPr/>
        </p:nvCxnSpPr>
        <p:spPr>
          <a:xfrm flipV="1">
            <a:off x="3336212" y="4823574"/>
            <a:ext cx="3324020" cy="11383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46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VYUKA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763688" y="1268760"/>
            <a:ext cx="5863593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Vazba student – </a:t>
            </a:r>
            <a:r>
              <a:rPr lang="cs-CZ" dirty="0" err="1" smtClean="0"/>
              <a:t>predmet</a:t>
            </a:r>
            <a:r>
              <a:rPr lang="cs-CZ" dirty="0" smtClean="0"/>
              <a:t> m-n =&gt; „</a:t>
            </a:r>
            <a:r>
              <a:rPr lang="cs-CZ" dirty="0" err="1" smtClean="0"/>
              <a:t>mezitabulka</a:t>
            </a:r>
            <a:r>
              <a:rPr lang="cs-CZ" dirty="0" smtClean="0"/>
              <a:t>“ VYUKA</a:t>
            </a:r>
          </a:p>
        </p:txBody>
      </p:sp>
      <p:pic>
        <p:nvPicPr>
          <p:cNvPr id="1028" name="Picture 4" descr="C:\aa\export_vil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938" y="1957388"/>
            <a:ext cx="7096125" cy="2943225"/>
          </a:xfrm>
          <a:prstGeom prst="rect">
            <a:avLst/>
          </a:prstGeom>
          <a:noFill/>
        </p:spPr>
      </p:pic>
      <p:sp>
        <p:nvSpPr>
          <p:cNvPr id="5" name="Obdélníkový bublinový popisek 4"/>
          <p:cNvSpPr/>
          <p:nvPr/>
        </p:nvSpPr>
        <p:spPr>
          <a:xfrm>
            <a:off x="1474986" y="4221088"/>
            <a:ext cx="1152128" cy="432048"/>
          </a:xfrm>
          <a:prstGeom prst="wedgeRectCallout">
            <a:avLst>
              <a:gd name="adj1" fmla="val 140837"/>
              <a:gd name="adj2" fmla="val -419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8" name="Obdélníkový bublinový popisek 7"/>
          <p:cNvSpPr/>
          <p:nvPr/>
        </p:nvSpPr>
        <p:spPr>
          <a:xfrm>
            <a:off x="5940152" y="2289064"/>
            <a:ext cx="1152128" cy="432048"/>
          </a:xfrm>
          <a:prstGeom prst="wedgeRectCallout">
            <a:avLst>
              <a:gd name="adj1" fmla="val -153235"/>
              <a:gd name="adj2" fmla="val 22617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1:n</a:t>
            </a:r>
            <a:endParaRPr lang="cs-CZ" dirty="0"/>
          </a:p>
        </p:txBody>
      </p:sp>
      <p:sp>
        <p:nvSpPr>
          <p:cNvPr id="9" name="Obdélníkový bublinový popisek 8"/>
          <p:cNvSpPr/>
          <p:nvPr/>
        </p:nvSpPr>
        <p:spPr>
          <a:xfrm>
            <a:off x="5580112" y="5307648"/>
            <a:ext cx="1152128" cy="432048"/>
          </a:xfrm>
          <a:prstGeom prst="wedgeRectCallout">
            <a:avLst>
              <a:gd name="adj1" fmla="val -33768"/>
              <a:gd name="adj2" fmla="val -2973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n:1</a:t>
            </a:r>
            <a:endParaRPr lang="cs-CZ" dirty="0"/>
          </a:p>
        </p:txBody>
      </p:sp>
      <p:sp>
        <p:nvSpPr>
          <p:cNvPr id="10" name="Zaoblený obdélník 9"/>
          <p:cNvSpPr/>
          <p:nvPr/>
        </p:nvSpPr>
        <p:spPr>
          <a:xfrm>
            <a:off x="1655676" y="5288916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Vidlička = dětská závislá tabulka</a:t>
            </a:r>
            <a:endParaRPr lang="cs-CZ" dirty="0"/>
          </a:p>
        </p:txBody>
      </p:sp>
      <p:cxnSp>
        <p:nvCxnSpPr>
          <p:cNvPr id="12" name="Přímá spojnice se šipkou 11"/>
          <p:cNvCxnSpPr>
            <a:stCxn id="10" idx="0"/>
          </p:cNvCxnSpPr>
          <p:nvPr/>
        </p:nvCxnSpPr>
        <p:spPr>
          <a:xfrm flipV="1">
            <a:off x="2915816" y="2721112"/>
            <a:ext cx="1008112" cy="2567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10" idx="0"/>
          </p:cNvCxnSpPr>
          <p:nvPr/>
        </p:nvCxnSpPr>
        <p:spPr>
          <a:xfrm flipV="1">
            <a:off x="2915816" y="3184532"/>
            <a:ext cx="1764196" cy="21043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10" idx="3"/>
          </p:cNvCxnSpPr>
          <p:nvPr/>
        </p:nvCxnSpPr>
        <p:spPr>
          <a:xfrm flipV="1">
            <a:off x="4175956" y="4221088"/>
            <a:ext cx="1215969" cy="1525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tvorby datového modelu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971600" y="1340768"/>
            <a:ext cx="7128792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Definice entit (tabulek)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Stanovení primárních klíčů všech tabulek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Tvorba vazeb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 smtClean="0"/>
              <a:t>Migrace primárního klíče rodičovské tabulky do dětské tabulky</a:t>
            </a:r>
            <a:endParaRPr lang="en-US" b="1" dirty="0" smtClean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 smtClean="0"/>
              <a:t>Ci</a:t>
            </a:r>
            <a:r>
              <a:rPr lang="cs-CZ" b="1" dirty="0" err="1" smtClean="0"/>
              <a:t>zí</a:t>
            </a:r>
            <a:r>
              <a:rPr lang="cs-CZ" b="1" dirty="0" smtClean="0"/>
              <a:t> klíč může, ale nemusí být součástí primárního klíče dětské tabulky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8355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r>
              <a:rPr lang="en-US" dirty="0" smtClean="0"/>
              <a:t> a </a:t>
            </a:r>
            <a:r>
              <a:rPr lang="en-US" dirty="0" err="1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340768"/>
            <a:ext cx="5876352" cy="32778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Spusťte skript2.sql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Vytvořte si vlastní předmět (řádek v tabulce předmět)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Zkuste vytvořit předmět s neexistujícím </a:t>
            </a:r>
            <a:r>
              <a:rPr lang="cs-CZ" dirty="0" err="1"/>
              <a:t>UCO_ucitele</a:t>
            </a:r>
            <a:endParaRPr lang="cs-CZ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Přihlaste se do zvolených předmětů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err="1" smtClean="0"/>
              <a:t>Odhlašte</a:t>
            </a:r>
            <a:r>
              <a:rPr lang="cs-CZ" dirty="0" smtClean="0"/>
              <a:t> se ze všech předmětů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Přihlaste se do </a:t>
            </a:r>
            <a:r>
              <a:rPr lang="cs-CZ" b="1" dirty="0" smtClean="0"/>
              <a:t>všech</a:t>
            </a:r>
            <a:r>
              <a:rPr lang="cs-CZ" dirty="0" smtClean="0"/>
              <a:t> dostupných předmětů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Zkuste smazat všechny učitele</a:t>
            </a:r>
          </a:p>
        </p:txBody>
      </p:sp>
    </p:spTree>
    <p:extLst>
      <p:ext uri="{BB962C8B-B14F-4D97-AF65-F5344CB8AC3E}">
        <p14:creationId xmlns:p14="http://schemas.microsoft.com/office/powerpoint/2010/main" val="351382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Minul</a:t>
            </a:r>
            <a:r>
              <a:rPr lang="cs-CZ" dirty="0" smtClean="0"/>
              <a:t>ý 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980728"/>
            <a:ext cx="8659294" cy="6047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Vytvořit tabulku student se sloupci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	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, datum_narozeni, rok_</a:t>
            </a:r>
            <a:r>
              <a:rPr lang="cs-CZ" dirty="0" err="1" smtClean="0"/>
              <a:t>prijeti</a:t>
            </a:r>
            <a:endParaRPr lang="cs-CZ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 Vložit řádek se svým jménem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en-US" dirty="0" err="1" smtClean="0"/>
              <a:t>Pomoc</a:t>
            </a:r>
            <a:r>
              <a:rPr lang="cs-CZ" dirty="0" smtClean="0"/>
              <a:t>í</a:t>
            </a:r>
            <a:r>
              <a:rPr lang="en-US" dirty="0" smtClean="0"/>
              <a:t> update</a:t>
            </a:r>
            <a:r>
              <a:rPr lang="cs-CZ" dirty="0" smtClean="0"/>
              <a:t> prohoďte jméno a příjmení</a:t>
            </a:r>
            <a:r>
              <a:rPr lang="en-US" dirty="0" smtClean="0"/>
              <a:t>, </a:t>
            </a:r>
            <a:endParaRPr lang="cs-CZ" dirty="0" smtClean="0"/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/>
              <a:t>   UPDATE tabulka SET </a:t>
            </a:r>
            <a:r>
              <a:rPr lang="cs-CZ" dirty="0" err="1" smtClean="0"/>
              <a:t>jmeno</a:t>
            </a:r>
            <a:r>
              <a:rPr lang="cs-CZ" dirty="0" smtClean="0"/>
              <a:t> = </a:t>
            </a:r>
            <a:r>
              <a:rPr lang="cs-CZ" dirty="0" err="1" smtClean="0"/>
              <a:t>prijmeni</a:t>
            </a:r>
            <a:r>
              <a:rPr lang="cs-CZ" dirty="0" smtClean="0"/>
              <a:t>, </a:t>
            </a:r>
            <a:r>
              <a:rPr lang="cs-CZ" dirty="0" err="1" smtClean="0"/>
              <a:t>prijmeni</a:t>
            </a:r>
            <a:r>
              <a:rPr lang="cs-CZ" dirty="0" smtClean="0"/>
              <a:t> = </a:t>
            </a:r>
            <a:r>
              <a:rPr lang="cs-CZ" dirty="0" err="1" smtClean="0"/>
              <a:t>jmeno</a:t>
            </a:r>
            <a:endParaRPr lang="cs-CZ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 </a:t>
            </a:r>
            <a:r>
              <a:rPr lang="en-US" dirty="0"/>
              <a:t>P</a:t>
            </a:r>
            <a:r>
              <a:rPr lang="cs-CZ" dirty="0" err="1" smtClean="0"/>
              <a:t>řeveďte</a:t>
            </a:r>
            <a:r>
              <a:rPr lang="cs-CZ" dirty="0" smtClean="0"/>
              <a:t> vše na velká písmena,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UPDATE tabulka SET </a:t>
            </a:r>
            <a:r>
              <a:rPr lang="cs-CZ" dirty="0" err="1" smtClean="0"/>
              <a:t>jmeno</a:t>
            </a:r>
            <a:r>
              <a:rPr lang="cs-CZ" dirty="0" smtClean="0"/>
              <a:t> = UPPER(</a:t>
            </a:r>
            <a:r>
              <a:rPr lang="cs-CZ" dirty="0" err="1" smtClean="0"/>
              <a:t>jmeno</a:t>
            </a:r>
            <a:r>
              <a:rPr lang="cs-CZ" dirty="0" smtClean="0"/>
              <a:t>), </a:t>
            </a:r>
            <a:r>
              <a:rPr lang="cs-CZ" dirty="0" err="1" smtClean="0"/>
              <a:t>prijmeni</a:t>
            </a:r>
            <a:r>
              <a:rPr lang="cs-CZ" dirty="0" smtClean="0"/>
              <a:t> = UPPER(</a:t>
            </a:r>
            <a:r>
              <a:rPr lang="cs-CZ" dirty="0" err="1" smtClean="0"/>
              <a:t>prijmeni</a:t>
            </a:r>
            <a:r>
              <a:rPr lang="cs-CZ" dirty="0" smtClean="0"/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cs-CZ" dirty="0" err="1" smtClean="0"/>
              <a:t>dstraňte</a:t>
            </a:r>
            <a:r>
              <a:rPr lang="cs-CZ" dirty="0" smtClean="0"/>
              <a:t> diakritiku (ř -&gt; r, č-&gt;c), 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UPDATE tabulka SET </a:t>
            </a:r>
            <a:r>
              <a:rPr lang="cs-CZ" dirty="0" err="1" smtClean="0"/>
              <a:t>jmeno</a:t>
            </a:r>
            <a:r>
              <a:rPr lang="cs-CZ" dirty="0" smtClean="0"/>
              <a:t> = TRANSLATE (</a:t>
            </a:r>
            <a:r>
              <a:rPr lang="cs-CZ" dirty="0" err="1" smtClean="0"/>
              <a:t>jmeno</a:t>
            </a:r>
            <a:r>
              <a:rPr lang="cs-CZ" dirty="0" smtClean="0"/>
              <a:t>, </a:t>
            </a:r>
            <a:r>
              <a:rPr lang="en-US" dirty="0" smtClean="0"/>
              <a:t>‘</a:t>
            </a:r>
            <a:r>
              <a:rPr lang="cs-CZ" dirty="0" err="1" smtClean="0"/>
              <a:t>řč</a:t>
            </a:r>
            <a:r>
              <a:rPr lang="en-US" dirty="0" smtClean="0"/>
              <a:t>’,’</a:t>
            </a:r>
            <a:r>
              <a:rPr lang="en-US" dirty="0" err="1" smtClean="0"/>
              <a:t>rc</a:t>
            </a:r>
            <a:r>
              <a:rPr lang="en-US" dirty="0" smtClean="0"/>
              <a:t>’)</a:t>
            </a:r>
            <a:endParaRPr 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V</a:t>
            </a:r>
            <a:r>
              <a:rPr lang="cs-CZ" dirty="0" smtClean="0"/>
              <a:t>yberte iniciály (1. písmeno jméno + 1. příjmení)</a:t>
            </a:r>
            <a:endParaRPr lang="en-US" dirty="0" smtClean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SELECT SUBSTR(jmeno,1,1) || SUBSTR (prijmeni,1,1) FROM </a:t>
            </a:r>
            <a:r>
              <a:rPr lang="en-US" dirty="0" err="1" smtClean="0"/>
              <a:t>tabulka</a:t>
            </a:r>
            <a:endParaRPr lang="cs-CZ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6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Oper</a:t>
            </a:r>
            <a:r>
              <a:rPr lang="cs-CZ" dirty="0" err="1" smtClean="0"/>
              <a:t>átory</a:t>
            </a:r>
            <a:r>
              <a:rPr lang="cs-CZ" dirty="0" smtClean="0"/>
              <a:t> za WHERE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121964"/>
              </p:ext>
            </p:extLst>
          </p:nvPr>
        </p:nvGraphicFramePr>
        <p:xfrm>
          <a:off x="1043608" y="1041734"/>
          <a:ext cx="6912768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721105"/>
                <a:gridCol w="41916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=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&lt;&gt;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Nerovn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á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se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IS NULL/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IS NOT NULL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Testování prázdné/neprázdné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hodnoty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NOT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]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 IN (hodnota, </a:t>
                      </a:r>
                      <a:r>
                        <a:rPr lang="cs-CZ" sz="1600" dirty="0" err="1" smtClean="0">
                          <a:solidFill>
                            <a:schemeClr val="tx1"/>
                          </a:solidFill>
                        </a:rPr>
                        <a:t>hodnota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, …)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Rovnost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[NEROVNOST] se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skupinou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baseline="0" dirty="0" err="1" smtClean="0">
                          <a:solidFill>
                            <a:schemeClr val="tx1"/>
                          </a:solidFill>
                        </a:rPr>
                        <a:t>hodnot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LIKE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solidFill>
                            <a:schemeClr val="tx1"/>
                          </a:solidFill>
                        </a:rPr>
                        <a:t>Podobn</a:t>
                      </a:r>
                      <a:r>
                        <a:rPr lang="cs-CZ" sz="1600" dirty="0" smtClean="0">
                          <a:solidFill>
                            <a:schemeClr val="tx1"/>
                          </a:solidFill>
                        </a:rPr>
                        <a:t>ý</a:t>
                      </a:r>
                      <a:r>
                        <a:rPr lang="cs-CZ" sz="1600" baseline="0" dirty="0" smtClean="0">
                          <a:solidFill>
                            <a:schemeClr val="tx1"/>
                          </a:solidFill>
                        </a:rPr>
                        <a:t> řetězec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115616" y="3518885"/>
            <a:ext cx="5592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IN (1,5,7)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15616" y="3973327"/>
            <a:ext cx="6447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NOT </a:t>
            </a:r>
            <a:r>
              <a:rPr lang="en-US" dirty="0" smtClean="0"/>
              <a:t>IN (‘a’, ‘d’, ‘j’)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115616" y="4572664"/>
            <a:ext cx="6028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en-US" dirty="0" smtClean="0"/>
              <a:t>* FROM </a:t>
            </a:r>
            <a:r>
              <a:rPr lang="en-US" dirty="0" err="1" smtClean="0"/>
              <a:t>tabulka</a:t>
            </a:r>
            <a:r>
              <a:rPr lang="en-US" dirty="0" smtClean="0"/>
              <a:t> WHERE </a:t>
            </a:r>
            <a:r>
              <a:rPr lang="en-US" dirty="0" err="1" smtClean="0"/>
              <a:t>sloupec</a:t>
            </a:r>
            <a:r>
              <a:rPr lang="en-US" dirty="0" smtClean="0"/>
              <a:t> </a:t>
            </a:r>
            <a:r>
              <a:rPr lang="cs-CZ" dirty="0" smtClean="0"/>
              <a:t>LIKE</a:t>
            </a:r>
            <a:r>
              <a:rPr lang="en-US" dirty="0" smtClean="0"/>
              <a:t> (‘</a:t>
            </a:r>
            <a:r>
              <a:rPr lang="cs-CZ" dirty="0" smtClean="0"/>
              <a:t>Jan</a:t>
            </a:r>
            <a:r>
              <a:rPr lang="en-US" dirty="0" smtClean="0"/>
              <a:t>%’)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964427" y="5264080"/>
            <a:ext cx="3486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% = </a:t>
            </a:r>
            <a:r>
              <a:rPr lang="cs-CZ" dirty="0" smtClean="0"/>
              <a:t>žádný nebo libovolné znaky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122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317211" y="156886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AND, OR, NOT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923242"/>
              </p:ext>
            </p:extLst>
          </p:nvPr>
        </p:nvGraphicFramePr>
        <p:xfrm>
          <a:off x="1403648" y="2038878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AND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918377"/>
              </p:ext>
            </p:extLst>
          </p:nvPr>
        </p:nvGraphicFramePr>
        <p:xfrm>
          <a:off x="1403648" y="3645024"/>
          <a:ext cx="6096000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OR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TRUE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chemeClr val="bg1"/>
                          </a:solidFill>
                        </a:rPr>
                        <a:t>FALSE</a:t>
                      </a:r>
                      <a:endParaRPr lang="cs-CZ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TRUE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FALSE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NULL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1475656" y="5301208"/>
            <a:ext cx="23372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NOT TRUE = FALSE</a:t>
            </a:r>
          </a:p>
          <a:p>
            <a:r>
              <a:rPr lang="cs-CZ" dirty="0" smtClean="0"/>
              <a:t>NOT FALSE = TRUE</a:t>
            </a:r>
          </a:p>
          <a:p>
            <a:r>
              <a:rPr lang="cs-CZ" dirty="0" smtClean="0"/>
              <a:t>NOT NULL = </a:t>
            </a:r>
            <a:r>
              <a:rPr lang="cs-CZ" dirty="0" err="1" smtClean="0"/>
              <a:t>NULL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16016" y="5566231"/>
            <a:ext cx="3608680" cy="369332"/>
          </a:xfrm>
          <a:prstGeom prst="rect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AND se </a:t>
            </a:r>
            <a:r>
              <a:rPr lang="en-US" b="1" dirty="0" err="1" smtClean="0"/>
              <a:t>vyhodnocuje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cs-CZ" b="1" dirty="0" err="1" smtClean="0">
                <a:solidFill>
                  <a:srgbClr val="FF0000"/>
                </a:solidFill>
              </a:rPr>
              <a:t>řed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smtClean="0"/>
              <a:t>OR !</a:t>
            </a:r>
            <a:endParaRPr lang="cs-CZ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00556" y="1066500"/>
            <a:ext cx="5036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r>
              <a:rPr lang="en-US" dirty="0" err="1" smtClean="0"/>
              <a:t>jmeno</a:t>
            </a:r>
            <a:r>
              <a:rPr lang="en-US" dirty="0" smtClean="0"/>
              <a:t> = ‘Jan’ AND </a:t>
            </a:r>
            <a:r>
              <a:rPr lang="en-US" dirty="0" err="1" smtClean="0"/>
              <a:t>prijmeni</a:t>
            </a:r>
            <a:r>
              <a:rPr lang="en-US" dirty="0" smtClean="0"/>
              <a:t> = ‘Nov</a:t>
            </a:r>
            <a:r>
              <a:rPr lang="cs-CZ" dirty="0" err="1" smtClean="0"/>
              <a:t>ák</a:t>
            </a:r>
            <a:r>
              <a:rPr lang="en-US" dirty="0" smtClean="0"/>
              <a:t>’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23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LOGICKÉ OPERÁTORY - 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700808"/>
            <a:ext cx="212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AND FALSE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99792" y="1700808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827584" y="2132856"/>
            <a:ext cx="1898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 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699792" y="213285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827584" y="2564904"/>
            <a:ext cx="3784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FALSE OR TRUE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407029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27584" y="2996952"/>
            <a:ext cx="393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  AND (FALSE OR TRUE) =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499992" y="2996952"/>
            <a:ext cx="902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FALSE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899592" y="3789040"/>
            <a:ext cx="4946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5 &gt; 1  AND NULL IS NOT NULL  OR 1 </a:t>
            </a:r>
            <a:r>
              <a:rPr lang="en-US" dirty="0" smtClean="0"/>
              <a:t>= 1 =&gt;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580112" y="378904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TRUE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822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BY, HAVING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err="1" smtClean="0"/>
              <a:t>Agregace</a:t>
            </a:r>
            <a:endParaRPr lang="cs-CZ" sz="28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336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BY</a:t>
            </a:r>
            <a:endParaRPr lang="cs-CZ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A67505-4F17-4E5F-83BF-2C3D6B40511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22533" name="TextovéPole 4"/>
          <p:cNvSpPr txBox="1">
            <a:spLocks noChangeArrowheads="1"/>
          </p:cNvSpPr>
          <p:nvPr/>
        </p:nvSpPr>
        <p:spPr bwMode="auto">
          <a:xfrm>
            <a:off x="611188" y="1341438"/>
            <a:ext cx="8080375" cy="369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Seskupen</a:t>
            </a:r>
            <a:r>
              <a:rPr lang="cs-CZ" dirty="0"/>
              <a:t>í položek</a:t>
            </a:r>
          </a:p>
          <a:p>
            <a:endParaRPr lang="cs-CZ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err="1"/>
              <a:t>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err="1"/>
              <a:t>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dirty="0"/>
              <a:t>WHERE sloupec2 &gt; 1 and …</a:t>
            </a:r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r>
              <a:rPr lang="en-US" dirty="0"/>
              <a:t>;</a:t>
            </a:r>
          </a:p>
          <a:p>
            <a:endParaRPr lang="en-US" dirty="0"/>
          </a:p>
          <a:p>
            <a:r>
              <a:rPr lang="cs-CZ" dirty="0"/>
              <a:t>SELECT </a:t>
            </a:r>
            <a:r>
              <a:rPr lang="en-US" dirty="0"/>
              <a:t>     </a:t>
            </a:r>
            <a:r>
              <a:rPr lang="cs-CZ" dirty="0"/>
              <a:t>sloupec, </a:t>
            </a:r>
            <a:r>
              <a:rPr lang="cs-CZ" dirty="0" err="1"/>
              <a:t>count</a:t>
            </a:r>
            <a:r>
              <a:rPr lang="en-US" dirty="0"/>
              <a:t>(*), MAX(sloupec2), MIN(sloupec2) FROM </a:t>
            </a:r>
            <a:r>
              <a:rPr lang="en-US" dirty="0" err="1"/>
              <a:t>tabulka</a:t>
            </a:r>
            <a:endParaRPr lang="en-US" dirty="0"/>
          </a:p>
          <a:p>
            <a:r>
              <a:rPr lang="en-US" b="1" dirty="0"/>
              <a:t>GROUP BY </a:t>
            </a:r>
            <a:r>
              <a:rPr lang="en-US" dirty="0" err="1"/>
              <a:t>sloupec</a:t>
            </a:r>
            <a:endParaRPr lang="en-US" dirty="0"/>
          </a:p>
          <a:p>
            <a:r>
              <a:rPr lang="en-US" b="1" dirty="0"/>
              <a:t>HAVING</a:t>
            </a:r>
            <a:r>
              <a:rPr lang="en-US" dirty="0"/>
              <a:t> count(*) &gt; 1</a:t>
            </a:r>
          </a:p>
          <a:p>
            <a:r>
              <a:rPr lang="en-US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3879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cs-CZ" dirty="0" err="1" smtClean="0"/>
              <a:t>gregační</a:t>
            </a:r>
            <a:r>
              <a:rPr lang="cs-CZ" dirty="0" smtClean="0"/>
              <a:t> funkce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7B3F1-75C1-48D2-A097-EF880D162BD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862643"/>
              </p:ext>
            </p:extLst>
          </p:nvPr>
        </p:nvGraphicFramePr>
        <p:xfrm>
          <a:off x="1475656" y="1988840"/>
          <a:ext cx="6096000" cy="29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32000"/>
                <a:gridCol w="2744192"/>
                <a:gridCol w="131980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Funkce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Popis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Pozn</a:t>
                      </a:r>
                      <a:r>
                        <a:rPr lang="en-US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COUNT(</a:t>
                      </a:r>
                      <a:r>
                        <a:rPr lang="en-US" dirty="0" smtClean="0"/>
                        <a:t>*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AVG(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Aritmetický</a:t>
                      </a:r>
                      <a:r>
                        <a:rPr lang="cs-CZ" baseline="0" dirty="0" smtClean="0"/>
                        <a:t> p</a:t>
                      </a:r>
                      <a:r>
                        <a:rPr lang="cs-CZ" dirty="0" smtClean="0"/>
                        <a:t>růměr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MIN(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Minimum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MAX(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Maximum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STDDEV(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Směrodatná odchylka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SUM(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Suma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MEDIAN(</a:t>
                      </a:r>
                      <a:r>
                        <a:rPr lang="en-US" dirty="0" err="1" smtClean="0"/>
                        <a:t>sloupec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Medián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ORACLE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12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COUNT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369F11-2EB6-4D17-BC14-57CBFFD3BC87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31749" name="TextovéPole 4"/>
          <p:cNvSpPr txBox="1">
            <a:spLocks noChangeArrowheads="1"/>
          </p:cNvSpPr>
          <p:nvPr/>
        </p:nvSpPr>
        <p:spPr bwMode="auto">
          <a:xfrm>
            <a:off x="971600" y="1052736"/>
            <a:ext cx="707116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dirty="0"/>
          </a:p>
          <a:p>
            <a:r>
              <a:rPr lang="cs-CZ" dirty="0"/>
              <a:t>SELECT </a:t>
            </a:r>
            <a:r>
              <a:rPr lang="cs-CZ" dirty="0" smtClean="0"/>
              <a:t>   </a:t>
            </a:r>
            <a:r>
              <a:rPr lang="cs-CZ" b="1" dirty="0" smtClean="0"/>
              <a:t>COUNT</a:t>
            </a:r>
            <a:r>
              <a:rPr lang="en-US" b="1" dirty="0"/>
              <a:t>(*)</a:t>
            </a:r>
            <a:r>
              <a:rPr lang="en-US" dirty="0"/>
              <a:t>, </a:t>
            </a:r>
            <a:r>
              <a:rPr lang="cs-CZ" dirty="0" smtClean="0"/>
              <a:t>  </a:t>
            </a:r>
            <a:r>
              <a:rPr lang="en-US" dirty="0" smtClean="0"/>
              <a:t>--v</a:t>
            </a:r>
            <a:r>
              <a:rPr lang="cs-CZ" dirty="0" err="1" smtClean="0"/>
              <a:t>šechny</a:t>
            </a:r>
            <a:r>
              <a:rPr lang="cs-CZ" dirty="0" smtClean="0"/>
              <a:t> 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cs-CZ" dirty="0" smtClean="0"/>
              <a:t> </a:t>
            </a:r>
            <a:r>
              <a:rPr lang="en-US" b="1" dirty="0" smtClean="0"/>
              <a:t>COUNT(</a:t>
            </a:r>
            <a:r>
              <a:rPr lang="en-US" b="1" dirty="0" err="1" smtClean="0"/>
              <a:t>sloupec</a:t>
            </a:r>
            <a:r>
              <a:rPr lang="en-US" b="1" dirty="0" smtClean="0"/>
              <a:t>)</a:t>
            </a:r>
            <a:r>
              <a:rPr lang="en-US" dirty="0" smtClean="0"/>
              <a:t>,</a:t>
            </a:r>
            <a:r>
              <a:rPr lang="cs-CZ" dirty="0"/>
              <a:t> -- </a:t>
            </a:r>
            <a:r>
              <a:rPr lang="cs-CZ" dirty="0" smtClean="0"/>
              <a:t>všechny </a:t>
            </a:r>
            <a:r>
              <a:rPr lang="cs-CZ" dirty="0"/>
              <a:t>NOT NULL </a:t>
            </a:r>
            <a:r>
              <a:rPr lang="cs-CZ" dirty="0" smtClean="0"/>
              <a:t>řádky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cs-CZ" dirty="0" smtClean="0"/>
              <a:t>   </a:t>
            </a:r>
            <a:r>
              <a:rPr lang="en-US" b="1" dirty="0" smtClean="0"/>
              <a:t>COUNT(DISTINCT </a:t>
            </a:r>
            <a:r>
              <a:rPr lang="en-US" b="1" dirty="0" err="1"/>
              <a:t>sloupec</a:t>
            </a:r>
            <a:r>
              <a:rPr lang="en-US" b="1" dirty="0" smtClean="0"/>
              <a:t>)</a:t>
            </a:r>
            <a:r>
              <a:rPr lang="cs-CZ" b="1" dirty="0" smtClean="0"/>
              <a:t> </a:t>
            </a:r>
            <a:r>
              <a:rPr lang="cs-CZ" dirty="0" smtClean="0"/>
              <a:t>-- počet unikátních hodnot</a:t>
            </a:r>
            <a:endParaRPr lang="en-US" dirty="0"/>
          </a:p>
          <a:p>
            <a:endParaRPr lang="cs-CZ" dirty="0" smtClean="0"/>
          </a:p>
          <a:p>
            <a:r>
              <a:rPr lang="en-US" dirty="0" smtClean="0"/>
              <a:t>FROM </a:t>
            </a:r>
            <a:r>
              <a:rPr lang="en-US" dirty="0" err="1" smtClean="0"/>
              <a:t>tabulka</a:t>
            </a:r>
            <a:r>
              <a:rPr lang="en-US" dirty="0" smtClean="0"/>
              <a:t>;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SELECT COUNT</a:t>
            </a:r>
            <a:r>
              <a:rPr lang="en-US" dirty="0" smtClean="0"/>
              <a:t>(*), COUNT(</a:t>
            </a:r>
            <a:r>
              <a:rPr lang="en-US" dirty="0" err="1" smtClean="0"/>
              <a:t>jmeno</a:t>
            </a:r>
            <a:r>
              <a:rPr lang="en-US" dirty="0" smtClean="0"/>
              <a:t>), COUNT(DISTINCT </a:t>
            </a:r>
            <a:r>
              <a:rPr lang="en-US" dirty="0" err="1" smtClean="0"/>
              <a:t>jmeno</a:t>
            </a:r>
            <a:r>
              <a:rPr lang="en-US" dirty="0" smtClean="0"/>
              <a:t>)</a:t>
            </a:r>
          </a:p>
          <a:p>
            <a:r>
              <a:rPr lang="en-US" dirty="0" smtClean="0"/>
              <a:t>FROM student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6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3296</TotalTime>
  <Words>815</Words>
  <Application>Microsoft Office PowerPoint</Application>
  <PresentationFormat>Předvádění na obrazovce (4:3)</PresentationFormat>
  <Paragraphs>249</Paragraphs>
  <Slides>19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Minulý domácí úkol</vt:lpstr>
      <vt:lpstr>Operátory za WHERE</vt:lpstr>
      <vt:lpstr>Logické operátory</vt:lpstr>
      <vt:lpstr>LOGICKÉ OPERÁTORY - cvičení</vt:lpstr>
      <vt:lpstr>GROUP BY, HAVING</vt:lpstr>
      <vt:lpstr>GROUP BY</vt:lpstr>
      <vt:lpstr>Agregační funkce</vt:lpstr>
      <vt:lpstr>COUNT</vt:lpstr>
      <vt:lpstr>MODIFIKÁTOR DISTINCT</vt:lpstr>
      <vt:lpstr>Cvičení  - agregace</vt:lpstr>
      <vt:lpstr>SELECT</vt:lpstr>
      <vt:lpstr>Práce s více tabulkami</vt:lpstr>
      <vt:lpstr>Práce s více tabulkami</vt:lpstr>
      <vt:lpstr>Vazby</vt:lpstr>
      <vt:lpstr>ER diagram</vt:lpstr>
      <vt:lpstr>VYUKA – datový model</vt:lpstr>
      <vt:lpstr>Postup tvorby datového modelu</vt:lpstr>
      <vt:lpstr>Cvičení a domácí 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353</cp:revision>
  <dcterms:created xsi:type="dcterms:W3CDTF">2011-01-19T10:31:11Z</dcterms:created>
  <dcterms:modified xsi:type="dcterms:W3CDTF">2016-10-12T09:47:35Z</dcterms:modified>
</cp:coreProperties>
</file>