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9" r:id="rId3"/>
    <p:sldId id="297" r:id="rId4"/>
    <p:sldId id="298" r:id="rId5"/>
    <p:sldId id="299" r:id="rId6"/>
    <p:sldId id="304" r:id="rId7"/>
    <p:sldId id="300" r:id="rId8"/>
    <p:sldId id="325" r:id="rId9"/>
    <p:sldId id="301" r:id="rId10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4" d="100"/>
          <a:sy n="64" d="100"/>
        </p:scale>
        <p:origin x="13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19.10.2016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19.10.2016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/>
              <a:t>4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292080" y="1844824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39552" y="3933056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lekare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Petr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Šikovný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cs-CZ" sz="1600" dirty="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cs-CZ" sz="1600" smtClean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635896" y="1268760"/>
            <a:ext cx="2614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sloupců = JOIN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335699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5445224"/>
            <a:ext cx="3877985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Spojení řádků – množinové operace</a:t>
            </a:r>
          </a:p>
        </p:txBody>
      </p:sp>
    </p:spTree>
    <p:extLst>
      <p:ext uri="{BB962C8B-B14F-4D97-AF65-F5344CB8AC3E}">
        <p14:creationId xmlns:p14="http://schemas.microsoft.com/office/powerpoint/2010/main" val="225149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SELECT – více tabulek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119675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572000" y="177281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35390" y="3995772"/>
            <a:ext cx="264046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Spojování tabulek = </a:t>
            </a:r>
            <a:r>
              <a:rPr lang="cs-CZ" dirty="0" err="1" smtClean="0"/>
              <a:t>join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4509120"/>
            <a:ext cx="7848872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Druhy spojení: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vnitřní – </a:t>
            </a:r>
            <a:r>
              <a:rPr lang="cs-CZ" b="1" dirty="0" err="1" smtClean="0"/>
              <a:t>inner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 – jen spojitelné řádky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vnější – </a:t>
            </a:r>
            <a:r>
              <a:rPr lang="cs-CZ" dirty="0" err="1" smtClean="0"/>
              <a:t>outer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 - </a:t>
            </a:r>
            <a:r>
              <a:rPr lang="cs-CZ" dirty="0" smtClean="0"/>
              <a:t> </a:t>
            </a:r>
            <a:r>
              <a:rPr lang="cs-CZ" b="1" dirty="0" err="1" smtClean="0"/>
              <a:t>left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cs-CZ" dirty="0" smtClean="0"/>
              <a:t>, </a:t>
            </a:r>
            <a:r>
              <a:rPr lang="cs-CZ" b="1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join</a:t>
            </a:r>
            <a:r>
              <a:rPr lang="en-US" dirty="0" smtClean="0"/>
              <a:t>, </a:t>
            </a:r>
            <a:r>
              <a:rPr lang="en-US" b="1" dirty="0" smtClean="0"/>
              <a:t>full</a:t>
            </a:r>
            <a:r>
              <a:rPr lang="en-US" dirty="0" smtClean="0"/>
              <a:t> join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všechny řádky jedné tabulky + </a:t>
            </a:r>
            <a:r>
              <a:rPr lang="cs-CZ" dirty="0" err="1" smtClean="0"/>
              <a:t>napojitelné</a:t>
            </a:r>
            <a:r>
              <a:rPr lang="cs-CZ" dirty="0" smtClean="0"/>
              <a:t> řádky druhé tabulky</a:t>
            </a:r>
          </a:p>
          <a:p>
            <a:r>
              <a:rPr lang="cs-CZ" dirty="0" smtClean="0"/>
              <a:t>		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JOIN - syntaxe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540608" cy="11387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u="sng" dirty="0" err="1" smtClean="0"/>
              <a:t>Vnit</a:t>
            </a:r>
            <a:r>
              <a:rPr lang="cs-CZ" b="1" u="sng" dirty="0" err="1" smtClean="0"/>
              <a:t>řní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endParaRPr lang="en-US" sz="1600" dirty="0" smtClean="0"/>
          </a:p>
          <a:p>
            <a:r>
              <a:rPr lang="en-US" sz="1600" dirty="0" smtClean="0"/>
              <a:t>SELECT * FROM </a:t>
            </a:r>
            <a:r>
              <a:rPr lang="en-US" sz="1600" dirty="0" err="1" smtClean="0"/>
              <a:t>pacient</a:t>
            </a:r>
            <a:r>
              <a:rPr lang="en-US" sz="1600" dirty="0" smtClean="0"/>
              <a:t> </a:t>
            </a:r>
            <a:r>
              <a:rPr lang="en-US" sz="1600" b="1" dirty="0" smtClean="0"/>
              <a:t>JOIN</a:t>
            </a:r>
            <a:r>
              <a:rPr lang="en-US" sz="1600" dirty="0" smtClean="0"/>
              <a:t> </a:t>
            </a:r>
            <a:r>
              <a:rPr lang="en-US" sz="1600" dirty="0" err="1" smtClean="0"/>
              <a:t>vysetreni</a:t>
            </a:r>
            <a:r>
              <a:rPr lang="en-US" sz="1600" dirty="0" smtClean="0"/>
              <a:t> </a:t>
            </a:r>
            <a:r>
              <a:rPr lang="en-US" sz="1600" b="1" dirty="0" smtClean="0"/>
              <a:t>ON</a:t>
            </a:r>
            <a:r>
              <a:rPr lang="en-US" sz="1600" dirty="0" smtClean="0"/>
              <a:t> </a:t>
            </a:r>
            <a:r>
              <a:rPr lang="cs-CZ" sz="1600" dirty="0" smtClean="0"/>
              <a:t>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4067904"/>
          <a:ext cx="7992888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OUTER JOIN – syntaxe 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80138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Vn</a:t>
            </a:r>
            <a:r>
              <a:rPr lang="cs-CZ" b="1" u="sng" dirty="0" err="1" smtClean="0"/>
              <a:t>ější</a:t>
            </a:r>
            <a:r>
              <a:rPr lang="cs-CZ" b="1" u="sng" dirty="0" smtClean="0"/>
              <a:t> spojení</a:t>
            </a:r>
          </a:p>
          <a:p>
            <a:endParaRPr lang="en-US" b="1" u="sng" dirty="0" smtClean="0"/>
          </a:p>
          <a:p>
            <a:r>
              <a:rPr lang="cs-CZ" sz="1600" dirty="0" smtClean="0"/>
              <a:t>SELECT * FROM tabulka1 </a:t>
            </a:r>
            <a:r>
              <a:rPr lang="cs-CZ" sz="1600" b="1" dirty="0" smtClean="0"/>
              <a:t>LEFT JOIN </a:t>
            </a:r>
            <a:r>
              <a:rPr lang="cs-CZ" sz="1600" dirty="0" smtClean="0"/>
              <a:t>tabulka2 ON tabulka1.sloupec = </a:t>
            </a:r>
            <a:r>
              <a:rPr lang="en-US" sz="1600" dirty="0" smtClean="0"/>
              <a:t>tabulka2.sloupec</a:t>
            </a:r>
            <a:endParaRPr lang="cs-CZ" sz="1600" dirty="0" smtClean="0"/>
          </a:p>
          <a:p>
            <a:r>
              <a:rPr lang="cs-CZ" sz="1600" dirty="0" smtClean="0"/>
              <a:t>SELECT * FROM pacient </a:t>
            </a:r>
            <a:r>
              <a:rPr lang="cs-CZ" sz="1600" b="1" dirty="0" smtClean="0"/>
              <a:t>LEFT JOIN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ON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endParaRPr lang="cs-CZ" sz="16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11562" y="2924944"/>
          <a:ext cx="7992888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148"/>
                <a:gridCol w="1332148"/>
                <a:gridCol w="1332148"/>
                <a:gridCol w="1332148"/>
                <a:gridCol w="1332148"/>
                <a:gridCol w="1332148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ID_pacienta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cs-CZ" dirty="0" err="1" smtClean="0"/>
                        <a:t>vá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9512" y="5301208"/>
            <a:ext cx="84219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ORACLE varianta</a:t>
            </a:r>
          </a:p>
          <a:p>
            <a:r>
              <a:rPr lang="cs-CZ" sz="1600" dirty="0" smtClean="0"/>
              <a:t>SELECT * FROM tabulka1, tabulka2 WHERE tabulka1.sloupec = </a:t>
            </a:r>
            <a:r>
              <a:rPr lang="en-US" sz="1600" dirty="0" smtClean="0"/>
              <a:t>tabulka2.sloupec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r>
              <a:rPr lang="cs-CZ" sz="1600" dirty="0" smtClean="0"/>
              <a:t>SELECT * FROM pacient, </a:t>
            </a:r>
            <a:r>
              <a:rPr lang="cs-CZ" sz="1600" dirty="0" err="1" smtClean="0"/>
              <a:t>vysetreni</a:t>
            </a:r>
            <a:r>
              <a:rPr lang="cs-CZ" sz="1600" dirty="0" smtClean="0"/>
              <a:t> WHERE pacient.id_pacienta = </a:t>
            </a:r>
            <a:r>
              <a:rPr lang="cs-CZ" sz="1600" dirty="0" err="1" smtClean="0"/>
              <a:t>vysetreni.id</a:t>
            </a:r>
            <a:r>
              <a:rPr lang="cs-CZ" sz="1600" dirty="0" smtClean="0"/>
              <a:t>_pacienta</a:t>
            </a:r>
            <a:r>
              <a:rPr lang="cs-CZ" sz="1600" b="1" dirty="0" smtClean="0">
                <a:solidFill>
                  <a:srgbClr val="FF0000"/>
                </a:solidFill>
              </a:rPr>
              <a:t>(+)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23971" y="1597763"/>
            <a:ext cx="592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studenty zapsané do alespoň jednoho předmětu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23971" y="2221832"/>
            <a:ext cx="6344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studenty s vybraným předmět</a:t>
            </a:r>
            <a:r>
              <a:rPr lang="en-US" dirty="0" err="1" smtClean="0"/>
              <a:t>em</a:t>
            </a:r>
            <a:r>
              <a:rPr lang="cs-CZ" dirty="0" smtClean="0"/>
              <a:t>/předměty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23971" y="3659735"/>
            <a:ext cx="6485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předměty a k nim počet zapsaných studentů 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23971" y="4294125"/>
            <a:ext cx="3933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učící učitele a jeho předměty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23971" y="2937795"/>
            <a:ext cx="368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r>
              <a:rPr lang="cs-CZ" dirty="0" err="1" smtClean="0"/>
              <a:t>ypište</a:t>
            </a:r>
            <a:r>
              <a:rPr lang="cs-CZ" dirty="0" smtClean="0"/>
              <a:t> své jméno a své předměty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23971" y="4936883"/>
            <a:ext cx="3843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učící učitele a jeho studenty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23971" y="5531985"/>
            <a:ext cx="4831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Vypište všechny učitele a počet jeho studentů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TRIALDB</a:t>
            </a:r>
            <a:r>
              <a:rPr lang="cs-CZ" dirty="0" smtClean="0"/>
              <a:t>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989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Vazba pacienti – studie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smtClean="0"/>
              <a:t>Vazba studie – pracoviště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</a:t>
            </a:r>
            <a:r>
              <a:rPr lang="en-US" dirty="0" err="1" smtClean="0"/>
              <a:t>dat</a:t>
            </a:r>
            <a:r>
              <a:rPr lang="en-US" dirty="0" smtClean="0"/>
              <a:t> z </a:t>
            </a:r>
            <a:r>
              <a:rPr lang="en-US" dirty="0" err="1" smtClean="0"/>
              <a:t>textov</a:t>
            </a:r>
            <a:r>
              <a:rPr lang="cs-CZ" dirty="0" err="1" smtClean="0"/>
              <a:t>ých</a:t>
            </a:r>
            <a:r>
              <a:rPr lang="cs-CZ" dirty="0" smtClean="0"/>
              <a:t> souborů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196752"/>
            <a:ext cx="75441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Skript4.sql – vytvoření tabulek a klíčů</a:t>
            </a:r>
          </a:p>
          <a:p>
            <a:endParaRPr lang="cs-CZ" dirty="0"/>
          </a:p>
          <a:p>
            <a:r>
              <a:rPr lang="cs-CZ" dirty="0"/>
              <a:t>COPY </a:t>
            </a:r>
            <a:r>
              <a:rPr lang="cs-CZ" dirty="0" err="1"/>
              <a:t>patients</a:t>
            </a:r>
            <a:r>
              <a:rPr lang="cs-CZ" dirty="0"/>
              <a:t> FROM </a:t>
            </a:r>
            <a:r>
              <a:rPr lang="cs-CZ" dirty="0" smtClean="0"/>
              <a:t>'Z:/DBM/patients.txt' </a:t>
            </a:r>
            <a:r>
              <a:rPr lang="cs-CZ" dirty="0"/>
              <a:t>NULL '' ENCODING 'UTF8';</a:t>
            </a: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323528" y="3284984"/>
            <a:ext cx="2088951" cy="648072"/>
          </a:xfrm>
          <a:prstGeom prst="wedgeRoundRectCallout">
            <a:avLst>
              <a:gd name="adj1" fmla="val 26509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Cílová tabulka</a:t>
            </a:r>
            <a:endParaRPr lang="cs-CZ" dirty="0"/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2556495" y="3284984"/>
            <a:ext cx="2088951" cy="648072"/>
          </a:xfrm>
          <a:prstGeom prst="wedgeRoundRectCallout">
            <a:avLst>
              <a:gd name="adj1" fmla="val 11304"/>
              <a:gd name="adj2" fmla="val -2396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Zdrojový soubor</a:t>
            </a:r>
            <a:endParaRPr lang="cs-CZ" dirty="0"/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4789463" y="3277370"/>
            <a:ext cx="1654746" cy="648072"/>
          </a:xfrm>
          <a:prstGeom prst="wedgeRoundRectCallout">
            <a:avLst>
              <a:gd name="adj1" fmla="val -232"/>
              <a:gd name="adj2" fmla="val -2365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Podoba NULL</a:t>
            </a:r>
            <a:endParaRPr lang="cs-CZ" dirty="0"/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6697981" y="3287390"/>
            <a:ext cx="1654746" cy="648072"/>
          </a:xfrm>
          <a:prstGeom prst="wedgeRoundRectCallout">
            <a:avLst>
              <a:gd name="adj1" fmla="val -28783"/>
              <a:gd name="adj2" fmla="val -230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Kódování češtiny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47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268760"/>
            <a:ext cx="76524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 počet pacientů v jednotlivých  studiích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pacientů dle pohlaví v jednotlivých  studiích</a:t>
            </a:r>
          </a:p>
          <a:p>
            <a:r>
              <a:rPr lang="cs-CZ" dirty="0" smtClean="0"/>
              <a:t>	STUDY_NAME, pohlaví, počet pacientů</a:t>
            </a:r>
          </a:p>
          <a:p>
            <a:endParaRPr lang="cs-CZ" dirty="0" smtClean="0"/>
          </a:p>
          <a:p>
            <a:r>
              <a:rPr lang="cs-CZ" dirty="0" smtClean="0"/>
              <a:t>Zjistěte počet zapojených pracovišť do jednotlivých studií</a:t>
            </a:r>
          </a:p>
          <a:p>
            <a:r>
              <a:rPr lang="cs-CZ" dirty="0" smtClean="0"/>
              <a:t>	STUDY_NAME, počet pracovišť</a:t>
            </a:r>
          </a:p>
          <a:p>
            <a:endParaRPr lang="cs-CZ" dirty="0" smtClean="0"/>
          </a:p>
          <a:p>
            <a:r>
              <a:rPr lang="cs-CZ" dirty="0" smtClean="0"/>
              <a:t>Vypište pracoviště zapojená do více studií</a:t>
            </a:r>
          </a:p>
          <a:p>
            <a:r>
              <a:rPr lang="cs-CZ" dirty="0" smtClean="0"/>
              <a:t>	SITE, počet studií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Vypište všechny studie a počet zařazených pacientů v jednotlivých letech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	STUDY_NAME, rok(DATE_OF_ENROLLMENT)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po</a:t>
            </a:r>
            <a:r>
              <a:rPr lang="cs-CZ" dirty="0" smtClean="0">
                <a:solidFill>
                  <a:srgbClr val="FF0000"/>
                </a:solidFill>
              </a:rPr>
              <a:t>čet pacientů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3473</TotalTime>
  <Words>456</Words>
  <Application>Microsoft Office PowerPoint</Application>
  <PresentationFormat>Předvádění na obrazovce (4:3)</PresentationFormat>
  <Paragraphs>191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Práce s více tabulkami</vt:lpstr>
      <vt:lpstr>SELECT – více tabulek</vt:lpstr>
      <vt:lpstr>JOIN - syntaxe</vt:lpstr>
      <vt:lpstr>OUTER JOIN – syntaxe  </vt:lpstr>
      <vt:lpstr>Cvičení</vt:lpstr>
      <vt:lpstr>TRIALDB – datový model</vt:lpstr>
      <vt:lpstr>Import dat z textových souborů</vt:lpstr>
      <vt:lpstr>Cvičení 2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363</cp:revision>
  <dcterms:created xsi:type="dcterms:W3CDTF">2011-01-19T10:31:11Z</dcterms:created>
  <dcterms:modified xsi:type="dcterms:W3CDTF">2016-10-19T09:51:49Z</dcterms:modified>
</cp:coreProperties>
</file>