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07" r:id="rId11"/>
    <p:sldId id="314" r:id="rId12"/>
    <p:sldId id="343" r:id="rId13"/>
    <p:sldId id="344" r:id="rId14"/>
    <p:sldId id="308" r:id="rId15"/>
    <p:sldId id="345" r:id="rId16"/>
    <p:sldId id="346" r:id="rId17"/>
    <p:sldId id="309" r:id="rId18"/>
    <p:sldId id="347" r:id="rId19"/>
    <p:sldId id="348" r:id="rId20"/>
    <p:sldId id="349" r:id="rId21"/>
    <p:sldId id="350" r:id="rId22"/>
    <p:sldId id="370" r:id="rId23"/>
    <p:sldId id="371" r:id="rId24"/>
    <p:sldId id="372" r:id="rId25"/>
    <p:sldId id="373" r:id="rId26"/>
    <p:sldId id="353" r:id="rId27"/>
    <p:sldId id="375" r:id="rId28"/>
    <p:sldId id="384" r:id="rId29"/>
    <p:sldId id="376" r:id="rId30"/>
    <p:sldId id="377" r:id="rId31"/>
    <p:sldId id="385" r:id="rId32"/>
    <p:sldId id="380" r:id="rId33"/>
    <p:sldId id="382" r:id="rId34"/>
    <p:sldId id="381" r:id="rId35"/>
    <p:sldId id="383" r:id="rId36"/>
    <p:sldId id="386" r:id="rId37"/>
    <p:sldId id="374" r:id="rId38"/>
    <p:sldId id="369" r:id="rId39"/>
    <p:sldId id="318" r:id="rId40"/>
    <p:sldId id="387" r:id="rId41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s" initials="DK" lastIdx="17" clrIdx="0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30.10.2016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357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30.10.2016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048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6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Monika Kratochvílová</a:t>
            </a:r>
            <a:r>
              <a:rPr lang="en-US" dirty="0" smtClean="0"/>
              <a:t>, </a:t>
            </a:r>
            <a:r>
              <a:rPr lang="cs-CZ" dirty="0"/>
              <a:t>Daniel </a:t>
            </a:r>
            <a:r>
              <a:rPr lang="cs-CZ" dirty="0" smtClean="0"/>
              <a:t>Klimeš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Poddotazy</a:t>
            </a:r>
            <a:r>
              <a:rPr lang="cs-CZ" dirty="0" smtClean="0"/>
              <a:t> 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7599-2296-43BB-84E4-376EB50F9155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4888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dotazy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uzavřené </a:t>
            </a:r>
            <a:r>
              <a:rPr lang="cs-CZ" sz="2400" dirty="0"/>
              <a:t>v kulatých závorkách </a:t>
            </a:r>
            <a:r>
              <a:rPr lang="cs-CZ" sz="2400" b="1" dirty="0" smtClean="0"/>
              <a:t>()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err="1" smtClean="0"/>
              <a:t>poddotazem</a:t>
            </a:r>
            <a:r>
              <a:rPr lang="cs-CZ" sz="2400" dirty="0" smtClean="0"/>
              <a:t> je myšlen příkaz SELECT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15616" y="2708920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en-US" sz="2400" dirty="0" err="1" smtClean="0"/>
              <a:t>sloupec</a:t>
            </a:r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tabulka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en-US" sz="2400" dirty="0" err="1" smtClean="0"/>
              <a:t>podm</a:t>
            </a:r>
            <a:r>
              <a:rPr lang="cs-CZ" sz="2400" dirty="0" smtClean="0"/>
              <a:t>í</a:t>
            </a:r>
            <a:r>
              <a:rPr lang="en-US" sz="2400" dirty="0" err="1" smtClean="0"/>
              <a:t>nka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4860032" y="2844230"/>
            <a:ext cx="318388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sloupce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72005" y="3348286"/>
            <a:ext cx="309732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tabulky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3852342"/>
            <a:ext cx="254909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776864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Vnořený dotaz na pozici sloupce musí vrátit právě jeden řádek a právě jeden sloupec!</a:t>
            </a:r>
            <a:endParaRPr lang="cs-CZ" sz="2000" dirty="0"/>
          </a:p>
          <a:p>
            <a:endParaRPr lang="cs-CZ" sz="2000" b="1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</a:t>
            </a:r>
            <a:r>
              <a:rPr lang="en-US" dirty="0" smtClean="0"/>
              <a:t> COUNT(</a:t>
            </a:r>
            <a:r>
              <a:rPr lang="en-US" dirty="0" err="1" smtClean="0"/>
              <a:t>patient_id</a:t>
            </a:r>
            <a:r>
              <a:rPr lang="en-US" dirty="0" smtClean="0"/>
              <a:t>),</a:t>
            </a:r>
            <a:r>
              <a:rPr lang="cs-CZ" dirty="0" smtClean="0"/>
              <a:t> 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	</a:t>
            </a:r>
            <a:r>
              <a:rPr lang="en-US" b="1" dirty="0" smtClean="0"/>
              <a:t>(SELECT COUNT</a:t>
            </a:r>
            <a:r>
              <a:rPr lang="cs-CZ" b="1" dirty="0" smtClean="0"/>
              <a:t>  </a:t>
            </a:r>
            <a:r>
              <a:rPr lang="cs-CZ" b="1" dirty="0"/>
              <a:t>(</a:t>
            </a:r>
            <a:r>
              <a:rPr lang="en-US" b="1" dirty="0"/>
              <a:t>*) </a:t>
            </a:r>
            <a:r>
              <a:rPr lang="cs-CZ" b="1" dirty="0"/>
              <a:t>FROM</a:t>
            </a:r>
            <a:r>
              <a:rPr lang="en-US" b="1" dirty="0"/>
              <a:t> </a:t>
            </a:r>
            <a:r>
              <a:rPr lang="en-US" b="1" dirty="0" smtClean="0"/>
              <a:t> patients)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 err="1" smtClean="0"/>
              <a:t>patient_study</a:t>
            </a:r>
            <a:r>
              <a:rPr lang="cs-CZ" dirty="0" smtClean="0"/>
              <a:t>;</a:t>
            </a:r>
            <a:endParaRPr lang="cs-CZ" dirty="0"/>
          </a:p>
          <a:p>
            <a:endParaRPr lang="cs-CZ" sz="2000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670466" y="3899971"/>
            <a:ext cx="7776864" cy="12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COUNT(</a:t>
            </a:r>
            <a:r>
              <a:rPr lang="cs-CZ" dirty="0" err="1"/>
              <a:t>student_uco</a:t>
            </a:r>
            <a:r>
              <a:rPr lang="cs-CZ" dirty="0"/>
              <a:t>),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smtClean="0"/>
              <a:t>COUNT (*) </a:t>
            </a:r>
            <a:r>
              <a:rPr lang="cs-CZ" b="1" dirty="0"/>
              <a:t>FROM student)</a:t>
            </a:r>
          </a:p>
          <a:p>
            <a:pPr>
              <a:lnSpc>
                <a:spcPct val="150000"/>
              </a:lnSpc>
            </a:pPr>
            <a:r>
              <a:rPr lang="cs-CZ" dirty="0"/>
              <a:t>FROM </a:t>
            </a:r>
            <a:r>
              <a:rPr lang="cs-CZ" dirty="0" err="1"/>
              <a:t>vyuka</a:t>
            </a:r>
            <a:r>
              <a:rPr lang="cs-CZ" dirty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73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773113" y="2979203"/>
            <a:ext cx="78366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s.uco</a:t>
            </a:r>
            <a:r>
              <a:rPr lang="cs-CZ" dirty="0"/>
              <a:t>,  </a:t>
            </a:r>
            <a:r>
              <a:rPr lang="cs-CZ" dirty="0" smtClean="0"/>
              <a:t>COUNT(</a:t>
            </a:r>
            <a:r>
              <a:rPr lang="cs-CZ" dirty="0" err="1" smtClean="0"/>
              <a:t>v.predmet_id</a:t>
            </a:r>
            <a:r>
              <a:rPr lang="cs-CZ" dirty="0"/>
              <a:t>), </a:t>
            </a:r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ROUND(100.0 * (</a:t>
            </a:r>
            <a:r>
              <a:rPr lang="cs-CZ" dirty="0"/>
              <a:t>COUNT(</a:t>
            </a:r>
            <a:r>
              <a:rPr lang="cs-CZ" dirty="0" err="1"/>
              <a:t>v.predmet_id</a:t>
            </a:r>
            <a:r>
              <a:rPr lang="cs-CZ" dirty="0" smtClean="0"/>
              <a:t>)) /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smtClean="0"/>
              <a:t>COUNT</a:t>
            </a:r>
            <a:r>
              <a:rPr lang="cs-CZ" b="1" dirty="0"/>
              <a:t>(*) </a:t>
            </a:r>
            <a:r>
              <a:rPr lang="cs-CZ" b="1" dirty="0" smtClean="0"/>
              <a:t>FROM </a:t>
            </a:r>
            <a:r>
              <a:rPr lang="cs-CZ" b="1" dirty="0" err="1"/>
              <a:t>predmet</a:t>
            </a:r>
            <a:r>
              <a:rPr lang="cs-CZ" b="1" dirty="0" smtClean="0"/>
              <a:t>) </a:t>
            </a:r>
            <a:r>
              <a:rPr lang="cs-CZ" dirty="0" smtClean="0"/>
              <a:t>)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FROM student s JOIN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s.uco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423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277239"/>
            <a:ext cx="734486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Pod</a:t>
            </a:r>
            <a:r>
              <a:rPr lang="en-US" sz="2000" dirty="0" err="1" smtClean="0"/>
              <a:t>dotaz</a:t>
            </a:r>
            <a:r>
              <a:rPr lang="en-US" sz="2000" dirty="0" smtClean="0"/>
              <a:t> na </a:t>
            </a:r>
            <a:r>
              <a:rPr lang="en-US" sz="2000" dirty="0" err="1" smtClean="0"/>
              <a:t>pozici</a:t>
            </a:r>
            <a:r>
              <a:rPr lang="en-US" sz="2000" dirty="0" smtClean="0"/>
              <a:t> FROM </a:t>
            </a:r>
            <a:r>
              <a:rPr lang="en-US" sz="2000" dirty="0" err="1" smtClean="0"/>
              <a:t>nahrazuje</a:t>
            </a:r>
            <a:r>
              <a:rPr lang="en-US" sz="2000" dirty="0" smtClean="0"/>
              <a:t> </a:t>
            </a:r>
            <a:r>
              <a:rPr lang="en-US" sz="2000" dirty="0" err="1" smtClean="0"/>
              <a:t>tabulku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 </a:t>
            </a:r>
            <a:r>
              <a:rPr lang="cs-CZ" sz="2000" dirty="0" err="1" smtClean="0"/>
              <a:t>postgreSQL</a:t>
            </a:r>
            <a:r>
              <a:rPr lang="cs-CZ" sz="2000" dirty="0" smtClean="0"/>
              <a:t> musí být </a:t>
            </a:r>
            <a:r>
              <a:rPr lang="cs-CZ" sz="2000" dirty="0" err="1" smtClean="0"/>
              <a:t>poddotaz</a:t>
            </a:r>
            <a:r>
              <a:rPr lang="cs-CZ" sz="2000" dirty="0" smtClean="0"/>
              <a:t> na pozici tabulky </a:t>
            </a:r>
            <a:r>
              <a:rPr lang="cs-CZ" sz="2000" b="1" dirty="0" smtClean="0"/>
              <a:t>VŽDY</a:t>
            </a:r>
            <a:r>
              <a:rPr lang="cs-CZ" sz="2000" dirty="0" smtClean="0"/>
              <a:t> pojmenován!</a:t>
            </a:r>
            <a:endParaRPr lang="en-US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SELECT  </a:t>
            </a:r>
            <a:r>
              <a:rPr lang="en-US" dirty="0"/>
              <a:t>COUNT(*)  FROM </a:t>
            </a:r>
            <a:r>
              <a:rPr lang="en-US" b="1" dirty="0"/>
              <a:t>(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</a:t>
            </a:r>
            <a:r>
              <a:rPr lang="cs-CZ" b="1" dirty="0"/>
              <a:t>SELECT </a:t>
            </a:r>
            <a:r>
              <a:rPr lang="cs-CZ" b="1" dirty="0" smtClean="0"/>
              <a:t>study_id, COUNT</a:t>
            </a:r>
            <a:r>
              <a:rPr lang="en-US" b="1" dirty="0" smtClean="0"/>
              <a:t>(</a:t>
            </a:r>
            <a:r>
              <a:rPr lang="cs-CZ" b="1" dirty="0" err="1" smtClean="0"/>
              <a:t>patient_id</a:t>
            </a:r>
            <a:r>
              <a:rPr lang="en-US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      </a:t>
            </a:r>
            <a:r>
              <a:rPr lang="en-US" b="1" dirty="0"/>
              <a:t>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 GROUP BY </a:t>
            </a:r>
            <a:r>
              <a:rPr lang="en-US" b="1" dirty="0" err="1" smtClean="0"/>
              <a:t>study_id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    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sub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studentů, kteří jsou registrováni do více než jednoho předmětu.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602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studentů, kteří jsou registrováni do více než jednoho předmětu.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26768" y="2337633"/>
            <a:ext cx="842506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 </a:t>
            </a:r>
            <a:r>
              <a:rPr lang="cs-CZ" dirty="0" err="1"/>
              <a:t>pocet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 smtClean="0"/>
              <a:t>s.uco</a:t>
            </a:r>
            <a:r>
              <a:rPr lang="cs-CZ" dirty="0" smtClean="0"/>
              <a:t>) </a:t>
            </a:r>
            <a:r>
              <a:rPr lang="cs-CZ" b="1" dirty="0">
                <a:solidFill>
                  <a:srgbClr val="FF0000"/>
                </a:solidFill>
              </a:rPr>
              <a:t>sub</a:t>
            </a:r>
          </a:p>
          <a:p>
            <a:pPr>
              <a:lnSpc>
                <a:spcPct val="150000"/>
              </a:lnSpc>
            </a:pPr>
            <a:r>
              <a:rPr lang="cs-CZ" dirty="0"/>
              <a:t>WHERE </a:t>
            </a:r>
            <a:r>
              <a:rPr lang="cs-CZ" dirty="0" err="1" smtClean="0"/>
              <a:t>pocet</a:t>
            </a:r>
            <a:r>
              <a:rPr lang="cs-CZ" dirty="0" smtClean="0"/>
              <a:t>&gt;1;</a:t>
            </a:r>
          </a:p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/>
              <a:t>s.uco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HAVING COUNT(</a:t>
            </a:r>
            <a:r>
              <a:rPr lang="cs-CZ" dirty="0" err="1"/>
              <a:t>v.predmet_id</a:t>
            </a:r>
            <a:r>
              <a:rPr lang="cs-CZ" dirty="0"/>
              <a:t>)&gt;1</a:t>
            </a:r>
          </a:p>
          <a:p>
            <a:pPr>
              <a:lnSpc>
                <a:spcPct val="150000"/>
              </a:lnSpc>
            </a:pPr>
            <a:r>
              <a:rPr lang="cs-CZ" dirty="0"/>
              <a:t>	ORDER BY </a:t>
            </a:r>
            <a:r>
              <a:rPr lang="cs-CZ" dirty="0" err="1"/>
              <a:t>s.jmeno</a:t>
            </a:r>
            <a:r>
              <a:rPr lang="cs-CZ" dirty="0"/>
              <a:t>;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1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04258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zanořený dotaz musí vrátit právě 1 řádek a 1 sloupec</a:t>
            </a:r>
          </a:p>
          <a:p>
            <a:pPr lvl="1"/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WHERE sloupec </a:t>
            </a:r>
            <a:r>
              <a:rPr lang="cs-CZ" sz="2000" b="1" dirty="0" smtClean="0">
                <a:solidFill>
                  <a:srgbClr val="FF0000"/>
                </a:solidFill>
              </a:rPr>
              <a:t>IN</a:t>
            </a:r>
            <a:r>
              <a:rPr lang="cs-CZ" sz="2000" dirty="0" smtClean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 smtClean="0"/>
              <a:t>sloupec FROM </a:t>
            </a:r>
            <a:r>
              <a:rPr lang="en-US" sz="2000" dirty="0" smtClean="0"/>
              <a:t>…</a:t>
            </a:r>
            <a:endParaRPr lang="en-US" sz="2000" dirty="0"/>
          </a:p>
          <a:p>
            <a:pPr lvl="1"/>
            <a:r>
              <a:rPr lang="cs-CZ" sz="2000" dirty="0" smtClean="0"/>
              <a:t>	zanořený dotaz musí vrátit 1 sloupec a libovolný počet řádků </a:t>
            </a:r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….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2"/>
            <a:r>
              <a:rPr lang="cs-CZ" sz="2000" dirty="0" smtClean="0"/>
              <a:t>zanořený dotaz může vracet libovolný počet řádků i sloupců</a:t>
            </a:r>
          </a:p>
          <a:p>
            <a:pPr lvl="2"/>
            <a:endParaRPr lang="cs-CZ" sz="2000" dirty="0" smtClean="0"/>
          </a:p>
          <a:p>
            <a:pPr lvl="1"/>
            <a:r>
              <a:rPr lang="cs-CZ" sz="2000" dirty="0" smtClean="0"/>
              <a:t>Zanořené dotazy se obvykle propojují s nadřazeným dotazem </a:t>
            </a:r>
          </a:p>
          <a:p>
            <a:pPr lvl="1"/>
            <a:r>
              <a:rPr lang="cs-CZ" sz="2000" dirty="0" smtClean="0"/>
              <a:t>pomocí podmínky v sekci WHERE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712887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zanořený dotaz musí vrátit právě 1 řádek a 1 sloupec</a:t>
            </a:r>
          </a:p>
          <a:p>
            <a:pPr lvl="1"/>
            <a:endParaRPr lang="en-US" sz="2000" dirty="0"/>
          </a:p>
        </p:txBody>
      </p:sp>
      <p:sp>
        <p:nvSpPr>
          <p:cNvPr id="2" name="Obdélník 1"/>
          <p:cNvSpPr/>
          <p:nvPr/>
        </p:nvSpPr>
        <p:spPr>
          <a:xfrm>
            <a:off x="611560" y="3246979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err="1" smtClean="0"/>
              <a:t>patients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date_of_birth</a:t>
            </a:r>
            <a:r>
              <a:rPr lang="cs-CZ" b="1" dirty="0" smtClean="0"/>
              <a:t> = (</a:t>
            </a:r>
            <a:r>
              <a:rPr lang="cs-CZ" b="1" dirty="0"/>
              <a:t>SELECT </a:t>
            </a:r>
            <a:r>
              <a:rPr lang="cs-CZ" b="1" dirty="0" smtClean="0"/>
              <a:t>MAX(</a:t>
            </a:r>
            <a:r>
              <a:rPr lang="cs-CZ" b="1" dirty="0" err="1" smtClean="0"/>
              <a:t>date_of_birth</a:t>
            </a:r>
            <a:r>
              <a:rPr lang="cs-CZ" b="1" dirty="0" smtClean="0"/>
              <a:t>) FROM </a:t>
            </a:r>
            <a:r>
              <a:rPr lang="cs-CZ" b="1" dirty="0" err="1" smtClean="0"/>
              <a:t>patients</a:t>
            </a:r>
            <a:r>
              <a:rPr lang="cs-CZ" b="1" dirty="0" smtClean="0"/>
              <a:t>)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94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cs-CZ" dirty="0" smtClean="0"/>
              <a:t>ANY/IN/ALL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7580921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(SELECT</a:t>
            </a:r>
            <a:r>
              <a:rPr lang="cs-CZ" sz="2000" dirty="0"/>
              <a:t> sloupec FROM</a:t>
            </a:r>
            <a:r>
              <a:rPr lang="en-US" sz="2000" dirty="0"/>
              <a:t>…</a:t>
            </a:r>
            <a:endParaRPr lang="cs-CZ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WHERE sloupec </a:t>
            </a:r>
            <a:r>
              <a:rPr lang="cs-CZ" sz="2000" b="1" dirty="0">
                <a:solidFill>
                  <a:srgbClr val="FF0000"/>
                </a:solidFill>
              </a:rPr>
              <a:t>IN</a:t>
            </a:r>
            <a:r>
              <a:rPr lang="cs-CZ" sz="2000" dirty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/>
              <a:t>sloupec FROM </a:t>
            </a:r>
            <a:r>
              <a:rPr lang="en-US" sz="2000" dirty="0"/>
              <a:t>…</a:t>
            </a:r>
          </a:p>
          <a:p>
            <a:pPr lvl="1"/>
            <a:r>
              <a:rPr lang="cs-CZ" sz="2000" dirty="0" smtClean="0"/>
              <a:t>zanořený </a:t>
            </a:r>
            <a:r>
              <a:rPr lang="cs-CZ" sz="2000" dirty="0"/>
              <a:t>dotaz musí vrátit 1 sloupec a libovolný počet řádků </a:t>
            </a:r>
          </a:p>
          <a:p>
            <a:pPr lvl="1"/>
            <a:endParaRPr lang="en-US" sz="2000" dirty="0"/>
          </a:p>
        </p:txBody>
      </p:sp>
      <p:sp>
        <p:nvSpPr>
          <p:cNvPr id="5" name="Obdélník 4"/>
          <p:cNvSpPr/>
          <p:nvPr/>
        </p:nvSpPr>
        <p:spPr>
          <a:xfrm>
            <a:off x="611560" y="3299505"/>
            <a:ext cx="835305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uco</a:t>
            </a:r>
            <a:r>
              <a:rPr lang="cs-CZ" b="1" dirty="0" smtClean="0"/>
              <a:t> </a:t>
            </a:r>
            <a:r>
              <a:rPr lang="cs-CZ" b="1" dirty="0"/>
              <a:t>= ANY 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err="1" smtClean="0"/>
              <a:t>student_uco</a:t>
            </a:r>
            <a:r>
              <a:rPr lang="cs-CZ" b="1" dirty="0" smtClean="0"/>
              <a:t> </a:t>
            </a:r>
            <a:r>
              <a:rPr lang="cs-CZ" b="1" dirty="0"/>
              <a:t>FROM </a:t>
            </a:r>
            <a:r>
              <a:rPr lang="cs-CZ" b="1" dirty="0" err="1" smtClean="0"/>
              <a:t>vyuka</a:t>
            </a:r>
            <a:r>
              <a:rPr lang="cs-CZ" b="1" dirty="0" smtClean="0"/>
              <a:t> WHERE 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=10);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/>
              <a:t>uco</a:t>
            </a:r>
            <a:r>
              <a:rPr lang="cs-CZ" b="1" dirty="0"/>
              <a:t> </a:t>
            </a:r>
            <a:r>
              <a:rPr lang="cs-CZ" b="1" dirty="0" smtClean="0"/>
              <a:t>IN</a:t>
            </a:r>
            <a:r>
              <a:rPr lang="cs-CZ" b="1" dirty="0"/>
              <a:t>	(SELECT </a:t>
            </a:r>
            <a:r>
              <a:rPr lang="cs-CZ" b="1" dirty="0" err="1"/>
              <a:t>student_uco</a:t>
            </a:r>
            <a:r>
              <a:rPr lang="cs-CZ" b="1" dirty="0"/>
              <a:t> FROM </a:t>
            </a:r>
            <a:r>
              <a:rPr lang="cs-CZ" b="1" dirty="0" err="1"/>
              <a:t>vyuka</a:t>
            </a:r>
            <a:r>
              <a:rPr lang="cs-CZ" b="1" dirty="0"/>
              <a:t> WHERE </a:t>
            </a:r>
            <a:r>
              <a:rPr lang="cs-CZ" b="1" dirty="0" smtClean="0"/>
              <a:t>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</a:t>
            </a:r>
            <a:r>
              <a:rPr lang="cs-CZ" b="1" dirty="0"/>
              <a:t>);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5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292080" y="1844824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36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Datum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vysetreni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Vysledek</a:t>
                      </a:r>
                      <a:r>
                        <a:rPr lang="cs-CZ" sz="1600" baseline="0" dirty="0" smtClean="0"/>
                        <a:t> vy</a:t>
                      </a:r>
                      <a:r>
                        <a:rPr lang="en-US" sz="1600" baseline="0" dirty="0" err="1" smtClean="0"/>
                        <a:t>setreni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lekare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Šikovný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Levá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cs-CZ" sz="160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1268760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sloupců = JOIN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řádků – množinové operace</a:t>
            </a:r>
          </a:p>
        </p:txBody>
      </p:sp>
    </p:spTree>
    <p:extLst>
      <p:ext uri="{BB962C8B-B14F-4D97-AF65-F5344CB8AC3E}">
        <p14:creationId xmlns:p14="http://schemas.microsoft.com/office/powerpoint/2010/main" val="163664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 smtClean="0"/>
              <a:t>WHERE </a:t>
            </a:r>
            <a:r>
              <a:rPr lang="cs-CZ" dirty="0" smtClean="0"/>
              <a:t>EXISTS/NOT EXISTS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96407" y="1032403"/>
            <a:ext cx="788869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(SELECT</a:t>
            </a:r>
            <a:r>
              <a:rPr lang="cs-CZ" sz="2000" dirty="0"/>
              <a:t> * FROM</a:t>
            </a:r>
            <a:r>
              <a:rPr lang="en-US" sz="2000" dirty="0"/>
              <a:t>….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(SELECT</a:t>
            </a:r>
            <a:r>
              <a:rPr lang="cs-CZ" sz="2000" dirty="0"/>
              <a:t> * FROM</a:t>
            </a:r>
            <a:r>
              <a:rPr lang="en-US" sz="2000" dirty="0"/>
              <a:t>…</a:t>
            </a:r>
            <a:endParaRPr lang="cs-CZ" sz="2000" dirty="0"/>
          </a:p>
          <a:p>
            <a:pPr lvl="2"/>
            <a:r>
              <a:rPr lang="cs-CZ" sz="2000" dirty="0"/>
              <a:t>zanořený dotaz může vracet libovolný počet řádků i </a:t>
            </a:r>
            <a:r>
              <a:rPr lang="cs-CZ" sz="2000" dirty="0" smtClean="0"/>
              <a:t>sloupců</a:t>
            </a:r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778471" y="3084167"/>
            <a:ext cx="7831335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student 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WHERE </a:t>
            </a:r>
            <a:r>
              <a:rPr lang="en-US" b="1" dirty="0"/>
              <a:t>EXISTS (SELECT * FROM </a:t>
            </a:r>
            <a:r>
              <a:rPr lang="en-US" b="1" dirty="0" err="1"/>
              <a:t>vyuka</a:t>
            </a:r>
            <a:r>
              <a:rPr lang="en-US" b="1" dirty="0"/>
              <a:t> v </a:t>
            </a:r>
            <a:endParaRPr lang="cs-CZ" b="1" dirty="0" smtClean="0"/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		</a:t>
            </a:r>
            <a:r>
              <a:rPr lang="en-US" b="1" dirty="0" smtClean="0"/>
              <a:t>WHERE </a:t>
            </a:r>
            <a:r>
              <a:rPr lang="en-US" b="1" dirty="0" err="1"/>
              <a:t>predmet_id</a:t>
            </a:r>
            <a:r>
              <a:rPr lang="en-US" b="1" dirty="0"/>
              <a:t>=10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			</a:t>
            </a:r>
            <a:r>
              <a:rPr lang="en-US" b="1" dirty="0" smtClean="0"/>
              <a:t>AND </a:t>
            </a:r>
            <a:r>
              <a:rPr lang="en-US" b="1" dirty="0" err="1"/>
              <a:t>s.uco</a:t>
            </a:r>
            <a:r>
              <a:rPr lang="en-US" b="1" dirty="0"/>
              <a:t>=</a:t>
            </a:r>
            <a:r>
              <a:rPr lang="en-US" b="1" dirty="0" err="1"/>
              <a:t>v.student_uco</a:t>
            </a:r>
            <a:r>
              <a:rPr lang="en-US" b="1" dirty="0"/>
              <a:t>);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4971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1137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1001995" y="2557185"/>
            <a:ext cx="777686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smtClean="0"/>
              <a:t>student </a:t>
            </a:r>
            <a:r>
              <a:rPr lang="cs-CZ" dirty="0"/>
              <a:t>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WHERE </a:t>
            </a:r>
            <a:r>
              <a:rPr lang="cs-CZ" dirty="0"/>
              <a:t>NOT EXISTS (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		SELECT </a:t>
            </a:r>
            <a:r>
              <a:rPr lang="cs-CZ" dirty="0"/>
              <a:t>* FROM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WHERE </a:t>
            </a:r>
            <a:r>
              <a:rPr lang="cs-CZ" dirty="0" err="1" smtClean="0"/>
              <a:t>s.uco</a:t>
            </a:r>
            <a:r>
              <a:rPr lang="cs-CZ" dirty="0" smtClean="0"/>
              <a:t>=</a:t>
            </a:r>
            <a:r>
              <a:rPr lang="cs-CZ" dirty="0" err="1" smtClean="0"/>
              <a:t>v.student_uco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5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995936" y="2924944"/>
            <a:ext cx="15955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</a:t>
            </a: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48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899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</a:t>
            </a:r>
            <a:r>
              <a:rPr lang="en-US" dirty="0" err="1"/>
              <a:t>ucitel</a:t>
            </a:r>
            <a:r>
              <a:rPr lang="en-US" dirty="0"/>
              <a:t> u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WHERE </a:t>
            </a:r>
            <a:r>
              <a:rPr lang="en-US" dirty="0"/>
              <a:t>NOT EXISTS (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		</a:t>
            </a:r>
            <a:r>
              <a:rPr lang="en-US" dirty="0" smtClean="0"/>
              <a:t>SELECT </a:t>
            </a:r>
            <a:r>
              <a:rPr lang="en-US" dirty="0"/>
              <a:t>* FROM </a:t>
            </a:r>
            <a:r>
              <a:rPr lang="en-US" dirty="0" err="1"/>
              <a:t>predmet</a:t>
            </a:r>
            <a:r>
              <a:rPr lang="en-US" dirty="0"/>
              <a:t> p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en-US" dirty="0" smtClean="0"/>
              <a:t>WHERE </a:t>
            </a:r>
            <a:r>
              <a:rPr lang="en-US" dirty="0" err="1"/>
              <a:t>u.ucitel_uco</a:t>
            </a:r>
            <a:r>
              <a:rPr lang="en-US" dirty="0"/>
              <a:t>=</a:t>
            </a:r>
            <a:r>
              <a:rPr lang="en-US" dirty="0" err="1"/>
              <a:t>p.ucitel_uco</a:t>
            </a:r>
            <a:r>
              <a:rPr lang="en-US" dirty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6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530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AND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8127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877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Množinové operace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560C-0600-4DED-8761-D9EF3CAF5BD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8917" name="TextovéPole 4"/>
          <p:cNvSpPr txBox="1">
            <a:spLocks noChangeArrowheads="1"/>
          </p:cNvSpPr>
          <p:nvPr/>
        </p:nvSpPr>
        <p:spPr bwMode="auto">
          <a:xfrm>
            <a:off x="827584" y="2060848"/>
            <a:ext cx="7289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UNION   	Sjednocení množin – duplicitní řádky vyloučeny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UNION ALL  	Sjednocení množin včetně duplicit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INTERSECT 	Průnik množin – pouze shodné řádky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EXCEPT </a:t>
            </a:r>
            <a:r>
              <a:rPr lang="cs-CZ" b="1" dirty="0" smtClean="0"/>
              <a:t> 	Rozdíl množin</a:t>
            </a:r>
            <a:endParaRPr lang="en-US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052736"/>
            <a:ext cx="752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Operace s dotazy, které vrací stejnou datovou strukturu (stejné sloupce)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71600" y="3861048"/>
            <a:ext cx="368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sloupec FROM tabulka</a:t>
            </a:r>
          </a:p>
          <a:p>
            <a:r>
              <a:rPr lang="cs-CZ" b="1" dirty="0" smtClean="0"/>
              <a:t>UNION</a:t>
            </a:r>
          </a:p>
          <a:p>
            <a:r>
              <a:rPr lang="cs-CZ" dirty="0" smtClean="0"/>
              <a:t>SELECT sloupec FROM tabulka2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91680" y="5085184"/>
            <a:ext cx="6058069" cy="646331"/>
          </a:xfrm>
          <a:prstGeom prst="rect">
            <a:avLst/>
          </a:prstGeom>
          <a:solidFill>
            <a:srgbClr val="ECCE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cs-CZ" dirty="0" smtClean="0"/>
              <a:t>Počet s</a:t>
            </a:r>
            <a:r>
              <a:rPr lang="en-US" dirty="0" err="1" smtClean="0"/>
              <a:t>loupc</a:t>
            </a:r>
            <a:r>
              <a:rPr lang="cs-CZ" dirty="0" smtClean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prvn</a:t>
            </a:r>
            <a:r>
              <a:rPr lang="cs-CZ" dirty="0" err="1" smtClean="0"/>
              <a:t>ího</a:t>
            </a:r>
            <a:r>
              <a:rPr lang="cs-CZ" dirty="0" smtClean="0"/>
              <a:t> a druhého dotazu musí být stejný </a:t>
            </a:r>
          </a:p>
          <a:p>
            <a:r>
              <a:rPr lang="cs-CZ" dirty="0" smtClean="0"/>
              <a:t>a musí být stejného datového typu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14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</a:t>
            </a:r>
            <a:r>
              <a:rPr lang="cs-CZ" dirty="0" smtClean="0"/>
              <a:t>NOT EXISTS </a:t>
            </a:r>
            <a:r>
              <a:rPr lang="cs-CZ" dirty="0"/>
              <a:t>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40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en-US" dirty="0"/>
              <a:t> WHERE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=1)</a:t>
            </a:r>
          </a:p>
          <a:p>
            <a:pPr>
              <a:lnSpc>
                <a:spcPct val="150000"/>
              </a:lnSpc>
            </a:pPr>
            <a:r>
              <a:rPr lang="en-US" dirty="0"/>
              <a:t> AND NOT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3535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828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5512" y="2276872"/>
            <a:ext cx="7788935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7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146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798799" y="1933744"/>
            <a:ext cx="8233919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</a:t>
            </a:r>
          </a:p>
          <a:p>
            <a:pPr>
              <a:lnSpc>
                <a:spcPct val="150000"/>
              </a:lnSpc>
            </a:pPr>
            <a:r>
              <a:rPr lang="en-US" dirty="0"/>
              <a:t>AND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)&gt;2010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813244" y="2420888"/>
            <a:ext cx="82339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r>
              <a:rPr lang="en-US" dirty="0"/>
              <a:t>,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en-US" dirty="0" smtClean="0"/>
              <a:t>MAX(EXTRACT(YEAR </a:t>
            </a:r>
            <a:r>
              <a:rPr lang="en-US" dirty="0"/>
              <a:t>FROM </a:t>
            </a:r>
            <a:r>
              <a:rPr lang="en-US" dirty="0" err="1" smtClean="0"/>
              <a:t>ps.date_of_enrollment</a:t>
            </a:r>
            <a:r>
              <a:rPr lang="en-US" dirty="0"/>
              <a:t>)) </a:t>
            </a:r>
            <a:r>
              <a:rPr lang="en-US" dirty="0" err="1"/>
              <a:t>rok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FROM </a:t>
            </a:r>
            <a:r>
              <a:rPr lang="en-US" dirty="0"/>
              <a:t>sites s 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ON </a:t>
            </a:r>
            <a:r>
              <a:rPr lang="en-US" dirty="0" err="1" smtClean="0"/>
              <a:t>s.site_id</a:t>
            </a:r>
            <a:r>
              <a:rPr lang="en-US" dirty="0" smtClean="0"/>
              <a:t>=</a:t>
            </a:r>
            <a:r>
              <a:rPr lang="en-US" dirty="0" err="1" smtClean="0"/>
              <a:t>ps.study_site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en-US" dirty="0" smtClean="0"/>
              <a:t>GROUP </a:t>
            </a:r>
            <a:r>
              <a:rPr lang="en-US" dirty="0"/>
              <a:t>BY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HAVING </a:t>
            </a:r>
            <a:r>
              <a:rPr lang="en-US" dirty="0"/>
              <a:t>MAX(EXTRACT(YEAR FROM </a:t>
            </a:r>
            <a:r>
              <a:rPr lang="en-US" dirty="0" err="1" smtClean="0"/>
              <a:t>ps.date_of_enrollment</a:t>
            </a:r>
            <a:r>
              <a:rPr lang="en-US" dirty="0"/>
              <a:t>))=</a:t>
            </a:r>
            <a:r>
              <a:rPr lang="en-US" dirty="0" smtClean="0"/>
              <a:t>2010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4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</a:t>
            </a:r>
            <a:r>
              <a:rPr lang="cs-CZ" sz="2000" dirty="0" smtClean="0"/>
              <a:t>jeden student</a:t>
            </a:r>
            <a:r>
              <a:rPr lang="en-US" sz="2000" dirty="0" smtClean="0"/>
              <a:t> </a:t>
            </a:r>
            <a:r>
              <a:rPr lang="en-US" sz="2000" dirty="0"/>
              <a:t>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3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jed</a:t>
            </a:r>
            <a:r>
              <a:rPr lang="en-US" sz="2000" dirty="0" err="1"/>
              <a:t>en</a:t>
            </a:r>
            <a:r>
              <a:rPr lang="cs-CZ" sz="2000" dirty="0"/>
              <a:t> student</a:t>
            </a:r>
            <a:r>
              <a:rPr lang="en-US" sz="2000" dirty="0"/>
              <a:t> 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336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predmet_id</a:t>
            </a:r>
            <a:r>
              <a:rPr lang="cs-CZ" dirty="0"/>
              <a:t>, COUNT(*) FROM student s,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WHERE </a:t>
            </a:r>
            <a:r>
              <a:rPr lang="cs-CZ" dirty="0" err="1"/>
              <a:t>s.uco</a:t>
            </a:r>
            <a:r>
              <a:rPr lang="cs-CZ" dirty="0"/>
              <a:t> = 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AND EXISTS 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predmet_id</a:t>
            </a:r>
            <a:r>
              <a:rPr lang="cs-CZ" dirty="0"/>
              <a:t> FROM student s2, </a:t>
            </a:r>
            <a:r>
              <a:rPr lang="cs-CZ" dirty="0" err="1"/>
              <a:t>vyuka</a:t>
            </a:r>
            <a:r>
              <a:rPr lang="cs-CZ" dirty="0"/>
              <a:t> v2</a:t>
            </a:r>
          </a:p>
          <a:p>
            <a:pPr>
              <a:lnSpc>
                <a:spcPct val="150000"/>
              </a:lnSpc>
            </a:pPr>
            <a:r>
              <a:rPr lang="cs-CZ" dirty="0"/>
              <a:t>	WHERE s2.uco = v2.student_uco</a:t>
            </a:r>
          </a:p>
          <a:p>
            <a:pPr>
              <a:lnSpc>
                <a:spcPct val="150000"/>
              </a:lnSpc>
            </a:pPr>
            <a:r>
              <a:rPr lang="cs-CZ" dirty="0"/>
              <a:t>	AND s2.pohlavi = 'M' AND </a:t>
            </a:r>
            <a:r>
              <a:rPr lang="cs-CZ" dirty="0" err="1"/>
              <a:t>v.predmet_id</a:t>
            </a:r>
            <a:r>
              <a:rPr lang="cs-CZ" dirty="0"/>
              <a:t>=v2.predmet_id</a:t>
            </a:r>
          </a:p>
          <a:p>
            <a:pPr>
              <a:lnSpc>
                <a:spcPct val="150000"/>
              </a:lnSpc>
            </a:pPr>
            <a:r>
              <a:rPr lang="cs-CZ" dirty="0"/>
              <a:t>	)</a:t>
            </a:r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predmet_id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904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9816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 Zjistěte počet pacientů v jednotlivých  studiích po pracovištích a dle pohlaví </a:t>
            </a:r>
          </a:p>
          <a:p>
            <a:r>
              <a:rPr lang="cs-CZ" dirty="0" smtClean="0"/>
              <a:t>	STUDY_NAME, SITE, SEX, počet pacientů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Vypište všechny pacienty ze </a:t>
            </a:r>
            <a:r>
              <a:rPr lang="cs-CZ" sz="2000" dirty="0"/>
              <a:t>studií 3 a 454 (</a:t>
            </a:r>
            <a:r>
              <a:rPr lang="cs-CZ" sz="2000" dirty="0" err="1"/>
              <a:t>study_id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0673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563888" y="3235881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0028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/>
              <a:t>Vypište všechny pacienty ze studií 3 a 454 (</a:t>
            </a:r>
            <a:r>
              <a:rPr lang="cs-CZ" sz="2000" dirty="0" err="1"/>
              <a:t>study_id</a:t>
            </a:r>
            <a:r>
              <a:rPr lang="cs-CZ" sz="2000" dirty="0"/>
              <a:t>).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09373" y="2234268"/>
            <a:ext cx="7954659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/>
              <a:t>p.* FROM patients p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	</a:t>
            </a:r>
            <a:r>
              <a:rPr lang="en-US" dirty="0" smtClean="0"/>
              <a:t>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cs-CZ" dirty="0" smtClean="0"/>
              <a:t>	</a:t>
            </a:r>
            <a:r>
              <a:rPr lang="en-US" dirty="0" smtClean="0"/>
              <a:t>ON </a:t>
            </a:r>
            <a:r>
              <a:rPr lang="en-US" dirty="0" err="1"/>
              <a:t>ps.patient_id</a:t>
            </a:r>
            <a:r>
              <a:rPr lang="en-US" dirty="0"/>
              <a:t>=</a:t>
            </a:r>
            <a:r>
              <a:rPr lang="en-US" dirty="0" err="1"/>
              <a:t>p.patient_id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cs-CZ" dirty="0" smtClean="0"/>
              <a:t>	</a:t>
            </a:r>
            <a:r>
              <a:rPr lang="en-US" dirty="0" smtClean="0"/>
              <a:t>WHERE </a:t>
            </a:r>
            <a:r>
              <a:rPr lang="en-US" dirty="0" err="1"/>
              <a:t>ps.study_id</a:t>
            </a:r>
            <a:r>
              <a:rPr lang="en-US" dirty="0"/>
              <a:t>=3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b="1" dirty="0"/>
              <a:t>UNION ALL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/>
              <a:t>p.* FROM patients p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	</a:t>
            </a:r>
            <a:r>
              <a:rPr lang="en-US" dirty="0" smtClean="0"/>
              <a:t>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cs-CZ" dirty="0" smtClean="0"/>
              <a:t>	</a:t>
            </a:r>
            <a:r>
              <a:rPr lang="en-US" dirty="0" smtClean="0"/>
              <a:t>ON </a:t>
            </a:r>
            <a:r>
              <a:rPr lang="en-US" dirty="0" err="1"/>
              <a:t>ps.patient_id</a:t>
            </a:r>
            <a:r>
              <a:rPr lang="en-US" dirty="0"/>
              <a:t>=</a:t>
            </a:r>
            <a:r>
              <a:rPr lang="en-US" dirty="0" err="1"/>
              <a:t>p.patient_id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cs-CZ" dirty="0" smtClean="0"/>
              <a:t>	</a:t>
            </a:r>
            <a:r>
              <a:rPr lang="en-US" dirty="0" smtClean="0"/>
              <a:t>WHERE </a:t>
            </a:r>
            <a:r>
              <a:rPr lang="en-US" dirty="0" err="1"/>
              <a:t>ps.study_id</a:t>
            </a:r>
            <a:r>
              <a:rPr lang="en-US" dirty="0"/>
              <a:t>=454</a:t>
            </a:r>
          </a:p>
        </p:txBody>
      </p:sp>
    </p:spTree>
    <p:extLst>
      <p:ext uri="{BB962C8B-B14F-4D97-AF65-F5344CB8AC3E}">
        <p14:creationId xmlns:p14="http://schemas.microsoft.com/office/powerpoint/2010/main" val="425532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Vypište všechny </a:t>
            </a:r>
            <a:r>
              <a:rPr lang="cs-CZ" sz="2000" b="1" dirty="0" smtClean="0"/>
              <a:t>unikátní</a:t>
            </a:r>
            <a:r>
              <a:rPr lang="cs-CZ" sz="2000" dirty="0" smtClean="0"/>
              <a:t> pacienty ze studií 3 a 454 (</a:t>
            </a:r>
            <a:r>
              <a:rPr lang="cs-CZ" sz="2000" dirty="0" err="1" smtClean="0"/>
              <a:t>study_id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2387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/>
              <a:t>Vypište všechny </a:t>
            </a:r>
            <a:r>
              <a:rPr lang="cs-CZ" sz="2000" b="1" dirty="0"/>
              <a:t>unikátní</a:t>
            </a:r>
            <a:r>
              <a:rPr lang="cs-CZ" sz="2000" dirty="0"/>
              <a:t> pacienty ze studií 3 a 454 (</a:t>
            </a:r>
            <a:r>
              <a:rPr lang="cs-CZ" sz="2000" dirty="0" err="1"/>
              <a:t>study_id</a:t>
            </a:r>
            <a:r>
              <a:rPr lang="cs-CZ" sz="2000" dirty="0"/>
              <a:t>).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03961" y="2310567"/>
            <a:ext cx="7954659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p.* FROM patients p </a:t>
            </a:r>
          </a:p>
          <a:p>
            <a:pPr>
              <a:lnSpc>
                <a:spcPct val="150000"/>
              </a:lnSpc>
            </a:pPr>
            <a:r>
              <a:rPr lang="en-US" dirty="0"/>
              <a:t>	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ON </a:t>
            </a:r>
            <a:r>
              <a:rPr lang="en-US" dirty="0" err="1"/>
              <a:t>ps.patient_id</a:t>
            </a:r>
            <a:r>
              <a:rPr lang="en-US" dirty="0"/>
              <a:t>=</a:t>
            </a:r>
            <a:r>
              <a:rPr lang="en-US" dirty="0" err="1"/>
              <a:t>p.patient_id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WHERE </a:t>
            </a:r>
            <a:r>
              <a:rPr lang="en-US" dirty="0" err="1"/>
              <a:t>ps.study_id</a:t>
            </a:r>
            <a:r>
              <a:rPr lang="en-US" dirty="0"/>
              <a:t>=3</a:t>
            </a:r>
          </a:p>
          <a:p>
            <a:pPr>
              <a:lnSpc>
                <a:spcPct val="150000"/>
              </a:lnSpc>
            </a:pPr>
            <a:r>
              <a:rPr lang="en-US" b="1" dirty="0"/>
              <a:t>UNION</a:t>
            </a:r>
          </a:p>
          <a:p>
            <a:pPr>
              <a:lnSpc>
                <a:spcPct val="150000"/>
              </a:lnSpc>
            </a:pPr>
            <a:r>
              <a:rPr lang="en-US" dirty="0"/>
              <a:t>SELECT p.* FROM patients p </a:t>
            </a:r>
          </a:p>
          <a:p>
            <a:pPr>
              <a:lnSpc>
                <a:spcPct val="150000"/>
              </a:lnSpc>
            </a:pPr>
            <a:r>
              <a:rPr lang="en-US" dirty="0"/>
              <a:t>	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ON </a:t>
            </a:r>
            <a:r>
              <a:rPr lang="en-US" dirty="0" err="1"/>
              <a:t>ps.patient_id</a:t>
            </a:r>
            <a:r>
              <a:rPr lang="en-US" dirty="0"/>
              <a:t>=</a:t>
            </a:r>
            <a:r>
              <a:rPr lang="en-US" dirty="0" err="1"/>
              <a:t>p.patient_id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WHERE </a:t>
            </a:r>
            <a:r>
              <a:rPr lang="en-US" dirty="0" err="1"/>
              <a:t>ps.study_id</a:t>
            </a:r>
            <a:r>
              <a:rPr lang="en-US" dirty="0"/>
              <a:t>=454</a:t>
            </a:r>
          </a:p>
        </p:txBody>
      </p:sp>
    </p:spTree>
    <p:extLst>
      <p:ext uri="{BB962C8B-B14F-4D97-AF65-F5344CB8AC3E}">
        <p14:creationId xmlns:p14="http://schemas.microsoft.com/office/powerpoint/2010/main" val="190272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Vypište všechny </a:t>
            </a:r>
            <a:r>
              <a:rPr lang="cs-CZ" sz="2000" b="1" dirty="0" smtClean="0"/>
              <a:t>společné</a:t>
            </a:r>
            <a:r>
              <a:rPr lang="cs-CZ" sz="2000" dirty="0" smtClean="0"/>
              <a:t> pacienty ze studií 3 a 454 (</a:t>
            </a:r>
            <a:r>
              <a:rPr lang="cs-CZ" sz="2000" dirty="0" err="1" smtClean="0"/>
              <a:t>study_id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5232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Vypište všechny </a:t>
            </a:r>
            <a:r>
              <a:rPr lang="cs-CZ" sz="2000" b="1" dirty="0" smtClean="0"/>
              <a:t>společné</a:t>
            </a:r>
            <a:r>
              <a:rPr lang="cs-CZ" sz="2000" dirty="0" smtClean="0"/>
              <a:t> pacienty ze studií 3 a 454 (</a:t>
            </a:r>
            <a:r>
              <a:rPr lang="cs-CZ" sz="2000" dirty="0" err="1" smtClean="0"/>
              <a:t>study_id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1009954" y="2310567"/>
            <a:ext cx="7954659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p.* FROM patients p </a:t>
            </a:r>
          </a:p>
          <a:p>
            <a:pPr>
              <a:lnSpc>
                <a:spcPct val="150000"/>
              </a:lnSpc>
            </a:pPr>
            <a:r>
              <a:rPr lang="en-US" dirty="0"/>
              <a:t>	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ON </a:t>
            </a:r>
            <a:r>
              <a:rPr lang="en-US" dirty="0" err="1"/>
              <a:t>ps.patient_id</a:t>
            </a:r>
            <a:r>
              <a:rPr lang="en-US" dirty="0"/>
              <a:t>=</a:t>
            </a:r>
            <a:r>
              <a:rPr lang="en-US" dirty="0" err="1"/>
              <a:t>p.patient_id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WHERE </a:t>
            </a:r>
            <a:r>
              <a:rPr lang="en-US" dirty="0" err="1"/>
              <a:t>ps.study_id</a:t>
            </a:r>
            <a:r>
              <a:rPr lang="en-US" dirty="0"/>
              <a:t>=3</a:t>
            </a:r>
          </a:p>
          <a:p>
            <a:pPr>
              <a:lnSpc>
                <a:spcPct val="150000"/>
              </a:lnSpc>
            </a:pPr>
            <a:r>
              <a:rPr lang="en-US" b="1" dirty="0"/>
              <a:t>INTERSECT</a:t>
            </a:r>
          </a:p>
          <a:p>
            <a:pPr>
              <a:lnSpc>
                <a:spcPct val="150000"/>
              </a:lnSpc>
            </a:pPr>
            <a:r>
              <a:rPr lang="en-US" dirty="0"/>
              <a:t>SELECT p.* FROM patients p </a:t>
            </a:r>
          </a:p>
          <a:p>
            <a:pPr>
              <a:lnSpc>
                <a:spcPct val="150000"/>
              </a:lnSpc>
            </a:pPr>
            <a:r>
              <a:rPr lang="en-US" dirty="0"/>
              <a:t>	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ON </a:t>
            </a:r>
            <a:r>
              <a:rPr lang="en-US" dirty="0" err="1"/>
              <a:t>ps.patient_id</a:t>
            </a:r>
            <a:r>
              <a:rPr lang="en-US" dirty="0"/>
              <a:t>=</a:t>
            </a:r>
            <a:r>
              <a:rPr lang="en-US" dirty="0" err="1"/>
              <a:t>p.patient_id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WHERE </a:t>
            </a:r>
            <a:r>
              <a:rPr lang="en-US" dirty="0" err="1"/>
              <a:t>ps.study_id</a:t>
            </a:r>
            <a:r>
              <a:rPr lang="en-US" dirty="0"/>
              <a:t>=454</a:t>
            </a:r>
          </a:p>
        </p:txBody>
      </p:sp>
    </p:spTree>
    <p:extLst>
      <p:ext uri="{BB962C8B-B14F-4D97-AF65-F5344CB8AC3E}">
        <p14:creationId xmlns:p14="http://schemas.microsoft.com/office/powerpoint/2010/main" val="407714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4201</TotalTime>
  <Words>1400</Words>
  <Application>Microsoft Office PowerPoint</Application>
  <PresentationFormat>Předvádění na obrazovce (4:3)</PresentationFormat>
  <Paragraphs>452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Práce s více tabulkami</vt:lpstr>
      <vt:lpstr>Množinové operace</vt:lpstr>
      <vt:lpstr>Cvičení </vt:lpstr>
      <vt:lpstr>Cvičení </vt:lpstr>
      <vt:lpstr>Cvičení </vt:lpstr>
      <vt:lpstr>Cvičení </vt:lpstr>
      <vt:lpstr>Cvičení </vt:lpstr>
      <vt:lpstr>Cvičení </vt:lpstr>
      <vt:lpstr>Poddotazy SQL</vt:lpstr>
      <vt:lpstr>Subdotazy SQL - místo sloupce</vt:lpstr>
      <vt:lpstr>Subdotazy SQL - místo sloupce</vt:lpstr>
      <vt:lpstr>Subdotazy SQL - místo sloupce</vt:lpstr>
      <vt:lpstr>Zanořený dotaz – místo názvu tabulky</vt:lpstr>
      <vt:lpstr>Zanořený dotaz – místo názvu tabulky</vt:lpstr>
      <vt:lpstr>Zanořený dotaz – místo názvu tabulky</vt:lpstr>
      <vt:lpstr>Vnořený dotaz za WHERE</vt:lpstr>
      <vt:lpstr>Vnořený dotaz za WHERE sloupec = (SELECT …</vt:lpstr>
      <vt:lpstr>Vnořený dotaz za WHERE sloupec ANY/IN/ALL</vt:lpstr>
      <vt:lpstr>Vnořený dotaz za WHERE EXISTS/NOT EXISTS</vt:lpstr>
      <vt:lpstr>Subdotazy SQL - Vnořený dotaz za WHERE </vt:lpstr>
      <vt:lpstr>Subdotazy SQL - Vnořený dotaz za WHERE </vt:lpstr>
      <vt:lpstr>Cvičení</vt:lpstr>
      <vt:lpstr>Cvičení </vt:lpstr>
      <vt:lpstr>Cvičení 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 </vt:lpstr>
      <vt:lpstr>Domácí úkol</vt:lpstr>
      <vt:lpstr>Prezentace aplikace PowerPoint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424</cp:revision>
  <dcterms:created xsi:type="dcterms:W3CDTF">2011-01-19T10:31:11Z</dcterms:created>
  <dcterms:modified xsi:type="dcterms:W3CDTF">2016-10-30T06:08:59Z</dcterms:modified>
</cp:coreProperties>
</file>