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7" r:id="rId3"/>
    <p:sldId id="283" r:id="rId4"/>
    <p:sldId id="298" r:id="rId5"/>
    <p:sldId id="285" r:id="rId6"/>
    <p:sldId id="299" r:id="rId7"/>
    <p:sldId id="300" r:id="rId8"/>
    <p:sldId id="289" r:id="rId9"/>
    <p:sldId id="302" r:id="rId10"/>
    <p:sldId id="301" r:id="rId11"/>
    <p:sldId id="303" r:id="rId12"/>
    <p:sldId id="287" r:id="rId13"/>
    <p:sldId id="304" r:id="rId14"/>
    <p:sldId id="305" r:id="rId15"/>
    <p:sldId id="306" r:id="rId16"/>
    <p:sldId id="307" r:id="rId17"/>
    <p:sldId id="308" r:id="rId18"/>
    <p:sldId id="310" r:id="rId19"/>
    <p:sldId id="311" r:id="rId20"/>
    <p:sldId id="312" r:id="rId21"/>
    <p:sldId id="313" r:id="rId22"/>
    <p:sldId id="314" r:id="rId23"/>
    <p:sldId id="321" r:id="rId2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8" d="100"/>
          <a:sy n="78" d="100"/>
        </p:scale>
        <p:origin x="9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7.11.2016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</a:t>
            </a:r>
            <a:r>
              <a:rPr lang="en-US" dirty="0" smtClean="0"/>
              <a:t>, Monika </a:t>
            </a:r>
            <a:r>
              <a:rPr lang="en-US" dirty="0" err="1" smtClean="0"/>
              <a:t>Kratochv</a:t>
            </a:r>
            <a:r>
              <a:rPr lang="cs-CZ" dirty="0" err="1" smtClean="0"/>
              <a:t>ílová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Klouzavý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499992" y="2132856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1144156"/>
            <a:ext cx="8370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AVG(</a:t>
            </a:r>
            <a:r>
              <a:rPr lang="cs-CZ" dirty="0" smtClean="0"/>
              <a:t>sloupec</a:t>
            </a:r>
            <a:r>
              <a:rPr lang="en-US" dirty="0" smtClean="0"/>
              <a:t>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/>
              <a:t>x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2636912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2636912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4077072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pocet_pacientu</a:t>
            </a:r>
            <a:r>
              <a:rPr lang="cs-CZ" dirty="0"/>
              <a:t> as</a:t>
            </a:r>
          </a:p>
          <a:p>
            <a:r>
              <a:rPr lang="cs-CZ" dirty="0"/>
              <a:t>SELECT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</a:t>
            </a:r>
            <a:r>
              <a:rPr lang="cs-CZ" dirty="0" err="1"/>
              <a:t>mesic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 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date_of_enrollment</a:t>
            </a:r>
            <a:r>
              <a:rPr lang="cs-CZ" dirty="0"/>
              <a:t> &gt;= '2004-01-01'</a:t>
            </a:r>
          </a:p>
          <a:p>
            <a:r>
              <a:rPr lang="cs-CZ" dirty="0"/>
              <a:t>GROUP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  <a:p>
            <a:r>
              <a:rPr lang="cs-CZ" dirty="0"/>
              <a:t>ORDER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</p:txBody>
      </p:sp>
    </p:spTree>
    <p:extLst>
      <p:ext uri="{BB962C8B-B14F-4D97-AF65-F5344CB8AC3E}">
        <p14:creationId xmlns:p14="http://schemas.microsoft.com/office/powerpoint/2010/main" val="31709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Klou</a:t>
            </a:r>
            <a:r>
              <a:rPr lang="cs-CZ" dirty="0" err="1" smtClean="0"/>
              <a:t>zavý</a:t>
            </a:r>
            <a:r>
              <a:rPr lang="cs-CZ" dirty="0" smtClean="0"/>
              <a:t>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1124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*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0200" y="443711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dirty="0" smtClean="0"/>
              <a:t>ROUND(</a:t>
            </a:r>
            <a:r>
              <a:rPr lang="cs-CZ" b="1" dirty="0" smtClean="0"/>
              <a:t>AVG(</a:t>
            </a:r>
            <a:r>
              <a:rPr lang="cs-CZ" b="1" dirty="0" err="1" smtClean="0"/>
              <a:t>pocet</a:t>
            </a:r>
            <a:r>
              <a:rPr lang="cs-CZ" b="1" dirty="0"/>
              <a:t>) OVER (ORDER BY </a:t>
            </a:r>
            <a:r>
              <a:rPr lang="cs-CZ" b="1" dirty="0" err="1"/>
              <a:t>mesic</a:t>
            </a:r>
            <a:r>
              <a:rPr lang="cs-CZ" b="1" dirty="0"/>
              <a:t> ROWS BETWEEN 3 PRECEDING AND CURRENT ROW</a:t>
            </a:r>
            <a:r>
              <a:rPr lang="cs-CZ" dirty="0"/>
              <a:t>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99592" y="29348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AVG(</a:t>
            </a:r>
            <a:r>
              <a:rPr lang="cs-CZ" dirty="0" err="1"/>
              <a:t>pocet</a:t>
            </a:r>
            <a:r>
              <a:rPr lang="cs-CZ" dirty="0"/>
              <a:t>) 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471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en-US" dirty="0" smtClean="0"/>
          </a:p>
          <a:p>
            <a:pPr marL="342900" indent="-342900"/>
            <a:r>
              <a:rPr lang="cs-CZ" dirty="0" smtClean="0"/>
              <a:t>1) </a:t>
            </a:r>
            <a:r>
              <a:rPr lang="en-US" dirty="0" err="1" smtClean="0"/>
              <a:t>Spo</a:t>
            </a:r>
            <a:r>
              <a:rPr lang="cs-CZ" dirty="0" smtClean="0"/>
              <a:t>čítejte v tabulce </a:t>
            </a:r>
            <a:r>
              <a:rPr lang="cs-CZ" dirty="0" err="1" smtClean="0"/>
              <a:t>pocet_pacientu</a:t>
            </a:r>
            <a:r>
              <a:rPr lang="cs-CZ" dirty="0" smtClean="0"/>
              <a:t>   kumulativní počet pacientů</a:t>
            </a:r>
          </a:p>
          <a:p>
            <a:pPr marL="342900" indent="-342900"/>
            <a:r>
              <a:rPr lang="cs-CZ" dirty="0" smtClean="0"/>
              <a:t>    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616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71600" y="3429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b="1" dirty="0" smtClean="0"/>
              <a:t>SUM(</a:t>
            </a:r>
            <a:r>
              <a:rPr lang="cs-CZ" b="1" dirty="0" err="1" smtClean="0"/>
              <a:t>pocet</a:t>
            </a:r>
            <a:r>
              <a:rPr lang="cs-CZ" b="1" dirty="0"/>
              <a:t>) OVER (ORDER BY </a:t>
            </a:r>
            <a:r>
              <a:rPr lang="cs-CZ" b="1" dirty="0" err="1"/>
              <a:t>mesic</a:t>
            </a:r>
            <a:r>
              <a:rPr lang="cs-CZ" b="1" dirty="0"/>
              <a:t>) </a:t>
            </a:r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6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196752"/>
            <a:ext cx="572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</a:t>
            </a:r>
            <a:r>
              <a:rPr lang="cs-CZ" dirty="0" smtClean="0"/>
              <a:t>ř</a:t>
            </a:r>
            <a:r>
              <a:rPr lang="en-US" dirty="0" err="1" smtClean="0"/>
              <a:t>idejte</a:t>
            </a:r>
            <a:r>
              <a:rPr lang="en-US" dirty="0" smtClean="0"/>
              <a:t> </a:t>
            </a:r>
            <a:r>
              <a:rPr lang="cs-CZ" dirty="0" smtClean="0"/>
              <a:t>ke kumulativnímu počtu </a:t>
            </a:r>
            <a:r>
              <a:rPr lang="en-US" dirty="0" err="1" smtClean="0"/>
              <a:t>kumulativn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08421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196752"/>
            <a:ext cx="572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</a:t>
            </a:r>
            <a:r>
              <a:rPr lang="cs-CZ" dirty="0" smtClean="0"/>
              <a:t>ř</a:t>
            </a:r>
            <a:r>
              <a:rPr lang="en-US" dirty="0" err="1" smtClean="0"/>
              <a:t>idejte</a:t>
            </a:r>
            <a:r>
              <a:rPr lang="en-US" dirty="0" smtClean="0"/>
              <a:t> </a:t>
            </a:r>
            <a:r>
              <a:rPr lang="cs-CZ" dirty="0" smtClean="0"/>
              <a:t>ke kumulativnímu počtu </a:t>
            </a:r>
            <a:r>
              <a:rPr lang="en-US" dirty="0" err="1" smtClean="0"/>
              <a:t>kumulativn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899592" y="2420888"/>
            <a:ext cx="7272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), SUM(</a:t>
            </a:r>
            <a:r>
              <a:rPr lang="cs-CZ" dirty="0" err="1"/>
              <a:t>pocet</a:t>
            </a:r>
            <a:r>
              <a:rPr lang="cs-CZ" dirty="0"/>
              <a:t>) OVER(),  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* 100 / SUM(</a:t>
            </a:r>
            <a:r>
              <a:rPr lang="cs-CZ" dirty="0" err="1"/>
              <a:t>pocet</a:t>
            </a:r>
            <a:r>
              <a:rPr lang="cs-CZ" dirty="0"/>
              <a:t>) OVER()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781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196752"/>
            <a:ext cx="525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Přepište dotaz na původní tabulku </a:t>
            </a:r>
            <a:r>
              <a:rPr lang="cs-CZ" dirty="0" err="1" smtClean="0"/>
              <a:t>patient_study</a:t>
            </a: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899592" y="1935373"/>
            <a:ext cx="7272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), SUM(</a:t>
            </a:r>
            <a:r>
              <a:rPr lang="cs-CZ" dirty="0" err="1"/>
              <a:t>pocet</a:t>
            </a:r>
            <a:r>
              <a:rPr lang="cs-CZ" dirty="0"/>
              <a:t>) OVER(),  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* 100 / SUM(</a:t>
            </a:r>
            <a:r>
              <a:rPr lang="cs-CZ" dirty="0" err="1"/>
              <a:t>pocet</a:t>
            </a:r>
            <a:r>
              <a:rPr lang="cs-CZ" dirty="0"/>
              <a:t>) OVER()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3568" y="3861048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</a:t>
            </a:r>
            <a:r>
              <a:rPr lang="cs-CZ" dirty="0" err="1"/>
              <a:t>mesic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 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date_of_enrollment</a:t>
            </a:r>
            <a:r>
              <a:rPr lang="cs-CZ" dirty="0"/>
              <a:t> &gt;= '2004-01-01'</a:t>
            </a:r>
          </a:p>
          <a:p>
            <a:r>
              <a:rPr lang="cs-CZ" dirty="0"/>
              <a:t>GROUP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  <a:p>
            <a:r>
              <a:rPr lang="cs-CZ" dirty="0"/>
              <a:t>ORDER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</p:txBody>
      </p:sp>
    </p:spTree>
    <p:extLst>
      <p:ext uri="{BB962C8B-B14F-4D97-AF65-F5344CB8AC3E}">
        <p14:creationId xmlns:p14="http://schemas.microsoft.com/office/powerpoint/2010/main" val="921593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196752"/>
            <a:ext cx="525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Přepište dotaz na původní tabulku </a:t>
            </a:r>
            <a:r>
              <a:rPr lang="cs-CZ" dirty="0" err="1" smtClean="0"/>
              <a:t>patient_study</a:t>
            </a: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899592" y="1935373"/>
            <a:ext cx="7272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), SUM(</a:t>
            </a:r>
            <a:r>
              <a:rPr lang="cs-CZ" dirty="0" err="1"/>
              <a:t>pocet</a:t>
            </a:r>
            <a:r>
              <a:rPr lang="cs-CZ" dirty="0"/>
              <a:t>) OVER(),  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* 100 / SUM(</a:t>
            </a:r>
            <a:r>
              <a:rPr lang="cs-CZ" dirty="0" err="1"/>
              <a:t>pocet</a:t>
            </a:r>
            <a:r>
              <a:rPr lang="cs-CZ" dirty="0"/>
              <a:t>) OVER()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20353" y="3534863"/>
            <a:ext cx="783133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</a:t>
            </a:r>
            <a:r>
              <a:rPr lang="cs-CZ" dirty="0" err="1"/>
              <a:t>mesic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dirty="0" smtClean="0"/>
              <a:t>SUM(COUNT</a:t>
            </a:r>
            <a:r>
              <a:rPr lang="cs-CZ" dirty="0"/>
              <a:t>(*)) OVER (), </a:t>
            </a:r>
            <a:endParaRPr lang="en-US" dirty="0" smtClean="0"/>
          </a:p>
          <a:p>
            <a:r>
              <a:rPr lang="cs-CZ" dirty="0" smtClean="0"/>
              <a:t>SUM(COUNT</a:t>
            </a:r>
            <a:r>
              <a:rPr lang="cs-CZ" dirty="0"/>
              <a:t>(*)) OVER (ORDER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-mm')) * 100 / SUM(COUNT(*)) OVER() </a:t>
            </a:r>
            <a:r>
              <a:rPr lang="cs-CZ" dirty="0" err="1"/>
              <a:t>kum_procento</a:t>
            </a:r>
            <a:r>
              <a:rPr lang="cs-CZ" dirty="0"/>
              <a:t> 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date_of_enrollment</a:t>
            </a:r>
            <a:r>
              <a:rPr lang="cs-CZ" dirty="0"/>
              <a:t> &gt;= '2004-01-01'</a:t>
            </a:r>
          </a:p>
          <a:p>
            <a:r>
              <a:rPr lang="cs-CZ" dirty="0"/>
              <a:t>GROUP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  <a:p>
            <a:r>
              <a:rPr lang="cs-CZ" dirty="0"/>
              <a:t>ORDER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</p:txBody>
      </p:sp>
    </p:spTree>
    <p:extLst>
      <p:ext uri="{BB962C8B-B14F-4D97-AF65-F5344CB8AC3E}">
        <p14:creationId xmlns:p14="http://schemas.microsoft.com/office/powerpoint/2010/main" val="829316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</p:spTree>
    <p:extLst>
      <p:ext uri="{BB962C8B-B14F-4D97-AF65-F5344CB8AC3E}">
        <p14:creationId xmlns:p14="http://schemas.microsoft.com/office/powerpoint/2010/main" val="79612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3123"/>
            <a:ext cx="8229600" cy="4320133"/>
          </a:xfrm>
        </p:spPr>
        <p:txBody>
          <a:bodyPr/>
          <a:lstStyle/>
          <a:p>
            <a:r>
              <a:rPr lang="en-US" sz="2000" dirty="0" err="1" smtClean="0"/>
              <a:t>Nakop</a:t>
            </a:r>
            <a:r>
              <a:rPr lang="cs-CZ" sz="2000" dirty="0" err="1" smtClean="0"/>
              <a:t>írovat</a:t>
            </a:r>
            <a:r>
              <a:rPr lang="cs-CZ" sz="2000" dirty="0" smtClean="0"/>
              <a:t> složku data do dokumentů</a:t>
            </a:r>
            <a:endParaRPr lang="en-US" sz="2000" dirty="0" smtClean="0"/>
          </a:p>
          <a:p>
            <a:r>
              <a:rPr lang="cs-CZ" sz="2000" dirty="0" smtClean="0"/>
              <a:t>Nastavit oprávnění na složku pro NETWORK_SERVICE</a:t>
            </a:r>
            <a:endParaRPr lang="en-US" sz="2000" dirty="0"/>
          </a:p>
          <a:p>
            <a:r>
              <a:rPr lang="cs-CZ" sz="2000" dirty="0" smtClean="0"/>
              <a:t>COPY </a:t>
            </a:r>
            <a:r>
              <a:rPr lang="cs-CZ" sz="2000" dirty="0" err="1"/>
              <a:t>sites</a:t>
            </a:r>
            <a:r>
              <a:rPr lang="cs-CZ" sz="2000" dirty="0"/>
              <a:t> FROM 'c:/</a:t>
            </a:r>
            <a:r>
              <a:rPr lang="cs-CZ" sz="2000" dirty="0" err="1"/>
              <a:t>Users</a:t>
            </a:r>
            <a:r>
              <a:rPr lang="cs-CZ" sz="2000" dirty="0"/>
              <a:t>/student/</a:t>
            </a:r>
            <a:r>
              <a:rPr lang="cs-CZ" sz="2000" dirty="0" err="1"/>
              <a:t>Documents</a:t>
            </a:r>
            <a:r>
              <a:rPr lang="cs-CZ" sz="2000" dirty="0"/>
              <a:t>/data/sites.txt' NULL '' </a:t>
            </a:r>
            <a:r>
              <a:rPr lang="cs-CZ" sz="2000" dirty="0" smtClean="0"/>
              <a:t>ENCODING </a:t>
            </a:r>
            <a:r>
              <a:rPr lang="cs-CZ" sz="2000" dirty="0"/>
              <a:t>'UTF8</a:t>
            </a:r>
            <a:r>
              <a:rPr lang="cs-CZ" sz="2000" dirty="0" smtClean="0"/>
              <a:t>';</a:t>
            </a:r>
          </a:p>
          <a:p>
            <a:r>
              <a:rPr lang="cs-CZ" sz="2000" dirty="0"/>
              <a:t>COPY </a:t>
            </a:r>
            <a:r>
              <a:rPr lang="cs-CZ" sz="2000" dirty="0" err="1" smtClean="0"/>
              <a:t>patients</a:t>
            </a:r>
            <a:r>
              <a:rPr lang="cs-CZ" sz="2000" dirty="0" smtClean="0"/>
              <a:t> </a:t>
            </a:r>
            <a:r>
              <a:rPr lang="cs-CZ" sz="2000" dirty="0"/>
              <a:t>FROM 'c:/</a:t>
            </a:r>
            <a:r>
              <a:rPr lang="cs-CZ" sz="2000" dirty="0" err="1" smtClean="0"/>
              <a:t>Users</a:t>
            </a:r>
            <a:r>
              <a:rPr lang="cs-CZ" sz="2000" dirty="0" smtClean="0"/>
              <a:t>/student/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/data/patients.txt</a:t>
            </a:r>
            <a:r>
              <a:rPr lang="cs-CZ" sz="2000" dirty="0"/>
              <a:t>' NULL '' ENCODING 'UTF8</a:t>
            </a:r>
            <a:r>
              <a:rPr lang="cs-CZ" sz="2000" dirty="0" smtClean="0"/>
              <a:t>';</a:t>
            </a:r>
          </a:p>
          <a:p>
            <a:r>
              <a:rPr lang="cs-CZ" sz="2000" dirty="0"/>
              <a:t>COPY </a:t>
            </a:r>
            <a:r>
              <a:rPr lang="cs-CZ" sz="2000" dirty="0" err="1" smtClean="0"/>
              <a:t>studies</a:t>
            </a:r>
            <a:r>
              <a:rPr lang="cs-CZ" sz="2000" dirty="0" smtClean="0"/>
              <a:t> </a:t>
            </a:r>
            <a:r>
              <a:rPr lang="cs-CZ" sz="2000" dirty="0"/>
              <a:t>FROM 'c:/</a:t>
            </a:r>
            <a:r>
              <a:rPr lang="cs-CZ" sz="2000" dirty="0" err="1" smtClean="0"/>
              <a:t>Users</a:t>
            </a:r>
            <a:r>
              <a:rPr lang="cs-CZ" sz="2000" dirty="0" smtClean="0"/>
              <a:t>/student/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/data/studies.txt</a:t>
            </a:r>
            <a:r>
              <a:rPr lang="cs-CZ" sz="2000" dirty="0"/>
              <a:t>' NULL '' ENCODING 'UTF8</a:t>
            </a:r>
            <a:r>
              <a:rPr lang="cs-CZ" sz="2000" dirty="0" smtClean="0"/>
              <a:t>';</a:t>
            </a:r>
          </a:p>
          <a:p>
            <a:r>
              <a:rPr lang="cs-CZ" sz="2000" dirty="0"/>
              <a:t>COPY </a:t>
            </a:r>
            <a:r>
              <a:rPr lang="cs-CZ" sz="2000" dirty="0" err="1" smtClean="0"/>
              <a:t>patient_study</a:t>
            </a:r>
            <a:r>
              <a:rPr lang="cs-CZ" sz="2000" dirty="0" smtClean="0"/>
              <a:t> </a:t>
            </a:r>
            <a:r>
              <a:rPr lang="cs-CZ" sz="2000" dirty="0"/>
              <a:t>FROM 'c:/</a:t>
            </a:r>
            <a:r>
              <a:rPr lang="cs-CZ" sz="2000" dirty="0" err="1" smtClean="0"/>
              <a:t>Users</a:t>
            </a:r>
            <a:r>
              <a:rPr lang="cs-CZ" sz="2000" dirty="0" smtClean="0"/>
              <a:t>/student/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/data/patient_study.txt</a:t>
            </a:r>
            <a:r>
              <a:rPr lang="cs-CZ" sz="2000" dirty="0"/>
              <a:t>' NULL '' ENCODING 'UTF8';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392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15616" y="306896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EXTRACT (YEAR FROM AGE(</a:t>
            </a:r>
            <a:r>
              <a:rPr lang="cs-CZ" dirty="0" err="1"/>
              <a:t>date_of_birth</a:t>
            </a:r>
            <a:r>
              <a:rPr lang="cs-CZ" dirty="0"/>
              <a:t>)) 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 limit 100</a:t>
            </a:r>
          </a:p>
        </p:txBody>
      </p:sp>
      <p:sp>
        <p:nvSpPr>
          <p:cNvPr id="7" name="Obdélník 6"/>
          <p:cNvSpPr/>
          <p:nvPr/>
        </p:nvSpPr>
        <p:spPr>
          <a:xfrm>
            <a:off x="971600" y="4167688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COUNT(*) FROM (</a:t>
            </a:r>
          </a:p>
          <a:p>
            <a:r>
              <a:rPr lang="en-US" dirty="0" smtClean="0"/>
              <a:t>   </a:t>
            </a:r>
            <a:r>
              <a:rPr lang="cs-CZ" dirty="0" smtClean="0"/>
              <a:t>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) a</a:t>
            </a:r>
          </a:p>
          <a:p>
            <a:r>
              <a:rPr lang="cs-CZ" dirty="0"/>
              <a:t>WHERE vek &gt; 0 and vek &lt; 100</a:t>
            </a:r>
          </a:p>
          <a:p>
            <a:r>
              <a:rPr lang="cs-CZ" dirty="0"/>
              <a:t>GROUP BY vek</a:t>
            </a:r>
          </a:p>
        </p:txBody>
      </p:sp>
    </p:spTree>
    <p:extLst>
      <p:ext uri="{BB962C8B-B14F-4D97-AF65-F5344CB8AC3E}">
        <p14:creationId xmlns:p14="http://schemas.microsoft.com/office/powerpoint/2010/main" val="2627383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73112" y="1556792"/>
            <a:ext cx="797535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dirty="0" err="1"/>
              <a:t>kum_pocet</a:t>
            </a:r>
            <a:r>
              <a:rPr lang="cs-CZ" dirty="0"/>
              <a:t> * 100 / </a:t>
            </a:r>
            <a:r>
              <a:rPr lang="cs-CZ" dirty="0" err="1"/>
              <a:t>pocet_celkem</a:t>
            </a:r>
            <a:r>
              <a:rPr lang="cs-CZ" dirty="0"/>
              <a:t> </a:t>
            </a:r>
            <a:r>
              <a:rPr lang="cs-CZ" dirty="0" err="1"/>
              <a:t>kum_procento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/>
              <a:t>(  </a:t>
            </a:r>
          </a:p>
          <a:p>
            <a:r>
              <a:rPr lang="cs-CZ" dirty="0" smtClean="0"/>
              <a:t>  SELECT </a:t>
            </a:r>
            <a:r>
              <a:rPr lang="cs-CZ" dirty="0"/>
              <a:t>vek, COUNT(*) </a:t>
            </a:r>
            <a:r>
              <a:rPr lang="cs-CZ" dirty="0" err="1"/>
              <a:t>pocet</a:t>
            </a:r>
            <a:r>
              <a:rPr lang="cs-CZ" dirty="0"/>
              <a:t>, SUM(COUNT(*)) OVER (ORDER BY VEK) 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err="1" smtClean="0"/>
              <a:t>kum_pocet</a:t>
            </a:r>
            <a:r>
              <a:rPr lang="cs-CZ" dirty="0"/>
              <a:t>, SUM(COUNT(*)) OVER () </a:t>
            </a:r>
            <a:r>
              <a:rPr lang="cs-CZ" dirty="0" err="1"/>
              <a:t>pocet_celkem</a:t>
            </a:r>
            <a:r>
              <a:rPr lang="cs-CZ" dirty="0"/>
              <a:t> 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FROM </a:t>
            </a:r>
            <a:r>
              <a:rPr lang="cs-CZ" dirty="0"/>
              <a:t>(</a:t>
            </a:r>
          </a:p>
          <a:p>
            <a:r>
              <a:rPr lang="cs-CZ" dirty="0" smtClean="0"/>
              <a:t>    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FROM </a:t>
            </a:r>
            <a:r>
              <a:rPr lang="cs-CZ" dirty="0" err="1" smtClean="0"/>
              <a:t>patients</a:t>
            </a:r>
            <a:r>
              <a:rPr lang="cs-CZ" dirty="0"/>
              <a:t>) a</a:t>
            </a:r>
          </a:p>
          <a:p>
            <a:r>
              <a:rPr lang="cs-CZ" dirty="0" smtClean="0"/>
              <a:t>  WHERE </a:t>
            </a:r>
            <a:r>
              <a:rPr lang="cs-CZ" dirty="0"/>
              <a:t>vek &gt; 0 and vek &lt; 100</a:t>
            </a:r>
          </a:p>
          <a:p>
            <a:r>
              <a:rPr lang="cs-CZ" dirty="0" smtClean="0"/>
              <a:t>  GROUP </a:t>
            </a:r>
            <a:r>
              <a:rPr lang="cs-CZ" dirty="0"/>
              <a:t>BY vek</a:t>
            </a:r>
          </a:p>
          <a:p>
            <a:r>
              <a:rPr lang="cs-CZ" dirty="0" smtClean="0"/>
              <a:t>  ORDER </a:t>
            </a:r>
            <a:r>
              <a:rPr lang="cs-CZ" dirty="0"/>
              <a:t>BY vek</a:t>
            </a:r>
          </a:p>
          <a:p>
            <a:r>
              <a:rPr lang="cs-CZ" dirty="0"/>
              <a:t>) b</a:t>
            </a:r>
          </a:p>
        </p:txBody>
      </p:sp>
    </p:spTree>
    <p:extLst>
      <p:ext uri="{BB962C8B-B14F-4D97-AF65-F5344CB8AC3E}">
        <p14:creationId xmlns:p14="http://schemas.microsoft.com/office/powerpoint/2010/main" val="2240510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Napište </a:t>
            </a:r>
            <a:r>
              <a:rPr lang="cs-CZ" sz="2000" dirty="0" smtClean="0"/>
              <a:t>dotaz, který vypíše nejmladšího a nejstaršího pacienta.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3187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043733" y="2310567"/>
            <a:ext cx="792068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err="1" smtClean="0"/>
              <a:t>patients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WHERE </a:t>
            </a:r>
          </a:p>
          <a:p>
            <a:pPr>
              <a:lnSpc>
                <a:spcPct val="150000"/>
              </a:lnSpc>
            </a:pPr>
            <a:r>
              <a:rPr lang="cs-CZ" dirty="0" err="1"/>
              <a:t>d</a:t>
            </a:r>
            <a:r>
              <a:rPr lang="cs-CZ" dirty="0" err="1" smtClean="0"/>
              <a:t>ate_of_birth</a:t>
            </a:r>
            <a:r>
              <a:rPr lang="cs-CZ" dirty="0" smtClean="0"/>
              <a:t> </a:t>
            </a:r>
            <a:r>
              <a:rPr lang="cs-CZ" dirty="0"/>
              <a:t>= (SELECT </a:t>
            </a:r>
            <a:r>
              <a:rPr lang="cs-CZ" dirty="0" smtClean="0"/>
              <a:t>MAX(</a:t>
            </a:r>
            <a:r>
              <a:rPr lang="cs-CZ" dirty="0" err="1" smtClean="0"/>
              <a:t>date_of_birth</a:t>
            </a:r>
            <a:r>
              <a:rPr lang="cs-CZ" dirty="0" smtClean="0"/>
              <a:t>) </a:t>
            </a:r>
            <a:r>
              <a:rPr lang="cs-CZ" dirty="0"/>
              <a:t>FROM </a:t>
            </a:r>
            <a:r>
              <a:rPr lang="cs-CZ" dirty="0" err="1"/>
              <a:t>patients</a:t>
            </a:r>
            <a:r>
              <a:rPr lang="cs-CZ" dirty="0" smtClean="0"/>
              <a:t>)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OR 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err="1" smtClean="0"/>
              <a:t>date_of_birth</a:t>
            </a:r>
            <a:r>
              <a:rPr lang="cs-CZ" dirty="0" smtClean="0"/>
              <a:t> </a:t>
            </a:r>
            <a:r>
              <a:rPr lang="cs-CZ" dirty="0"/>
              <a:t>= (SELECT </a:t>
            </a:r>
            <a:r>
              <a:rPr lang="cs-CZ" dirty="0" smtClean="0"/>
              <a:t>MIN(</a:t>
            </a:r>
            <a:r>
              <a:rPr lang="cs-CZ" dirty="0" err="1" smtClean="0"/>
              <a:t>date_of_birth</a:t>
            </a:r>
            <a:r>
              <a:rPr lang="cs-CZ" dirty="0" smtClean="0"/>
              <a:t>) </a:t>
            </a:r>
            <a:r>
              <a:rPr lang="cs-CZ" dirty="0"/>
              <a:t>FROM </a:t>
            </a:r>
            <a:r>
              <a:rPr lang="cs-CZ" dirty="0" err="1"/>
              <a:t>patients</a:t>
            </a:r>
            <a:r>
              <a:rPr lang="cs-CZ" dirty="0" smtClean="0"/>
              <a:t>);</a:t>
            </a:r>
            <a:endParaRPr lang="cs-CZ" dirty="0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1043733" y="1268760"/>
            <a:ext cx="7920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Napište </a:t>
            </a:r>
            <a:r>
              <a:rPr lang="cs-CZ" sz="2000" dirty="0" smtClean="0"/>
              <a:t>dotaz, který vypíše nejmladšího a nejstaršího pacienta.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3971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Podmíněný výraz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548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A</a:t>
            </a:r>
            <a:r>
              <a:rPr lang="cs-CZ" dirty="0" smtClean="0"/>
              <a:t>ž 127 WHEN,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ELSE 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Vyhodnocování 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832817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n-US" dirty="0" smtClean="0"/>
              <a:t>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30 THEN '</a:t>
            </a:r>
            <a:r>
              <a:rPr lang="en-US" dirty="0" err="1" smtClean="0"/>
              <a:t>kat</a:t>
            </a:r>
            <a:r>
              <a:rPr lang="en-US" dirty="0" smtClean="0"/>
              <a:t> &lt; 30'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50 THEN '</a:t>
            </a:r>
            <a:r>
              <a:rPr lang="en-US" dirty="0" err="1" smtClean="0"/>
              <a:t>kat</a:t>
            </a:r>
            <a:r>
              <a:rPr lang="en-US" dirty="0" smtClean="0"/>
              <a:t> 30-49'	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65 THEN '</a:t>
            </a:r>
            <a:r>
              <a:rPr lang="en-US" dirty="0" err="1" smtClean="0"/>
              <a:t>kat</a:t>
            </a:r>
            <a:r>
              <a:rPr lang="en-US" dirty="0" smtClean="0"/>
              <a:t> 50-64'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65 a </a:t>
            </a:r>
            <a:r>
              <a:rPr lang="en-US" dirty="0" err="1" smtClean="0"/>
              <a:t>starsi</a:t>
            </a:r>
            <a:r>
              <a:rPr lang="en-US" dirty="0" smtClean="0"/>
              <a:t>' 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</a:p>
          <a:p>
            <a:r>
              <a:rPr lang="en-US" dirty="0" smtClean="0"/>
              <a:t>(SELECT EXTRACT (YEAR FROM AGE(</a:t>
            </a:r>
            <a:r>
              <a:rPr lang="en-US" dirty="0" err="1" smtClean="0"/>
              <a:t>CURRENT_DATE,date_of_birth</a:t>
            </a:r>
            <a:r>
              <a:rPr lang="en-US" dirty="0" smtClean="0"/>
              <a:t>)) </a:t>
            </a:r>
            <a:r>
              <a:rPr lang="en-US" dirty="0" err="1" smtClean="0"/>
              <a:t>vek</a:t>
            </a:r>
            <a:r>
              <a:rPr lang="en-US" dirty="0" smtClean="0"/>
              <a:t> </a:t>
            </a:r>
          </a:p>
          <a:p>
            <a:r>
              <a:rPr lang="en-US" dirty="0" smtClean="0"/>
              <a:t> FROM patients) </a:t>
            </a:r>
            <a:r>
              <a:rPr lang="en-US" b="1" dirty="0" err="1" smtClean="0">
                <a:solidFill>
                  <a:srgbClr val="FF0000"/>
                </a:solidFill>
              </a:rPr>
              <a:t>jmeno_vnoreneho</a:t>
            </a:r>
            <a:r>
              <a:rPr lang="en-US" b="1" dirty="0" smtClean="0"/>
              <a:t> /*POSTGRESQL*/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Reportovací</a:t>
            </a:r>
            <a:r>
              <a:rPr lang="cs-CZ" dirty="0" smtClean="0"/>
              <a:t> „</a:t>
            </a:r>
            <a:r>
              <a:rPr lang="cs-CZ" dirty="0" err="1" smtClean="0"/>
              <a:t>window</a:t>
            </a:r>
            <a:r>
              <a:rPr lang="cs-CZ" dirty="0" smtClean="0"/>
              <a:t>“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43608" y="1940639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studium,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student</a:t>
            </a:r>
          </a:p>
          <a:p>
            <a:r>
              <a:rPr lang="cs-CZ" dirty="0"/>
              <a:t>GROUP BY studium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43608" y="2876743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studium,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 , </a:t>
            </a:r>
            <a:r>
              <a:rPr lang="en-US" dirty="0" smtClean="0"/>
              <a:t>COUNT</a:t>
            </a:r>
            <a:r>
              <a:rPr lang="cs-CZ" dirty="0" smtClean="0"/>
              <a:t>(*)</a:t>
            </a:r>
            <a:r>
              <a:rPr lang="en-US" dirty="0" smtClean="0"/>
              <a:t> </a:t>
            </a:r>
            <a:r>
              <a:rPr lang="cs-CZ" dirty="0" smtClean="0"/>
              <a:t>*</a:t>
            </a:r>
            <a:r>
              <a:rPr lang="en-US" dirty="0" smtClean="0"/>
              <a:t> </a:t>
            </a:r>
            <a:r>
              <a:rPr lang="cs-CZ" dirty="0" smtClean="0"/>
              <a:t>100.0</a:t>
            </a:r>
            <a:r>
              <a:rPr lang="cs-CZ" b="1" dirty="0"/>
              <a:t>/(SELECT COUNT(*) FROM student)</a:t>
            </a:r>
            <a:r>
              <a:rPr lang="cs-CZ" dirty="0"/>
              <a:t> procento FROM student</a:t>
            </a:r>
          </a:p>
          <a:p>
            <a:r>
              <a:rPr lang="cs-CZ" dirty="0"/>
              <a:t>GROUP BY studium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43608" y="12687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smtClean="0"/>
              <a:t>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</a:t>
            </a:r>
            <a:r>
              <a:rPr lang="cs-CZ" dirty="0" smtClean="0"/>
              <a:t>student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38976" y="4351981"/>
            <a:ext cx="61253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studium,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</a:t>
            </a:r>
            <a:r>
              <a:rPr lang="cs-CZ" b="1" dirty="0"/>
              <a:t>SUM(COUNT(*)) OVER () </a:t>
            </a:r>
            <a:r>
              <a:rPr lang="cs-CZ" dirty="0"/>
              <a:t>procento FROM student</a:t>
            </a:r>
          </a:p>
          <a:p>
            <a:r>
              <a:rPr lang="cs-CZ" dirty="0"/>
              <a:t>GROUP BY studium</a:t>
            </a:r>
          </a:p>
        </p:txBody>
      </p:sp>
    </p:spTree>
    <p:extLst>
      <p:ext uri="{BB962C8B-B14F-4D97-AF65-F5344CB8AC3E}">
        <p14:creationId xmlns:p14="http://schemas.microsoft.com/office/powerpoint/2010/main" val="956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8045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* 100.0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52002" y="1117804"/>
            <a:ext cx="6900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UPDATE student </a:t>
            </a:r>
            <a:r>
              <a:rPr lang="en-US" dirty="0" smtClean="0"/>
              <a:t>SET </a:t>
            </a:r>
            <a:r>
              <a:rPr lang="cs-CZ" dirty="0" err="1" smtClean="0"/>
              <a:t>ukonceni</a:t>
            </a:r>
            <a:r>
              <a:rPr lang="cs-CZ" dirty="0" smtClean="0"/>
              <a:t> </a:t>
            </a:r>
            <a:r>
              <a:rPr lang="cs-CZ" dirty="0"/>
              <a:t>= 'Z'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mod</a:t>
            </a:r>
            <a:r>
              <a:rPr lang="cs-CZ" dirty="0"/>
              <a:t>(uco,2) = </a:t>
            </a:r>
            <a:r>
              <a:rPr lang="cs-CZ" dirty="0" smtClean="0"/>
              <a:t>1 – Rozdělení datového souboru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52002" y="2516703"/>
            <a:ext cx="7764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b="1" dirty="0" err="1"/>
              <a:t>ukonceni</a:t>
            </a:r>
            <a:r>
              <a:rPr lang="cs-CZ" b="1" dirty="0"/>
              <a:t>, studium</a:t>
            </a:r>
            <a:r>
              <a:rPr lang="cs-CZ" dirty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FROM student</a:t>
            </a:r>
          </a:p>
          <a:p>
            <a:r>
              <a:rPr lang="cs-CZ" dirty="0"/>
              <a:t>GROUP BY </a:t>
            </a:r>
            <a:r>
              <a:rPr lang="cs-CZ" b="1" dirty="0" err="1"/>
              <a:t>ukonceni</a:t>
            </a:r>
            <a:r>
              <a:rPr lang="cs-CZ" b="1" dirty="0"/>
              <a:t>, studium </a:t>
            </a:r>
          </a:p>
          <a:p>
            <a:r>
              <a:rPr lang="cs-CZ" dirty="0"/>
              <a:t>ORDER BY </a:t>
            </a:r>
            <a:r>
              <a:rPr lang="cs-CZ" dirty="0" err="1"/>
              <a:t>ukonceni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52002" y="3829298"/>
            <a:ext cx="7620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ukonceni</a:t>
            </a:r>
            <a:r>
              <a:rPr lang="cs-CZ" dirty="0"/>
              <a:t>, studium,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,</a:t>
            </a:r>
          </a:p>
          <a:p>
            <a:r>
              <a:rPr lang="cs-CZ" dirty="0"/>
              <a:t>COUNT(*) *100.0 / SUM(COUNT(*)) OVER (</a:t>
            </a:r>
            <a:r>
              <a:rPr lang="cs-CZ" b="1" dirty="0"/>
              <a:t>PARTITION BY </a:t>
            </a:r>
            <a:r>
              <a:rPr lang="cs-CZ" b="1" dirty="0" err="1"/>
              <a:t>ukonceni</a:t>
            </a:r>
            <a:r>
              <a:rPr lang="cs-CZ" dirty="0"/>
              <a:t>) </a:t>
            </a:r>
            <a:r>
              <a:rPr lang="cs-CZ" dirty="0" err="1"/>
              <a:t>proc_podskupiny</a:t>
            </a:r>
            <a:endParaRPr lang="cs-CZ" dirty="0"/>
          </a:p>
          <a:p>
            <a:r>
              <a:rPr lang="cs-CZ" dirty="0"/>
              <a:t>FROM student </a:t>
            </a:r>
          </a:p>
          <a:p>
            <a:r>
              <a:rPr lang="cs-CZ" dirty="0"/>
              <a:t>GROUP BY </a:t>
            </a:r>
            <a:r>
              <a:rPr lang="cs-CZ" dirty="0" err="1"/>
              <a:t>ukonceni</a:t>
            </a:r>
            <a:r>
              <a:rPr lang="cs-CZ" dirty="0"/>
              <a:t>, studium </a:t>
            </a:r>
          </a:p>
          <a:p>
            <a:r>
              <a:rPr lang="cs-CZ" dirty="0"/>
              <a:t>ORDER BY </a:t>
            </a:r>
            <a:r>
              <a:rPr lang="cs-CZ" dirty="0" err="1"/>
              <a:t>ukonceni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2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5383" y="1899369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650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Kumulativní </a:t>
            </a:r>
            <a:r>
              <a:rPr lang="en-US" dirty="0" err="1" smtClean="0"/>
              <a:t>sou</a:t>
            </a:r>
            <a:r>
              <a:rPr lang="cs-CZ" dirty="0" smtClean="0"/>
              <a:t>čet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1600" y="11967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studium, COUNT(*) </a:t>
            </a:r>
            <a:r>
              <a:rPr lang="cs-CZ" dirty="0" err="1"/>
              <a:t>pocet</a:t>
            </a:r>
            <a:r>
              <a:rPr lang="cs-CZ" dirty="0"/>
              <a:t>  FROM student</a:t>
            </a:r>
          </a:p>
          <a:p>
            <a:r>
              <a:rPr lang="cs-CZ" dirty="0"/>
              <a:t>GROUP BY studium</a:t>
            </a:r>
          </a:p>
        </p:txBody>
      </p:sp>
      <p:sp>
        <p:nvSpPr>
          <p:cNvPr id="6" name="Obdélník 5"/>
          <p:cNvSpPr/>
          <p:nvPr/>
        </p:nvSpPr>
        <p:spPr>
          <a:xfrm>
            <a:off x="971600" y="2551229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studium, COUNT(*)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b="1" dirty="0"/>
              <a:t>SUM(COUNT(*)) OVER (ORDER BY studium)  </a:t>
            </a:r>
            <a:r>
              <a:rPr lang="cs-CZ" dirty="0"/>
              <a:t>FROM student</a:t>
            </a:r>
          </a:p>
          <a:p>
            <a:r>
              <a:rPr lang="cs-CZ" dirty="0"/>
              <a:t>GROUP BY studium</a:t>
            </a:r>
          </a:p>
        </p:txBody>
      </p:sp>
      <p:sp>
        <p:nvSpPr>
          <p:cNvPr id="7" name="Obdélník 6"/>
          <p:cNvSpPr/>
          <p:nvPr/>
        </p:nvSpPr>
        <p:spPr>
          <a:xfrm>
            <a:off x="539552" y="4044248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ukonceni</a:t>
            </a:r>
            <a:r>
              <a:rPr lang="cs-CZ" dirty="0"/>
              <a:t>, studium, COUNT(*)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b="1" dirty="0" smtClean="0"/>
              <a:t>SUM(COUNT</a:t>
            </a:r>
            <a:r>
              <a:rPr lang="cs-CZ" b="1" dirty="0"/>
              <a:t>(*)) OVER (PARTITION BY </a:t>
            </a:r>
            <a:r>
              <a:rPr lang="cs-CZ" b="1" dirty="0" err="1"/>
              <a:t>ukonceni</a:t>
            </a:r>
            <a:r>
              <a:rPr lang="cs-CZ" b="1" dirty="0"/>
              <a:t> ORDER BY studium) </a:t>
            </a:r>
            <a:r>
              <a:rPr lang="cs-CZ" dirty="0" err="1"/>
              <a:t>kumulace_skupina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b="1" dirty="0" smtClean="0"/>
              <a:t>SUM(COUNT</a:t>
            </a:r>
            <a:r>
              <a:rPr lang="cs-CZ" b="1" dirty="0"/>
              <a:t>(*)) OVER (ORDER BY </a:t>
            </a:r>
            <a:r>
              <a:rPr lang="cs-CZ" b="1" dirty="0" err="1"/>
              <a:t>ukonceni</a:t>
            </a:r>
            <a:r>
              <a:rPr lang="cs-CZ" b="1" dirty="0"/>
              <a:t>, studium) </a:t>
            </a:r>
            <a:r>
              <a:rPr lang="cs-CZ" b="1" dirty="0" err="1"/>
              <a:t>kumulace_celkem</a:t>
            </a:r>
            <a:r>
              <a:rPr lang="cs-CZ" dirty="0"/>
              <a:t> 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ukonceni</a:t>
            </a:r>
            <a:r>
              <a:rPr lang="cs-CZ" dirty="0"/>
              <a:t>, studium</a:t>
            </a:r>
          </a:p>
          <a:p>
            <a:r>
              <a:rPr lang="cs-CZ" dirty="0"/>
              <a:t>ORDER BY </a:t>
            </a:r>
            <a:r>
              <a:rPr lang="cs-CZ" dirty="0" err="1"/>
              <a:t>ukonceni</a:t>
            </a:r>
            <a:r>
              <a:rPr lang="cs-CZ" dirty="0"/>
              <a:t>, studium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Kumulativní součet v podskupinách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1199476"/>
            <a:ext cx="83064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study_id</a:t>
            </a:r>
            <a:r>
              <a:rPr lang="cs-CZ" dirty="0"/>
              <a:t>, </a:t>
            </a:r>
            <a:r>
              <a:rPr lang="cs-CZ" dirty="0" err="1"/>
              <a:t>study_site</a:t>
            </a:r>
            <a:r>
              <a:rPr lang="cs-CZ" dirty="0"/>
              <a:t>, COUNT(*), </a:t>
            </a:r>
          </a:p>
          <a:p>
            <a:r>
              <a:rPr lang="cs-CZ" dirty="0" smtClean="0"/>
              <a:t>SUM(COUNT</a:t>
            </a:r>
            <a:r>
              <a:rPr lang="cs-CZ" dirty="0"/>
              <a:t>(*)) OVER (</a:t>
            </a:r>
            <a:r>
              <a:rPr lang="cs-CZ" b="1" dirty="0"/>
              <a:t>PARTITION BY </a:t>
            </a:r>
            <a:r>
              <a:rPr lang="cs-CZ" b="1" dirty="0" err="1"/>
              <a:t>study_id</a:t>
            </a:r>
            <a:r>
              <a:rPr lang="cs-CZ" b="1" dirty="0"/>
              <a:t> ORDER BY </a:t>
            </a:r>
            <a:r>
              <a:rPr lang="cs-CZ" b="1" dirty="0" err="1"/>
              <a:t>study_site</a:t>
            </a:r>
            <a:r>
              <a:rPr lang="cs-CZ" dirty="0"/>
              <a:t>)  kumulace  </a:t>
            </a:r>
          </a:p>
          <a:p>
            <a:r>
              <a:rPr lang="cs-CZ" dirty="0"/>
              <a:t>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cs-CZ" dirty="0"/>
              <a:t>GROUP BY </a:t>
            </a:r>
            <a:r>
              <a:rPr lang="cs-CZ" dirty="0" err="1"/>
              <a:t>study_id</a:t>
            </a:r>
            <a:r>
              <a:rPr lang="cs-CZ" dirty="0"/>
              <a:t>, </a:t>
            </a:r>
            <a:r>
              <a:rPr lang="cs-CZ" dirty="0" err="1"/>
              <a:t>study_site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5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3731</TotalTime>
  <Words>1255</Words>
  <Application>Microsoft Office PowerPoint</Application>
  <PresentationFormat>Předvádění na obrazovce (4:3)</PresentationFormat>
  <Paragraphs>205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Import dat</vt:lpstr>
      <vt:lpstr>Podmíněný výraz CASE</vt:lpstr>
      <vt:lpstr>Reportovací „window“ funkce</vt:lpstr>
      <vt:lpstr>Window a reporting function</vt:lpstr>
      <vt:lpstr>Parciální součty</vt:lpstr>
      <vt:lpstr>Parciální součty</vt:lpstr>
      <vt:lpstr>Kumulativní součet</vt:lpstr>
      <vt:lpstr>Kumulativní součet v podskupinách</vt:lpstr>
      <vt:lpstr>Klouzavý průměr</vt:lpstr>
      <vt:lpstr>Klouzavý průměr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 </vt:lpstr>
      <vt:lpstr>Cvičení 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419</cp:revision>
  <dcterms:created xsi:type="dcterms:W3CDTF">2011-01-19T10:31:11Z</dcterms:created>
  <dcterms:modified xsi:type="dcterms:W3CDTF">2016-11-07T15:04:18Z</dcterms:modified>
</cp:coreProperties>
</file>