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284" r:id="rId13"/>
    <p:sldId id="288" r:id="rId14"/>
    <p:sldId id="290" r:id="rId15"/>
    <p:sldId id="287" r:id="rId16"/>
    <p:sldId id="291" r:id="rId17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8" d="100"/>
          <a:sy n="78" d="100"/>
        </p:scale>
        <p:origin x="9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19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51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cs-CZ" dirty="0"/>
              <a:t>7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</a:t>
            </a:r>
            <a:r>
              <a:rPr lang="cs-CZ" dirty="0" smtClean="0"/>
              <a:t>Klimeš</a:t>
            </a:r>
            <a:r>
              <a:rPr lang="en-US" dirty="0" smtClean="0"/>
              <a:t>, Monika </a:t>
            </a:r>
            <a:r>
              <a:rPr lang="en-US" dirty="0" err="1" smtClean="0"/>
              <a:t>Kratochv</a:t>
            </a:r>
            <a:r>
              <a:rPr lang="cs-CZ" dirty="0" err="1" smtClean="0"/>
              <a:t>ílová</a:t>
            </a:r>
            <a:r>
              <a:rPr lang="cs-CZ" dirty="0" smtClean="0"/>
              <a:t>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1030931" y="1340768"/>
            <a:ext cx="79208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/>
              <a:t>Napište </a:t>
            </a:r>
            <a:r>
              <a:rPr lang="cs-CZ" sz="2000" dirty="0" smtClean="0"/>
              <a:t>dotaz, který vrátí seznam studentů, dále jejich věk a informaci o tom, kdy má student narozeniny (ještě letos/příští rok/neznámo).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0423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1030931" y="1340768"/>
            <a:ext cx="79208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/>
              <a:t>Napište </a:t>
            </a:r>
            <a:r>
              <a:rPr lang="cs-CZ" sz="2000" dirty="0" smtClean="0"/>
              <a:t>dotaz, který vrátí seznam studentů, dále jejich věk a informaci o tom, kdy má student narozeniny (ještě letos/příští rok/neznámo).</a:t>
            </a:r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899592" y="2564904"/>
            <a:ext cx="750150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*, </a:t>
            </a:r>
            <a:r>
              <a:rPr lang="cs-CZ" dirty="0" err="1"/>
              <a:t>age</a:t>
            </a:r>
            <a:r>
              <a:rPr lang="cs-CZ" dirty="0"/>
              <a:t>(</a:t>
            </a:r>
            <a:r>
              <a:rPr lang="cs-CZ" dirty="0" err="1"/>
              <a:t>datum_narozeni</a:t>
            </a:r>
            <a:r>
              <a:rPr lang="cs-CZ" dirty="0"/>
              <a:t>),</a:t>
            </a:r>
          </a:p>
          <a:p>
            <a:pPr>
              <a:lnSpc>
                <a:spcPct val="150000"/>
              </a:lnSpc>
            </a:pPr>
            <a:r>
              <a:rPr lang="cs-CZ" dirty="0"/>
              <a:t>	CASE WHEN EXTRACT(MONTH FROM </a:t>
            </a:r>
            <a:r>
              <a:rPr lang="cs-CZ" dirty="0" err="1"/>
              <a:t>datum_narozeni</a:t>
            </a:r>
            <a:r>
              <a:rPr lang="cs-CZ" dirty="0"/>
              <a:t>)=11 </a:t>
            </a:r>
          </a:p>
          <a:p>
            <a:pPr>
              <a:lnSpc>
                <a:spcPct val="150000"/>
              </a:lnSpc>
            </a:pPr>
            <a:r>
              <a:rPr lang="cs-CZ" dirty="0"/>
              <a:t>		OR EXTRACT(MONTH FROM </a:t>
            </a:r>
            <a:r>
              <a:rPr lang="cs-CZ" dirty="0" err="1"/>
              <a:t>datum_narozeni</a:t>
            </a:r>
            <a:r>
              <a:rPr lang="cs-CZ" dirty="0"/>
              <a:t>)=12</a:t>
            </a:r>
          </a:p>
          <a:p>
            <a:pPr>
              <a:lnSpc>
                <a:spcPct val="150000"/>
              </a:lnSpc>
            </a:pPr>
            <a:r>
              <a:rPr lang="cs-CZ" dirty="0"/>
              <a:t>		THEN 'ještě letos'</a:t>
            </a:r>
          </a:p>
          <a:p>
            <a:pPr>
              <a:lnSpc>
                <a:spcPct val="150000"/>
              </a:lnSpc>
            </a:pPr>
            <a:r>
              <a:rPr lang="cs-CZ" dirty="0"/>
              <a:t>	     WHEN </a:t>
            </a:r>
            <a:r>
              <a:rPr lang="cs-CZ" dirty="0" err="1"/>
              <a:t>datum_narozeni</a:t>
            </a:r>
            <a:r>
              <a:rPr lang="cs-CZ" dirty="0"/>
              <a:t> IS NULL</a:t>
            </a:r>
          </a:p>
          <a:p>
            <a:pPr>
              <a:lnSpc>
                <a:spcPct val="150000"/>
              </a:lnSpc>
            </a:pPr>
            <a:r>
              <a:rPr lang="cs-CZ" dirty="0"/>
              <a:t>		THEN 'neznámo'</a:t>
            </a:r>
          </a:p>
          <a:p>
            <a:pPr>
              <a:lnSpc>
                <a:spcPct val="150000"/>
              </a:lnSpc>
            </a:pPr>
            <a:r>
              <a:rPr lang="cs-CZ" dirty="0"/>
              <a:t>	     ELSE 'příští rok' END AS narozeniny</a:t>
            </a:r>
          </a:p>
          <a:p>
            <a:pPr>
              <a:lnSpc>
                <a:spcPct val="150000"/>
              </a:lnSpc>
            </a:pPr>
            <a:r>
              <a:rPr lang="cs-CZ" dirty="0"/>
              <a:t>FROM student;</a:t>
            </a:r>
          </a:p>
        </p:txBody>
      </p:sp>
    </p:spTree>
    <p:extLst>
      <p:ext uri="{BB962C8B-B14F-4D97-AF65-F5344CB8AC3E}">
        <p14:creationId xmlns:p14="http://schemas.microsoft.com/office/powerpoint/2010/main" val="411892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Analytic</a:t>
            </a:r>
            <a:r>
              <a:rPr lang="cs-CZ" dirty="0" smtClean="0"/>
              <a:t> </a:t>
            </a:r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RANK, DENSE_RANK, ROW_NUMBER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86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RANK( ) OVER ([PARTITION </a:t>
            </a:r>
            <a:r>
              <a:rPr lang="cs-CZ" b="1" dirty="0" smtClean="0"/>
              <a:t>BY sex</a:t>
            </a:r>
            <a:r>
              <a:rPr lang="en-US" b="1" dirty="0" smtClean="0"/>
              <a:t>]</a:t>
            </a:r>
            <a:r>
              <a:rPr lang="cs-CZ" b="1" dirty="0" smtClean="0"/>
              <a:t> </a:t>
            </a:r>
            <a:r>
              <a:rPr lang="en-US" b="1" dirty="0" smtClean="0"/>
              <a:t>ORDER BY </a:t>
            </a:r>
            <a:r>
              <a:rPr lang="cs-CZ" b="1" dirty="0" err="1" smtClean="0"/>
              <a:t>date</a:t>
            </a:r>
            <a:r>
              <a:rPr lang="cs-CZ" b="1" dirty="0" smtClean="0"/>
              <a:t>_</a:t>
            </a:r>
            <a:r>
              <a:rPr lang="cs-CZ" b="1" dirty="0" err="1" smtClean="0"/>
              <a:t>of</a:t>
            </a:r>
            <a:r>
              <a:rPr lang="cs-CZ" b="1" dirty="0" smtClean="0"/>
              <a:t>_</a:t>
            </a:r>
            <a:r>
              <a:rPr lang="cs-CZ" b="1" dirty="0" err="1" smtClean="0"/>
              <a:t>birth</a:t>
            </a:r>
            <a:r>
              <a:rPr lang="en-US" b="1" dirty="0" smtClean="0"/>
              <a:t> DESC) 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157192"/>
            <a:ext cx="682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RANK( ) OVER (ORDER BY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DESC NULLS LAST) 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33256"/>
            <a:ext cx="6608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Není možné používat za WHERE a HAVING  - nutné zanoření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87624" y="908720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Ranking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function</a:t>
            </a:r>
            <a:r>
              <a:rPr lang="en-US" sz="2400" b="1" dirty="0" smtClean="0"/>
              <a:t> – </a:t>
            </a:r>
            <a:r>
              <a:rPr lang="cs-CZ" sz="2400" b="1" dirty="0" smtClean="0"/>
              <a:t>číslování řádků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71600" y="1988840"/>
          <a:ext cx="72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049"/>
                <a:gridCol w="1616107"/>
                <a:gridCol w="2253444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DENSE_RANK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ROW_NUMBER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Ranking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1596" y="1484784"/>
            <a:ext cx="87824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DENSE_RANK(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ROW_NUMBER(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</a:t>
            </a:r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endParaRPr lang="en-US" sz="1600" dirty="0" smtClean="0"/>
          </a:p>
          <a:p>
            <a:r>
              <a:rPr lang="en-US" sz="1600" dirty="0" smtClean="0"/>
              <a:t>ORDER BY sex</a:t>
            </a:r>
            <a:r>
              <a:rPr lang="en-US" sz="1600" dirty="0"/>
              <a:t>, </a:t>
            </a:r>
            <a:r>
              <a:rPr lang="en-US" sz="1600" dirty="0" err="1"/>
              <a:t>date_of_birth</a:t>
            </a:r>
            <a:r>
              <a:rPr lang="en-US" sz="1600" dirty="0"/>
              <a:t> </a:t>
            </a:r>
            <a:r>
              <a:rPr lang="en-US" sz="1600" dirty="0" smtClean="0"/>
              <a:t>DESC NULLS </a:t>
            </a:r>
            <a:r>
              <a:rPr lang="en-US" sz="1600" dirty="0"/>
              <a:t>LAST </a:t>
            </a:r>
            <a:r>
              <a:rPr lang="en-US" sz="1600" dirty="0" smtClean="0"/>
              <a:t>LIMIT100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573016"/>
            <a:ext cx="8590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* FROM (</a:t>
            </a:r>
          </a:p>
          <a:p>
            <a:r>
              <a:rPr lang="en-US" sz="1600" dirty="0" smtClean="0"/>
              <a:t>  </a:t>
            </a:r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  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 </a:t>
            </a:r>
            <a:r>
              <a:rPr lang="en-US" sz="1600" dirty="0" err="1" smtClean="0"/>
              <a:t>poradi</a:t>
            </a:r>
            <a:endParaRPr lang="en-US" sz="1600" dirty="0" smtClean="0"/>
          </a:p>
          <a:p>
            <a:r>
              <a:rPr lang="en-US" sz="1600" dirty="0" smtClean="0"/>
              <a:t>  </a:t>
            </a:r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cs-CZ" sz="1600" dirty="0" smtClean="0"/>
              <a:t>)</a:t>
            </a:r>
            <a:r>
              <a:rPr lang="en-US" sz="1600" dirty="0" smtClean="0"/>
              <a:t> x</a:t>
            </a:r>
            <a:endParaRPr lang="cs-CZ" sz="1600" dirty="0" smtClean="0"/>
          </a:p>
          <a:p>
            <a:r>
              <a:rPr lang="cs-CZ" sz="1600" dirty="0" smtClean="0"/>
              <a:t>WHERE </a:t>
            </a:r>
            <a:r>
              <a:rPr lang="cs-CZ" sz="1600" dirty="0" err="1" smtClean="0"/>
              <a:t>poradi</a:t>
            </a:r>
            <a:r>
              <a:rPr lang="cs-CZ" sz="1600" dirty="0" smtClean="0"/>
              <a:t> &lt; 10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Využití v sekci WHERE – nutné zapouzdření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LAG, LEAD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2736"/>
            <a:ext cx="8739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LAG </a:t>
            </a:r>
            <a:r>
              <a:rPr lang="en-US" sz="1600" dirty="0" smtClean="0"/>
              <a:t>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LEAD </a:t>
            </a:r>
            <a:r>
              <a:rPr lang="en-US" sz="1600" dirty="0" smtClean="0"/>
              <a:t>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3284984"/>
            <a:ext cx="7045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SELECT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'), COUNT(*) </a:t>
            </a:r>
            <a:r>
              <a:rPr lang="en-US" sz="1600" dirty="0" err="1" smtClean="0"/>
              <a:t>letos</a:t>
            </a:r>
            <a:r>
              <a:rPr lang="en-US" sz="1600" dirty="0" smtClean="0"/>
              <a:t>,</a:t>
            </a:r>
          </a:p>
          <a:p>
            <a:r>
              <a:rPr lang="en-US" sz="1600" dirty="0" smtClean="0"/>
              <a:t>LAG(COUNT(*),1</a:t>
            </a:r>
            <a:r>
              <a:rPr lang="en-US" sz="1600" dirty="0"/>
              <a:t>, </a:t>
            </a:r>
            <a:r>
              <a:rPr lang="en-US" sz="1600" dirty="0" smtClean="0"/>
              <a:t>'0</a:t>
            </a:r>
            <a:r>
              <a:rPr lang="en-US" sz="1600" dirty="0"/>
              <a:t>') </a:t>
            </a:r>
            <a:r>
              <a:rPr lang="en-US" sz="1600" dirty="0" smtClean="0"/>
              <a:t>OVER(PARTITION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        </a:t>
            </a:r>
            <a:r>
              <a:rPr lang="en-US" sz="1600" dirty="0" smtClean="0"/>
              <a:t>ORDER BY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 ) </a:t>
            </a:r>
            <a:r>
              <a:rPr lang="en-US" sz="1600" dirty="0" err="1" smtClean="0"/>
              <a:t>loni</a:t>
            </a:r>
            <a:endParaRPr lang="en-US" sz="1600" dirty="0" smtClean="0"/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_study</a:t>
            </a:r>
          </a:p>
          <a:p>
            <a:r>
              <a:rPr lang="en-US" sz="1600" dirty="0" smtClean="0"/>
              <a:t>GROUP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</a:p>
          <a:p>
            <a:r>
              <a:rPr lang="en-US" sz="1600" dirty="0" smtClean="0"/>
              <a:t>ORDER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  <a:endParaRPr lang="cs-CZ" sz="1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427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LAG = hodnota z předchozího řádku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LEAD = hodnota z následujícího řádku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5373216"/>
            <a:ext cx="5153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Pozn</a:t>
            </a:r>
            <a:r>
              <a:rPr lang="en-US" i="1" dirty="0" smtClean="0"/>
              <a:t>. POSTGRESQL 9.1: LAG(COUNT(*),1, </a:t>
            </a:r>
            <a:r>
              <a:rPr lang="en-US" i="1" dirty="0" smtClean="0">
                <a:solidFill>
                  <a:srgbClr val="FF0000"/>
                </a:solidFill>
              </a:rPr>
              <a:t>'0'</a:t>
            </a:r>
            <a:r>
              <a:rPr lang="en-US" i="1" dirty="0" smtClean="0"/>
              <a:t>)</a:t>
            </a:r>
            <a:endParaRPr lang="cs-CZ" i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1052736"/>
            <a:ext cx="82894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en-US" dirty="0" smtClean="0"/>
          </a:p>
          <a:p>
            <a:pPr marL="342900" indent="-342900"/>
            <a:r>
              <a:rPr lang="cs-CZ" dirty="0" smtClean="0"/>
              <a:t>1) Vytvořte sestavu: rok - měsíc, počet_nově zařazených pacientů,</a:t>
            </a:r>
          </a:p>
          <a:p>
            <a:pPr marL="342900" indent="-342900"/>
            <a:r>
              <a:rPr lang="cs-CZ" dirty="0" smtClean="0"/>
              <a:t>			kumulativní_počet_pacientů</a:t>
            </a:r>
          </a:p>
          <a:p>
            <a:pPr marL="342900" indent="-342900"/>
            <a:r>
              <a:rPr lang="cs-CZ" dirty="0" smtClean="0"/>
              <a:t>    z tabulky </a:t>
            </a:r>
            <a:r>
              <a:rPr lang="cs-CZ" dirty="0" err="1" smtClean="0"/>
              <a:t>patient</a:t>
            </a:r>
            <a:r>
              <a:rPr lang="cs-CZ" dirty="0" smtClean="0"/>
              <a:t>_study sloupec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enrollment</a:t>
            </a:r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2</a:t>
            </a:r>
            <a:r>
              <a:rPr lang="cs-CZ" dirty="0" smtClean="0"/>
              <a:t>) </a:t>
            </a:r>
            <a:r>
              <a:rPr lang="cs-CZ" dirty="0" smtClean="0"/>
              <a:t>Doplňte meziměsíční rozdíly v počtech</a:t>
            </a:r>
            <a:r>
              <a:rPr lang="cs-CZ" dirty="0" smtClean="0"/>
              <a:t>?</a:t>
            </a:r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/>
              <a:t>3</a:t>
            </a:r>
            <a:r>
              <a:rPr lang="cs-CZ" dirty="0" smtClean="0"/>
              <a:t>) Doplňte sloupec s pořadím velikosti meziměsíčního přírůstku </a:t>
            </a:r>
            <a:endParaRPr lang="en-US" dirty="0" smtClean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958822"/>
              </p:ext>
            </p:extLst>
          </p:nvPr>
        </p:nvGraphicFramePr>
        <p:xfrm>
          <a:off x="467545" y="4072251"/>
          <a:ext cx="828944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889"/>
                <a:gridCol w="2454656"/>
                <a:gridCol w="1648094"/>
                <a:gridCol w="1368152"/>
                <a:gridCol w="116065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Období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zařazených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Kumulativní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Pořadí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2010</a:t>
                      </a:r>
                      <a:r>
                        <a:rPr lang="cs-CZ" baseline="0" dirty="0" smtClean="0"/>
                        <a:t> – 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2010</a:t>
                      </a:r>
                      <a:r>
                        <a:rPr lang="cs-CZ" baseline="0" dirty="0" smtClean="0"/>
                        <a:t> – 02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2010</a:t>
                      </a:r>
                      <a:r>
                        <a:rPr lang="cs-CZ" baseline="0" dirty="0" smtClean="0"/>
                        <a:t> – 03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2010</a:t>
                      </a:r>
                      <a:r>
                        <a:rPr lang="cs-CZ" baseline="0" dirty="0" smtClean="0"/>
                        <a:t> – 04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1484784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obdobi</a:t>
            </a:r>
            <a:r>
              <a:rPr lang="cs-CZ" dirty="0"/>
              <a:t>, </a:t>
            </a:r>
            <a:r>
              <a:rPr lang="cs-CZ" dirty="0" err="1"/>
              <a:t>ted</a:t>
            </a:r>
            <a:r>
              <a:rPr lang="cs-CZ" dirty="0"/>
              <a:t>, minule, </a:t>
            </a:r>
            <a:r>
              <a:rPr lang="cs-CZ" dirty="0" err="1"/>
              <a:t>ted</a:t>
            </a:r>
            <a:r>
              <a:rPr lang="cs-CZ" dirty="0"/>
              <a:t> - minule </a:t>
            </a:r>
            <a:r>
              <a:rPr lang="cs-CZ" dirty="0" err="1"/>
              <a:t>rozdil</a:t>
            </a:r>
            <a:r>
              <a:rPr lang="cs-CZ" dirty="0"/>
              <a:t>, </a:t>
            </a:r>
            <a:r>
              <a:rPr lang="cs-CZ" dirty="0" err="1"/>
              <a:t>kum</a:t>
            </a:r>
            <a:r>
              <a:rPr lang="cs-CZ" dirty="0"/>
              <a:t>, </a:t>
            </a:r>
            <a:endParaRPr lang="en-US" dirty="0" smtClean="0"/>
          </a:p>
          <a:p>
            <a:r>
              <a:rPr lang="cs-CZ" dirty="0" smtClean="0"/>
              <a:t>CASE </a:t>
            </a:r>
            <a:r>
              <a:rPr lang="cs-CZ" dirty="0"/>
              <a:t>WHEN minule </a:t>
            </a:r>
            <a:r>
              <a:rPr lang="cs-CZ" dirty="0" err="1"/>
              <a:t>is</a:t>
            </a:r>
            <a:r>
              <a:rPr lang="cs-CZ" dirty="0"/>
              <a:t> NOT NULL THEN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RANK</a:t>
            </a:r>
            <a:r>
              <a:rPr lang="cs-CZ" dirty="0" smtClean="0"/>
              <a:t>() </a:t>
            </a:r>
            <a:r>
              <a:rPr lang="cs-CZ" dirty="0"/>
              <a:t>OVER (ORDER BY </a:t>
            </a:r>
            <a:r>
              <a:rPr lang="cs-CZ" dirty="0" err="1"/>
              <a:t>ted</a:t>
            </a:r>
            <a:r>
              <a:rPr lang="cs-CZ" dirty="0"/>
              <a:t>-minule </a:t>
            </a:r>
            <a:r>
              <a:rPr lang="cs-CZ" dirty="0" err="1"/>
              <a:t>desc</a:t>
            </a:r>
            <a:r>
              <a:rPr lang="cs-CZ" dirty="0"/>
              <a:t> NULLS LAST) </a:t>
            </a:r>
            <a:endParaRPr lang="en-US" dirty="0" smtClean="0"/>
          </a:p>
          <a:p>
            <a:r>
              <a:rPr lang="cs-CZ" dirty="0" smtClean="0"/>
              <a:t>END </a:t>
            </a:r>
            <a:r>
              <a:rPr lang="cs-CZ" dirty="0" err="1"/>
              <a:t>poradi</a:t>
            </a:r>
            <a:r>
              <a:rPr lang="cs-CZ" dirty="0"/>
              <a:t> 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/>
              <a:t>(</a:t>
            </a:r>
          </a:p>
          <a:p>
            <a:r>
              <a:rPr lang="en-US" dirty="0" smtClean="0"/>
              <a:t>  </a:t>
            </a:r>
            <a:r>
              <a:rPr lang="cs-CZ" dirty="0" smtClean="0"/>
              <a:t>SELECT </a:t>
            </a:r>
            <a:r>
              <a:rPr lang="cs-CZ" dirty="0"/>
              <a:t>TO_CHAR 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 </a:t>
            </a:r>
            <a:r>
              <a:rPr lang="cs-CZ" dirty="0" err="1"/>
              <a:t>obdobi</a:t>
            </a:r>
            <a:r>
              <a:rPr lang="cs-CZ" dirty="0"/>
              <a:t>, COUNT(*) </a:t>
            </a:r>
            <a:r>
              <a:rPr lang="cs-CZ" dirty="0" err="1"/>
              <a:t>ted</a:t>
            </a:r>
            <a:r>
              <a:rPr lang="cs-CZ" dirty="0"/>
              <a:t>, </a:t>
            </a:r>
            <a:r>
              <a:rPr lang="en-US" dirty="0" smtClean="0"/>
              <a:t>  </a:t>
            </a:r>
          </a:p>
          <a:p>
            <a:r>
              <a:rPr lang="en-US" dirty="0" smtClean="0"/>
              <a:t>  </a:t>
            </a:r>
            <a:r>
              <a:rPr lang="cs-CZ" dirty="0" smtClean="0"/>
              <a:t>SUM(COUNT</a:t>
            </a:r>
            <a:r>
              <a:rPr lang="cs-CZ" dirty="0"/>
              <a:t>(*)) OVER </a:t>
            </a:r>
            <a:r>
              <a:rPr lang="cs-CZ" dirty="0" smtClean="0"/>
              <a:t>(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cs-CZ" dirty="0" smtClean="0"/>
              <a:t>ORDER </a:t>
            </a:r>
            <a:r>
              <a:rPr lang="cs-CZ" dirty="0"/>
              <a:t>BY TO_CHAR 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 ) </a:t>
            </a:r>
            <a:r>
              <a:rPr lang="cs-CZ" dirty="0" err="1"/>
              <a:t>kum</a:t>
            </a:r>
            <a:r>
              <a:rPr lang="cs-CZ" dirty="0"/>
              <a:t>,</a:t>
            </a:r>
          </a:p>
          <a:p>
            <a:r>
              <a:rPr lang="en-US" dirty="0" smtClean="0"/>
              <a:t>  </a:t>
            </a:r>
            <a:r>
              <a:rPr lang="cs-CZ" dirty="0" smtClean="0"/>
              <a:t>LAG(COUNT</a:t>
            </a:r>
            <a:r>
              <a:rPr lang="cs-CZ" dirty="0"/>
              <a:t>(*),1,NULL) OVER( </a:t>
            </a:r>
          </a:p>
          <a:p>
            <a:r>
              <a:rPr lang="cs-CZ" dirty="0"/>
              <a:t>        ORDER BY TO_CHAR 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-mm')) minule</a:t>
            </a:r>
          </a:p>
          <a:p>
            <a:r>
              <a:rPr lang="en-US" dirty="0" smtClean="0"/>
              <a:t>  </a:t>
            </a:r>
            <a:r>
              <a:rPr lang="cs-CZ" dirty="0" smtClean="0"/>
              <a:t>FROM </a:t>
            </a:r>
            <a:r>
              <a:rPr lang="cs-CZ" dirty="0" err="1"/>
              <a:t>patient_study</a:t>
            </a:r>
            <a:endParaRPr lang="cs-CZ" dirty="0"/>
          </a:p>
          <a:p>
            <a:r>
              <a:rPr lang="en-US" dirty="0" smtClean="0"/>
              <a:t>  </a:t>
            </a:r>
            <a:r>
              <a:rPr lang="cs-CZ" dirty="0" smtClean="0"/>
              <a:t>GROUP </a:t>
            </a:r>
            <a:r>
              <a:rPr lang="cs-CZ" dirty="0"/>
              <a:t>BY TO_CHAR 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  <a:p>
            <a:r>
              <a:rPr lang="cs-CZ" dirty="0"/>
              <a:t>) a</a:t>
            </a:r>
          </a:p>
          <a:p>
            <a:r>
              <a:rPr lang="cs-CZ" dirty="0"/>
              <a:t>ORDER BY </a:t>
            </a:r>
            <a:r>
              <a:rPr lang="cs-CZ" dirty="0" err="1"/>
              <a:t>obdobi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06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Vypište pacienty, kteří nejsou zařazeni do žádné studie.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248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043733" y="2379888"/>
            <a:ext cx="792068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cs-CZ" dirty="0" smtClean="0"/>
              <a:t>SELECT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/>
              <a:t>patients p 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cs-CZ" dirty="0" smtClean="0"/>
              <a:t>WHERE</a:t>
            </a:r>
            <a:r>
              <a:rPr lang="en-US" dirty="0" smtClean="0"/>
              <a:t> </a:t>
            </a:r>
            <a:r>
              <a:rPr lang="cs-CZ" dirty="0" smtClean="0"/>
              <a:t>NOT</a:t>
            </a:r>
            <a:r>
              <a:rPr lang="en-US" dirty="0" smtClean="0"/>
              <a:t> </a:t>
            </a:r>
            <a:r>
              <a:rPr lang="cs-CZ" dirty="0" smtClean="0"/>
              <a:t>EXISTS</a:t>
            </a:r>
            <a:r>
              <a:rPr lang="en-US" dirty="0" smtClean="0"/>
              <a:t> (</a:t>
            </a:r>
            <a:r>
              <a:rPr lang="cs-CZ" dirty="0" smtClean="0"/>
              <a:t>SELECT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cs-CZ" dirty="0" smtClean="0"/>
              <a:t>			WHERE</a:t>
            </a:r>
            <a:r>
              <a:rPr lang="en-US" dirty="0" smtClean="0"/>
              <a:t> </a:t>
            </a:r>
            <a:r>
              <a:rPr lang="en-US" dirty="0" err="1"/>
              <a:t>ps.patient_id</a:t>
            </a:r>
            <a:r>
              <a:rPr lang="en-US" dirty="0"/>
              <a:t>=</a:t>
            </a:r>
            <a:r>
              <a:rPr lang="en-US" dirty="0" err="1"/>
              <a:t>p.patient_id</a:t>
            </a:r>
            <a:r>
              <a:rPr lang="en-US" dirty="0"/>
              <a:t>);</a:t>
            </a:r>
            <a:endParaRPr lang="cs-CZ" dirty="0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Vypište pacienty, kteří nejsou zařazeni do žádné studie.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2071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Agregujte podle pohlaví seznam pacientů, kteří nejsou zařazeni do žádné studie.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2160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971600" y="2276872"/>
            <a:ext cx="79206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cs-CZ" dirty="0" smtClean="0"/>
              <a:t>SELECT</a:t>
            </a:r>
            <a:r>
              <a:rPr lang="en-US" dirty="0" smtClean="0"/>
              <a:t> </a:t>
            </a:r>
            <a:r>
              <a:rPr lang="cs-CZ" dirty="0" smtClean="0"/>
              <a:t>sex, COUNT(*)</a:t>
            </a:r>
            <a:r>
              <a:rPr lang="en-US" dirty="0" smtClean="0"/>
              <a:t> </a:t>
            </a: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/>
              <a:t>patients p 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cs-CZ" dirty="0" smtClean="0"/>
              <a:t>WHERE</a:t>
            </a:r>
            <a:r>
              <a:rPr lang="en-US" dirty="0" smtClean="0"/>
              <a:t> </a:t>
            </a:r>
            <a:r>
              <a:rPr lang="cs-CZ" dirty="0" smtClean="0"/>
              <a:t>NOT</a:t>
            </a:r>
            <a:r>
              <a:rPr lang="en-US" dirty="0" smtClean="0"/>
              <a:t> </a:t>
            </a:r>
            <a:r>
              <a:rPr lang="cs-CZ" dirty="0" smtClean="0"/>
              <a:t>EXISTS</a:t>
            </a:r>
            <a:r>
              <a:rPr lang="en-US" dirty="0" smtClean="0"/>
              <a:t> (</a:t>
            </a:r>
            <a:r>
              <a:rPr lang="cs-CZ" dirty="0" smtClean="0"/>
              <a:t>SELECT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cs-CZ" dirty="0" smtClean="0"/>
              <a:t>			WHERE</a:t>
            </a:r>
            <a:r>
              <a:rPr lang="en-US" dirty="0" smtClean="0"/>
              <a:t> </a:t>
            </a:r>
            <a:r>
              <a:rPr lang="en-US" dirty="0" err="1"/>
              <a:t>ps.patient_id</a:t>
            </a:r>
            <a:r>
              <a:rPr lang="en-US" dirty="0"/>
              <a:t>=</a:t>
            </a:r>
            <a:r>
              <a:rPr lang="en-US" dirty="0" err="1"/>
              <a:t>p.patient_id</a:t>
            </a:r>
            <a:r>
              <a:rPr lang="en-US" dirty="0" smtClean="0"/>
              <a:t>)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GROUP BY sex</a:t>
            </a:r>
            <a:r>
              <a:rPr lang="en-US" dirty="0" smtClean="0"/>
              <a:t>;</a:t>
            </a:r>
            <a:endParaRPr lang="cs-CZ" dirty="0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Agregujte podle pohlaví seznam pacientů, kteří nejsou zařazeni do žádné studie.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5282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539553" y="1412776"/>
            <a:ext cx="79208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Napište dotaz, který vrátí počet pacientek zařazených do studií, kde celkový počet pacientek není větší než 10.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298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570600" y="2420888"/>
            <a:ext cx="789440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</a:t>
            </a:r>
            <a:r>
              <a:rPr lang="en-US" dirty="0" smtClean="0"/>
              <a:t>SUM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pocet_pac</a:t>
            </a:r>
            <a:r>
              <a:rPr lang="en-US" dirty="0"/>
              <a:t>)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FROM </a:t>
            </a:r>
            <a:r>
              <a:rPr lang="en-US" dirty="0"/>
              <a:t>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</a:t>
            </a:r>
            <a:r>
              <a:rPr lang="en-US" dirty="0" err="1"/>
              <a:t>study_id</a:t>
            </a:r>
            <a:r>
              <a:rPr lang="en-US" dirty="0"/>
              <a:t>, COUNT(</a:t>
            </a:r>
            <a:r>
              <a:rPr lang="en-US" dirty="0" err="1"/>
              <a:t>patient_id</a:t>
            </a:r>
            <a:r>
              <a:rPr lang="en-US" dirty="0"/>
              <a:t>) </a:t>
            </a:r>
            <a:r>
              <a:rPr lang="en-US" dirty="0" err="1"/>
              <a:t>pocet_pac</a:t>
            </a:r>
            <a:r>
              <a:rPr lang="en-US" dirty="0"/>
              <a:t>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en-US" dirty="0" smtClean="0"/>
              <a:t>FROM </a:t>
            </a:r>
            <a:r>
              <a:rPr lang="en-US" dirty="0" err="1" smtClean="0"/>
              <a:t>patient_study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GROUP BY </a:t>
            </a:r>
            <a:r>
              <a:rPr lang="en-US" dirty="0" err="1"/>
              <a:t>study_id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HAVING COUNT(</a:t>
            </a:r>
            <a:r>
              <a:rPr lang="en-US" dirty="0" err="1"/>
              <a:t>patient_id</a:t>
            </a:r>
            <a:r>
              <a:rPr lang="en-US" dirty="0"/>
              <a:t>)&lt;=</a:t>
            </a:r>
            <a:r>
              <a:rPr lang="en-US" dirty="0" smtClean="0"/>
              <a:t>10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en-US" dirty="0" smtClean="0"/>
              <a:t>) </a:t>
            </a:r>
            <a:r>
              <a:rPr lang="en-US" dirty="0"/>
              <a:t>tab;</a:t>
            </a:r>
            <a:endParaRPr lang="cs-CZ" dirty="0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539553" y="1412776"/>
            <a:ext cx="79208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Napište dotaz, který vrátí počet pacientek zařazených do studií, kde celkový počet pacientek není větší než 10.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2519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1030931" y="1340768"/>
            <a:ext cx="79208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/>
              <a:t>Napište </a:t>
            </a:r>
            <a:r>
              <a:rPr lang="cs-CZ" sz="2000" dirty="0" smtClean="0"/>
              <a:t>dotaz, který vrátí všechny studie v jednotlivých letech s počty pacientů, kteří byli do studie zařazeni, a počet pracovišť, odkud data o pacientech pocházejí.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1313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683569" y="2852936"/>
            <a:ext cx="82682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SELECT EXTRACT(YEAR FROM </a:t>
            </a:r>
            <a:r>
              <a:rPr lang="cs-CZ" dirty="0" err="1"/>
              <a:t>ps.date_of_enrollment</a:t>
            </a:r>
            <a:r>
              <a:rPr lang="cs-CZ" dirty="0"/>
              <a:t>), </a:t>
            </a:r>
            <a:r>
              <a:rPr lang="cs-CZ" dirty="0" err="1" smtClean="0"/>
              <a:t>s.study_name</a:t>
            </a:r>
            <a:r>
              <a:rPr lang="cs-CZ" dirty="0"/>
              <a:t>, </a:t>
            </a:r>
            <a:r>
              <a:rPr lang="cs-CZ" dirty="0" smtClean="0"/>
              <a:t>	COUNT(</a:t>
            </a:r>
            <a:r>
              <a:rPr lang="cs-CZ" dirty="0" err="1" smtClean="0"/>
              <a:t>ps.patient_id</a:t>
            </a:r>
            <a:r>
              <a:rPr lang="cs-CZ" dirty="0" smtClean="0"/>
              <a:t>), COUNT(DISTINCT </a:t>
            </a:r>
            <a:r>
              <a:rPr lang="cs-CZ" dirty="0" err="1"/>
              <a:t>ps.study_site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FROM </a:t>
            </a:r>
            <a:r>
              <a:rPr lang="cs-CZ" dirty="0" err="1"/>
              <a:t>patient_study</a:t>
            </a:r>
            <a:r>
              <a:rPr lang="cs-CZ" dirty="0"/>
              <a:t> </a:t>
            </a:r>
            <a:r>
              <a:rPr lang="cs-CZ" dirty="0" err="1"/>
              <a:t>ps</a:t>
            </a:r>
            <a:r>
              <a:rPr lang="cs-CZ" dirty="0"/>
              <a:t>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JOIN </a:t>
            </a:r>
            <a:r>
              <a:rPr lang="cs-CZ" dirty="0" err="1"/>
              <a:t>studies</a:t>
            </a:r>
            <a:r>
              <a:rPr lang="cs-CZ" dirty="0"/>
              <a:t> s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ON </a:t>
            </a:r>
            <a:r>
              <a:rPr lang="cs-CZ" dirty="0" err="1"/>
              <a:t>ps.study_id</a:t>
            </a:r>
            <a:r>
              <a:rPr lang="cs-CZ" dirty="0"/>
              <a:t>=</a:t>
            </a:r>
            <a:r>
              <a:rPr lang="cs-CZ" dirty="0" err="1"/>
              <a:t>s.study_id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GROUP BY EXTRACT(YEAR FROM </a:t>
            </a:r>
            <a:r>
              <a:rPr lang="cs-CZ" dirty="0" err="1"/>
              <a:t>ps.date_of_enrollment</a:t>
            </a:r>
            <a:r>
              <a:rPr lang="cs-CZ" dirty="0"/>
              <a:t>), </a:t>
            </a:r>
            <a:r>
              <a:rPr lang="cs-CZ" dirty="0" err="1" smtClean="0"/>
              <a:t>s.study_name</a:t>
            </a:r>
            <a:r>
              <a:rPr lang="cs-CZ" dirty="0"/>
              <a:t>;</a:t>
            </a: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1030931" y="1340768"/>
            <a:ext cx="79208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/>
              <a:t>Napište </a:t>
            </a:r>
            <a:r>
              <a:rPr lang="cs-CZ" sz="2000" dirty="0" smtClean="0"/>
              <a:t>dotaz, který vrátí všechny studie v jednotlivých letech s počty pacientů, kteří byli do studie zařazeni, a počet pracovišť, odkud data o pacientech pocházejí.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4989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3525</TotalTime>
  <Words>781</Words>
  <Application>Microsoft Office PowerPoint</Application>
  <PresentationFormat>Předvádění na obrazovce (4:3)</PresentationFormat>
  <Paragraphs>179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Cvičení </vt:lpstr>
      <vt:lpstr>Cvičení </vt:lpstr>
      <vt:lpstr>Cvičení </vt:lpstr>
      <vt:lpstr>Cvičení </vt:lpstr>
      <vt:lpstr>Cvičení </vt:lpstr>
      <vt:lpstr>Cvičení </vt:lpstr>
      <vt:lpstr>Cvičení </vt:lpstr>
      <vt:lpstr>Cvičení </vt:lpstr>
      <vt:lpstr>Cvičení </vt:lpstr>
      <vt:lpstr>Cvičení </vt:lpstr>
      <vt:lpstr>Analytic SQL</vt:lpstr>
      <vt:lpstr>Ranking function</vt:lpstr>
      <vt:lpstr>LAG, LEAD</vt:lpstr>
      <vt:lpstr>Cvičení</vt:lpstr>
      <vt:lpstr>Prezentace aplikace PowerPoint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400</cp:revision>
  <dcterms:created xsi:type="dcterms:W3CDTF">2011-01-19T10:31:11Z</dcterms:created>
  <dcterms:modified xsi:type="dcterms:W3CDTF">2016-11-07T15:03:29Z</dcterms:modified>
</cp:coreProperties>
</file>