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4" r:id="rId3"/>
    <p:sldId id="292" r:id="rId4"/>
    <p:sldId id="293" r:id="rId5"/>
    <p:sldId id="288" r:id="rId6"/>
    <p:sldId id="294" r:id="rId7"/>
    <p:sldId id="295" r:id="rId8"/>
    <p:sldId id="296" r:id="rId9"/>
    <p:sldId id="298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9" r:id="rId18"/>
    <p:sldId id="311" r:id="rId19"/>
    <p:sldId id="308" r:id="rId20"/>
    <p:sldId id="312" r:id="rId21"/>
    <p:sldId id="313" r:id="rId22"/>
    <p:sldId id="315" r:id="rId23"/>
    <p:sldId id="316" r:id="rId24"/>
    <p:sldId id="317" r:id="rId25"/>
    <p:sldId id="318" r:id="rId26"/>
    <p:sldId id="319" r:id="rId27"/>
    <p:sldId id="320" r:id="rId28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ka Kratochvílová" initials="MK" lastIdx="1" clrIdx="0">
    <p:extLst>
      <p:ext uri="{19B8F6BF-5375-455C-9EA6-DF929625EA0E}">
        <p15:presenceInfo xmlns:p15="http://schemas.microsoft.com/office/powerpoint/2012/main" userId="Monika Kratochvílová" providerId="None"/>
      </p:ext>
    </p:extLst>
  </p:cmAuthor>
  <p:cmAuthor id="2" name="Daniel Klimes" initials="DK" lastIdx="9" clrIdx="1">
    <p:extLst>
      <p:ext uri="{19B8F6BF-5375-455C-9EA6-DF929625EA0E}">
        <p15:presenceInfo xmlns:p15="http://schemas.microsoft.com/office/powerpoint/2012/main" userId="9422b80437e54a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24" autoAdjust="0"/>
  </p:normalViewPr>
  <p:slideViewPr>
    <p:cSldViewPr>
      <p:cViewPr varScale="1">
        <p:scale>
          <a:sx n="88" d="100"/>
          <a:sy n="88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19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28.11.2016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51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cs-CZ" dirty="0"/>
              <a:t>9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</a:t>
            </a:r>
            <a:r>
              <a:rPr lang="en-US" dirty="0" smtClean="0"/>
              <a:t>, Monika </a:t>
            </a:r>
            <a:r>
              <a:rPr lang="en-US" dirty="0" err="1" smtClean="0"/>
              <a:t>Kratochv</a:t>
            </a:r>
            <a:r>
              <a:rPr lang="cs-CZ" dirty="0" err="1" smtClean="0"/>
              <a:t>ílová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753131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tabulku </a:t>
            </a:r>
            <a:r>
              <a:rPr lang="cs-CZ" sz="2000" b="1" dirty="0" err="1" smtClean="0"/>
              <a:t>vysetreni</a:t>
            </a:r>
            <a:r>
              <a:rPr lang="cs-CZ" sz="2000" b="1" dirty="0" smtClean="0"/>
              <a:t>, která bude obsahovat </a:t>
            </a:r>
            <a:r>
              <a:rPr lang="cs-CZ" sz="2000" b="1" dirty="0" err="1" smtClean="0"/>
              <a:t>id_pacienta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pocet_pred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pocet_po</a:t>
            </a:r>
            <a:r>
              <a:rPr lang="cs-CZ" sz="2000" b="1" dirty="0"/>
              <a:t> </a:t>
            </a:r>
            <a:r>
              <a:rPr lang="cs-CZ" sz="2000" b="1" dirty="0" smtClean="0"/>
              <a:t>a </a:t>
            </a:r>
            <a:r>
              <a:rPr lang="cs-CZ" sz="2000" b="1" dirty="0" err="1" smtClean="0"/>
              <a:t>datum_narozeni</a:t>
            </a:r>
            <a:r>
              <a:rPr lang="cs-CZ" sz="2000" b="1" dirty="0" smtClean="0"/>
              <a:t>. A </a:t>
            </a:r>
            <a:r>
              <a:rPr lang="cs-CZ" sz="2000" b="1" dirty="0" err="1" smtClean="0"/>
              <a:t>nainsertujte</a:t>
            </a:r>
            <a:r>
              <a:rPr lang="cs-CZ" sz="2000" b="1" dirty="0" smtClean="0"/>
              <a:t> do tabulky dva libovolné záznamy.</a:t>
            </a: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90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753131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tabulku </a:t>
            </a:r>
            <a:r>
              <a:rPr lang="cs-CZ" sz="2000" b="1" dirty="0" err="1" smtClean="0"/>
              <a:t>vysetreni</a:t>
            </a:r>
            <a:r>
              <a:rPr lang="cs-CZ" sz="2000" b="1" dirty="0" smtClean="0"/>
              <a:t>, která bude obsahovat </a:t>
            </a:r>
            <a:r>
              <a:rPr lang="cs-CZ" sz="2000" b="1" dirty="0" err="1" smtClean="0"/>
              <a:t>id_pacienta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pocet_pred</a:t>
            </a:r>
            <a:r>
              <a:rPr lang="cs-CZ" sz="2000" b="1" dirty="0" smtClean="0"/>
              <a:t>, </a:t>
            </a:r>
            <a:r>
              <a:rPr lang="cs-CZ" sz="2000" b="1" dirty="0" err="1" smtClean="0"/>
              <a:t>pocet_po</a:t>
            </a:r>
            <a:r>
              <a:rPr lang="cs-CZ" sz="2000" b="1" dirty="0"/>
              <a:t> </a:t>
            </a:r>
            <a:r>
              <a:rPr lang="cs-CZ" sz="2000" b="1" dirty="0" smtClean="0"/>
              <a:t>a </a:t>
            </a:r>
            <a:r>
              <a:rPr lang="cs-CZ" sz="2000" b="1" dirty="0" err="1" smtClean="0"/>
              <a:t>datum_narozeni</a:t>
            </a:r>
            <a:r>
              <a:rPr lang="cs-CZ" sz="2000" b="1" dirty="0" smtClean="0"/>
              <a:t>. A </a:t>
            </a:r>
            <a:r>
              <a:rPr lang="cs-CZ" sz="2000" b="1" dirty="0" err="1" smtClean="0"/>
              <a:t>nainsertujte</a:t>
            </a:r>
            <a:r>
              <a:rPr lang="cs-CZ" sz="2000" b="1" dirty="0" smtClean="0"/>
              <a:t> do tabulky dva libovolné záznamy.</a:t>
            </a: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76300" y="2408427"/>
            <a:ext cx="7391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SHOW DATESTYLE;</a:t>
            </a:r>
          </a:p>
          <a:p>
            <a:r>
              <a:rPr lang="en-US" dirty="0"/>
              <a:t>SET </a:t>
            </a:r>
            <a:r>
              <a:rPr lang="en-US" dirty="0" err="1"/>
              <a:t>datestyle</a:t>
            </a:r>
            <a:r>
              <a:rPr lang="en-US" dirty="0"/>
              <a:t> = "ISO, DMY</a:t>
            </a:r>
            <a:r>
              <a:rPr lang="en-US" dirty="0" smtClean="0"/>
              <a:t>";</a:t>
            </a:r>
            <a:endParaRPr lang="cs-CZ" dirty="0" smtClean="0"/>
          </a:p>
          <a:p>
            <a:endParaRPr lang="en-US" dirty="0"/>
          </a:p>
          <a:p>
            <a:r>
              <a:rPr lang="cs-CZ" dirty="0" smtClean="0">
                <a:latin typeface="+mj-lt"/>
              </a:rPr>
              <a:t>CREATE </a:t>
            </a:r>
            <a:r>
              <a:rPr lang="cs-CZ" dirty="0">
                <a:latin typeface="+mj-lt"/>
              </a:rPr>
              <a:t>TABLE </a:t>
            </a:r>
            <a:r>
              <a:rPr lang="cs-CZ" dirty="0" err="1">
                <a:latin typeface="+mj-lt"/>
              </a:rPr>
              <a:t>vysetreni</a:t>
            </a:r>
            <a:r>
              <a:rPr lang="cs-CZ" dirty="0">
                <a:latin typeface="+mj-lt"/>
              </a:rPr>
              <a:t> (</a:t>
            </a:r>
          </a:p>
          <a:p>
            <a:r>
              <a:rPr lang="cs-CZ" dirty="0">
                <a:latin typeface="+mj-lt"/>
              </a:rPr>
              <a:t>PACIENT_ID	NUMERIC(10),</a:t>
            </a:r>
          </a:p>
          <a:p>
            <a:r>
              <a:rPr lang="cs-CZ" dirty="0">
                <a:latin typeface="+mj-lt"/>
              </a:rPr>
              <a:t>POCET_PRED	NUMERIC(10),</a:t>
            </a:r>
          </a:p>
          <a:p>
            <a:r>
              <a:rPr lang="cs-CZ" dirty="0">
                <a:latin typeface="+mj-lt"/>
              </a:rPr>
              <a:t>POCET_PO	NUMERIC(10),</a:t>
            </a:r>
          </a:p>
          <a:p>
            <a:r>
              <a:rPr lang="cs-CZ" dirty="0">
                <a:latin typeface="+mj-lt"/>
              </a:rPr>
              <a:t>DAT_NAR	</a:t>
            </a:r>
            <a:r>
              <a:rPr lang="cs-CZ" dirty="0" smtClean="0">
                <a:latin typeface="+mj-lt"/>
              </a:rPr>
              <a:t>DATE</a:t>
            </a:r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);</a:t>
            </a:r>
          </a:p>
          <a:p>
            <a:endParaRPr lang="cs-CZ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INSERT </a:t>
            </a:r>
            <a:r>
              <a:rPr lang="en-US" dirty="0">
                <a:latin typeface="+mj-lt"/>
              </a:rPr>
              <a:t>INTO </a:t>
            </a:r>
            <a:r>
              <a:rPr lang="en-US" dirty="0" err="1">
                <a:latin typeface="+mj-lt"/>
              </a:rPr>
              <a:t>vysetreni</a:t>
            </a:r>
            <a:endParaRPr lang="en-US" dirty="0">
              <a:latin typeface="+mj-lt"/>
            </a:endParaRPr>
          </a:p>
          <a:p>
            <a:r>
              <a:rPr lang="en-US" dirty="0" smtClean="0">
                <a:latin typeface="+mj-lt"/>
              </a:rPr>
              <a:t>VALUES</a:t>
            </a:r>
            <a:r>
              <a:rPr lang="cs-CZ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(1,10,21</a:t>
            </a:r>
            <a:r>
              <a:rPr lang="en-US" dirty="0">
                <a:latin typeface="+mj-lt"/>
              </a:rPr>
              <a:t>,</a:t>
            </a:r>
            <a:r>
              <a:rPr lang="en-US" dirty="0" smtClean="0">
                <a:latin typeface="+mj-lt"/>
              </a:rPr>
              <a:t>'23.02.19</a:t>
            </a:r>
            <a:r>
              <a:rPr lang="cs-CZ" dirty="0" smtClean="0">
                <a:latin typeface="+mj-lt"/>
              </a:rPr>
              <a:t>8</a:t>
            </a:r>
            <a:r>
              <a:rPr lang="en-US" dirty="0" smtClean="0">
                <a:latin typeface="+mj-lt"/>
              </a:rPr>
              <a:t>6'),</a:t>
            </a:r>
            <a:r>
              <a:rPr lang="cs-CZ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(</a:t>
            </a:r>
            <a:r>
              <a:rPr lang="cs-CZ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,13,24</a:t>
            </a:r>
            <a:r>
              <a:rPr lang="en-US" dirty="0">
                <a:latin typeface="+mj-lt"/>
              </a:rPr>
              <a:t>,</a:t>
            </a:r>
            <a:r>
              <a:rPr lang="en-US" dirty="0" smtClean="0">
                <a:latin typeface="+mj-lt"/>
              </a:rPr>
              <a:t>'25.12.19</a:t>
            </a:r>
            <a:r>
              <a:rPr lang="cs-CZ" dirty="0" smtClean="0">
                <a:latin typeface="+mj-lt"/>
              </a:rPr>
              <a:t>7</a:t>
            </a:r>
            <a:r>
              <a:rPr lang="en-US" dirty="0" smtClean="0">
                <a:latin typeface="+mj-lt"/>
              </a:rPr>
              <a:t>5')</a:t>
            </a:r>
            <a:r>
              <a:rPr lang="cs-CZ" dirty="0" smtClean="0">
                <a:latin typeface="+mj-lt"/>
              </a:rPr>
              <a:t>;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233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1427351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Přidejte do tabulky vyšetření sloupec vek a naplňte jej pomocí vámi vytvořené funkce </a:t>
            </a:r>
            <a:r>
              <a:rPr lang="cs-CZ" sz="2000" b="1" dirty="0" err="1" smtClean="0"/>
              <a:t>vek_roky</a:t>
            </a:r>
            <a:r>
              <a:rPr lang="cs-CZ" sz="2000" b="1" dirty="0" smtClean="0"/>
              <a:t>.</a:t>
            </a: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48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1427351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Přidejte do tabulky vyšetření sloupec vek a naplňte jej pomocí vámi vytvořené funkce </a:t>
            </a:r>
            <a:r>
              <a:rPr lang="cs-CZ" sz="2000" b="1" dirty="0" err="1" smtClean="0"/>
              <a:t>vek_roky</a:t>
            </a:r>
            <a:r>
              <a:rPr lang="cs-CZ" sz="2000" b="1" dirty="0" smtClean="0"/>
              <a:t>.</a:t>
            </a: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73112" y="2408426"/>
            <a:ext cx="77593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j-lt"/>
              </a:rPr>
              <a:t>ALTER TABLE </a:t>
            </a:r>
            <a:r>
              <a:rPr lang="cs-CZ" dirty="0" err="1">
                <a:latin typeface="+mj-lt"/>
              </a:rPr>
              <a:t>vysetreni</a:t>
            </a:r>
            <a:r>
              <a:rPr lang="cs-CZ" dirty="0">
                <a:latin typeface="+mj-lt"/>
              </a:rPr>
              <a:t> ADD COLUMN vek NUMERIC(2);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vysetreni</a:t>
            </a:r>
            <a:r>
              <a:rPr lang="cs-CZ" dirty="0">
                <a:latin typeface="+mj-lt"/>
              </a:rPr>
              <a:t> SET vek = </a:t>
            </a:r>
            <a:r>
              <a:rPr lang="cs-CZ" dirty="0" err="1">
                <a:latin typeface="+mj-lt"/>
              </a:rPr>
              <a:t>vek_roky</a:t>
            </a:r>
            <a:r>
              <a:rPr lang="cs-CZ" dirty="0">
                <a:latin typeface="+mj-lt"/>
              </a:rPr>
              <a:t>(</a:t>
            </a:r>
            <a:r>
              <a:rPr lang="cs-CZ" dirty="0" err="1">
                <a:latin typeface="+mj-lt"/>
              </a:rPr>
              <a:t>datum_narozeni</a:t>
            </a:r>
            <a:r>
              <a:rPr lang="cs-CZ" dirty="0">
                <a:latin typeface="+mj-lt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1156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1427351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Přidejte do tabulky vyšetření sloupec </a:t>
            </a:r>
            <a:r>
              <a:rPr lang="cs-CZ" sz="2000" b="1" dirty="0" err="1" smtClean="0"/>
              <a:t>změna_procento</a:t>
            </a:r>
            <a:r>
              <a:rPr lang="cs-CZ" sz="2000" b="1" dirty="0" smtClean="0"/>
              <a:t> a naplňte jej pomocí vámi vytvořené funkce procento.</a:t>
            </a: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66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1427351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Přidejte do tabulky vyšetření sloupec </a:t>
            </a:r>
            <a:r>
              <a:rPr lang="cs-CZ" sz="2000" b="1" dirty="0" err="1" smtClean="0"/>
              <a:t>zmena_procento</a:t>
            </a:r>
            <a:r>
              <a:rPr lang="cs-CZ" sz="2000" b="1" dirty="0" smtClean="0"/>
              <a:t>, který bude znázorňovat procentuální změnu počtu před a po. A naplňte jej pomocí vámi vytvořené funkce procento.</a:t>
            </a: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57200" y="2437208"/>
            <a:ext cx="80752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ALTER TABLE </a:t>
            </a:r>
            <a:r>
              <a:rPr lang="cs-CZ" dirty="0" err="1">
                <a:latin typeface="+mj-lt"/>
              </a:rPr>
              <a:t>vysetreni</a:t>
            </a:r>
            <a:r>
              <a:rPr lang="cs-CZ" dirty="0">
                <a:latin typeface="+mj-lt"/>
              </a:rPr>
              <a:t> ADD COLUMN </a:t>
            </a:r>
            <a:r>
              <a:rPr lang="cs-CZ" dirty="0" err="1">
                <a:latin typeface="+mj-lt"/>
              </a:rPr>
              <a:t>zmena_procento</a:t>
            </a:r>
            <a:r>
              <a:rPr lang="cs-CZ" dirty="0">
                <a:latin typeface="+mj-lt"/>
              </a:rPr>
              <a:t> NUMERIC(4,2);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vysetreni</a:t>
            </a:r>
            <a:r>
              <a:rPr lang="cs-CZ" dirty="0">
                <a:latin typeface="+mj-lt"/>
              </a:rPr>
              <a:t> SET </a:t>
            </a:r>
            <a:r>
              <a:rPr lang="cs-CZ" dirty="0" err="1">
                <a:latin typeface="+mj-lt"/>
              </a:rPr>
              <a:t>zmena_procento</a:t>
            </a:r>
            <a:r>
              <a:rPr lang="cs-CZ" dirty="0">
                <a:latin typeface="+mj-lt"/>
              </a:rPr>
              <a:t> = </a:t>
            </a:r>
            <a:r>
              <a:rPr lang="cs-CZ" dirty="0" smtClean="0">
                <a:latin typeface="+mj-lt"/>
              </a:rPr>
              <a:t>procento(</a:t>
            </a:r>
            <a:r>
              <a:rPr lang="cs-CZ" dirty="0" err="1" smtClean="0">
                <a:latin typeface="+mj-lt"/>
              </a:rPr>
              <a:t>pocet_po</a:t>
            </a:r>
            <a:r>
              <a:rPr lang="cs-CZ" dirty="0" smtClean="0">
                <a:latin typeface="+mj-lt"/>
              </a:rPr>
              <a:t> - </a:t>
            </a:r>
            <a:r>
              <a:rPr lang="cs-CZ" dirty="0" err="1" smtClean="0">
                <a:latin typeface="+mj-lt"/>
              </a:rPr>
              <a:t>pocet_pred</a:t>
            </a:r>
            <a:r>
              <a:rPr lang="cs-CZ" dirty="0" smtClean="0">
                <a:latin typeface="+mj-lt"/>
              </a:rPr>
              <a:t>, </a:t>
            </a:r>
            <a:r>
              <a:rPr lang="cs-CZ" dirty="0" err="1" smtClean="0">
                <a:latin typeface="+mj-lt"/>
              </a:rPr>
              <a:t>pocet_po</a:t>
            </a:r>
            <a:r>
              <a:rPr lang="cs-CZ" dirty="0" smtClean="0">
                <a:latin typeface="+mj-lt"/>
              </a:rPr>
              <a:t>);</a:t>
            </a:r>
          </a:p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b="1" dirty="0" smtClean="0">
                <a:latin typeface="+mj-lt"/>
              </a:rPr>
              <a:t>-- poznámka</a:t>
            </a:r>
          </a:p>
          <a:p>
            <a:r>
              <a:rPr lang="cs-CZ" dirty="0" smtClean="0">
                <a:latin typeface="+mj-lt"/>
              </a:rPr>
              <a:t>Do argumentu funkce lze vložit i SELECT: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ALTER TABLE </a:t>
            </a:r>
            <a:r>
              <a:rPr lang="cs-CZ" dirty="0" err="1">
                <a:latin typeface="+mj-lt"/>
              </a:rPr>
              <a:t>vysetreni</a:t>
            </a:r>
            <a:r>
              <a:rPr lang="cs-CZ" dirty="0">
                <a:latin typeface="+mj-lt"/>
              </a:rPr>
              <a:t> ADD COLUMN </a:t>
            </a:r>
            <a:r>
              <a:rPr lang="cs-CZ" dirty="0" smtClean="0">
                <a:latin typeface="+mj-lt"/>
              </a:rPr>
              <a:t>procento2 </a:t>
            </a:r>
            <a:r>
              <a:rPr lang="cs-CZ" dirty="0">
                <a:latin typeface="+mj-lt"/>
              </a:rPr>
              <a:t>NUMERIC(4,2</a:t>
            </a:r>
            <a:r>
              <a:rPr lang="cs-CZ" dirty="0" smtClean="0">
                <a:latin typeface="+mj-lt"/>
              </a:rPr>
              <a:t>);</a:t>
            </a:r>
            <a:endParaRPr lang="cs-CZ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vysetreni</a:t>
            </a:r>
            <a:r>
              <a:rPr lang="cs-CZ" dirty="0">
                <a:latin typeface="+mj-lt"/>
              </a:rPr>
              <a:t> SET </a:t>
            </a:r>
            <a:r>
              <a:rPr lang="cs-CZ" dirty="0" smtClean="0">
                <a:latin typeface="+mj-lt"/>
              </a:rPr>
              <a:t>procento2 </a:t>
            </a:r>
            <a:r>
              <a:rPr lang="cs-CZ" dirty="0">
                <a:latin typeface="+mj-lt"/>
              </a:rPr>
              <a:t>= procento(</a:t>
            </a:r>
            <a:r>
              <a:rPr lang="cs-CZ" dirty="0" err="1">
                <a:latin typeface="+mj-lt"/>
              </a:rPr>
              <a:t>pocet_pred</a:t>
            </a:r>
            <a:r>
              <a:rPr lang="cs-CZ" dirty="0">
                <a:latin typeface="+mj-lt"/>
              </a:rPr>
              <a:t>, (SELECT sum(</a:t>
            </a:r>
            <a:r>
              <a:rPr lang="cs-CZ" dirty="0" err="1">
                <a:latin typeface="+mj-lt"/>
              </a:rPr>
              <a:t>pocet_pred</a:t>
            </a:r>
            <a:r>
              <a:rPr lang="cs-CZ" dirty="0">
                <a:latin typeface="+mj-lt"/>
              </a:rPr>
              <a:t>) FROM </a:t>
            </a:r>
            <a:r>
              <a:rPr lang="cs-CZ" dirty="0" err="1">
                <a:latin typeface="+mj-lt"/>
              </a:rPr>
              <a:t>vysetreni</a:t>
            </a:r>
            <a:r>
              <a:rPr lang="cs-CZ" dirty="0">
                <a:latin typeface="+mj-lt"/>
              </a:rPr>
              <a:t>));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894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194386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AutoNum type="arabicPeriod"/>
            </a:pPr>
            <a:r>
              <a:rPr lang="cs-CZ" sz="2000" b="1" dirty="0" smtClean="0"/>
              <a:t>Vytvoříte tabulku</a:t>
            </a:r>
          </a:p>
          <a:p>
            <a:pPr marL="228600" indent="-228600" algn="ctr">
              <a:buAutoNum type="arabicPeriod"/>
            </a:pPr>
            <a:r>
              <a:rPr lang="cs-CZ" sz="2000" b="1" dirty="0"/>
              <a:t> N</a:t>
            </a:r>
            <a:r>
              <a:rPr lang="cs-CZ" sz="2000" b="1" dirty="0" smtClean="0"/>
              <a:t>aimportujete data</a:t>
            </a:r>
          </a:p>
          <a:p>
            <a:pPr marL="228600" indent="-228600" algn="ctr">
              <a:buAutoNum type="arabicPeriod"/>
            </a:pPr>
            <a:r>
              <a:rPr lang="cs-CZ" sz="2000" b="1" dirty="0" smtClean="0"/>
              <a:t>Proveďte základní úpravu dat</a:t>
            </a:r>
          </a:p>
          <a:p>
            <a:pPr marL="228600" indent="-228600" algn="ctr">
              <a:buAutoNum type="arabicPeriod"/>
            </a:pPr>
            <a:r>
              <a:rPr lang="cs-CZ" sz="2000" b="1" dirty="0" err="1" smtClean="0"/>
              <a:t>Nakategorizujete</a:t>
            </a:r>
            <a:r>
              <a:rPr lang="cs-CZ" sz="2000" b="1" dirty="0" smtClean="0"/>
              <a:t> některé proměnné</a:t>
            </a:r>
          </a:p>
          <a:p>
            <a:pPr marL="228600" indent="-228600" algn="ctr">
              <a:buAutoNum type="arabicPeriod"/>
            </a:pPr>
            <a:r>
              <a:rPr lang="cs-CZ" sz="2000" b="1" dirty="0"/>
              <a:t> </a:t>
            </a:r>
            <a:r>
              <a:rPr lang="cs-CZ" sz="2000" b="1" dirty="0" smtClean="0"/>
              <a:t>Všechny předchozí dotazy zaobalte do funkce</a:t>
            </a:r>
          </a:p>
          <a:p>
            <a:pPr marL="228600" indent="-228600" algn="ctr">
              <a:buAutoNum type="arabicPeriod"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480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AutoNum type="arabicPeriod"/>
            </a:pPr>
            <a:r>
              <a:rPr lang="cs-CZ" sz="2000" b="1" dirty="0" smtClean="0"/>
              <a:t>Vytvoříte tabulku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97968" y="1844824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j-lt"/>
              </a:rPr>
              <a:t>1. Stáhněte si ze sdíleného disku </a:t>
            </a:r>
            <a:r>
              <a:rPr lang="cs-CZ" dirty="0" err="1" smtClean="0">
                <a:latin typeface="+mj-lt"/>
              </a:rPr>
              <a:t>csv</a:t>
            </a:r>
            <a:r>
              <a:rPr lang="cs-CZ" dirty="0" smtClean="0">
                <a:latin typeface="+mj-lt"/>
              </a:rPr>
              <a:t> soubor mamo_scr.csv</a:t>
            </a:r>
          </a:p>
          <a:p>
            <a:r>
              <a:rPr lang="cs-CZ" dirty="0" smtClean="0">
                <a:latin typeface="+mj-lt"/>
              </a:rPr>
              <a:t>2. Soubor otevřete v nějakém programu (např. excel)</a:t>
            </a:r>
          </a:p>
          <a:p>
            <a:r>
              <a:rPr lang="cs-CZ" dirty="0" smtClean="0">
                <a:latin typeface="+mj-lt"/>
              </a:rPr>
              <a:t>3. Data si prohlédněte</a:t>
            </a:r>
          </a:p>
          <a:p>
            <a:r>
              <a:rPr lang="cs-CZ" dirty="0" smtClean="0">
                <a:latin typeface="+mj-lt"/>
              </a:rPr>
              <a:t>4. Zjistěte, jaké sloupce soubor obsahuje a jakého jsou datového typu</a:t>
            </a:r>
          </a:p>
          <a:p>
            <a:r>
              <a:rPr lang="cs-CZ" dirty="0" smtClean="0">
                <a:latin typeface="+mj-lt"/>
              </a:rPr>
              <a:t>5. Podle zdrojového souboru vytvořte tabulku v databázi</a:t>
            </a:r>
          </a:p>
          <a:p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941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AutoNum type="arabicPeriod"/>
            </a:pPr>
            <a:r>
              <a:rPr lang="cs-CZ" sz="2000" b="1" dirty="0" smtClean="0"/>
              <a:t>Vytvoříte tabulku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97968" y="1844824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1. Stáhněte si ze sdíleného disku </a:t>
            </a:r>
            <a:r>
              <a:rPr lang="cs-CZ" dirty="0" err="1"/>
              <a:t>csv</a:t>
            </a:r>
            <a:r>
              <a:rPr lang="cs-CZ" dirty="0"/>
              <a:t> soubor mamo_scr.csv</a:t>
            </a:r>
          </a:p>
          <a:p>
            <a:r>
              <a:rPr lang="cs-CZ" dirty="0"/>
              <a:t>2. Soubor otevřete v nějakém programu (např. excel)</a:t>
            </a:r>
          </a:p>
          <a:p>
            <a:r>
              <a:rPr lang="cs-CZ" dirty="0"/>
              <a:t>3. Data si prohlédněte</a:t>
            </a:r>
          </a:p>
          <a:p>
            <a:r>
              <a:rPr lang="cs-CZ" dirty="0"/>
              <a:t>4. Zjistěte, jaké sloupce soubor obsahuje a jakého jsou datového typu</a:t>
            </a:r>
          </a:p>
          <a:p>
            <a:r>
              <a:rPr lang="cs-CZ" dirty="0"/>
              <a:t>5. Podle zdrojového souboru vytvořte tabulku v databázi</a:t>
            </a:r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97968" y="3534539"/>
            <a:ext cx="74888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j-lt"/>
              </a:rPr>
              <a:t>CREATE TABLE </a:t>
            </a:r>
            <a:r>
              <a:rPr lang="cs-CZ" dirty="0" err="1" smtClean="0">
                <a:latin typeface="+mj-lt"/>
              </a:rPr>
              <a:t>mamo_scr</a:t>
            </a:r>
            <a:r>
              <a:rPr lang="cs-CZ" dirty="0" smtClean="0">
                <a:latin typeface="+mj-lt"/>
              </a:rPr>
              <a:t> </a:t>
            </a:r>
          </a:p>
          <a:p>
            <a:r>
              <a:rPr lang="cs-CZ" dirty="0" smtClean="0">
                <a:latin typeface="+mj-lt"/>
              </a:rPr>
              <a:t>(</a:t>
            </a:r>
            <a:endParaRPr lang="cs-CZ" dirty="0">
              <a:latin typeface="+mj-lt"/>
            </a:endParaRPr>
          </a:p>
          <a:p>
            <a:r>
              <a:rPr lang="cs-CZ" dirty="0" err="1">
                <a:latin typeface="+mj-lt"/>
              </a:rPr>
              <a:t>id_pacientky</a:t>
            </a:r>
            <a:r>
              <a:rPr lang="cs-CZ" dirty="0">
                <a:latin typeface="+mj-lt"/>
              </a:rPr>
              <a:t>	NUMERIC(10),</a:t>
            </a:r>
          </a:p>
          <a:p>
            <a:r>
              <a:rPr lang="cs-CZ" dirty="0" err="1">
                <a:latin typeface="+mj-lt"/>
              </a:rPr>
              <a:t>datum_narozeni</a:t>
            </a:r>
            <a:r>
              <a:rPr lang="cs-CZ" dirty="0">
                <a:latin typeface="+mj-lt"/>
              </a:rPr>
              <a:t>	DATE,</a:t>
            </a:r>
          </a:p>
          <a:p>
            <a:r>
              <a:rPr lang="cs-CZ" dirty="0">
                <a:latin typeface="+mj-lt"/>
              </a:rPr>
              <a:t>kraj		VARCHAR(3),</a:t>
            </a:r>
          </a:p>
          <a:p>
            <a:r>
              <a:rPr lang="cs-CZ" dirty="0">
                <a:latin typeface="+mj-lt"/>
              </a:rPr>
              <a:t>metoda		NUMERIC(3),</a:t>
            </a:r>
          </a:p>
          <a:p>
            <a:r>
              <a:rPr lang="cs-CZ" dirty="0" err="1">
                <a:latin typeface="+mj-lt"/>
              </a:rPr>
              <a:t>datum_vys</a:t>
            </a:r>
            <a:r>
              <a:rPr lang="cs-CZ" dirty="0">
                <a:latin typeface="+mj-lt"/>
              </a:rPr>
              <a:t>	DATE,</a:t>
            </a:r>
          </a:p>
          <a:p>
            <a:r>
              <a:rPr lang="cs-CZ" dirty="0" err="1">
                <a:latin typeface="+mj-lt"/>
              </a:rPr>
              <a:t>vysledek_vys</a:t>
            </a:r>
            <a:r>
              <a:rPr lang="cs-CZ" dirty="0">
                <a:latin typeface="+mj-lt"/>
              </a:rPr>
              <a:t>	NUMERIC(3)</a:t>
            </a:r>
          </a:p>
          <a:p>
            <a:r>
              <a:rPr lang="cs-CZ" dirty="0" smtClean="0">
                <a:latin typeface="+mj-lt"/>
              </a:rPr>
              <a:t>);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426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2"/>
            </a:pPr>
            <a:r>
              <a:rPr lang="cs-CZ" sz="2000" b="1" dirty="0" smtClean="0"/>
              <a:t>Naimportujete </a:t>
            </a:r>
            <a:r>
              <a:rPr lang="cs-CZ" sz="2000" b="1" dirty="0"/>
              <a:t>data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2123138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/>
              <a:t>Napište COPY příkaz pro import dat z adresáře ve vašem počítači</a:t>
            </a:r>
          </a:p>
          <a:p>
            <a:pPr marL="342900" indent="-342900">
              <a:buAutoNum type="arabicPeriod"/>
            </a:pPr>
            <a:r>
              <a:rPr lang="cs-CZ" dirty="0"/>
              <a:t>Dejte si pozor na nastavení oprávnění – nastavte pro EVERYONE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46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CREATE OR REPLACE FUNCTION </a:t>
            </a:r>
            <a:r>
              <a:rPr lang="cs-CZ" sz="1800" dirty="0" err="1" smtClean="0">
                <a:solidFill>
                  <a:srgbClr val="FF0000"/>
                </a:solidFill>
              </a:rPr>
              <a:t>nazev_funkce</a:t>
            </a:r>
            <a:r>
              <a:rPr lang="cs-CZ" sz="1800" dirty="0" smtClean="0"/>
              <a:t> (</a:t>
            </a:r>
            <a:r>
              <a:rPr lang="en-US" sz="1800" dirty="0" smtClean="0"/>
              <a:t>[</a:t>
            </a:r>
            <a:r>
              <a:rPr lang="cs-CZ" sz="1800" dirty="0" smtClean="0">
                <a:solidFill>
                  <a:srgbClr val="FF0000"/>
                </a:solidFill>
              </a:rPr>
              <a:t>argument</a:t>
            </a:r>
            <a:r>
              <a:rPr lang="cs-CZ" sz="1800" dirty="0" smtClean="0"/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datovy_typ</a:t>
            </a:r>
            <a:r>
              <a:rPr lang="cs-CZ" sz="1800" dirty="0" smtClean="0"/>
              <a:t>,…</a:t>
            </a:r>
            <a:r>
              <a:rPr lang="en-US" sz="1800" dirty="0" smtClean="0"/>
              <a:t>]</a:t>
            </a:r>
            <a:r>
              <a:rPr lang="cs-CZ" sz="1800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RETURNS </a:t>
            </a:r>
            <a:r>
              <a:rPr lang="cs-CZ" sz="1800" dirty="0" err="1" smtClean="0">
                <a:solidFill>
                  <a:srgbClr val="FF0000"/>
                </a:solidFill>
              </a:rPr>
              <a:t>typ_navratove_hodnoty</a:t>
            </a:r>
            <a:r>
              <a:rPr lang="cs-CZ" sz="1800" dirty="0" smtClean="0"/>
              <a:t> AS </a:t>
            </a:r>
            <a:r>
              <a:rPr lang="en-US" sz="1800" dirty="0" smtClean="0"/>
              <a:t>$$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[</a:t>
            </a:r>
            <a:r>
              <a:rPr lang="cs-CZ" sz="1800" dirty="0" smtClean="0"/>
              <a:t>DECLARE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err="1">
                <a:solidFill>
                  <a:srgbClr val="FF0000"/>
                </a:solidFill>
              </a:rPr>
              <a:t>n</a:t>
            </a:r>
            <a:r>
              <a:rPr lang="cs-CZ" sz="1800" dirty="0" err="1" smtClean="0">
                <a:solidFill>
                  <a:srgbClr val="FF0000"/>
                </a:solidFill>
              </a:rPr>
              <a:t>azev_deklarovane_promenne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datovy_typ</a:t>
            </a:r>
            <a:r>
              <a:rPr lang="cs-CZ" sz="1800" dirty="0" smtClean="0">
                <a:solidFill>
                  <a:srgbClr val="FF0000"/>
                </a:solidFill>
              </a:rPr>
              <a:t>;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smtClean="0"/>
              <a:t>…</a:t>
            </a:r>
            <a:r>
              <a:rPr lang="en-US" sz="1800" dirty="0" smtClean="0"/>
              <a:t>]</a:t>
            </a:r>
            <a:endParaRPr lang="cs-CZ" sz="1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BEGIN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err="1" smtClean="0">
                <a:solidFill>
                  <a:srgbClr val="FF0000"/>
                </a:solidFill>
              </a:rPr>
              <a:t>telo_funkce</a:t>
            </a:r>
            <a:endParaRPr lang="cs-CZ" sz="18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RETURN </a:t>
            </a:r>
            <a:r>
              <a:rPr lang="cs-CZ" sz="1800" dirty="0" err="1" smtClean="0">
                <a:solidFill>
                  <a:srgbClr val="FF0000"/>
                </a:solidFill>
              </a:rPr>
              <a:t>navratova_hodnota</a:t>
            </a:r>
            <a:r>
              <a:rPr lang="cs-CZ" sz="1800" dirty="0" smtClean="0"/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END;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$$</a:t>
            </a:r>
            <a:r>
              <a:rPr lang="cs-CZ" sz="1800" dirty="0" smtClean="0"/>
              <a:t> LANGUAGE PLPGSQL;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DROP FUNCTION </a:t>
            </a:r>
            <a:r>
              <a:rPr lang="cs-CZ" sz="1800" dirty="0" err="1">
                <a:solidFill>
                  <a:srgbClr val="FF0000"/>
                </a:solidFill>
              </a:rPr>
              <a:t>nazev_funkce</a:t>
            </a:r>
            <a:r>
              <a:rPr lang="cs-CZ" sz="1800" dirty="0"/>
              <a:t> (</a:t>
            </a:r>
            <a:r>
              <a:rPr lang="en-US" sz="1800" dirty="0"/>
              <a:t>[</a:t>
            </a:r>
            <a:r>
              <a:rPr lang="cs-CZ" sz="1800" dirty="0">
                <a:solidFill>
                  <a:srgbClr val="FF0000"/>
                </a:solidFill>
              </a:rPr>
              <a:t>argument</a:t>
            </a:r>
            <a:r>
              <a:rPr lang="cs-CZ" sz="1800" dirty="0"/>
              <a:t> </a:t>
            </a:r>
            <a:r>
              <a:rPr lang="cs-CZ" sz="1800" dirty="0" err="1">
                <a:solidFill>
                  <a:srgbClr val="FF0000"/>
                </a:solidFill>
              </a:rPr>
              <a:t>datovy_typ</a:t>
            </a:r>
            <a:r>
              <a:rPr lang="cs-CZ" sz="1800" dirty="0"/>
              <a:t>,…</a:t>
            </a:r>
            <a:r>
              <a:rPr lang="en-US" sz="1800" dirty="0"/>
              <a:t>]</a:t>
            </a:r>
            <a:r>
              <a:rPr lang="cs-CZ" sz="1800" dirty="0" smtClean="0"/>
              <a:t>)</a:t>
            </a:r>
            <a:r>
              <a:rPr lang="en-US" sz="1800" dirty="0" smtClean="0"/>
              <a:t>;</a:t>
            </a:r>
            <a:endParaRPr lang="en-US" sz="18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SELECT </a:t>
            </a:r>
            <a:r>
              <a:rPr lang="cs-CZ" sz="1800" dirty="0" err="1">
                <a:solidFill>
                  <a:srgbClr val="FF0000"/>
                </a:solidFill>
              </a:rPr>
              <a:t>nazev_funkce</a:t>
            </a:r>
            <a:r>
              <a:rPr lang="cs-CZ" sz="1800" dirty="0"/>
              <a:t> (</a:t>
            </a:r>
            <a:r>
              <a:rPr lang="en-US" sz="1800" dirty="0"/>
              <a:t>[</a:t>
            </a:r>
            <a:r>
              <a:rPr lang="cs-CZ" sz="1800" dirty="0">
                <a:solidFill>
                  <a:srgbClr val="FF0000"/>
                </a:solidFill>
              </a:rPr>
              <a:t>argument</a:t>
            </a:r>
            <a:r>
              <a:rPr lang="cs-CZ" sz="1800" dirty="0"/>
              <a:t> </a:t>
            </a:r>
            <a:r>
              <a:rPr lang="cs-CZ" sz="1800" dirty="0" err="1">
                <a:solidFill>
                  <a:srgbClr val="FF0000"/>
                </a:solidFill>
              </a:rPr>
              <a:t>datovy_typ</a:t>
            </a:r>
            <a:r>
              <a:rPr lang="cs-CZ" sz="1800" dirty="0"/>
              <a:t>,…</a:t>
            </a:r>
            <a:r>
              <a:rPr lang="en-US" sz="1800" dirty="0"/>
              <a:t>]</a:t>
            </a:r>
            <a:r>
              <a:rPr lang="cs-CZ" sz="1800" dirty="0"/>
              <a:t>)</a:t>
            </a:r>
            <a:r>
              <a:rPr lang="en-US" sz="1800" dirty="0" smtClean="0"/>
              <a:t>;</a:t>
            </a:r>
            <a:endParaRPr lang="cs-CZ" sz="1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2"/>
            </a:pPr>
            <a:r>
              <a:rPr lang="cs-CZ" sz="2000" b="1" dirty="0" smtClean="0"/>
              <a:t>Naimportujete </a:t>
            </a:r>
            <a:r>
              <a:rPr lang="cs-CZ" sz="2000" b="1" dirty="0"/>
              <a:t>data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2123138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>
                <a:latin typeface="+mj-lt"/>
              </a:rPr>
              <a:t>Napište COPY příkaz pro import dat z adresáře ve vašem počítači</a:t>
            </a:r>
          </a:p>
          <a:p>
            <a:pPr marL="342900" indent="-342900">
              <a:buAutoNum type="arabicPeriod"/>
            </a:pPr>
            <a:r>
              <a:rPr lang="cs-CZ" dirty="0" smtClean="0">
                <a:latin typeface="+mj-lt"/>
              </a:rPr>
              <a:t>Dejte si pozor na nastavení oprávnění – nastavte pro EVERYONE</a:t>
            </a:r>
          </a:p>
          <a:p>
            <a:endParaRPr lang="cs-CZ" dirty="0" smtClean="0">
              <a:latin typeface="+mj-lt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223628" y="3284984"/>
            <a:ext cx="66967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COPY </a:t>
            </a:r>
            <a:r>
              <a:rPr lang="cs-CZ" dirty="0" err="1">
                <a:latin typeface="+mj-lt"/>
              </a:rPr>
              <a:t>mamo_scr</a:t>
            </a:r>
            <a:endParaRPr lang="cs-CZ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+mj-lt"/>
              </a:rPr>
              <a:t>FROM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+mj-lt"/>
              </a:rPr>
              <a:t>'</a:t>
            </a:r>
            <a:r>
              <a:rPr lang="cs-CZ" dirty="0" err="1" smtClean="0">
                <a:latin typeface="+mj-lt"/>
              </a:rPr>
              <a:t>C:document</a:t>
            </a:r>
            <a:r>
              <a:rPr lang="cs-CZ" dirty="0" smtClean="0">
                <a:latin typeface="+mj-lt"/>
              </a:rPr>
              <a:t>/…/mamo_scr.csv</a:t>
            </a:r>
            <a:r>
              <a:rPr lang="cs-CZ" dirty="0">
                <a:latin typeface="+mj-lt"/>
              </a:rPr>
              <a:t>'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CSV </a:t>
            </a:r>
            <a:r>
              <a:rPr lang="cs-CZ" dirty="0" err="1">
                <a:latin typeface="+mj-lt"/>
              </a:rPr>
              <a:t>delimiter</a:t>
            </a:r>
            <a:r>
              <a:rPr lang="cs-CZ" dirty="0">
                <a:latin typeface="+mj-lt"/>
              </a:rPr>
              <a:t> ';' </a:t>
            </a:r>
            <a:r>
              <a:rPr lang="cs-CZ" dirty="0" err="1">
                <a:latin typeface="+mj-lt"/>
              </a:rPr>
              <a:t>header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null</a:t>
            </a:r>
            <a:r>
              <a:rPr lang="cs-CZ" dirty="0">
                <a:latin typeface="+mj-lt"/>
              </a:rPr>
              <a:t> '';</a:t>
            </a:r>
          </a:p>
        </p:txBody>
      </p:sp>
    </p:spTree>
    <p:extLst>
      <p:ext uri="{BB962C8B-B14F-4D97-AF65-F5344CB8AC3E}">
        <p14:creationId xmlns:p14="http://schemas.microsoft.com/office/powerpoint/2010/main" val="131974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3"/>
            </a:pPr>
            <a:r>
              <a:rPr lang="cs-CZ" sz="2000" b="1" dirty="0" smtClean="0"/>
              <a:t>Proveďte </a:t>
            </a:r>
            <a:r>
              <a:rPr lang="cs-CZ" sz="2000" b="1" dirty="0"/>
              <a:t>základní úpravu dat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7200" y="1844824"/>
            <a:ext cx="85074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>
                <a:latin typeface="+mj-lt"/>
              </a:rPr>
              <a:t>Odstraňte všechny záznamy, kde chybí datum narození nebo datum vyšetření</a:t>
            </a:r>
          </a:p>
          <a:p>
            <a:pPr marL="342900" indent="-342900">
              <a:buAutoNum type="arabicPeriod"/>
            </a:pPr>
            <a:r>
              <a:rPr lang="cs-CZ" dirty="0" smtClean="0">
                <a:latin typeface="+mj-lt"/>
              </a:rPr>
              <a:t>Ověřte konzistenci </a:t>
            </a:r>
            <a:r>
              <a:rPr lang="cs-CZ" dirty="0" err="1" smtClean="0">
                <a:latin typeface="+mj-lt"/>
              </a:rPr>
              <a:t>datumů</a:t>
            </a:r>
            <a:r>
              <a:rPr lang="cs-CZ" dirty="0" smtClean="0">
                <a:latin typeface="+mj-lt"/>
              </a:rPr>
              <a:t> a případné chybné záznamy odstraňte</a:t>
            </a:r>
          </a:p>
          <a:p>
            <a:pPr marL="342900" indent="-342900">
              <a:buAutoNum type="arabicPeriod"/>
            </a:pPr>
            <a:r>
              <a:rPr lang="cs-CZ" dirty="0" smtClean="0">
                <a:latin typeface="+mj-lt"/>
              </a:rPr>
              <a:t>Doplňte hodnotu ve sloupci kraj na 999, kde kraj není uveden</a:t>
            </a:r>
          </a:p>
          <a:p>
            <a:pPr marL="342900" indent="-342900">
              <a:buFontTx/>
              <a:buAutoNum type="arabicPeriod"/>
            </a:pPr>
            <a:r>
              <a:rPr lang="cs-CZ" dirty="0" smtClean="0">
                <a:latin typeface="+mj-lt"/>
              </a:rPr>
              <a:t>Změňte hodnotu metody na NULL v případě, že nespadá </a:t>
            </a:r>
            <a:r>
              <a:rPr lang="cs-CZ" dirty="0"/>
              <a:t>mezi hodnoty </a:t>
            </a:r>
            <a:r>
              <a:rPr lang="cs-CZ" dirty="0" smtClean="0"/>
              <a:t>1,2,3,4,5,6,7,9 a hodnotu výsledku vyšetření </a:t>
            </a:r>
            <a:r>
              <a:rPr lang="cs-CZ" dirty="0"/>
              <a:t>v případě, že nespadá </a:t>
            </a:r>
            <a:r>
              <a:rPr lang="cs-CZ" dirty="0" smtClean="0"/>
              <a:t>mezi hodnoty 1 až 10</a:t>
            </a:r>
          </a:p>
          <a:p>
            <a:pPr marL="342900" indent="-342900">
              <a:buFontTx/>
              <a:buAutoNum type="arabicPeriod"/>
            </a:pPr>
            <a:endParaRPr lang="cs-CZ" dirty="0"/>
          </a:p>
          <a:p>
            <a:pPr marL="342900" indent="-342900">
              <a:buAutoNum type="arabicPeriod"/>
            </a:pPr>
            <a:endParaRPr lang="cs-CZ" dirty="0" smtClean="0">
              <a:latin typeface="+mj-lt"/>
            </a:endParaRPr>
          </a:p>
          <a:p>
            <a:pPr marL="342900" indent="-342900">
              <a:buAutoNum type="arabicPeriod"/>
            </a:pPr>
            <a:endParaRPr lang="cs-CZ" dirty="0" smtClean="0">
              <a:latin typeface="+mj-lt"/>
            </a:endParaRPr>
          </a:p>
          <a:p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985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3"/>
            </a:pPr>
            <a:r>
              <a:rPr lang="cs-CZ" sz="2000" b="1" dirty="0" smtClean="0"/>
              <a:t>Proveďte </a:t>
            </a:r>
            <a:r>
              <a:rPr lang="cs-CZ" sz="2000" b="1" dirty="0"/>
              <a:t>základní úpravu dat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7200" y="1844824"/>
            <a:ext cx="85074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>
                <a:latin typeface="+mj-lt"/>
              </a:rPr>
              <a:t>Odstraňte všechny záznamy, kde chybí datum narození nebo datum vyšetření</a:t>
            </a:r>
          </a:p>
          <a:p>
            <a:pPr marL="342900" indent="-342900">
              <a:buAutoNum type="arabicPeriod"/>
            </a:pPr>
            <a:r>
              <a:rPr lang="cs-CZ" dirty="0" smtClean="0">
                <a:latin typeface="+mj-lt"/>
              </a:rPr>
              <a:t>Ověřte konzistenci </a:t>
            </a:r>
            <a:r>
              <a:rPr lang="cs-CZ" dirty="0" err="1" smtClean="0">
                <a:latin typeface="+mj-lt"/>
              </a:rPr>
              <a:t>datumů</a:t>
            </a:r>
            <a:r>
              <a:rPr lang="cs-CZ" dirty="0" smtClean="0">
                <a:latin typeface="+mj-lt"/>
              </a:rPr>
              <a:t> a případné chybné záznamy odstraňte</a:t>
            </a:r>
          </a:p>
          <a:p>
            <a:pPr marL="342900" indent="-342900">
              <a:buAutoNum type="arabicPeriod"/>
            </a:pPr>
            <a:r>
              <a:rPr lang="cs-CZ" dirty="0" smtClean="0">
                <a:latin typeface="+mj-lt"/>
              </a:rPr>
              <a:t>Doplňte hodnotu ve sloupci kraj na 999, kde kraj není uveden</a:t>
            </a:r>
          </a:p>
          <a:p>
            <a:pPr marL="342900" indent="-342900">
              <a:buFontTx/>
              <a:buAutoNum type="arabicPeriod"/>
            </a:pPr>
            <a:r>
              <a:rPr lang="cs-CZ" dirty="0" smtClean="0">
                <a:latin typeface="+mj-lt"/>
              </a:rPr>
              <a:t>Změňte hodnotu metody na NULL v případě, že nespadá </a:t>
            </a:r>
            <a:r>
              <a:rPr lang="cs-CZ" dirty="0"/>
              <a:t>mezi hodnoty </a:t>
            </a:r>
            <a:r>
              <a:rPr lang="cs-CZ" dirty="0" smtClean="0"/>
              <a:t>1,2,3,4,5,6,7,9 a hodnotu výsledku vyšetření </a:t>
            </a:r>
            <a:r>
              <a:rPr lang="cs-CZ" dirty="0"/>
              <a:t>v případě, že nespadá </a:t>
            </a:r>
            <a:r>
              <a:rPr lang="cs-CZ" dirty="0" smtClean="0"/>
              <a:t>mezi hodnoty 1 až 10</a:t>
            </a:r>
          </a:p>
          <a:p>
            <a:pPr marL="342900" indent="-342900">
              <a:buFontTx/>
              <a:buAutoNum type="arabicPeriod"/>
            </a:pPr>
            <a:endParaRPr lang="cs-CZ" dirty="0"/>
          </a:p>
          <a:p>
            <a:pPr marL="342900" indent="-342900">
              <a:buAutoNum type="arabicPeriod"/>
            </a:pPr>
            <a:endParaRPr lang="cs-CZ" dirty="0" smtClean="0">
              <a:latin typeface="+mj-lt"/>
            </a:endParaRPr>
          </a:p>
          <a:p>
            <a:pPr marL="342900" indent="-342900">
              <a:buAutoNum type="arabicPeriod"/>
            </a:pPr>
            <a:endParaRPr lang="cs-CZ" dirty="0" smtClean="0">
              <a:latin typeface="+mj-lt"/>
            </a:endParaRPr>
          </a:p>
          <a:p>
            <a:endParaRPr lang="cs-CZ" dirty="0" smtClean="0"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0364" y="3573016"/>
            <a:ext cx="86410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j-lt"/>
              </a:rPr>
              <a:t>DELETE FROM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</a:t>
            </a:r>
          </a:p>
          <a:p>
            <a:r>
              <a:rPr lang="cs-CZ" dirty="0">
                <a:latin typeface="+mj-lt"/>
              </a:rPr>
              <a:t>WHERE </a:t>
            </a:r>
            <a:r>
              <a:rPr lang="cs-CZ" dirty="0" err="1">
                <a:latin typeface="+mj-lt"/>
              </a:rPr>
              <a:t>datum_narozeni</a:t>
            </a:r>
            <a:r>
              <a:rPr lang="cs-CZ" dirty="0">
                <a:latin typeface="+mj-lt"/>
              </a:rPr>
              <a:t> IS NULL OR </a:t>
            </a:r>
            <a:r>
              <a:rPr lang="cs-CZ" dirty="0" err="1">
                <a:latin typeface="+mj-lt"/>
              </a:rPr>
              <a:t>datum_vys</a:t>
            </a:r>
            <a:r>
              <a:rPr lang="cs-CZ" dirty="0">
                <a:latin typeface="+mj-lt"/>
              </a:rPr>
              <a:t> IS NULL OR </a:t>
            </a:r>
            <a:r>
              <a:rPr lang="cs-CZ" dirty="0" err="1">
                <a:latin typeface="+mj-lt"/>
              </a:rPr>
              <a:t>vysledek_vys</a:t>
            </a:r>
            <a:r>
              <a:rPr lang="cs-CZ" dirty="0">
                <a:latin typeface="+mj-lt"/>
              </a:rPr>
              <a:t> IS NULL;</a:t>
            </a:r>
          </a:p>
          <a:p>
            <a:r>
              <a:rPr lang="cs-CZ" dirty="0">
                <a:latin typeface="+mj-lt"/>
              </a:rPr>
              <a:t>DELETE FROM </a:t>
            </a:r>
            <a:r>
              <a:rPr lang="cs-CZ" dirty="0" err="1">
                <a:latin typeface="+mj-lt"/>
              </a:rPr>
              <a:t>mamo_scr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WHERE </a:t>
            </a:r>
            <a:r>
              <a:rPr lang="cs-CZ" dirty="0" err="1">
                <a:latin typeface="+mj-lt"/>
              </a:rPr>
              <a:t>datum_narozeni</a:t>
            </a:r>
            <a:r>
              <a:rPr lang="cs-CZ" dirty="0">
                <a:latin typeface="+mj-lt"/>
              </a:rPr>
              <a:t> &gt; </a:t>
            </a:r>
            <a:r>
              <a:rPr lang="cs-CZ" dirty="0" err="1">
                <a:latin typeface="+mj-lt"/>
              </a:rPr>
              <a:t>datum_vys</a:t>
            </a:r>
            <a:r>
              <a:rPr lang="cs-CZ" dirty="0">
                <a:latin typeface="+mj-lt"/>
              </a:rPr>
              <a:t> OR </a:t>
            </a:r>
            <a:r>
              <a:rPr lang="cs-CZ" dirty="0" err="1">
                <a:latin typeface="+mj-lt"/>
              </a:rPr>
              <a:t>datum_vys</a:t>
            </a:r>
            <a:r>
              <a:rPr lang="cs-CZ" dirty="0">
                <a:latin typeface="+mj-lt"/>
              </a:rPr>
              <a:t> &gt; CURRENT_DATE</a:t>
            </a:r>
          </a:p>
          <a:p>
            <a:r>
              <a:rPr lang="cs-CZ" dirty="0">
                <a:latin typeface="+mj-lt"/>
              </a:rPr>
              <a:t>OR </a:t>
            </a:r>
            <a:r>
              <a:rPr lang="cs-CZ" dirty="0" err="1">
                <a:latin typeface="+mj-lt"/>
              </a:rPr>
              <a:t>datum_narozeni</a:t>
            </a:r>
            <a:r>
              <a:rPr lang="cs-CZ" dirty="0">
                <a:latin typeface="+mj-lt"/>
              </a:rPr>
              <a:t> &gt; CURRENT_DATE;</a:t>
            </a: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SET kraj = '999' WHERE kraj IS NULL;</a:t>
            </a: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SET metoda = NULL WHERE metoda &lt;1 OR metoda &gt; </a:t>
            </a:r>
            <a:r>
              <a:rPr lang="cs-CZ" dirty="0" smtClean="0">
                <a:latin typeface="+mj-lt"/>
              </a:rPr>
              <a:t>9 OR metoda = 8;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SET </a:t>
            </a:r>
            <a:r>
              <a:rPr lang="cs-CZ" dirty="0" err="1">
                <a:latin typeface="+mj-lt"/>
              </a:rPr>
              <a:t>vysledek_vys</a:t>
            </a:r>
            <a:r>
              <a:rPr lang="cs-CZ" dirty="0">
                <a:latin typeface="+mj-lt"/>
              </a:rPr>
              <a:t> = NULL WHERE </a:t>
            </a:r>
            <a:r>
              <a:rPr lang="cs-CZ" dirty="0" err="1">
                <a:latin typeface="+mj-lt"/>
              </a:rPr>
              <a:t>vysledek_vys</a:t>
            </a:r>
            <a:r>
              <a:rPr lang="cs-CZ" dirty="0">
                <a:latin typeface="+mj-lt"/>
              </a:rPr>
              <a:t> &lt;1 OR </a:t>
            </a:r>
            <a:r>
              <a:rPr lang="cs-CZ" dirty="0" err="1">
                <a:latin typeface="+mj-lt"/>
              </a:rPr>
              <a:t>vysledek_vys</a:t>
            </a:r>
            <a:r>
              <a:rPr lang="cs-CZ" dirty="0">
                <a:latin typeface="+mj-lt"/>
              </a:rPr>
              <a:t> &gt; 10;</a:t>
            </a:r>
          </a:p>
        </p:txBody>
      </p:sp>
    </p:spTree>
    <p:extLst>
      <p:ext uri="{BB962C8B-B14F-4D97-AF65-F5344CB8AC3E}">
        <p14:creationId xmlns:p14="http://schemas.microsoft.com/office/powerpoint/2010/main" val="189238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4"/>
            </a:pPr>
            <a:r>
              <a:rPr lang="cs-CZ" sz="2000" b="1" dirty="0" err="1" smtClean="0"/>
              <a:t>Nakategorizujete</a:t>
            </a:r>
            <a:r>
              <a:rPr lang="cs-CZ" sz="2000" b="1" dirty="0" smtClean="0"/>
              <a:t> </a:t>
            </a:r>
            <a:r>
              <a:rPr lang="cs-CZ" sz="2000" b="1" dirty="0"/>
              <a:t>některé proměnné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7200" y="1844824"/>
            <a:ext cx="85074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dirty="0" smtClean="0"/>
              <a:t>Vytvořte nový sloupce vek (v letech) a </a:t>
            </a:r>
            <a:r>
              <a:rPr lang="cs-CZ" dirty="0" err="1" smtClean="0"/>
              <a:t>vek_kategorie</a:t>
            </a:r>
            <a:r>
              <a:rPr lang="cs-CZ" dirty="0" smtClean="0"/>
              <a:t> (0-44/45-69/70 a starší)  </a:t>
            </a:r>
            <a:endParaRPr lang="cs-CZ" dirty="0"/>
          </a:p>
          <a:p>
            <a:pPr marL="342900" indent="-342900">
              <a:buAutoNum type="arabicPeriod"/>
            </a:pPr>
            <a:r>
              <a:rPr lang="cs-CZ" dirty="0" smtClean="0">
                <a:latin typeface="+mj-lt"/>
              </a:rPr>
              <a:t>Vytvořte nový sloupec </a:t>
            </a:r>
            <a:r>
              <a:rPr lang="cs-CZ" dirty="0" err="1" smtClean="0">
                <a:latin typeface="+mj-lt"/>
              </a:rPr>
              <a:t>nador</a:t>
            </a:r>
            <a:r>
              <a:rPr lang="cs-CZ" dirty="0" smtClean="0">
                <a:latin typeface="+mj-lt"/>
              </a:rPr>
              <a:t> s hodnotami NEGATIVNI (</a:t>
            </a:r>
            <a:r>
              <a:rPr lang="cs-CZ" dirty="0" err="1" smtClean="0">
                <a:latin typeface="+mj-lt"/>
              </a:rPr>
              <a:t>vysledek_vys</a:t>
            </a:r>
            <a:r>
              <a:rPr lang="cs-CZ" dirty="0" smtClean="0">
                <a:latin typeface="+mj-lt"/>
              </a:rPr>
              <a:t> 1,2), BENIGNI (</a:t>
            </a:r>
            <a:r>
              <a:rPr lang="cs-CZ" dirty="0" err="1" smtClean="0">
                <a:latin typeface="+mj-lt"/>
              </a:rPr>
              <a:t>vysledek_vys</a:t>
            </a:r>
            <a:r>
              <a:rPr lang="cs-CZ" dirty="0" smtClean="0">
                <a:latin typeface="+mj-lt"/>
              </a:rPr>
              <a:t> 3,4), MALIGNI (</a:t>
            </a:r>
            <a:r>
              <a:rPr lang="cs-CZ" dirty="0" err="1" smtClean="0">
                <a:latin typeface="+mj-lt"/>
              </a:rPr>
              <a:t>vysledek_vys</a:t>
            </a:r>
            <a:r>
              <a:rPr lang="cs-CZ" dirty="0" smtClean="0">
                <a:latin typeface="+mj-lt"/>
              </a:rPr>
              <a:t> &gt;=5) a NEZNAMO (</a:t>
            </a:r>
            <a:r>
              <a:rPr lang="cs-CZ" dirty="0" err="1" smtClean="0">
                <a:latin typeface="+mj-lt"/>
              </a:rPr>
              <a:t>vysledek_vys</a:t>
            </a:r>
            <a:r>
              <a:rPr lang="cs-CZ" dirty="0" smtClean="0">
                <a:latin typeface="+mj-lt"/>
              </a:rPr>
              <a:t> NULL)</a:t>
            </a:r>
          </a:p>
          <a:p>
            <a:pPr marL="342900" indent="-342900">
              <a:buAutoNum type="arabicPeriod"/>
            </a:pPr>
            <a:endParaRPr lang="cs-CZ" dirty="0" smtClean="0">
              <a:latin typeface="+mj-lt"/>
            </a:endParaRPr>
          </a:p>
          <a:p>
            <a:endParaRPr lang="cs-CZ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184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4"/>
            </a:pPr>
            <a:r>
              <a:rPr lang="cs-CZ" sz="2000" b="1" dirty="0" err="1" smtClean="0"/>
              <a:t>Nakategorizujete</a:t>
            </a:r>
            <a:r>
              <a:rPr lang="cs-CZ" sz="2000" b="1" dirty="0" smtClean="0"/>
              <a:t> </a:t>
            </a:r>
            <a:r>
              <a:rPr lang="cs-CZ" sz="2000" b="1" dirty="0"/>
              <a:t>některé proměnné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57200" y="1844824"/>
            <a:ext cx="8507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dirty="0" smtClean="0"/>
              <a:t>Vytvořte nový sloupce vek (v letech) a </a:t>
            </a:r>
            <a:r>
              <a:rPr lang="cs-CZ" dirty="0" err="1" smtClean="0"/>
              <a:t>vek_kategorie</a:t>
            </a:r>
            <a:r>
              <a:rPr lang="cs-CZ" dirty="0" smtClean="0"/>
              <a:t> (0-44/45-69/70 a starší)</a:t>
            </a:r>
          </a:p>
          <a:p>
            <a:pPr marL="342900" indent="-342900">
              <a:buFontTx/>
              <a:buAutoNum type="arabicPeriod"/>
            </a:pPr>
            <a:r>
              <a:rPr lang="cs-CZ" dirty="0" smtClean="0">
                <a:latin typeface="+mj-lt"/>
              </a:rPr>
              <a:t>Vytvořte nový sloupec </a:t>
            </a:r>
            <a:r>
              <a:rPr lang="cs-CZ" dirty="0" err="1" smtClean="0">
                <a:latin typeface="+mj-lt"/>
              </a:rPr>
              <a:t>nador</a:t>
            </a:r>
            <a:r>
              <a:rPr lang="cs-CZ" dirty="0" smtClean="0">
                <a:latin typeface="+mj-lt"/>
              </a:rPr>
              <a:t> (</a:t>
            </a:r>
            <a:r>
              <a:rPr lang="cs-CZ" dirty="0" err="1" smtClean="0">
                <a:latin typeface="+mj-lt"/>
              </a:rPr>
              <a:t>negativni</a:t>
            </a:r>
            <a:r>
              <a:rPr lang="cs-CZ" dirty="0" smtClean="0">
                <a:latin typeface="+mj-lt"/>
              </a:rPr>
              <a:t>/</a:t>
            </a:r>
            <a:r>
              <a:rPr lang="cs-CZ" dirty="0" err="1" smtClean="0">
                <a:latin typeface="+mj-lt"/>
              </a:rPr>
              <a:t>benigni</a:t>
            </a:r>
            <a:r>
              <a:rPr lang="cs-CZ" dirty="0" smtClean="0">
                <a:latin typeface="+mj-lt"/>
              </a:rPr>
              <a:t>/</a:t>
            </a:r>
            <a:r>
              <a:rPr lang="cs-CZ" dirty="0" err="1" smtClean="0">
                <a:latin typeface="+mj-lt"/>
              </a:rPr>
              <a:t>maligni</a:t>
            </a:r>
            <a:r>
              <a:rPr lang="cs-CZ" dirty="0" smtClean="0">
                <a:latin typeface="+mj-lt"/>
              </a:rPr>
              <a:t>/</a:t>
            </a:r>
            <a:r>
              <a:rPr lang="cs-CZ" dirty="0" err="1" smtClean="0">
                <a:latin typeface="+mj-lt"/>
              </a:rPr>
              <a:t>neznamo</a:t>
            </a:r>
            <a:r>
              <a:rPr lang="cs-CZ" dirty="0" smtClean="0">
                <a:latin typeface="+mj-lt"/>
              </a:rPr>
              <a:t>)</a:t>
            </a:r>
          </a:p>
          <a:p>
            <a:endParaRPr lang="cs-CZ" dirty="0" smtClean="0"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06388" y="2603549"/>
            <a:ext cx="79312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j-lt"/>
              </a:rPr>
              <a:t>ALTER TABLE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ADD COLUMN vek NUMERIC(2);</a:t>
            </a: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SET vek=</a:t>
            </a:r>
            <a:r>
              <a:rPr lang="cs-CZ" dirty="0" err="1">
                <a:latin typeface="+mj-lt"/>
              </a:rPr>
              <a:t>vek_roky</a:t>
            </a:r>
            <a:r>
              <a:rPr lang="cs-CZ" dirty="0">
                <a:latin typeface="+mj-lt"/>
              </a:rPr>
              <a:t>(</a:t>
            </a:r>
            <a:r>
              <a:rPr lang="cs-CZ" dirty="0" err="1">
                <a:latin typeface="+mj-lt"/>
              </a:rPr>
              <a:t>datum_narozeni</a:t>
            </a:r>
            <a:r>
              <a:rPr lang="cs-CZ" dirty="0">
                <a:latin typeface="+mj-lt"/>
              </a:rPr>
              <a:t>);</a:t>
            </a:r>
          </a:p>
          <a:p>
            <a:r>
              <a:rPr lang="cs-CZ" dirty="0" smtClean="0">
                <a:latin typeface="+mj-lt"/>
              </a:rPr>
              <a:t>ALTER </a:t>
            </a:r>
            <a:r>
              <a:rPr lang="cs-CZ" dirty="0">
                <a:latin typeface="+mj-lt"/>
              </a:rPr>
              <a:t>TABLE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ADD COLUMN </a:t>
            </a:r>
            <a:r>
              <a:rPr lang="cs-CZ" dirty="0" err="1">
                <a:latin typeface="+mj-lt"/>
              </a:rPr>
              <a:t>vek_kategorie</a:t>
            </a:r>
            <a:r>
              <a:rPr lang="cs-CZ" dirty="0">
                <a:latin typeface="+mj-lt"/>
              </a:rPr>
              <a:t> VARCHAR(20);</a:t>
            </a: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SET </a:t>
            </a:r>
            <a:r>
              <a:rPr lang="cs-CZ" dirty="0" err="1">
                <a:latin typeface="+mj-lt"/>
              </a:rPr>
              <a:t>vek_kategorie</a:t>
            </a:r>
            <a:r>
              <a:rPr lang="cs-CZ" dirty="0">
                <a:latin typeface="+mj-lt"/>
              </a:rPr>
              <a:t> = CASE</a:t>
            </a:r>
          </a:p>
          <a:p>
            <a:r>
              <a:rPr lang="cs-CZ" dirty="0">
                <a:latin typeface="+mj-lt"/>
              </a:rPr>
              <a:t>	WHEN vek &lt; 45 THEN '0 - 44'</a:t>
            </a:r>
          </a:p>
          <a:p>
            <a:r>
              <a:rPr lang="cs-CZ" dirty="0">
                <a:latin typeface="+mj-lt"/>
              </a:rPr>
              <a:t>	WHEN vek &lt; 70 THEN '45 - 69'</a:t>
            </a:r>
          </a:p>
          <a:p>
            <a:r>
              <a:rPr lang="cs-CZ" dirty="0">
                <a:latin typeface="+mj-lt"/>
              </a:rPr>
              <a:t>	ELSE '70 a starší' END;</a:t>
            </a:r>
          </a:p>
          <a:p>
            <a:r>
              <a:rPr lang="cs-CZ" dirty="0" smtClean="0">
                <a:latin typeface="+mj-lt"/>
              </a:rPr>
              <a:t>ALTER </a:t>
            </a:r>
            <a:r>
              <a:rPr lang="cs-CZ" dirty="0">
                <a:latin typeface="+mj-lt"/>
              </a:rPr>
              <a:t>TABLE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ADD COLUMN </a:t>
            </a:r>
            <a:r>
              <a:rPr lang="cs-CZ" dirty="0" err="1">
                <a:latin typeface="+mj-lt"/>
              </a:rPr>
              <a:t>nador</a:t>
            </a:r>
            <a:r>
              <a:rPr lang="cs-CZ" dirty="0">
                <a:latin typeface="+mj-lt"/>
              </a:rPr>
              <a:t> VARCHAR(20);</a:t>
            </a:r>
          </a:p>
          <a:p>
            <a:r>
              <a:rPr lang="cs-CZ" dirty="0">
                <a:latin typeface="+mj-lt"/>
              </a:rPr>
              <a:t>UPDATE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 SET </a:t>
            </a:r>
            <a:r>
              <a:rPr lang="cs-CZ" dirty="0" err="1">
                <a:latin typeface="+mj-lt"/>
              </a:rPr>
              <a:t>nador</a:t>
            </a:r>
            <a:r>
              <a:rPr lang="cs-CZ" dirty="0">
                <a:latin typeface="+mj-lt"/>
              </a:rPr>
              <a:t> = </a:t>
            </a:r>
            <a:r>
              <a:rPr lang="cs-CZ" dirty="0" smtClean="0">
                <a:latin typeface="+mj-lt"/>
              </a:rPr>
              <a:t>CASE </a:t>
            </a:r>
          </a:p>
          <a:p>
            <a:r>
              <a:rPr lang="cs-CZ" dirty="0">
                <a:latin typeface="+mj-lt"/>
              </a:rPr>
              <a:t>	</a:t>
            </a:r>
            <a:r>
              <a:rPr lang="cs-CZ" dirty="0" smtClean="0">
                <a:latin typeface="+mj-lt"/>
              </a:rPr>
              <a:t>WHEN </a:t>
            </a:r>
            <a:r>
              <a:rPr lang="cs-CZ" dirty="0" err="1">
                <a:latin typeface="+mj-lt"/>
              </a:rPr>
              <a:t>vysledek_vys</a:t>
            </a:r>
            <a:r>
              <a:rPr lang="cs-CZ" dirty="0">
                <a:latin typeface="+mj-lt"/>
              </a:rPr>
              <a:t> IN (1,2) THEN 'NEGATIVNI'</a:t>
            </a:r>
          </a:p>
          <a:p>
            <a:r>
              <a:rPr lang="cs-CZ" dirty="0">
                <a:latin typeface="+mj-lt"/>
              </a:rPr>
              <a:t>	WHEN </a:t>
            </a:r>
            <a:r>
              <a:rPr lang="cs-CZ" dirty="0" err="1">
                <a:latin typeface="+mj-lt"/>
              </a:rPr>
              <a:t>vysledek_vys</a:t>
            </a:r>
            <a:r>
              <a:rPr lang="cs-CZ" dirty="0">
                <a:latin typeface="+mj-lt"/>
              </a:rPr>
              <a:t> IN (3,4) THEN 'BENIGNI'</a:t>
            </a:r>
          </a:p>
          <a:p>
            <a:r>
              <a:rPr lang="cs-CZ" dirty="0">
                <a:latin typeface="+mj-lt"/>
              </a:rPr>
              <a:t>	WHEN </a:t>
            </a:r>
            <a:r>
              <a:rPr lang="cs-CZ" dirty="0" err="1">
                <a:latin typeface="+mj-lt"/>
              </a:rPr>
              <a:t>vysledek_vys</a:t>
            </a:r>
            <a:r>
              <a:rPr lang="cs-CZ" dirty="0">
                <a:latin typeface="+mj-lt"/>
              </a:rPr>
              <a:t> &gt;= 5 THEN 'MALIGNI'</a:t>
            </a:r>
          </a:p>
          <a:p>
            <a:r>
              <a:rPr lang="cs-CZ" dirty="0">
                <a:latin typeface="+mj-lt"/>
              </a:rPr>
              <a:t>	ELSE 'NEZNAMO' END;</a:t>
            </a:r>
          </a:p>
        </p:txBody>
      </p:sp>
    </p:spTree>
    <p:extLst>
      <p:ext uri="{BB962C8B-B14F-4D97-AF65-F5344CB8AC3E}">
        <p14:creationId xmlns:p14="http://schemas.microsoft.com/office/powerpoint/2010/main" val="315600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5"/>
            </a:pPr>
            <a:r>
              <a:rPr lang="cs-CZ" sz="2000" b="1" dirty="0"/>
              <a:t>Všechny předchozí dotazy </a:t>
            </a:r>
            <a:r>
              <a:rPr lang="cs-CZ" sz="2000" b="1" dirty="0" smtClean="0"/>
              <a:t>pro update a </a:t>
            </a:r>
            <a:r>
              <a:rPr lang="cs-CZ" sz="2000" b="1" dirty="0" err="1" smtClean="0"/>
              <a:t>delete</a:t>
            </a:r>
            <a:r>
              <a:rPr lang="cs-CZ" sz="2000" b="1" dirty="0" smtClean="0"/>
              <a:t> zaobalte </a:t>
            </a:r>
            <a:r>
              <a:rPr lang="cs-CZ" sz="2000" b="1" dirty="0"/>
              <a:t>do funkce</a:t>
            </a:r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56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bez argumentu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86374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postupně funkci, v rámci které provedete:</a:t>
            </a:r>
          </a:p>
          <a:p>
            <a:pPr marL="457200" indent="-457200" algn="ctr">
              <a:buFont typeface="+mj-lt"/>
              <a:buAutoNum type="arabicPeriod" startAt="5"/>
            </a:pPr>
            <a:r>
              <a:rPr lang="cs-CZ" sz="2000" b="1" dirty="0"/>
              <a:t>Všechny předchozí dotazy </a:t>
            </a:r>
            <a:r>
              <a:rPr lang="cs-CZ" sz="2000" b="1" dirty="0" smtClean="0"/>
              <a:t>pro update a </a:t>
            </a:r>
            <a:r>
              <a:rPr lang="cs-CZ" sz="2000" b="1" dirty="0" err="1" smtClean="0"/>
              <a:t>delete</a:t>
            </a:r>
            <a:r>
              <a:rPr lang="cs-CZ" sz="2000" b="1" dirty="0" smtClean="0"/>
              <a:t> zaobalte </a:t>
            </a:r>
            <a:r>
              <a:rPr lang="cs-CZ" sz="2000" b="1" dirty="0"/>
              <a:t>do </a:t>
            </a:r>
            <a:r>
              <a:rPr lang="cs-CZ" sz="2000" b="1" dirty="0" smtClean="0"/>
              <a:t>funkce</a:t>
            </a:r>
            <a:endParaRPr lang="cs-CZ" sz="2000" b="1" dirty="0"/>
          </a:p>
          <a:p>
            <a:pPr marL="0" indent="0" algn="ctr">
              <a:buNone/>
            </a:pP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403648" y="2198837"/>
            <a:ext cx="633670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CREATE OR REPLACE FUNCTION </a:t>
            </a:r>
            <a:r>
              <a:rPr lang="cs-CZ" dirty="0" err="1">
                <a:latin typeface="+mj-lt"/>
              </a:rPr>
              <a:t>mamo_scr</a:t>
            </a:r>
            <a:r>
              <a:rPr lang="cs-CZ" dirty="0">
                <a:latin typeface="+mj-lt"/>
              </a:rPr>
              <a:t>()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RETURNS VOID AS $$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+mj-lt"/>
              </a:rPr>
              <a:t>BEGIN</a:t>
            </a:r>
          </a:p>
          <a:p>
            <a:r>
              <a:rPr lang="cs-CZ" dirty="0" smtClean="0">
                <a:solidFill>
                  <a:srgbClr val="FF0000"/>
                </a:solidFill>
                <a:latin typeface="+mj-lt"/>
              </a:rPr>
              <a:t>Zde vložte všechny předchozí dotazy pro update a </a:t>
            </a:r>
            <a:r>
              <a:rPr lang="cs-CZ" dirty="0" err="1" smtClean="0">
                <a:solidFill>
                  <a:srgbClr val="FF0000"/>
                </a:solidFill>
                <a:latin typeface="+mj-lt"/>
              </a:rPr>
              <a:t>delete</a:t>
            </a:r>
            <a:endParaRPr lang="cs-CZ" dirty="0" smtClean="0">
              <a:solidFill>
                <a:srgbClr val="FF0000"/>
              </a:solidFill>
              <a:latin typeface="+mj-lt"/>
            </a:endParaRPr>
          </a:p>
          <a:p>
            <a:r>
              <a:rPr lang="cs-CZ" dirty="0" smtClean="0">
                <a:solidFill>
                  <a:srgbClr val="FF0000"/>
                </a:solidFill>
                <a:latin typeface="+mj-lt"/>
              </a:rPr>
              <a:t>(Pokud budete spouštět funkci opakovaně, musíte zajistit, aby se vám data neduplikovala, proto musíte do funkce vložit dotaz pro vymazání všech dat!!)</a:t>
            </a:r>
            <a:endParaRPr lang="cs-CZ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dirty="0" smtClean="0">
                <a:latin typeface="+mj-lt"/>
              </a:rPr>
              <a:t>END</a:t>
            </a:r>
            <a:r>
              <a:rPr lang="cs-CZ" dirty="0">
                <a:latin typeface="+mj-lt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$$ LANGUAGE PLPGSQL;</a:t>
            </a:r>
          </a:p>
        </p:txBody>
      </p:sp>
      <p:sp>
        <p:nvSpPr>
          <p:cNvPr id="5" name="Obdélník 4"/>
          <p:cNvSpPr/>
          <p:nvPr/>
        </p:nvSpPr>
        <p:spPr>
          <a:xfrm>
            <a:off x="1403648" y="5664646"/>
            <a:ext cx="2368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>
                <a:latin typeface="+mj-lt"/>
              </a:rPr>
              <a:t>SELECT </a:t>
            </a:r>
            <a:r>
              <a:rPr lang="cs-CZ" dirty="0" err="1" smtClean="0">
                <a:latin typeface="+mj-lt"/>
              </a:rPr>
              <a:t>mamo_scr</a:t>
            </a:r>
            <a:r>
              <a:rPr lang="cs-CZ" dirty="0" smtClean="0">
                <a:latin typeface="+mj-lt"/>
              </a:rPr>
              <a:t>();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4036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</a:t>
            </a:r>
            <a:r>
              <a:rPr lang="cs-CZ" dirty="0" err="1" smtClean="0"/>
              <a:t>mamo_scr</a:t>
            </a:r>
            <a:r>
              <a:rPr lang="cs-CZ" dirty="0" smtClean="0"/>
              <a:t>()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300" b="1" dirty="0"/>
              <a:t>CREATE OR REPLACE FUNCTION </a:t>
            </a:r>
            <a:r>
              <a:rPr lang="cs-CZ" sz="1300" b="1" dirty="0" err="1"/>
              <a:t>mamo_scr</a:t>
            </a:r>
            <a:r>
              <a:rPr lang="cs-CZ" sz="1300" b="1" dirty="0"/>
              <a:t>()</a:t>
            </a:r>
          </a:p>
          <a:p>
            <a:pPr marL="0" indent="0">
              <a:buNone/>
            </a:pPr>
            <a:r>
              <a:rPr lang="cs-CZ" sz="1300" b="1" dirty="0"/>
              <a:t>RETURNS VOID AS $$</a:t>
            </a:r>
          </a:p>
          <a:p>
            <a:pPr marL="0" indent="0">
              <a:buNone/>
            </a:pPr>
            <a:r>
              <a:rPr lang="cs-CZ" sz="1300" b="1" dirty="0"/>
              <a:t>BEGIN</a:t>
            </a:r>
          </a:p>
          <a:p>
            <a:pPr marL="0" indent="0">
              <a:buNone/>
            </a:pPr>
            <a:r>
              <a:rPr lang="cs-CZ" sz="1300" b="1" dirty="0" smtClean="0">
                <a:solidFill>
                  <a:srgbClr val="FF0000"/>
                </a:solidFill>
              </a:rPr>
              <a:t>DELETE FROM </a:t>
            </a:r>
            <a:r>
              <a:rPr lang="cs-CZ" sz="1300" b="1" dirty="0" err="1" smtClean="0">
                <a:solidFill>
                  <a:srgbClr val="FF0000"/>
                </a:solidFill>
              </a:rPr>
              <a:t>mamo_scr</a:t>
            </a:r>
            <a:r>
              <a:rPr lang="cs-CZ" sz="1300" b="1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cs-CZ" sz="1300" dirty="0" smtClean="0"/>
              <a:t>COPY </a:t>
            </a:r>
            <a:r>
              <a:rPr lang="cs-CZ" sz="1300" dirty="0" err="1" smtClean="0"/>
              <a:t>mamo_scr</a:t>
            </a:r>
            <a:r>
              <a:rPr lang="cs-CZ" sz="1300" dirty="0" smtClean="0"/>
              <a:t> (</a:t>
            </a:r>
            <a:r>
              <a:rPr lang="cs-CZ" sz="1300" dirty="0" err="1" smtClean="0"/>
              <a:t>id_pacientky</a:t>
            </a:r>
            <a:r>
              <a:rPr lang="cs-CZ" sz="1300" dirty="0" smtClean="0"/>
              <a:t>, </a:t>
            </a:r>
            <a:r>
              <a:rPr lang="cs-CZ" sz="1300" dirty="0" err="1" smtClean="0"/>
              <a:t>datum_narozeni</a:t>
            </a:r>
            <a:r>
              <a:rPr lang="cs-CZ" sz="1300" dirty="0" smtClean="0"/>
              <a:t>, kraj, metoda, </a:t>
            </a:r>
            <a:r>
              <a:rPr lang="cs-CZ" sz="1300" dirty="0" err="1" smtClean="0"/>
              <a:t>datum_vys</a:t>
            </a:r>
            <a:r>
              <a:rPr lang="cs-CZ" sz="1300" dirty="0" smtClean="0"/>
              <a:t>, </a:t>
            </a:r>
            <a:r>
              <a:rPr lang="cs-CZ" sz="1300" dirty="0" err="1" smtClean="0"/>
              <a:t>výsledek_vys</a:t>
            </a:r>
            <a:r>
              <a:rPr lang="cs-CZ" sz="1300" dirty="0" smtClean="0"/>
              <a:t>)</a:t>
            </a:r>
          </a:p>
          <a:p>
            <a:pPr marL="0" indent="0">
              <a:buNone/>
            </a:pPr>
            <a:r>
              <a:rPr lang="cs-CZ" sz="1300" dirty="0" smtClean="0"/>
              <a:t>FROM </a:t>
            </a:r>
            <a:r>
              <a:rPr lang="cs-CZ" sz="1300" dirty="0"/>
              <a:t>'/</a:t>
            </a:r>
            <a:r>
              <a:rPr lang="cs-CZ" sz="1300" dirty="0" err="1" smtClean="0"/>
              <a:t>home</a:t>
            </a:r>
            <a:r>
              <a:rPr lang="cs-CZ" sz="1300" dirty="0" smtClean="0"/>
              <a:t>/</a:t>
            </a:r>
            <a:r>
              <a:rPr lang="cs-CZ" sz="1300" dirty="0" err="1" smtClean="0"/>
              <a:t>kratochvilova</a:t>
            </a:r>
            <a:r>
              <a:rPr lang="cs-CZ" sz="1300" dirty="0" smtClean="0"/>
              <a:t>/</a:t>
            </a:r>
            <a:r>
              <a:rPr lang="cs-CZ" sz="1300" dirty="0" err="1" smtClean="0"/>
              <a:t>vyuka</a:t>
            </a:r>
            <a:r>
              <a:rPr lang="cs-CZ" sz="1300" dirty="0" smtClean="0"/>
              <a:t>/mamo_scr.csv‚ CSV </a:t>
            </a:r>
            <a:r>
              <a:rPr lang="cs-CZ" sz="1300" dirty="0" err="1"/>
              <a:t>delimiter</a:t>
            </a:r>
            <a:r>
              <a:rPr lang="cs-CZ" sz="1300" dirty="0"/>
              <a:t> ';' </a:t>
            </a:r>
            <a:r>
              <a:rPr lang="cs-CZ" sz="1300" dirty="0" err="1"/>
              <a:t>header</a:t>
            </a:r>
            <a:r>
              <a:rPr lang="cs-CZ" sz="1300" dirty="0"/>
              <a:t> </a:t>
            </a:r>
            <a:r>
              <a:rPr lang="cs-CZ" sz="1300" dirty="0" err="1"/>
              <a:t>null</a:t>
            </a:r>
            <a:r>
              <a:rPr lang="cs-CZ" sz="1300" dirty="0"/>
              <a:t> '';</a:t>
            </a:r>
          </a:p>
          <a:p>
            <a:pPr marL="0" indent="0">
              <a:buNone/>
            </a:pPr>
            <a:r>
              <a:rPr lang="cs-CZ" sz="1300" dirty="0" smtClean="0"/>
              <a:t>DELETE </a:t>
            </a:r>
            <a:r>
              <a:rPr lang="cs-CZ" sz="1300" dirty="0"/>
              <a:t>FROM </a:t>
            </a:r>
            <a:r>
              <a:rPr lang="cs-CZ" sz="1300" dirty="0" err="1"/>
              <a:t>mamo_scr</a:t>
            </a:r>
            <a:r>
              <a:rPr lang="cs-CZ" sz="1300" dirty="0"/>
              <a:t> </a:t>
            </a:r>
            <a:r>
              <a:rPr lang="cs-CZ" sz="1300" dirty="0" smtClean="0"/>
              <a:t>WHERE </a:t>
            </a:r>
            <a:r>
              <a:rPr lang="cs-CZ" sz="1300" dirty="0" err="1"/>
              <a:t>datum_narozeni</a:t>
            </a:r>
            <a:r>
              <a:rPr lang="cs-CZ" sz="1300" dirty="0"/>
              <a:t> IS NULL OR </a:t>
            </a:r>
            <a:r>
              <a:rPr lang="cs-CZ" sz="1300" dirty="0" err="1"/>
              <a:t>datum_vys</a:t>
            </a:r>
            <a:r>
              <a:rPr lang="cs-CZ" sz="1300" dirty="0"/>
              <a:t> IS NULL OR </a:t>
            </a:r>
            <a:r>
              <a:rPr lang="cs-CZ" sz="1300" dirty="0" err="1"/>
              <a:t>vysledek_vys</a:t>
            </a:r>
            <a:r>
              <a:rPr lang="cs-CZ" sz="1300" dirty="0"/>
              <a:t> IS NULL;</a:t>
            </a:r>
          </a:p>
          <a:p>
            <a:pPr marL="0" indent="0">
              <a:buNone/>
            </a:pPr>
            <a:r>
              <a:rPr lang="cs-CZ" sz="1300" dirty="0"/>
              <a:t>DELETE FROM </a:t>
            </a:r>
            <a:r>
              <a:rPr lang="cs-CZ" sz="1300" dirty="0" err="1" smtClean="0"/>
              <a:t>mamo_scr</a:t>
            </a:r>
            <a:r>
              <a:rPr lang="cs-CZ" sz="1300" dirty="0" smtClean="0"/>
              <a:t> WHERE </a:t>
            </a:r>
            <a:r>
              <a:rPr lang="cs-CZ" sz="1300" dirty="0" err="1"/>
              <a:t>datum_narozeni</a:t>
            </a:r>
            <a:r>
              <a:rPr lang="cs-CZ" sz="1300" dirty="0"/>
              <a:t> &gt; </a:t>
            </a:r>
            <a:r>
              <a:rPr lang="cs-CZ" sz="1300" dirty="0" err="1"/>
              <a:t>datum_vys</a:t>
            </a:r>
            <a:r>
              <a:rPr lang="cs-CZ" sz="1300" dirty="0"/>
              <a:t> OR </a:t>
            </a:r>
            <a:r>
              <a:rPr lang="cs-CZ" sz="1300" dirty="0" err="1"/>
              <a:t>datum_vys</a:t>
            </a:r>
            <a:r>
              <a:rPr lang="cs-CZ" sz="1300" dirty="0"/>
              <a:t> &gt; </a:t>
            </a:r>
            <a:r>
              <a:rPr lang="cs-CZ" sz="1300" dirty="0" smtClean="0"/>
              <a:t>CURRENT_DATE OR </a:t>
            </a:r>
            <a:r>
              <a:rPr lang="cs-CZ" sz="1300" dirty="0" err="1"/>
              <a:t>datum_narozeni</a:t>
            </a:r>
            <a:r>
              <a:rPr lang="cs-CZ" sz="1300" dirty="0"/>
              <a:t> &gt; CURRENT_DATE;</a:t>
            </a:r>
          </a:p>
          <a:p>
            <a:pPr marL="0" indent="0">
              <a:buNone/>
            </a:pPr>
            <a:r>
              <a:rPr lang="cs-CZ" sz="1300" dirty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kraj = '999' WHERE kraj IS NULL;</a:t>
            </a:r>
          </a:p>
          <a:p>
            <a:pPr marL="0" indent="0">
              <a:buNone/>
            </a:pPr>
            <a:r>
              <a:rPr lang="cs-CZ" sz="1300" dirty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metoda = NULL WHERE metoda &lt;1 OR metoda &gt; 9;</a:t>
            </a:r>
          </a:p>
          <a:p>
            <a:pPr marL="0" indent="0">
              <a:buNone/>
            </a:pPr>
            <a:r>
              <a:rPr lang="cs-CZ" sz="1300" dirty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</a:t>
            </a:r>
            <a:r>
              <a:rPr lang="cs-CZ" sz="1300" dirty="0" err="1"/>
              <a:t>vysledek_vys</a:t>
            </a:r>
            <a:r>
              <a:rPr lang="cs-CZ" sz="1300" dirty="0"/>
              <a:t> = NULL WHERE </a:t>
            </a:r>
            <a:r>
              <a:rPr lang="cs-CZ" sz="1300" dirty="0" err="1"/>
              <a:t>vysledek_vys</a:t>
            </a:r>
            <a:r>
              <a:rPr lang="cs-CZ" sz="1300" dirty="0"/>
              <a:t> &lt;1 OR </a:t>
            </a:r>
            <a:r>
              <a:rPr lang="cs-CZ" sz="1300" dirty="0" err="1"/>
              <a:t>vysledek_vys</a:t>
            </a:r>
            <a:r>
              <a:rPr lang="cs-CZ" sz="1300" dirty="0"/>
              <a:t> &gt; 10</a:t>
            </a:r>
            <a:r>
              <a:rPr lang="cs-CZ" sz="1300" dirty="0" smtClean="0"/>
              <a:t>;</a:t>
            </a:r>
            <a:endParaRPr lang="cs-CZ" sz="1300" dirty="0"/>
          </a:p>
          <a:p>
            <a:pPr marL="0" indent="0">
              <a:buNone/>
            </a:pPr>
            <a:r>
              <a:rPr lang="cs-CZ" sz="1300" dirty="0" smtClean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vek=</a:t>
            </a:r>
            <a:r>
              <a:rPr lang="cs-CZ" sz="1300" dirty="0" err="1"/>
              <a:t>vek_roky</a:t>
            </a:r>
            <a:r>
              <a:rPr lang="cs-CZ" sz="1300" dirty="0"/>
              <a:t>(</a:t>
            </a:r>
            <a:r>
              <a:rPr lang="cs-CZ" sz="1300" dirty="0" err="1"/>
              <a:t>datum_narozeni</a:t>
            </a:r>
            <a:r>
              <a:rPr lang="cs-CZ" sz="1300" dirty="0" smtClean="0"/>
              <a:t>);</a:t>
            </a:r>
            <a:endParaRPr lang="cs-CZ" sz="1300" dirty="0"/>
          </a:p>
          <a:p>
            <a:pPr marL="0" indent="0">
              <a:buNone/>
            </a:pPr>
            <a:r>
              <a:rPr lang="cs-CZ" sz="1300" dirty="0" smtClean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</a:t>
            </a:r>
            <a:r>
              <a:rPr lang="cs-CZ" sz="1300" dirty="0" err="1"/>
              <a:t>vek_kategorie</a:t>
            </a:r>
            <a:r>
              <a:rPr lang="cs-CZ" sz="1300" dirty="0"/>
              <a:t> = </a:t>
            </a:r>
            <a:r>
              <a:rPr lang="cs-CZ" sz="1300" dirty="0" smtClean="0"/>
              <a:t>CASE WHEN </a:t>
            </a:r>
            <a:r>
              <a:rPr lang="cs-CZ" sz="1300" dirty="0"/>
              <a:t>vek &lt; 45 THEN '0 - </a:t>
            </a:r>
            <a:r>
              <a:rPr lang="cs-CZ" sz="1300" dirty="0" smtClean="0"/>
              <a:t>44‚ WHEN </a:t>
            </a:r>
            <a:r>
              <a:rPr lang="cs-CZ" sz="1300" dirty="0"/>
              <a:t>vek &lt; 70 THEN '45 - </a:t>
            </a:r>
            <a:r>
              <a:rPr lang="cs-CZ" sz="1300" dirty="0" smtClean="0"/>
              <a:t>69‚ ELSE </a:t>
            </a:r>
            <a:r>
              <a:rPr lang="cs-CZ" sz="1300" dirty="0"/>
              <a:t>'70 a starší' END;</a:t>
            </a:r>
          </a:p>
          <a:p>
            <a:pPr marL="0" indent="0">
              <a:buNone/>
            </a:pPr>
            <a:r>
              <a:rPr lang="cs-CZ" sz="1300" dirty="0" smtClean="0"/>
              <a:t>UPDATE </a:t>
            </a:r>
            <a:r>
              <a:rPr lang="cs-CZ" sz="1300" dirty="0" err="1"/>
              <a:t>mamo_scr</a:t>
            </a:r>
            <a:r>
              <a:rPr lang="cs-CZ" sz="1300" dirty="0"/>
              <a:t> SET </a:t>
            </a:r>
            <a:r>
              <a:rPr lang="cs-CZ" sz="1300" dirty="0" err="1"/>
              <a:t>nador</a:t>
            </a:r>
            <a:r>
              <a:rPr lang="cs-CZ" sz="1300" dirty="0"/>
              <a:t> = </a:t>
            </a:r>
            <a:r>
              <a:rPr lang="cs-CZ" sz="1300" dirty="0" smtClean="0"/>
              <a:t>CASE WHEN </a:t>
            </a:r>
            <a:r>
              <a:rPr lang="cs-CZ" sz="1300" dirty="0" err="1"/>
              <a:t>vysledek_vys</a:t>
            </a:r>
            <a:r>
              <a:rPr lang="cs-CZ" sz="1300" dirty="0"/>
              <a:t> IN (1,2) THEN </a:t>
            </a:r>
            <a:r>
              <a:rPr lang="cs-CZ" sz="1300" dirty="0" smtClean="0"/>
              <a:t>'NEGATIVNI‚  WHEN </a:t>
            </a:r>
            <a:r>
              <a:rPr lang="cs-CZ" sz="1300" dirty="0" err="1"/>
              <a:t>vysledek_vys</a:t>
            </a:r>
            <a:r>
              <a:rPr lang="cs-CZ" sz="1300" dirty="0"/>
              <a:t> IN (3,4) THEN </a:t>
            </a:r>
            <a:r>
              <a:rPr lang="cs-CZ" sz="1300" dirty="0" smtClean="0"/>
              <a:t>'BENIGNI‚ WHEN </a:t>
            </a:r>
            <a:r>
              <a:rPr lang="cs-CZ" sz="1300" dirty="0" err="1"/>
              <a:t>vysledek_vys</a:t>
            </a:r>
            <a:r>
              <a:rPr lang="cs-CZ" sz="1300" dirty="0"/>
              <a:t> &gt;= 5 THEN </a:t>
            </a:r>
            <a:r>
              <a:rPr lang="cs-CZ" sz="1300" dirty="0" smtClean="0"/>
              <a:t>'MALIGNI‚ ELSE </a:t>
            </a:r>
            <a:r>
              <a:rPr lang="cs-CZ" sz="1300" dirty="0"/>
              <a:t>'NEZNAMO' END;</a:t>
            </a:r>
          </a:p>
          <a:p>
            <a:pPr marL="0" indent="0">
              <a:buNone/>
            </a:pPr>
            <a:r>
              <a:rPr lang="cs-CZ" sz="1300" b="1" dirty="0"/>
              <a:t>END;</a:t>
            </a:r>
          </a:p>
          <a:p>
            <a:pPr marL="0" indent="0">
              <a:buNone/>
            </a:pPr>
            <a:r>
              <a:rPr lang="cs-CZ" sz="1300" b="1" dirty="0"/>
              <a:t>$$ LANGUAGE PLPGSQL;</a:t>
            </a:r>
          </a:p>
        </p:txBody>
      </p:sp>
    </p:spTree>
    <p:extLst>
      <p:ext uri="{BB962C8B-B14F-4D97-AF65-F5344CB8AC3E}">
        <p14:creationId xmlns:p14="http://schemas.microsoft.com/office/powerpoint/2010/main" val="424106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CREATE OR REPLACE FUNCTION </a:t>
            </a:r>
            <a:r>
              <a:rPr lang="cs-CZ" sz="1800" dirty="0" err="1" smtClean="0">
                <a:solidFill>
                  <a:srgbClr val="FF0000"/>
                </a:solidFill>
              </a:rPr>
              <a:t>nazev_funkce</a:t>
            </a:r>
            <a:r>
              <a:rPr lang="cs-CZ" sz="1800" dirty="0" smtClean="0"/>
              <a:t> (</a:t>
            </a:r>
            <a:r>
              <a:rPr lang="en-US" sz="1800" dirty="0" smtClean="0"/>
              <a:t>[</a:t>
            </a:r>
            <a:r>
              <a:rPr lang="cs-CZ" sz="1800" dirty="0" smtClean="0">
                <a:solidFill>
                  <a:srgbClr val="FF0000"/>
                </a:solidFill>
              </a:rPr>
              <a:t>argument</a:t>
            </a:r>
            <a:r>
              <a:rPr lang="cs-CZ" sz="1800" dirty="0" smtClean="0"/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datovy_typ</a:t>
            </a:r>
            <a:r>
              <a:rPr lang="cs-CZ" sz="1800" dirty="0" smtClean="0"/>
              <a:t>,…</a:t>
            </a:r>
            <a:r>
              <a:rPr lang="en-US" sz="1800" dirty="0" smtClean="0"/>
              <a:t>]</a:t>
            </a:r>
            <a:r>
              <a:rPr lang="cs-CZ" sz="1800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RETURNS </a:t>
            </a:r>
            <a:r>
              <a:rPr lang="cs-CZ" sz="1800" dirty="0" err="1" smtClean="0">
                <a:solidFill>
                  <a:srgbClr val="FF0000"/>
                </a:solidFill>
              </a:rPr>
              <a:t>typ_navratove_hodnoty</a:t>
            </a:r>
            <a:r>
              <a:rPr lang="cs-CZ" sz="1800" dirty="0" smtClean="0"/>
              <a:t> AS </a:t>
            </a:r>
            <a:r>
              <a:rPr lang="en-US" sz="1800" dirty="0" smtClean="0"/>
              <a:t>$$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[</a:t>
            </a:r>
            <a:r>
              <a:rPr lang="cs-CZ" sz="1800" dirty="0" smtClean="0"/>
              <a:t>DECLARE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err="1">
                <a:solidFill>
                  <a:srgbClr val="FF0000"/>
                </a:solidFill>
              </a:rPr>
              <a:t>n</a:t>
            </a:r>
            <a:r>
              <a:rPr lang="cs-CZ" sz="1800" dirty="0" err="1" smtClean="0">
                <a:solidFill>
                  <a:srgbClr val="FF0000"/>
                </a:solidFill>
              </a:rPr>
              <a:t>azev_deklarovane_promenne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datovy_typ</a:t>
            </a:r>
            <a:r>
              <a:rPr lang="cs-CZ" sz="1800" dirty="0" smtClean="0">
                <a:solidFill>
                  <a:srgbClr val="FF0000"/>
                </a:solidFill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…</a:t>
            </a:r>
            <a:r>
              <a:rPr lang="en-US" sz="1800" dirty="0" smtClean="0"/>
              <a:t>]</a:t>
            </a:r>
            <a:endParaRPr lang="cs-CZ" sz="1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BEGIN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err="1" smtClean="0">
                <a:solidFill>
                  <a:srgbClr val="FF0000"/>
                </a:solidFill>
              </a:rPr>
              <a:t>telo_funkce</a:t>
            </a:r>
            <a:endParaRPr lang="cs-CZ" sz="18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RETURN </a:t>
            </a:r>
            <a:r>
              <a:rPr lang="cs-CZ" sz="1800" dirty="0" err="1" smtClean="0">
                <a:solidFill>
                  <a:srgbClr val="FF0000"/>
                </a:solidFill>
              </a:rPr>
              <a:t>navratova_hodnota</a:t>
            </a:r>
            <a:r>
              <a:rPr lang="cs-CZ" sz="1800" dirty="0" smtClean="0"/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END;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$$</a:t>
            </a:r>
            <a:r>
              <a:rPr lang="cs-CZ" sz="1800" dirty="0" smtClean="0"/>
              <a:t> LANGUAGE PLPGSQL;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940152" y="2492896"/>
            <a:ext cx="2674640" cy="1852811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Číslo: </a:t>
            </a:r>
            <a:endParaRPr lang="cs-CZ" dirty="0" smtClean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NUMERIC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b="1" dirty="0">
                <a:solidFill>
                  <a:schemeClr val="tx1"/>
                </a:solidFill>
              </a:rPr>
              <a:t>Text: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TEXT/VARCHAR</a:t>
            </a: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Datum: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DATE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>
            <a:stCxn id="5" idx="0"/>
          </p:cNvCxnSpPr>
          <p:nvPr/>
        </p:nvCxnSpPr>
        <p:spPr>
          <a:xfrm flipH="1" flipV="1">
            <a:off x="7092280" y="1412778"/>
            <a:ext cx="185192" cy="10801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5816661" y="4497271"/>
            <a:ext cx="27364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 těla funkce se odkazuji na návratovou hodnotu pomocí </a:t>
            </a:r>
            <a:r>
              <a:rPr lang="en-US" dirty="0" err="1" smtClean="0"/>
              <a:t>dolaru</a:t>
            </a:r>
            <a:r>
              <a:rPr lang="en-US" dirty="0" smtClean="0"/>
              <a:t> a </a:t>
            </a:r>
            <a:r>
              <a:rPr lang="cs-CZ" dirty="0" smtClean="0"/>
              <a:t>čísla určující pořadí argumentu (př.: </a:t>
            </a:r>
            <a:r>
              <a:rPr lang="en-US" dirty="0" smtClean="0"/>
              <a:t>$1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278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CREATE OR REPLACE FUNCTION </a:t>
            </a:r>
            <a:r>
              <a:rPr lang="cs-CZ" sz="1800" dirty="0" err="1" smtClean="0">
                <a:solidFill>
                  <a:srgbClr val="FF0000"/>
                </a:solidFill>
              </a:rPr>
              <a:t>nazev_funkce</a:t>
            </a:r>
            <a:r>
              <a:rPr lang="cs-CZ" sz="1800" dirty="0" smtClean="0"/>
              <a:t> (</a:t>
            </a:r>
            <a:r>
              <a:rPr lang="en-US" sz="1800" dirty="0" smtClean="0"/>
              <a:t>[</a:t>
            </a:r>
            <a:r>
              <a:rPr lang="cs-CZ" sz="1800" dirty="0" smtClean="0">
                <a:solidFill>
                  <a:srgbClr val="FF0000"/>
                </a:solidFill>
              </a:rPr>
              <a:t>argument</a:t>
            </a:r>
            <a:r>
              <a:rPr lang="cs-CZ" sz="1800" dirty="0" smtClean="0"/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datovy_typ</a:t>
            </a:r>
            <a:r>
              <a:rPr lang="cs-CZ" sz="1800" dirty="0" smtClean="0"/>
              <a:t>,…</a:t>
            </a:r>
            <a:r>
              <a:rPr lang="en-US" sz="1800" dirty="0" smtClean="0"/>
              <a:t>]</a:t>
            </a:r>
            <a:r>
              <a:rPr lang="cs-CZ" sz="1800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RETURNS </a:t>
            </a:r>
            <a:r>
              <a:rPr lang="cs-CZ" sz="1800" dirty="0" err="1" smtClean="0">
                <a:solidFill>
                  <a:srgbClr val="FF0000"/>
                </a:solidFill>
              </a:rPr>
              <a:t>typ_navratove_hodnoty</a:t>
            </a:r>
            <a:r>
              <a:rPr lang="cs-CZ" sz="1800" dirty="0" smtClean="0"/>
              <a:t> AS </a:t>
            </a:r>
            <a:r>
              <a:rPr lang="en-US" sz="1800" dirty="0" smtClean="0"/>
              <a:t>$$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[</a:t>
            </a:r>
            <a:r>
              <a:rPr lang="cs-CZ" sz="1800" dirty="0" smtClean="0"/>
              <a:t>DECLARE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err="1">
                <a:solidFill>
                  <a:srgbClr val="FF0000"/>
                </a:solidFill>
              </a:rPr>
              <a:t>n</a:t>
            </a:r>
            <a:r>
              <a:rPr lang="cs-CZ" sz="1800" dirty="0" err="1" smtClean="0">
                <a:solidFill>
                  <a:srgbClr val="FF0000"/>
                </a:solidFill>
              </a:rPr>
              <a:t>azev_deklarovane_promenne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err="1" smtClean="0">
                <a:solidFill>
                  <a:srgbClr val="FF0000"/>
                </a:solidFill>
              </a:rPr>
              <a:t>datovy_typ</a:t>
            </a:r>
            <a:r>
              <a:rPr lang="cs-CZ" sz="1800" dirty="0" smtClean="0">
                <a:solidFill>
                  <a:srgbClr val="FF0000"/>
                </a:solidFill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…</a:t>
            </a:r>
            <a:r>
              <a:rPr lang="en-US" sz="1800" dirty="0" smtClean="0"/>
              <a:t>]</a:t>
            </a:r>
            <a:endParaRPr lang="cs-CZ" sz="1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BEGIN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err="1" smtClean="0">
                <a:solidFill>
                  <a:srgbClr val="FF0000"/>
                </a:solidFill>
              </a:rPr>
              <a:t>telo_funkce</a:t>
            </a:r>
            <a:endParaRPr lang="cs-CZ" sz="18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RETURN </a:t>
            </a:r>
            <a:r>
              <a:rPr lang="cs-CZ" sz="1800" dirty="0" err="1" smtClean="0">
                <a:solidFill>
                  <a:srgbClr val="FF0000"/>
                </a:solidFill>
              </a:rPr>
              <a:t>navratova_hodnota</a:t>
            </a:r>
            <a:r>
              <a:rPr lang="cs-CZ" sz="1800" dirty="0" smtClean="0"/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1800" dirty="0" smtClean="0"/>
              <a:t>END;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$$</a:t>
            </a:r>
            <a:r>
              <a:rPr lang="cs-CZ" sz="1800" dirty="0" smtClean="0"/>
              <a:t> LANGUAGE PLPGSQL;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012160" y="2852936"/>
            <a:ext cx="2674640" cy="1584176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NUMERIC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TEXT/VARCHAR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TABLE</a:t>
            </a:r>
          </a:p>
          <a:p>
            <a:pPr algn="ctr"/>
            <a:r>
              <a:rPr lang="cs-CZ" dirty="0" smtClean="0">
                <a:solidFill>
                  <a:schemeClr val="tx1"/>
                </a:solidFill>
              </a:rPr>
              <a:t>VOID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>
            <a:stCxn id="5" idx="0"/>
          </p:cNvCxnSpPr>
          <p:nvPr/>
        </p:nvCxnSpPr>
        <p:spPr>
          <a:xfrm flipH="1" flipV="1">
            <a:off x="3851920" y="1844824"/>
            <a:ext cx="3497560" cy="100811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3563888" y="4296048"/>
            <a:ext cx="2447975" cy="23256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60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Funkce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 smtClean="0"/>
              <a:t>Příklad: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Funkce</a:t>
            </a:r>
            <a:r>
              <a:rPr lang="en-US" sz="2000" b="1" dirty="0" smtClean="0"/>
              <a:t> </a:t>
            </a:r>
            <a:r>
              <a:rPr lang="cs-CZ" sz="2000" b="1" dirty="0" smtClean="0"/>
              <a:t>pro součet dvou hodnot.</a:t>
            </a:r>
            <a:endParaRPr lang="en-US" sz="2000" b="1" dirty="0" smtClean="0"/>
          </a:p>
          <a:p>
            <a:pPr marL="0" indent="0">
              <a:buNone/>
            </a:pPr>
            <a:endParaRPr lang="cs-CZ" sz="1700" dirty="0" smtClean="0"/>
          </a:p>
          <a:p>
            <a:pPr marL="0" indent="0">
              <a:buNone/>
            </a:pPr>
            <a:r>
              <a:rPr lang="en-US" sz="1700" dirty="0" smtClean="0"/>
              <a:t>CREATE </a:t>
            </a:r>
            <a:r>
              <a:rPr lang="en-US" sz="1700" dirty="0"/>
              <a:t>OR REPLACE FUNCTION </a:t>
            </a:r>
            <a:r>
              <a:rPr lang="en-US" sz="1700" dirty="0" err="1" smtClean="0">
                <a:solidFill>
                  <a:srgbClr val="FF0000"/>
                </a:solidFill>
              </a:rPr>
              <a:t>soucet</a:t>
            </a:r>
            <a:r>
              <a:rPr lang="en-US" sz="1700" dirty="0" smtClean="0"/>
              <a:t> </a:t>
            </a:r>
            <a:r>
              <a:rPr lang="en-US" sz="1700" dirty="0" smtClean="0"/>
              <a:t>(</a:t>
            </a:r>
            <a:r>
              <a:rPr lang="en-US" sz="1700" dirty="0" smtClean="0">
                <a:solidFill>
                  <a:srgbClr val="FF0000"/>
                </a:solidFill>
              </a:rPr>
              <a:t>cislo1</a:t>
            </a:r>
            <a:r>
              <a:rPr lang="en-US" sz="1700" dirty="0" smtClean="0"/>
              <a:t> </a:t>
            </a:r>
            <a:r>
              <a:rPr lang="cs-CZ" sz="1700" dirty="0" smtClean="0">
                <a:solidFill>
                  <a:srgbClr val="FF0000"/>
                </a:solidFill>
              </a:rPr>
              <a:t>NUMERIC</a:t>
            </a:r>
            <a:r>
              <a:rPr lang="en-US" sz="1700" dirty="0" smtClean="0"/>
              <a:t>, </a:t>
            </a:r>
            <a:r>
              <a:rPr lang="en-US" sz="1700" dirty="0" smtClean="0">
                <a:solidFill>
                  <a:srgbClr val="FF0000"/>
                </a:solidFill>
              </a:rPr>
              <a:t>cislo2</a:t>
            </a:r>
            <a:r>
              <a:rPr lang="en-US" sz="1700" dirty="0" smtClean="0"/>
              <a:t> </a:t>
            </a:r>
            <a:r>
              <a:rPr lang="cs-CZ" sz="1700" dirty="0">
                <a:solidFill>
                  <a:srgbClr val="FF0000"/>
                </a:solidFill>
              </a:rPr>
              <a:t>NUMERIC</a:t>
            </a:r>
            <a:r>
              <a:rPr lang="en-US" sz="1700" dirty="0" smtClean="0"/>
              <a:t>)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RETURNS </a:t>
            </a:r>
            <a:r>
              <a:rPr lang="cs-CZ" sz="1700" dirty="0">
                <a:solidFill>
                  <a:srgbClr val="FF0000"/>
                </a:solidFill>
              </a:rPr>
              <a:t>NUMERIC</a:t>
            </a:r>
            <a:r>
              <a:rPr lang="en-US" sz="1700" dirty="0" smtClean="0"/>
              <a:t> </a:t>
            </a:r>
            <a:r>
              <a:rPr lang="en-US" sz="1700" dirty="0"/>
              <a:t>AS $$</a:t>
            </a:r>
          </a:p>
          <a:p>
            <a:pPr marL="0" indent="0">
              <a:buNone/>
            </a:pPr>
            <a:r>
              <a:rPr lang="en-US" sz="1700" dirty="0"/>
              <a:t>BEGIN</a:t>
            </a:r>
          </a:p>
          <a:p>
            <a:pPr marL="0" indent="0">
              <a:buNone/>
            </a:pPr>
            <a:r>
              <a:rPr lang="en-US" sz="1700" dirty="0"/>
              <a:t>RETURN </a:t>
            </a:r>
            <a:r>
              <a:rPr lang="en-US" sz="1700" dirty="0">
                <a:solidFill>
                  <a:srgbClr val="FF0000"/>
                </a:solidFill>
              </a:rPr>
              <a:t>$1 + $2</a:t>
            </a:r>
            <a:r>
              <a:rPr lang="en-US" sz="1700" dirty="0" smtClean="0"/>
              <a:t>; </a:t>
            </a:r>
            <a:r>
              <a:rPr lang="cs-CZ" sz="1700" dirty="0" smtClean="0"/>
              <a:t>-- (nebo </a:t>
            </a:r>
            <a:r>
              <a:rPr lang="cs-CZ" sz="1700" dirty="0" smtClean="0">
                <a:solidFill>
                  <a:srgbClr val="FF0000"/>
                </a:solidFill>
              </a:rPr>
              <a:t>cislo1 </a:t>
            </a:r>
            <a:r>
              <a:rPr lang="en-US" sz="1700" dirty="0" smtClean="0">
                <a:solidFill>
                  <a:srgbClr val="FF0000"/>
                </a:solidFill>
              </a:rPr>
              <a:t>+</a:t>
            </a:r>
            <a:r>
              <a:rPr lang="cs-CZ" sz="1700" dirty="0" smtClean="0">
                <a:solidFill>
                  <a:srgbClr val="FF0000"/>
                </a:solidFill>
              </a:rPr>
              <a:t> cislo2</a:t>
            </a:r>
            <a:r>
              <a:rPr lang="cs-CZ" sz="1700" dirty="0" smtClean="0"/>
              <a:t>;)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END;</a:t>
            </a:r>
          </a:p>
          <a:p>
            <a:pPr marL="0" indent="0">
              <a:buNone/>
            </a:pPr>
            <a:r>
              <a:rPr lang="en-US" sz="1700" dirty="0"/>
              <a:t>$$ LANGUAGE PLPGSQL</a:t>
            </a:r>
            <a:r>
              <a:rPr lang="en-US" sz="1700" dirty="0" smtClean="0"/>
              <a:t>;</a:t>
            </a:r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cs-CZ" sz="1700" dirty="0"/>
              <a:t>CREATE OR REPLACE FUNCTION </a:t>
            </a:r>
            <a:r>
              <a:rPr lang="cs-CZ" sz="1700" dirty="0" smtClean="0">
                <a:solidFill>
                  <a:srgbClr val="FF0000"/>
                </a:solidFill>
              </a:rPr>
              <a:t>soucet2</a:t>
            </a:r>
            <a:r>
              <a:rPr lang="en-US" sz="1700" dirty="0" smtClean="0"/>
              <a:t> </a:t>
            </a:r>
            <a:r>
              <a:rPr lang="cs-CZ" sz="1700" dirty="0" smtClean="0"/>
              <a:t>(</a:t>
            </a:r>
            <a:r>
              <a:rPr lang="cs-CZ" sz="1700" dirty="0">
                <a:solidFill>
                  <a:srgbClr val="FF0000"/>
                </a:solidFill>
              </a:rPr>
              <a:t>NUMERIC</a:t>
            </a:r>
            <a:r>
              <a:rPr lang="cs-CZ" sz="1700" dirty="0" smtClean="0"/>
              <a:t>,</a:t>
            </a:r>
            <a:r>
              <a:rPr lang="en-US" sz="1700" dirty="0" smtClean="0"/>
              <a:t> </a:t>
            </a:r>
            <a:r>
              <a:rPr lang="cs-CZ" sz="1700" dirty="0">
                <a:solidFill>
                  <a:srgbClr val="FF0000"/>
                </a:solidFill>
              </a:rPr>
              <a:t>NUMERIC</a:t>
            </a:r>
            <a:r>
              <a:rPr lang="cs-CZ" sz="1700" dirty="0" smtClean="0"/>
              <a:t>)</a:t>
            </a:r>
            <a:endParaRPr lang="cs-CZ" sz="1700" dirty="0"/>
          </a:p>
          <a:p>
            <a:pPr marL="0" indent="0">
              <a:buNone/>
            </a:pPr>
            <a:r>
              <a:rPr lang="cs-CZ" sz="1700" dirty="0"/>
              <a:t>RETURNS </a:t>
            </a:r>
            <a:r>
              <a:rPr lang="cs-CZ" sz="1700" dirty="0">
                <a:solidFill>
                  <a:srgbClr val="FF0000"/>
                </a:solidFill>
              </a:rPr>
              <a:t>NUMERIC</a:t>
            </a:r>
            <a:r>
              <a:rPr lang="cs-CZ" sz="1700" dirty="0" smtClean="0"/>
              <a:t> </a:t>
            </a:r>
            <a:r>
              <a:rPr lang="cs-CZ" sz="1700" dirty="0"/>
              <a:t>AS $$</a:t>
            </a:r>
          </a:p>
          <a:p>
            <a:pPr marL="0" indent="0">
              <a:buNone/>
            </a:pPr>
            <a:r>
              <a:rPr lang="cs-CZ" sz="1700" dirty="0" smtClean="0">
                <a:solidFill>
                  <a:srgbClr val="FF0000"/>
                </a:solidFill>
              </a:rPr>
              <a:t>DECLARE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cs-CZ" sz="1700" dirty="0" err="1" smtClean="0">
                <a:solidFill>
                  <a:srgbClr val="FF0000"/>
                </a:solidFill>
              </a:rPr>
              <a:t>vysledek</a:t>
            </a:r>
            <a:r>
              <a:rPr lang="cs-CZ" sz="1700" dirty="0" smtClean="0">
                <a:solidFill>
                  <a:srgbClr val="FF0000"/>
                </a:solidFill>
              </a:rPr>
              <a:t> </a:t>
            </a:r>
            <a:r>
              <a:rPr lang="cs-CZ" sz="1700" dirty="0">
                <a:solidFill>
                  <a:srgbClr val="FF0000"/>
                </a:solidFill>
              </a:rPr>
              <a:t>NUMERIC;</a:t>
            </a:r>
          </a:p>
          <a:p>
            <a:pPr marL="0" indent="0">
              <a:buNone/>
            </a:pPr>
            <a:r>
              <a:rPr lang="cs-CZ" sz="1700" dirty="0"/>
              <a:t>BEGIN</a:t>
            </a:r>
          </a:p>
          <a:p>
            <a:pPr marL="0" indent="0">
              <a:buNone/>
            </a:pPr>
            <a:r>
              <a:rPr lang="cs-CZ" sz="1700" dirty="0"/>
              <a:t>SELECT </a:t>
            </a:r>
            <a:r>
              <a:rPr lang="cs-CZ" sz="1700" dirty="0">
                <a:solidFill>
                  <a:srgbClr val="FF0000"/>
                </a:solidFill>
              </a:rPr>
              <a:t>$1 + $2 INTO </a:t>
            </a:r>
            <a:r>
              <a:rPr lang="cs-CZ" sz="1700" dirty="0" err="1">
                <a:solidFill>
                  <a:srgbClr val="FF0000"/>
                </a:solidFill>
              </a:rPr>
              <a:t>vysledek</a:t>
            </a:r>
            <a:r>
              <a:rPr lang="cs-CZ" sz="1700" dirty="0" smtClean="0"/>
              <a:t>;</a:t>
            </a:r>
            <a:r>
              <a:rPr lang="en-US" sz="1700" dirty="0" smtClean="0"/>
              <a:t> -- </a:t>
            </a:r>
            <a:r>
              <a:rPr lang="cs-CZ" sz="1700" dirty="0" smtClean="0"/>
              <a:t>(nebo </a:t>
            </a:r>
            <a:r>
              <a:rPr lang="en-US" sz="1700" dirty="0" err="1" smtClean="0"/>
              <a:t>lepe</a:t>
            </a:r>
            <a:r>
              <a:rPr lang="en-US" sz="1700" dirty="0" smtClean="0"/>
              <a:t> </a:t>
            </a:r>
            <a:r>
              <a:rPr lang="en-US" sz="1700" dirty="0" err="1">
                <a:solidFill>
                  <a:srgbClr val="FF0000"/>
                </a:solidFill>
              </a:rPr>
              <a:t>vysledek</a:t>
            </a:r>
            <a:r>
              <a:rPr lang="en-US" sz="1700" dirty="0">
                <a:solidFill>
                  <a:srgbClr val="FF0000"/>
                </a:solidFill>
              </a:rPr>
              <a:t> =  $1 + $</a:t>
            </a:r>
            <a:r>
              <a:rPr lang="en-US" sz="1700" dirty="0" smtClean="0">
                <a:solidFill>
                  <a:srgbClr val="FF0000"/>
                </a:solidFill>
              </a:rPr>
              <a:t>2</a:t>
            </a:r>
            <a:r>
              <a:rPr lang="en-US" sz="1700" dirty="0" smtClean="0"/>
              <a:t>;</a:t>
            </a:r>
            <a:r>
              <a:rPr lang="cs-CZ" sz="1700" dirty="0" smtClean="0"/>
              <a:t>)</a:t>
            </a:r>
            <a:endParaRPr lang="cs-CZ" sz="1700" dirty="0"/>
          </a:p>
          <a:p>
            <a:pPr marL="0" indent="0">
              <a:buNone/>
            </a:pPr>
            <a:r>
              <a:rPr lang="cs-CZ" sz="1700" dirty="0"/>
              <a:t>RETURN </a:t>
            </a:r>
            <a:r>
              <a:rPr lang="cs-CZ" sz="1700" dirty="0" err="1">
                <a:solidFill>
                  <a:srgbClr val="FF0000"/>
                </a:solidFill>
              </a:rPr>
              <a:t>vysledek</a:t>
            </a:r>
            <a:r>
              <a:rPr lang="cs-CZ" sz="1700" dirty="0"/>
              <a:t>;</a:t>
            </a:r>
          </a:p>
          <a:p>
            <a:pPr marL="0" indent="0">
              <a:buNone/>
            </a:pPr>
            <a:r>
              <a:rPr lang="cs-CZ" sz="1700" dirty="0"/>
              <a:t>END;</a:t>
            </a:r>
          </a:p>
          <a:p>
            <a:pPr marL="0" indent="0">
              <a:buNone/>
            </a:pPr>
            <a:r>
              <a:rPr lang="cs-CZ" sz="1700" dirty="0"/>
              <a:t>$$ LANGUAGE PLPGSQL;</a:t>
            </a:r>
            <a:endParaRPr lang="cs-CZ" sz="17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6" name="Zástupný symbol pro obsah 9"/>
          <p:cNvSpPr txBox="1">
            <a:spLocks/>
          </p:cNvSpPr>
          <p:nvPr/>
        </p:nvSpPr>
        <p:spPr bwMode="auto">
          <a:xfrm>
            <a:off x="457200" y="981076"/>
            <a:ext cx="8229600" cy="75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08DC4"/>
              </a:buClr>
              <a:buFont typeface="Wingdings" pitchFamily="2" charset="2"/>
              <a:buChar char="§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cs-CZ" sz="2000" b="1" dirty="0" smtClean="0"/>
              <a:t>Vytvořte funkci pro výpočet procenta.</a:t>
            </a:r>
            <a:endParaRPr lang="cs-CZ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42773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753131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funkci pro výpočet procenta.</a:t>
            </a: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57200" y="1988840"/>
            <a:ext cx="82296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CREATE OR REPLACE FUNCTION procento(</a:t>
            </a:r>
            <a:r>
              <a:rPr lang="cs-CZ" dirty="0" err="1">
                <a:latin typeface="+mj-lt"/>
              </a:rPr>
              <a:t>numeric,numeric</a:t>
            </a:r>
            <a:r>
              <a:rPr lang="cs-CZ" dirty="0">
                <a:latin typeface="+mj-lt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RETURNS NUMERIC AS $$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DECLARE</a:t>
            </a:r>
          </a:p>
          <a:p>
            <a:pPr>
              <a:lnSpc>
                <a:spcPct val="150000"/>
              </a:lnSpc>
            </a:pPr>
            <a:r>
              <a:rPr lang="cs-CZ" dirty="0" err="1">
                <a:latin typeface="+mj-lt"/>
              </a:rPr>
              <a:t>vysledek</a:t>
            </a:r>
            <a:r>
              <a:rPr lang="cs-CZ" dirty="0">
                <a:latin typeface="+mj-lt"/>
              </a:rPr>
              <a:t> NUMERIC;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BEGIN</a:t>
            </a:r>
          </a:p>
          <a:p>
            <a:pPr>
              <a:lnSpc>
                <a:spcPct val="150000"/>
              </a:lnSpc>
            </a:pPr>
            <a:r>
              <a:rPr lang="en-US" dirty="0" err="1" smtClean="0">
                <a:latin typeface="+mj-lt"/>
              </a:rPr>
              <a:t>vysledek</a:t>
            </a:r>
            <a:r>
              <a:rPr lang="en-US" dirty="0" smtClean="0">
                <a:latin typeface="+mj-lt"/>
              </a:rPr>
              <a:t> = </a:t>
            </a:r>
            <a:r>
              <a:rPr lang="cs-CZ" dirty="0" smtClean="0"/>
              <a:t>ROUND(100*$</a:t>
            </a:r>
            <a:r>
              <a:rPr lang="cs-CZ" dirty="0"/>
              <a:t>1/$2, 2</a:t>
            </a:r>
            <a:r>
              <a:rPr lang="cs-CZ" dirty="0" smtClean="0"/>
              <a:t>); </a:t>
            </a:r>
            <a:endParaRPr lang="cs-CZ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RETURN </a:t>
            </a:r>
            <a:r>
              <a:rPr lang="cs-CZ" dirty="0" err="1">
                <a:latin typeface="+mj-lt"/>
              </a:rPr>
              <a:t>vysledek</a:t>
            </a:r>
            <a:r>
              <a:rPr lang="cs-CZ" dirty="0">
                <a:latin typeface="+mj-lt"/>
              </a:rPr>
              <a:t>;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END;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$$ LANGUAGE PLPGSQL;</a:t>
            </a:r>
          </a:p>
        </p:txBody>
      </p:sp>
    </p:spTree>
    <p:extLst>
      <p:ext uri="{BB962C8B-B14F-4D97-AF65-F5344CB8AC3E}">
        <p14:creationId xmlns:p14="http://schemas.microsoft.com/office/powerpoint/2010/main" val="281993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753131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funkci pro výpočet věku pouze v letech.</a:t>
            </a: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95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- cvičení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457200" y="981076"/>
            <a:ext cx="8229600" cy="753131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b="1" dirty="0" smtClean="0"/>
              <a:t>Vytvořte funkci pro výpočet věku (pouze v letech).</a:t>
            </a:r>
            <a:endParaRPr lang="cs-CZ" sz="1200" b="1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Daniel Klimeš, </a:t>
            </a:r>
            <a:r>
              <a:rPr lang="en-US" dirty="0" err="1" smtClean="0"/>
              <a:t>Datab</a:t>
            </a:r>
            <a:r>
              <a:rPr lang="cs-CZ" dirty="0" err="1" smtClean="0"/>
              <a:t>ázové</a:t>
            </a:r>
            <a:r>
              <a:rPr lang="cs-CZ" dirty="0" smtClean="0"/>
              <a:t> systémy a SQL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57200" y="1734207"/>
            <a:ext cx="82296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CREATE OR REPLACE FUNCTION </a:t>
            </a:r>
            <a:r>
              <a:rPr lang="cs-CZ" dirty="0" err="1" smtClean="0">
                <a:latin typeface="+mj-lt"/>
              </a:rPr>
              <a:t>vek_roky</a:t>
            </a:r>
            <a:r>
              <a:rPr lang="cs-CZ" dirty="0" smtClean="0">
                <a:latin typeface="+mj-lt"/>
              </a:rPr>
              <a:t>(</a:t>
            </a:r>
            <a:r>
              <a:rPr lang="cs-CZ" dirty="0" err="1" smtClean="0">
                <a:latin typeface="+mj-lt"/>
              </a:rPr>
              <a:t>date</a:t>
            </a:r>
            <a:r>
              <a:rPr lang="cs-CZ" dirty="0" smtClean="0">
                <a:latin typeface="+mj-lt"/>
              </a:rPr>
              <a:t>)</a:t>
            </a:r>
            <a:endParaRPr lang="cs-CZ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RETURNS </a:t>
            </a:r>
            <a:r>
              <a:rPr lang="cs-CZ" dirty="0" smtClean="0">
                <a:latin typeface="+mj-lt"/>
              </a:rPr>
              <a:t>NUMERIC </a:t>
            </a:r>
            <a:r>
              <a:rPr lang="cs-CZ" dirty="0">
                <a:latin typeface="+mj-lt"/>
              </a:rPr>
              <a:t>AS $$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DECLARE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vek </a:t>
            </a:r>
            <a:r>
              <a:rPr lang="cs-CZ" dirty="0" smtClean="0">
                <a:latin typeface="+mj-lt"/>
              </a:rPr>
              <a:t>NUMERIC;</a:t>
            </a:r>
            <a:endParaRPr lang="cs-CZ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BEGIN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+mj-lt"/>
              </a:rPr>
              <a:t>vek = </a:t>
            </a:r>
            <a:r>
              <a:rPr lang="cs-CZ" dirty="0" smtClean="0"/>
              <a:t>DATE_PART </a:t>
            </a:r>
            <a:r>
              <a:rPr lang="cs-CZ" dirty="0"/>
              <a:t>('</a:t>
            </a:r>
            <a:r>
              <a:rPr lang="cs-CZ" dirty="0" err="1"/>
              <a:t>year</a:t>
            </a:r>
            <a:r>
              <a:rPr lang="cs-CZ" dirty="0"/>
              <a:t>', </a:t>
            </a:r>
            <a:r>
              <a:rPr lang="cs-CZ" dirty="0" err="1"/>
              <a:t>age</a:t>
            </a:r>
            <a:r>
              <a:rPr lang="cs-CZ" dirty="0"/>
              <a:t>($1</a:t>
            </a:r>
            <a:r>
              <a:rPr lang="cs-CZ" dirty="0" smtClean="0"/>
              <a:t>));</a:t>
            </a:r>
            <a:endParaRPr lang="cs-CZ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RETURN vek;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END;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+mj-lt"/>
              </a:rPr>
              <a:t>$$ LANGUAGE PLPGSQL;</a:t>
            </a:r>
          </a:p>
        </p:txBody>
      </p:sp>
    </p:spTree>
    <p:extLst>
      <p:ext uri="{BB962C8B-B14F-4D97-AF65-F5344CB8AC3E}">
        <p14:creationId xmlns:p14="http://schemas.microsoft.com/office/powerpoint/2010/main" val="282435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7230</TotalTime>
  <Words>1715</Words>
  <Application>Microsoft Office PowerPoint</Application>
  <PresentationFormat>Předvádění na obrazovce (4:3)</PresentationFormat>
  <Paragraphs>282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Funkce</vt:lpstr>
      <vt:lpstr>Function</vt:lpstr>
      <vt:lpstr>Function</vt:lpstr>
      <vt:lpstr>Funkce</vt:lpstr>
      <vt:lpstr>Funkce - cvičení</vt:lpstr>
      <vt:lpstr>Funkce - cvičení</vt:lpstr>
      <vt:lpstr>Funkce - cvičení</vt:lpstr>
      <vt:lpstr>Funkce - cvičení</vt:lpstr>
      <vt:lpstr>Funkce - cvičení</vt:lpstr>
      <vt:lpstr>Funkce - cvičení</vt:lpstr>
      <vt:lpstr>Funkce - cvičení</vt:lpstr>
      <vt:lpstr>Funkce - cvičení</vt:lpstr>
      <vt:lpstr>Funkce - cvičení</vt:lpstr>
      <vt:lpstr>Funkce - cvičení</vt:lpstr>
      <vt:lpstr>Funkce bez argumentu - cvičení</vt:lpstr>
      <vt:lpstr>Funkce bez argumentu - cvičení</vt:lpstr>
      <vt:lpstr>Funkce bez argumentu - cvičení</vt:lpstr>
      <vt:lpstr>Funkce bez argumentu - cvičení</vt:lpstr>
      <vt:lpstr>Funkce bez argumentu - cvičení</vt:lpstr>
      <vt:lpstr>Funkce bez argumentu - cvičení</vt:lpstr>
      <vt:lpstr>Funkce bez argumentu - cvičení</vt:lpstr>
      <vt:lpstr>Funkce bez argumentu - cvičení</vt:lpstr>
      <vt:lpstr>Funkce bez argumentu - cvičení</vt:lpstr>
      <vt:lpstr>Funkce bez argumentu - cvičení</vt:lpstr>
      <vt:lpstr>Funkce bez argumentu - cvičení</vt:lpstr>
      <vt:lpstr>Funkce mamo_scr()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Monika Kratochvílová</cp:lastModifiedBy>
  <cp:revision>439</cp:revision>
  <dcterms:created xsi:type="dcterms:W3CDTF">2011-01-19T10:31:11Z</dcterms:created>
  <dcterms:modified xsi:type="dcterms:W3CDTF">2016-11-28T00:56:31Z</dcterms:modified>
</cp:coreProperties>
</file>