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8" r:id="rId3"/>
    <p:sldId id="360" r:id="rId4"/>
    <p:sldId id="414" r:id="rId5"/>
    <p:sldId id="426" r:id="rId6"/>
    <p:sldId id="418" r:id="rId7"/>
    <p:sldId id="420" r:id="rId8"/>
    <p:sldId id="425" r:id="rId9"/>
    <p:sldId id="473" r:id="rId10"/>
    <p:sldId id="421" r:id="rId11"/>
    <p:sldId id="423" r:id="rId12"/>
    <p:sldId id="422" r:id="rId13"/>
    <p:sldId id="424" r:id="rId14"/>
    <p:sldId id="427" r:id="rId15"/>
    <p:sldId id="387" r:id="rId16"/>
    <p:sldId id="428" r:id="rId17"/>
    <p:sldId id="452" r:id="rId18"/>
    <p:sldId id="457" r:id="rId19"/>
    <p:sldId id="458" r:id="rId20"/>
    <p:sldId id="459" r:id="rId21"/>
    <p:sldId id="460" r:id="rId22"/>
    <p:sldId id="474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367" r:id="rId31"/>
    <p:sldId id="368" r:id="rId32"/>
    <p:sldId id="429" r:id="rId33"/>
    <p:sldId id="430" r:id="rId34"/>
    <p:sldId id="431" r:id="rId35"/>
    <p:sldId id="369" r:id="rId36"/>
    <p:sldId id="472" r:id="rId37"/>
    <p:sldId id="372" r:id="rId38"/>
    <p:sldId id="385" r:id="rId39"/>
    <p:sldId id="361" r:id="rId40"/>
    <p:sldId id="362" r:id="rId41"/>
    <p:sldId id="432" r:id="rId42"/>
    <p:sldId id="373" r:id="rId43"/>
    <p:sldId id="364" r:id="rId44"/>
    <p:sldId id="365" r:id="rId45"/>
    <p:sldId id="411" r:id="rId46"/>
    <p:sldId id="376" r:id="rId47"/>
    <p:sldId id="377" r:id="rId48"/>
    <p:sldId id="408" r:id="rId49"/>
    <p:sldId id="386" r:id="rId50"/>
    <p:sldId id="379" r:id="rId51"/>
    <p:sldId id="382" r:id="rId52"/>
    <p:sldId id="409" r:id="rId53"/>
    <p:sldId id="383" r:id="rId54"/>
    <p:sldId id="384" r:id="rId55"/>
    <p:sldId id="410" r:id="rId56"/>
    <p:sldId id="380" r:id="rId57"/>
    <p:sldId id="381" r:id="rId58"/>
    <p:sldId id="412" r:id="rId59"/>
    <p:sldId id="437" r:id="rId60"/>
    <p:sldId id="400" r:id="rId61"/>
    <p:sldId id="468" r:id="rId62"/>
    <p:sldId id="401" r:id="rId63"/>
    <p:sldId id="402" r:id="rId64"/>
    <p:sldId id="389" r:id="rId65"/>
    <p:sldId id="366" r:id="rId66"/>
    <p:sldId id="390" r:id="rId67"/>
    <p:sldId id="391" r:id="rId68"/>
    <p:sldId id="375" r:id="rId69"/>
    <p:sldId id="470" r:id="rId70"/>
    <p:sldId id="407" r:id="rId71"/>
    <p:sldId id="433" r:id="rId72"/>
    <p:sldId id="471" r:id="rId73"/>
    <p:sldId id="469" r:id="rId74"/>
    <p:sldId id="435" r:id="rId75"/>
    <p:sldId id="436" r:id="rId76"/>
    <p:sldId id="406" r:id="rId77"/>
    <p:sldId id="394" r:id="rId78"/>
    <p:sldId id="447" r:id="rId79"/>
    <p:sldId id="448" r:id="rId80"/>
    <p:sldId id="449" r:id="rId81"/>
    <p:sldId id="456" r:id="rId82"/>
    <p:sldId id="450" r:id="rId83"/>
    <p:sldId id="451" r:id="rId84"/>
  </p:sldIdLst>
  <p:sldSz cx="9144000" cy="6858000" type="screen4x3"/>
  <p:notesSz cx="6761163" cy="99425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202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2FDEA776-88D4-4DAC-AD89-3319C2C290A5}" type="datetimeFigureOut">
              <a:rPr lang="cs-CZ"/>
              <a:pPr>
                <a:defRPr/>
              </a:pPr>
              <a:t>2.11.2016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E88F8325-B3F8-4E68-8BDE-4563F3B283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596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>
            <a:lvl1pPr defTabSz="954456">
              <a:defRPr sz="13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>
            <a:lvl1pPr algn="r" defTabSz="954456">
              <a:defRPr sz="1300" b="0"/>
            </a:lvl1pPr>
          </a:lstStyle>
          <a:p>
            <a:pPr>
              <a:defRPr/>
            </a:pPr>
            <a:fld id="{45EDC3B3-1B46-40C7-88F5-C38077BB7CF3}" type="datetimeFigureOut">
              <a:rPr lang="cs-CZ"/>
              <a:pPr>
                <a:defRPr/>
              </a:pPr>
              <a:t>2.11.2016</a:t>
            </a:fld>
            <a:endParaRPr lang="cs-CZ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b" anchorCtr="0" compatLnSpc="1">
            <a:prstTxWarp prst="textNoShape">
              <a:avLst/>
            </a:prstTxWarp>
          </a:bodyPr>
          <a:lstStyle>
            <a:lvl1pPr defTabSz="954456">
              <a:defRPr sz="13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b" anchorCtr="0" compatLnSpc="1">
            <a:prstTxWarp prst="textNoShape">
              <a:avLst/>
            </a:prstTxWarp>
          </a:bodyPr>
          <a:lstStyle>
            <a:lvl1pPr algn="r" defTabSz="954456">
              <a:defRPr sz="1300" b="0"/>
            </a:lvl1pPr>
          </a:lstStyle>
          <a:p>
            <a:pPr>
              <a:defRPr/>
            </a:pPr>
            <a:fld id="{F0BF4455-8CA9-413E-8C7A-624D8F8632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037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ABAC3D-30C5-4C31-99F7-AAE2D4DE0587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CB5ECD-A95E-40A8-A033-90FF29B1E8AC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13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DA115E-A080-431B-852B-7341CAC75838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24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64264E-FB14-417B-B035-01446138B760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B8B093-FBE0-45AE-9AA8-04652DB50E22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52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D33D83-1357-43D0-ABD4-29E86FCBAD53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1B159B-E765-4FF7-BF8C-A086F828C934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4A9745-BE7E-415B-8FC5-207EAD7D029A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73</a:t>
            </a:fld>
            <a:endParaRPr lang="cs-CZ" altLang="en-US" sz="1300" smtClean="0">
              <a:latin typeface="Arial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1467C9-3EE9-4F30-B5C3-47875BC33B83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9FC4FA-5B60-4140-9BA8-A96D01604866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1EAA0-8412-4731-BDB4-CE56A33E16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69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CE514-DE52-4E57-A047-8D64965A5C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56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C903-2B56-4038-B715-FF18DBD295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98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5236-BEDD-4866-BE22-D0C10B98F0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59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C0CD7-2F8A-48E0-90B7-93DAC0E9E8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83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5A309-02DD-497E-BDD6-E6F719C96B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24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44DA4-A05D-48C3-8199-95646BCA01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9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134F6-1872-42B8-AD0E-51B22E50B3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36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52E5-43C7-4301-B1B9-1CD6753F10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43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60EBC-6508-40BE-8A23-DFBECD7975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78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CDD22-75FF-4101-AB42-33928EBAFE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81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EE9F04-E180-46F7-ADCE-323652C52F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0" r:id="rId2"/>
    <p:sldLayoutId id="214748388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nadpis 2"/>
          <p:cNvSpPr>
            <a:spLocks/>
          </p:cNvSpPr>
          <p:nvPr/>
        </p:nvSpPr>
        <p:spPr bwMode="auto">
          <a:xfrm>
            <a:off x="1331913" y="4735513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en-US" sz="200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altLang="en-US" sz="2000">
                <a:solidFill>
                  <a:srgbClr val="000066"/>
                </a:solidFill>
                <a:latin typeface="Tahoma" pitchFamily="34" charset="0"/>
              </a:rPr>
            </a:br>
            <a:r>
              <a:rPr lang="cs-CZ" altLang="en-US" sz="2000" b="0">
                <a:solidFill>
                  <a:srgbClr val="000066"/>
                </a:solidFill>
                <a:latin typeface="Tahoma" pitchFamily="34" charset="0"/>
              </a:rPr>
              <a:t>Luděk Bláha, PřF MU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468313" y="2046288"/>
            <a:ext cx="838200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Účinky toxických látek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rgbClr val="FF3300"/>
                </a:solidFill>
              </a:rPr>
              <a:t>Projevy molekulárních mechanismů</a:t>
            </a:r>
            <a:br>
              <a:rPr lang="cs-CZ" altLang="en-US" sz="2200" b="0">
                <a:solidFill>
                  <a:srgbClr val="FF3300"/>
                </a:solidFill>
              </a:rPr>
            </a:br>
            <a:r>
              <a:rPr lang="cs-CZ" altLang="en-US" sz="2200" b="0">
                <a:solidFill>
                  <a:srgbClr val="FF3300"/>
                </a:solidFill>
              </a:rPr>
              <a:t>na úrovni </a:t>
            </a:r>
            <a:r>
              <a:rPr lang="cs-CZ" altLang="en-US" sz="2200" u="sng">
                <a:solidFill>
                  <a:srgbClr val="FF3300"/>
                </a:solidFill>
              </a:rPr>
              <a:t>buňky</a:t>
            </a:r>
            <a:r>
              <a:rPr lang="cs-CZ" altLang="en-US" sz="2200" b="0">
                <a:solidFill>
                  <a:srgbClr val="FF3300"/>
                </a:solidFill>
              </a:rPr>
              <a:t> a </a:t>
            </a:r>
            <a:r>
              <a:rPr lang="cs-CZ" altLang="en-US" sz="2200" u="sng">
                <a:solidFill>
                  <a:srgbClr val="FF3300"/>
                </a:solidFill>
              </a:rPr>
              <a:t>organismu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000" u="sng">
                <a:solidFill>
                  <a:srgbClr val="FF3300"/>
                </a:solidFill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b="0">
              <a:solidFill>
                <a:schemeClr val="tx1"/>
              </a:solidFill>
            </a:endParaRPr>
          </a:p>
        </p:txBody>
      </p:sp>
      <p:pic>
        <p:nvPicPr>
          <p:cNvPr id="4100" name="Picture 7" descr="OPVK_MU_stre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Buněčná smrt</a:t>
            </a:r>
            <a:endParaRPr lang="en-GB" altLang="en-US" smtClean="0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850" y="871538"/>
            <a:ext cx="84963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  <a:tabLst>
                <a:tab pos="2593975" algn="l"/>
              </a:tabLst>
              <a:defRPr/>
            </a:pPr>
            <a:endParaRPr lang="en-US" dirty="0">
              <a:sym typeface="Wingdings" pitchFamily="2" charset="2"/>
            </a:endParaRPr>
          </a:p>
          <a:p>
            <a:pPr marL="457200" indent="-457200">
              <a:spcBef>
                <a:spcPct val="20000"/>
              </a:spcBef>
              <a:tabLst>
                <a:tab pos="2593975" algn="l"/>
              </a:tabLst>
              <a:defRPr/>
            </a:pPr>
            <a:r>
              <a:rPr lang="cs-CZ" dirty="0">
                <a:sym typeface="Wingdings" pitchFamily="2" charset="2"/>
              </a:rPr>
              <a:t>1 – Poškození zvláště zranitelných (kontrolovaných) systémů v buňkách:</a:t>
            </a:r>
          </a:p>
          <a:p>
            <a:pPr>
              <a:defRPr/>
            </a:pPr>
            <a:r>
              <a:rPr lang="cs-CZ" b="0" dirty="0"/>
              <a:t>	Integrita buněčné membrány</a:t>
            </a:r>
          </a:p>
          <a:p>
            <a:pPr>
              <a:defRPr/>
            </a:pPr>
            <a:r>
              <a:rPr lang="cs-CZ" b="0" dirty="0"/>
              <a:t>	Aerobní respirace (mitochondrie)</a:t>
            </a:r>
          </a:p>
          <a:p>
            <a:pPr>
              <a:defRPr/>
            </a:pPr>
            <a:r>
              <a:rPr lang="cs-CZ" b="0" dirty="0"/>
              <a:t>	Proteosyntéza (ribozomy)</a:t>
            </a:r>
          </a:p>
          <a:p>
            <a:pPr>
              <a:defRPr/>
            </a:pPr>
            <a:r>
              <a:rPr lang="cs-CZ" b="0" dirty="0"/>
              <a:t>	Integrita genetické informace</a:t>
            </a:r>
          </a:p>
          <a:p>
            <a:pPr>
              <a:defRPr/>
            </a:pPr>
            <a:endParaRPr lang="en-US" dirty="0"/>
          </a:p>
          <a:p>
            <a:pPr marL="742950" lvl="1" indent="-285750">
              <a:buFont typeface="Wingdings" pitchFamily="2" charset="2"/>
              <a:buChar char="à"/>
              <a:defRPr/>
            </a:pPr>
            <a:r>
              <a:rPr lang="en-US" dirty="0">
                <a:sym typeface="Wingdings" pitchFamily="2" charset="2"/>
              </a:rPr>
              <a:t>prim</a:t>
            </a:r>
            <a:r>
              <a:rPr lang="cs-CZ" dirty="0" err="1">
                <a:sym typeface="Wingdings" pitchFamily="2" charset="2"/>
              </a:rPr>
              <a:t>ární</a:t>
            </a:r>
            <a:r>
              <a:rPr lang="cs-CZ" dirty="0">
                <a:sym typeface="Wingdings" pitchFamily="2" charset="2"/>
              </a:rPr>
              <a:t> řízený proces 				</a:t>
            </a:r>
            <a:r>
              <a:rPr lang="cs-CZ" sz="2400" dirty="0" err="1">
                <a:solidFill>
                  <a:schemeClr val="tx2"/>
                </a:solidFill>
                <a:sym typeface="Wingdings" pitchFamily="2" charset="2"/>
              </a:rPr>
              <a:t>apoptoza</a:t>
            </a:r>
            <a:r>
              <a:rPr lang="cs-CZ" b="0" dirty="0">
                <a:solidFill>
                  <a:srgbClr val="00B0F0"/>
                </a:solidFill>
                <a:sym typeface="Wingdings" pitchFamily="2" charset="2"/>
              </a:rPr>
              <a:t/>
            </a:r>
            <a:br>
              <a:rPr lang="cs-CZ" b="0" dirty="0">
                <a:solidFill>
                  <a:srgbClr val="00B0F0"/>
                </a:solidFill>
                <a:sym typeface="Wingdings" pitchFamily="2" charset="2"/>
              </a:rPr>
            </a:br>
            <a:r>
              <a:rPr lang="cs-CZ" sz="1400" b="0" dirty="0">
                <a:solidFill>
                  <a:srgbClr val="00B0F0"/>
                </a:solidFill>
                <a:sym typeface="Wingdings" pitchFamily="2" charset="2"/>
              </a:rPr>
              <a:t>     (příp. </a:t>
            </a:r>
            <a:r>
              <a:rPr lang="cs-CZ" sz="1400" b="0" dirty="0" err="1">
                <a:solidFill>
                  <a:srgbClr val="00B0F0"/>
                </a:solidFill>
                <a:sym typeface="Wingdings" pitchFamily="2" charset="2"/>
              </a:rPr>
              <a:t>nekroptozuje</a:t>
            </a:r>
            <a:r>
              <a:rPr lang="cs-CZ" sz="1400" b="0" dirty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cs-CZ" sz="1400" b="0" dirty="0">
                <a:sym typeface="Wingdings" pitchFamily="2" charset="2"/>
              </a:rPr>
              <a:t>– nově objevený mechanismus)</a:t>
            </a:r>
            <a:r>
              <a:rPr lang="cs-CZ" b="0" dirty="0">
                <a:sym typeface="Wingdings" pitchFamily="2" charset="2"/>
              </a:rPr>
              <a:t/>
            </a:r>
            <a:br>
              <a:rPr lang="cs-CZ" b="0" dirty="0">
                <a:sym typeface="Wingdings" pitchFamily="2" charset="2"/>
              </a:rPr>
            </a:br>
            <a:endParaRPr lang="cs-CZ" b="0" dirty="0">
              <a:sym typeface="Wingdings" pitchFamily="2" charset="2"/>
            </a:endParaRPr>
          </a:p>
          <a:p>
            <a:pPr marL="457200" indent="-457200">
              <a:spcBef>
                <a:spcPct val="20000"/>
              </a:spcBef>
              <a:tabLst>
                <a:tab pos="2593975" algn="l"/>
              </a:tabLst>
              <a:defRPr/>
            </a:pPr>
            <a:r>
              <a:rPr lang="cs-CZ" dirty="0">
                <a:sym typeface="Wingdings" pitchFamily="2" charset="2"/>
              </a:rPr>
              <a:t>2 – Dramatické (nekontrolované) poškození buňky 	</a:t>
            </a:r>
            <a:r>
              <a:rPr lang="cs-CZ" sz="2400" dirty="0">
                <a:solidFill>
                  <a:schemeClr val="tx2"/>
                </a:solidFill>
                <a:sym typeface="Wingdings" pitchFamily="2" charset="2"/>
              </a:rPr>
              <a:t/>
            </a:r>
            <a:br>
              <a:rPr lang="cs-CZ" sz="2400" dirty="0">
                <a:solidFill>
                  <a:schemeClr val="tx2"/>
                </a:solidFill>
                <a:sym typeface="Wingdings" pitchFamily="2" charset="2"/>
              </a:rPr>
            </a:br>
            <a:endParaRPr lang="cs-CZ" sz="2400" dirty="0">
              <a:solidFill>
                <a:schemeClr val="tx2"/>
              </a:solidFill>
              <a:sym typeface="Wingdings" pitchFamily="2" charset="2"/>
            </a:endParaRPr>
          </a:p>
          <a:p>
            <a:pPr lvl="1" indent="-457200">
              <a:spcBef>
                <a:spcPct val="20000"/>
              </a:spcBef>
              <a:tabLst>
                <a:tab pos="2593975" algn="l"/>
              </a:tabLst>
              <a:defRPr/>
            </a:pPr>
            <a:r>
              <a:rPr lang="cs-CZ" dirty="0">
                <a:sym typeface="Wingdings" pitchFamily="2" charset="2"/>
              </a:rPr>
              <a:t>	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(nechtěný) </a:t>
            </a:r>
            <a:r>
              <a:rPr lang="en-US" dirty="0">
                <a:sym typeface="Wingdings" pitchFamily="2" charset="2"/>
              </a:rPr>
              <a:t>ne</a:t>
            </a:r>
            <a:r>
              <a:rPr lang="cs-CZ" dirty="0">
                <a:sym typeface="Wingdings" pitchFamily="2" charset="2"/>
              </a:rPr>
              <a:t>řízený proces  			</a:t>
            </a:r>
            <a:r>
              <a:rPr lang="en-US" sz="2400" dirty="0" err="1">
                <a:solidFill>
                  <a:schemeClr val="tx2"/>
                </a:solidFill>
                <a:sym typeface="Wingdings" panose="05000000000000000000" pitchFamily="2" charset="2"/>
              </a:rPr>
              <a:t>nekr</a:t>
            </a:r>
            <a:r>
              <a:rPr lang="cs-CZ" sz="2400" dirty="0" err="1">
                <a:solidFill>
                  <a:schemeClr val="tx2"/>
                </a:solidFill>
                <a:sym typeface="Wingdings" panose="05000000000000000000" pitchFamily="2" charset="2"/>
              </a:rPr>
              <a:t>óza</a:t>
            </a:r>
            <a:r>
              <a:rPr lang="cs-CZ" b="0" dirty="0">
                <a:solidFill>
                  <a:srgbClr val="00B0F0"/>
                </a:solidFill>
                <a:sym typeface="Wingdings" pitchFamily="2" charset="2"/>
              </a:rPr>
              <a:t/>
            </a:r>
            <a:br>
              <a:rPr lang="cs-CZ" b="0" dirty="0">
                <a:solidFill>
                  <a:srgbClr val="00B0F0"/>
                </a:solidFill>
                <a:sym typeface="Wingdings" pitchFamily="2" charset="2"/>
              </a:rPr>
            </a:br>
            <a:endParaRPr lang="cs-CZ" b="0" dirty="0">
              <a:solidFill>
                <a:srgbClr val="00B0F0"/>
              </a:solidFill>
              <a:sym typeface="Wingdings" pitchFamily="2" charset="2"/>
            </a:endParaRPr>
          </a:p>
          <a:p>
            <a:pPr lvl="3" indent="-457200">
              <a:spcBef>
                <a:spcPct val="20000"/>
              </a:spcBef>
              <a:buFont typeface="Wingdings" pitchFamily="2" charset="2"/>
              <a:buChar char="à"/>
              <a:tabLst>
                <a:tab pos="2593975" algn="l"/>
              </a:tabLst>
              <a:defRPr/>
            </a:pPr>
            <a:r>
              <a:rPr lang="en-US" sz="1600" b="0" dirty="0" err="1">
                <a:sym typeface="Wingdings" pitchFamily="2" charset="2"/>
              </a:rPr>
              <a:t>negativn</a:t>
            </a:r>
            <a:r>
              <a:rPr lang="cs-CZ" sz="1600" b="0" dirty="0">
                <a:sym typeface="Wingdings" pitchFamily="2" charset="2"/>
              </a:rPr>
              <a:t>í dopady: vznik imunitní reakce – zánět </a:t>
            </a:r>
          </a:p>
          <a:p>
            <a:pPr lvl="3" indent="-457200">
              <a:spcBef>
                <a:spcPct val="20000"/>
              </a:spcBef>
              <a:buFont typeface="Wingdings" pitchFamily="2" charset="2"/>
              <a:buChar char="à"/>
              <a:tabLst>
                <a:tab pos="2593975" algn="l"/>
              </a:tabLst>
              <a:defRPr/>
            </a:pPr>
            <a:r>
              <a:rPr lang="en-US" sz="1600" b="0" dirty="0" err="1">
                <a:sym typeface="Wingdings" pitchFamily="2" charset="2"/>
              </a:rPr>
              <a:t>chronick</a:t>
            </a:r>
            <a:r>
              <a:rPr lang="cs-CZ" sz="1600" b="0" dirty="0">
                <a:sym typeface="Wingdings" pitchFamily="2" charset="2"/>
              </a:rPr>
              <a:t>á poškození  a nemoci</a:t>
            </a:r>
            <a:endParaRPr lang="cs-CZ" sz="20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ibnsus.org/images/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811963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BUNĚČNÁ SMRT</a:t>
            </a:r>
            <a:endParaRPr lang="en-GB" altLang="en-US" smtClean="0"/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1052513"/>
            <a:ext cx="381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cs-CZ" sz="2800" dirty="0">
                <a:solidFill>
                  <a:srgbClr val="00B0F0"/>
                </a:solidFill>
                <a:latin typeface="+mn-lt"/>
                <a:cs typeface="+mn-cs"/>
              </a:rPr>
              <a:t>NEKRÓZA</a:t>
            </a:r>
            <a:endParaRPr lang="cs-CZ" sz="2800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cs-CZ" sz="2000" b="0" dirty="0">
              <a:latin typeface="+mn-lt"/>
              <a:cs typeface="+mn-cs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 dirty="0">
                <a:latin typeface="+mn-lt"/>
                <a:cs typeface="+mn-cs"/>
              </a:rPr>
              <a:t>patologický jev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 dirty="0">
                <a:latin typeface="+mn-lt"/>
                <a:cs typeface="+mn-cs"/>
              </a:rPr>
              <a:t>bobtnání buňky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 dirty="0">
                <a:latin typeface="+mn-lt"/>
                <a:cs typeface="+mn-cs"/>
              </a:rPr>
              <a:t>kondenzace chromatinu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 dirty="0">
                <a:latin typeface="+mn-lt"/>
                <a:cs typeface="+mn-cs"/>
              </a:rPr>
              <a:t>dezintegrace membrán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 dirty="0">
                <a:latin typeface="+mn-lt"/>
                <a:cs typeface="+mn-cs"/>
              </a:rPr>
              <a:t>buněčná autolýza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 dirty="0">
                <a:latin typeface="+mn-lt"/>
                <a:cs typeface="+mn-cs"/>
              </a:rPr>
              <a:t>zánět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 dirty="0" smtClean="0">
                <a:latin typeface="+mn-lt"/>
                <a:cs typeface="+mn-cs"/>
              </a:rPr>
              <a:t>chronická toxicita</a:t>
            </a:r>
            <a:endParaRPr lang="cs-CZ" sz="2800" b="0" dirty="0">
              <a:latin typeface="+mn-lt"/>
              <a:cs typeface="+mn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4811713" y="1052513"/>
            <a:ext cx="4114800" cy="51816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cs-CZ" sz="2800">
                <a:solidFill>
                  <a:srgbClr val="00B0F0"/>
                </a:solidFill>
                <a:latin typeface="+mn-lt"/>
                <a:cs typeface="+mn-cs"/>
              </a:rPr>
              <a:t>APOPTÓZA</a:t>
            </a:r>
            <a:endParaRPr lang="cs-CZ" sz="280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cs-CZ" sz="2000" b="0">
              <a:latin typeface="+mn-lt"/>
              <a:cs typeface="+mn-cs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buněčná sebevražda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fyziologický jev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smrštění buňky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fragmentace DNA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membránové blebování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apoptotická tělíska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chybí zánětlivá reakce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bez následků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Příklady - </a:t>
            </a:r>
            <a:r>
              <a:rPr lang="cs-CZ" altLang="en-US" b="1" smtClean="0">
                <a:solidFill>
                  <a:srgbClr val="FF0000"/>
                </a:solidFill>
              </a:rPr>
              <a:t>důsledky</a:t>
            </a:r>
            <a:r>
              <a:rPr lang="cs-CZ" altLang="en-US" smtClean="0"/>
              <a:t> narušení buněčných pochodů</a:t>
            </a:r>
            <a:endParaRPr lang="en-GB" altLang="en-US" smtClean="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323850" y="1039813"/>
            <a:ext cx="849630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2593975" algn="l"/>
              </a:tabLst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tabLst>
                <a:tab pos="2593975" algn="l"/>
              </a:tabLst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2593975" algn="l"/>
              </a:tabLst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en-US" sz="2800">
                <a:solidFill>
                  <a:schemeClr val="tx1"/>
                </a:solidFill>
              </a:rPr>
              <a:t>Poruchy </a:t>
            </a:r>
            <a:r>
              <a:rPr lang="cs-CZ" altLang="en-US" sz="2800">
                <a:solidFill>
                  <a:schemeClr val="tx2"/>
                </a:solidFill>
              </a:rPr>
              <a:t>dělení</a:t>
            </a:r>
            <a:r>
              <a:rPr lang="cs-CZ" altLang="en-US" sz="2800">
                <a:solidFill>
                  <a:schemeClr val="tx1"/>
                </a:solidFill>
              </a:rPr>
              <a:t> buněk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itchFamily="2" charset="2"/>
              </a:rPr>
              <a:t>Rychle se dělící buňky (nádory)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itchFamily="2" charset="2"/>
              </a:rPr>
              <a:t>Poruchy imunitního systému (řada procesů zahrnujících dělení buněk)</a:t>
            </a:r>
            <a:endParaRPr lang="cs-CZ" altLang="en-US" sz="2800" b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buClrTx/>
              <a:buFontTx/>
              <a:buNone/>
            </a:pPr>
            <a:r>
              <a:rPr lang="cs-CZ" altLang="en-US" sz="2800">
                <a:solidFill>
                  <a:schemeClr val="tx1"/>
                </a:solidFill>
                <a:sym typeface="Wingdings" pitchFamily="2" charset="2"/>
              </a:rPr>
              <a:t>Poruchy </a:t>
            </a:r>
            <a:r>
              <a:rPr lang="cs-CZ" altLang="en-US" sz="2800">
                <a:solidFill>
                  <a:schemeClr val="tx2"/>
                </a:solidFill>
                <a:sym typeface="Wingdings" pitchFamily="2" charset="2"/>
              </a:rPr>
              <a:t>diferenciace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itchFamily="2" charset="2"/>
              </a:rPr>
              <a:t>Významná poškození zejména v ranném vývoji (embryotoxicita, teratogenita)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itchFamily="2" charset="2"/>
              </a:rPr>
              <a:t>Vznik nádorů (buňky nejsou diferencované)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itchFamily="2" charset="2"/>
              </a:rPr>
              <a:t>Poruchy v imunitním systému (řada diferenciačních procesů) </a:t>
            </a:r>
            <a:endParaRPr lang="cs-CZ" altLang="en-US" sz="2800" b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buClrTx/>
              <a:buFontTx/>
              <a:buNone/>
            </a:pPr>
            <a:r>
              <a:rPr lang="cs-CZ" altLang="en-US" sz="2800">
                <a:solidFill>
                  <a:schemeClr val="tx1"/>
                </a:solidFill>
                <a:sym typeface="Wingdings" pitchFamily="2" charset="2"/>
              </a:rPr>
              <a:t>Poruchy </a:t>
            </a:r>
            <a:r>
              <a:rPr lang="cs-CZ" altLang="en-US" sz="2800">
                <a:solidFill>
                  <a:schemeClr val="tx2"/>
                </a:solidFill>
                <a:sym typeface="Wingdings" pitchFamily="2" charset="2"/>
              </a:rPr>
              <a:t>apoptozy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itchFamily="2" charset="2"/>
              </a:rPr>
              <a:t>Vznik nádorů (poškozené buňky nesměřují k apoptoze)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itchFamily="2" charset="2"/>
              </a:rPr>
              <a:t>Poruchy v imunitním systému (TCDD </a:t>
            </a:r>
            <a:r>
              <a:rPr lang="en-US" altLang="en-US" sz="2000" b="0">
                <a:solidFill>
                  <a:schemeClr val="tx1"/>
                </a:solidFill>
                <a:sym typeface="Wingdings" pitchFamily="2" charset="2"/>
              </a:rPr>
              <a:t> indukce apopto</a:t>
            </a:r>
            <a:r>
              <a:rPr lang="cs-CZ" altLang="en-US" sz="2000" b="0">
                <a:solidFill>
                  <a:schemeClr val="tx1"/>
                </a:solidFill>
                <a:sym typeface="Wingdings" pitchFamily="2" charset="2"/>
              </a:rPr>
              <a:t>zy v thymu)</a:t>
            </a:r>
          </a:p>
          <a:p>
            <a:pPr eaLnBrk="1" hangingPunct="1">
              <a:buClrTx/>
            </a:pPr>
            <a:endParaRPr lang="cs-CZ" altLang="en-US" sz="16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smtClean="0"/>
              <a:t>Projevy toxicity na úrovni organismu</a:t>
            </a:r>
            <a:endParaRPr lang="en-US" altLang="en-US" sz="35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Hlavní funkce organismu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567299" name="Rectangle 3"/>
          <p:cNvSpPr>
            <a:spLocks noChangeArrowheads="1"/>
          </p:cNvSpPr>
          <p:nvPr/>
        </p:nvSpPr>
        <p:spPr bwMode="auto">
          <a:xfrm>
            <a:off x="381000" y="838200"/>
            <a:ext cx="8610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200" dirty="0"/>
              <a:t>Přijatá energie (</a:t>
            </a:r>
            <a:r>
              <a:rPr lang="cs-CZ" sz="2200" b="0" dirty="0"/>
              <a:t>u všech organismů) </a:t>
            </a:r>
            <a:r>
              <a:rPr lang="cs-CZ" sz="2200" dirty="0"/>
              <a:t>se rozděluje na hlavní funkce:</a:t>
            </a:r>
          </a:p>
          <a:p>
            <a:pPr eaLnBrk="0" hangingPunct="0">
              <a:defRPr/>
            </a:pPr>
            <a:endParaRPr lang="cs-CZ" sz="2200" dirty="0"/>
          </a:p>
          <a:p>
            <a:pPr lvl="1" eaLnBrk="0" hangingPunct="0">
              <a:defRPr/>
            </a:pP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- Udržování života </a:t>
            </a:r>
            <a:r>
              <a:rPr lang="cs-CZ" sz="2200" b="0" dirty="0">
                <a:solidFill>
                  <a:schemeClr val="accent1">
                    <a:lumMod val="75000"/>
                  </a:schemeClr>
                </a:solidFill>
              </a:rPr>
              <a:t>(… </a:t>
            </a:r>
            <a:r>
              <a:rPr lang="cs-CZ" sz="2200" b="0" i="1" dirty="0">
                <a:solidFill>
                  <a:schemeClr val="accent1">
                    <a:lumMod val="75000"/>
                  </a:schemeClr>
                </a:solidFill>
              </a:rPr>
              <a:t>délka života</a:t>
            </a:r>
            <a:r>
              <a:rPr lang="cs-CZ" sz="2200" b="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1" eaLnBrk="0" hangingPunct="0">
              <a:defRPr/>
            </a:pP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- Růst (zvětšování vlastní hmoty)</a:t>
            </a:r>
          </a:p>
          <a:p>
            <a:pPr lvl="1" eaLnBrk="0" hangingPunct="0">
              <a:buFontTx/>
              <a:buChar char="-"/>
              <a:defRPr/>
            </a:pP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Rozmnožování</a:t>
            </a:r>
          </a:p>
          <a:p>
            <a:pPr lvl="1" eaLnBrk="0" hangingPunct="0">
              <a:buFontTx/>
              <a:buChar char="-"/>
              <a:defRPr/>
            </a:pPr>
            <a:r>
              <a:rPr lang="cs-CZ" sz="2200" b="0" dirty="0">
                <a:solidFill>
                  <a:schemeClr val="accent1">
                    <a:lumMod val="75000"/>
                  </a:schemeClr>
                </a:solidFill>
              </a:rPr>
              <a:t> S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</a:rPr>
              <a:t>ign</a:t>
            </a:r>
            <a:r>
              <a:rPr lang="cs-CZ" sz="2200" b="0" dirty="0" err="1">
                <a:solidFill>
                  <a:schemeClr val="accent1">
                    <a:lumMod val="75000"/>
                  </a:schemeClr>
                </a:solidFill>
              </a:rPr>
              <a:t>ály</a:t>
            </a:r>
            <a:r>
              <a:rPr lang="cs-CZ" sz="2200" b="0" dirty="0">
                <a:solidFill>
                  <a:schemeClr val="accent1">
                    <a:lumMod val="75000"/>
                  </a:schemeClr>
                </a:solidFill>
              </a:rPr>
              <a:t> a jejich zpracování</a:t>
            </a:r>
          </a:p>
          <a:p>
            <a:pPr eaLnBrk="0" hangingPunct="0">
              <a:defRPr/>
            </a:pPr>
            <a:endParaRPr lang="cs-CZ" sz="2200" b="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08350"/>
            <a:ext cx="50673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Hlavní skupiny organismů  1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50825" y="1103313"/>
            <a:ext cx="861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Dělení dle biologie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/>
            </a:r>
            <a:br>
              <a:rPr lang="cs-CZ" altLang="en-US" sz="2000">
                <a:solidFill>
                  <a:schemeClr val="tx1"/>
                </a:solidFill>
              </a:rPr>
            </a:br>
            <a:r>
              <a:rPr lang="cs-CZ" altLang="en-US" sz="2000">
                <a:solidFill>
                  <a:schemeClr val="tx1"/>
                </a:solidFill>
              </a:rPr>
              <a:t>Jednobuněčné </a:t>
            </a:r>
            <a:r>
              <a:rPr lang="cs-CZ" altLang="en-US" sz="2000" b="0">
                <a:solidFill>
                  <a:schemeClr val="tx1"/>
                </a:solidFill>
              </a:rPr>
              <a:t>(nediferencované)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Prokaryotické (mikroorganismy)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Eukaryotické – prvoci apod.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/>
            </a:r>
            <a:br>
              <a:rPr lang="cs-CZ" altLang="en-US" sz="2000">
                <a:solidFill>
                  <a:schemeClr val="tx1"/>
                </a:solidFill>
              </a:rPr>
            </a:br>
            <a:r>
              <a:rPr lang="cs-CZ" altLang="en-US" sz="2000">
                <a:solidFill>
                  <a:schemeClr val="tx1"/>
                </a:solidFill>
              </a:rPr>
              <a:t>Mnohobuněčné </a:t>
            </a:r>
            <a:r>
              <a:rPr lang="cs-CZ" altLang="en-US" sz="2000" b="0">
                <a:solidFill>
                  <a:schemeClr val="tx1"/>
                </a:solidFill>
              </a:rPr>
              <a:t>(eukaryota)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Živočichové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Rostliny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(Houby)</a:t>
            </a:r>
          </a:p>
        </p:txBody>
      </p:sp>
      <p:pic>
        <p:nvPicPr>
          <p:cNvPr id="19460" name="Picture 2" descr="http://www.aldebaran.cz/bulletin/2010_16/cel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3776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76463"/>
            <a:ext cx="5443538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Hlavní skupiny organismů  2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20484" name="TextovéPole 3"/>
          <p:cNvSpPr txBox="1">
            <a:spLocks noChangeArrowheads="1"/>
          </p:cNvSpPr>
          <p:nvPr/>
        </p:nvSpPr>
        <p:spPr bwMode="auto">
          <a:xfrm>
            <a:off x="323850" y="836613"/>
            <a:ext cx="4379913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Dělení funkční v ekosystémech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/>
            </a:r>
            <a:br>
              <a:rPr lang="cs-CZ" altLang="en-US" sz="2000" b="0">
                <a:solidFill>
                  <a:schemeClr val="tx1"/>
                </a:solidFill>
              </a:rPr>
            </a:br>
            <a:r>
              <a:rPr lang="cs-CZ" altLang="en-US" sz="2000" b="0">
                <a:solidFill>
                  <a:schemeClr val="tx1"/>
                </a:solidFill>
              </a:rPr>
              <a:t>Producenti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Konzumenti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Destruenti (dekompozitoři)</a:t>
            </a:r>
            <a:endParaRPr lang="cs-CZ" altLang="en-US" sz="2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4800" y="1341438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u="sng">
                <a:solidFill>
                  <a:srgbClr val="FF3300"/>
                </a:solidFill>
              </a:rPr>
              <a:t>PRODUCENTI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u="sng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- Rostliny, řasy, sinice -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23850" y="836613"/>
            <a:ext cx="8610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</a:t>
            </a:r>
            <a:r>
              <a:rPr lang="cs-CZ" altLang="en-US" sz="2200">
                <a:solidFill>
                  <a:schemeClr val="tx2"/>
                </a:solidFill>
              </a:rPr>
              <a:t>hlavní zdroj energie </a:t>
            </a:r>
            <a:r>
              <a:rPr lang="cs-CZ" altLang="en-US" sz="2200" b="0">
                <a:solidFill>
                  <a:schemeClr val="tx1"/>
                </a:solidFill>
              </a:rPr>
              <a:t>a organické hmoty v ekosystémech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>
                <a:solidFill>
                  <a:schemeClr val="tx2"/>
                </a:solidFill>
              </a:rPr>
              <a:t>zdroj kyslíku </a:t>
            </a:r>
            <a:r>
              <a:rPr lang="cs-CZ" altLang="en-US" sz="2200" b="0">
                <a:solidFill>
                  <a:schemeClr val="tx1"/>
                </a:solidFill>
              </a:rPr>
              <a:t>pro ostatní organismy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ekonomicky významné organismy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potraviny, zdroje surovin (</a:t>
            </a:r>
            <a:r>
              <a:rPr lang="cs-CZ" altLang="en-US" sz="2200" b="0" i="1">
                <a:solidFill>
                  <a:schemeClr val="tx1"/>
                </a:solidFill>
              </a:rPr>
              <a:t>dřevo</a:t>
            </a:r>
            <a:r>
              <a:rPr lang="cs-CZ" altLang="en-US" sz="2200" b="0">
                <a:solidFill>
                  <a:schemeClr val="tx1"/>
                </a:solidFill>
              </a:rPr>
              <a:t>) ....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esteticky významné organismy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Ekotoxicita pro producenty </a:t>
            </a:r>
            <a:br>
              <a:rPr lang="cs-CZ" altLang="en-US" sz="2200" b="0" u="sng">
                <a:solidFill>
                  <a:schemeClr val="tx1"/>
                </a:solidFill>
              </a:rPr>
            </a:br>
            <a:r>
              <a:rPr lang="cs-CZ" altLang="en-US" sz="2200" b="0" u="sng">
                <a:solidFill>
                  <a:schemeClr val="tx1"/>
                </a:solidFill>
              </a:rPr>
              <a:t>má zásadní význam </a:t>
            </a:r>
            <a:br>
              <a:rPr lang="cs-CZ" altLang="en-US" sz="2200" b="0" u="sng">
                <a:solidFill>
                  <a:schemeClr val="tx1"/>
                </a:solidFill>
              </a:rPr>
            </a:br>
            <a:r>
              <a:rPr lang="cs-CZ" altLang="en-US" sz="2200" b="0" u="sng">
                <a:solidFill>
                  <a:schemeClr val="tx1"/>
                </a:solidFill>
              </a:rPr>
              <a:t>pro celý ekosystém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PRODUCENTI</a:t>
            </a:r>
            <a:r>
              <a:rPr lang="en-US" altLang="en-US" sz="2400">
                <a:solidFill>
                  <a:srgbClr val="FF3300"/>
                </a:solidFill>
              </a:rPr>
              <a:t> a jejich v</a:t>
            </a:r>
            <a:r>
              <a:rPr lang="cs-CZ" altLang="en-US" sz="2400">
                <a:solidFill>
                  <a:srgbClr val="FF3300"/>
                </a:solidFill>
              </a:rPr>
              <a:t>ýznam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89" r="2054" b="3767"/>
          <a:stretch>
            <a:fillRect/>
          </a:stretch>
        </p:blipFill>
        <p:spPr bwMode="auto">
          <a:xfrm>
            <a:off x="5435600" y="2133600"/>
            <a:ext cx="3541713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3444875" y="4149725"/>
            <a:ext cx="2063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Producenti: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ŘASY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VYŠŠÍ ROSTLINY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94213"/>
            <a:ext cx="3313113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smtClean="0"/>
              <a:t>Co by si student(ka)</a:t>
            </a:r>
            <a:r>
              <a:rPr lang="en-US" altLang="en-US" sz="3000" smtClean="0"/>
              <a:t> </a:t>
            </a:r>
            <a:r>
              <a:rPr lang="cs-CZ" altLang="en-US" sz="3000" smtClean="0"/>
              <a:t>měl(a) odnést 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1438" y="1268413"/>
            <a:ext cx="8893175" cy="452596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cs-CZ" dirty="0" smtClean="0"/>
              <a:t>Znát hlavní </a:t>
            </a:r>
            <a:r>
              <a:rPr lang="cs-CZ" b="1" dirty="0" smtClean="0">
                <a:solidFill>
                  <a:schemeClr val="tx2"/>
                </a:solidFill>
              </a:rPr>
              <a:t>důsledky toxicity na </a:t>
            </a:r>
            <a:r>
              <a:rPr lang="cs-CZ" b="1" dirty="0" smtClean="0">
                <a:solidFill>
                  <a:schemeClr val="tx2"/>
                </a:solidFill>
              </a:rPr>
              <a:t>úrovni buněk </a:t>
            </a:r>
            <a:r>
              <a:rPr lang="cs-CZ" dirty="0" smtClean="0"/>
              <a:t>(dopady na proliferaci, </a:t>
            </a:r>
            <a:r>
              <a:rPr lang="cs-CZ" dirty="0" err="1" smtClean="0"/>
              <a:t>apoptozu</a:t>
            </a:r>
            <a:r>
              <a:rPr lang="cs-CZ" dirty="0" smtClean="0"/>
              <a:t>, </a:t>
            </a:r>
            <a:r>
              <a:rPr lang="cs-CZ" dirty="0" smtClean="0"/>
              <a:t>diferenciace…) </a:t>
            </a:r>
            <a:endParaRPr lang="cs-CZ" dirty="0" smtClean="0"/>
          </a:p>
          <a:p>
            <a:pPr>
              <a:defRPr/>
            </a:pPr>
            <a:r>
              <a:rPr lang="en-GB" dirty="0" smtClean="0"/>
              <a:t>a i</a:t>
            </a:r>
            <a:r>
              <a:rPr lang="cs-CZ" dirty="0" err="1" smtClean="0"/>
              <a:t>nterpretovat</a:t>
            </a:r>
            <a:r>
              <a:rPr lang="cs-CZ" dirty="0" smtClean="0"/>
              <a:t> </a:t>
            </a:r>
            <a:r>
              <a:rPr lang="cs-CZ" dirty="0" smtClean="0"/>
              <a:t>poznatky</a:t>
            </a:r>
          </a:p>
          <a:p>
            <a:pPr lvl="1">
              <a:defRPr/>
            </a:pPr>
            <a:r>
              <a:rPr lang="cs-CZ" dirty="0" smtClean="0"/>
              <a:t>vazby „dolů“ </a:t>
            </a:r>
            <a:r>
              <a:rPr lang="cs-CZ" dirty="0" smtClean="0"/>
              <a:t>(</a:t>
            </a:r>
            <a:r>
              <a:rPr lang="en-US" dirty="0" smtClean="0">
                <a:sym typeface="Wingdings" pitchFamily="2" charset="2"/>
              </a:rPr>
              <a:t></a:t>
            </a:r>
            <a:r>
              <a:rPr lang="cs-CZ" dirty="0" smtClean="0">
                <a:sym typeface="Wingdings" pitchFamily="2" charset="2"/>
              </a:rPr>
              <a:t> jaké </a:t>
            </a:r>
            <a:r>
              <a:rPr lang="en-US" dirty="0" err="1" smtClean="0">
                <a:sym typeface="Wingdings" pitchFamily="2" charset="2"/>
              </a:rPr>
              <a:t>mechanismy</a:t>
            </a:r>
            <a:r>
              <a:rPr lang="cs-CZ" dirty="0" smtClean="0">
                <a:sym typeface="Wingdings" pitchFamily="2" charset="2"/>
              </a:rPr>
              <a:t>?) </a:t>
            </a:r>
            <a:endParaRPr lang="cs-CZ" dirty="0" smtClean="0">
              <a:sym typeface="Wingdings" pitchFamily="2" charset="2"/>
            </a:endParaRPr>
          </a:p>
          <a:p>
            <a:pPr lvl="1">
              <a:defRPr/>
            </a:pPr>
            <a:r>
              <a:rPr lang="cs-CZ" dirty="0" smtClean="0">
                <a:sym typeface="Wingdings" pitchFamily="2" charset="2"/>
              </a:rPr>
              <a:t>vazby „nahoru“ </a:t>
            </a:r>
            <a:r>
              <a:rPr lang="cs-CZ" dirty="0" smtClean="0">
                <a:sym typeface="Wingdings" pitchFamily="2" charset="2"/>
              </a:rPr>
              <a:t>(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cs-CZ" dirty="0" smtClean="0">
                <a:sym typeface="Wingdings" pitchFamily="2" charset="2"/>
              </a:rPr>
              <a:t>jaké účinky u </a:t>
            </a:r>
            <a:r>
              <a:rPr lang="en-US" dirty="0" err="1" smtClean="0">
                <a:sym typeface="Wingdings" pitchFamily="2" charset="2"/>
              </a:rPr>
              <a:t>organismu</a:t>
            </a:r>
            <a:r>
              <a:rPr lang="cs-CZ" dirty="0" smtClean="0">
                <a:sym typeface="Wingdings" pitchFamily="2" charset="2"/>
              </a:rPr>
              <a:t>?)</a:t>
            </a:r>
            <a:endParaRPr lang="cs-CZ" dirty="0" smtClean="0">
              <a:sym typeface="Wingdings" pitchFamily="2" charset="2"/>
            </a:endParaRPr>
          </a:p>
          <a:p>
            <a:pPr>
              <a:defRPr/>
            </a:pPr>
            <a:endParaRPr lang="cs-CZ" dirty="0" smtClean="0">
              <a:sym typeface="Wingdings" pitchFamily="2" charset="2"/>
            </a:endParaRPr>
          </a:p>
          <a:p>
            <a:pPr>
              <a:defRPr/>
            </a:pPr>
            <a:r>
              <a:rPr lang="cs-CZ" dirty="0" smtClean="0">
                <a:sym typeface="Wingdings" pitchFamily="2" charset="2"/>
              </a:rPr>
              <a:t>Znát 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projevy toxických látek na úrovni organismu</a:t>
            </a:r>
          </a:p>
          <a:p>
            <a:pPr lvl="1">
              <a:defRPr/>
            </a:pPr>
            <a:r>
              <a:rPr lang="cs-CZ" dirty="0" smtClean="0">
                <a:sym typeface="Wingdings" pitchFamily="2" charset="2"/>
              </a:rPr>
              <a:t>Živočichové (konzumenti)</a:t>
            </a:r>
          </a:p>
          <a:p>
            <a:pPr lvl="1">
              <a:defRPr/>
            </a:pPr>
            <a:r>
              <a:rPr lang="cs-CZ" dirty="0" smtClean="0">
                <a:sym typeface="Wingdings" pitchFamily="2" charset="2"/>
              </a:rPr>
              <a:t>Rostliny (producenti)</a:t>
            </a:r>
          </a:p>
          <a:p>
            <a:pPr lvl="1">
              <a:defRPr/>
            </a:pPr>
            <a:r>
              <a:rPr lang="cs-CZ" dirty="0" smtClean="0">
                <a:sym typeface="Wingdings" pitchFamily="2" charset="2"/>
              </a:rPr>
              <a:t>Bakterie (</a:t>
            </a:r>
            <a:r>
              <a:rPr lang="cs-CZ" dirty="0" err="1" smtClean="0">
                <a:sym typeface="Wingdings" pitchFamily="2" charset="2"/>
              </a:rPr>
              <a:t>destruenti</a:t>
            </a:r>
            <a:r>
              <a:rPr lang="cs-CZ" dirty="0" smtClean="0">
                <a:sym typeface="Wingdings" pitchFamily="2" charset="2"/>
              </a:rPr>
              <a:t>, </a:t>
            </a:r>
            <a:r>
              <a:rPr lang="cs-CZ" dirty="0" err="1" smtClean="0">
                <a:sym typeface="Wingdings" pitchFamily="2" charset="2"/>
              </a:rPr>
              <a:t>dekompozitoři</a:t>
            </a:r>
            <a:r>
              <a:rPr lang="cs-CZ" dirty="0" smtClean="0">
                <a:sym typeface="Wingdings" pitchFamily="2" charset="2"/>
              </a:rPr>
              <a:t>)</a:t>
            </a: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4800" y="1081088"/>
            <a:ext cx="86106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1"/>
                </a:solidFill>
              </a:rPr>
              <a:t>Fotosyntéza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1"/>
                </a:solidFill>
              </a:rPr>
              <a:t> Unikátní metabolický proces u producentů (rostliny, řasy)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 dirty="0">
                <a:solidFill>
                  <a:schemeClr val="tx1"/>
                </a:solidFill>
              </a:rPr>
              <a:t>(pozn. mají i „respiraci“ jako živočichové !)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en-GB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GB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>
                <a:solidFill>
                  <a:schemeClr val="tx1"/>
                </a:solidFill>
              </a:rPr>
              <a:t>Změny fotosyntetické aktivity </a:t>
            </a:r>
            <a:r>
              <a:rPr lang="cs-CZ" altLang="en-US" sz="2200" dirty="0">
                <a:solidFill>
                  <a:srgbClr val="FF0000"/>
                </a:solidFill>
              </a:rPr>
              <a:t>dobrým ukazatelem intoxikace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Možnosti sledování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- </a:t>
            </a:r>
            <a:r>
              <a:rPr lang="cs-CZ" altLang="en-US" sz="2200" b="0" dirty="0" smtClean="0">
                <a:solidFill>
                  <a:schemeClr val="tx1"/>
                </a:solidFill>
              </a:rPr>
              <a:t>inhibice </a:t>
            </a:r>
            <a:r>
              <a:rPr lang="cs-CZ" altLang="en-US" sz="2200" dirty="0" smtClean="0">
                <a:solidFill>
                  <a:schemeClr val="tx2"/>
                </a:solidFill>
              </a:rPr>
              <a:t>spotřeby CO2 a produkce </a:t>
            </a:r>
            <a:r>
              <a:rPr lang="cs-CZ" altLang="en-US" sz="2200" dirty="0">
                <a:solidFill>
                  <a:schemeClr val="tx2"/>
                </a:solidFill>
              </a:rPr>
              <a:t>kyslíku</a:t>
            </a:r>
            <a:r>
              <a:rPr lang="en-GB" altLang="en-US" sz="2200" dirty="0">
                <a:solidFill>
                  <a:schemeClr val="tx2"/>
                </a:solidFill>
              </a:rPr>
              <a:t> </a:t>
            </a:r>
            <a:endParaRPr lang="cs-CZ" altLang="en-US" sz="22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- změny </a:t>
            </a:r>
            <a:r>
              <a:rPr lang="cs-CZ" altLang="en-US" sz="2200" dirty="0">
                <a:solidFill>
                  <a:schemeClr val="tx2"/>
                </a:solidFill>
              </a:rPr>
              <a:t>fluorescence fotosyntetických </a:t>
            </a:r>
            <a:r>
              <a:rPr lang="cs-CZ" altLang="en-US" sz="2200" b="0" dirty="0">
                <a:solidFill>
                  <a:schemeClr val="tx1"/>
                </a:solidFill>
              </a:rPr>
              <a:t>pigmentů 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TOXICKÉ ÚČINKY NA FOTOSYNTÉZU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Sledování </a:t>
            </a:r>
            <a:r>
              <a:rPr lang="cs-CZ" altLang="en-US" sz="2400" dirty="0" smtClean="0">
                <a:solidFill>
                  <a:srgbClr val="FF3300"/>
                </a:solidFill>
              </a:rPr>
              <a:t>fotosyntézy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  <p:pic>
        <p:nvPicPr>
          <p:cNvPr id="1026" name="Picture 2" descr="http://www.ekotechnika.cz/uploaded/gallery/products/gallery/big/AC_LCi_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8" y="2636912"/>
            <a:ext cx="44291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96753"/>
            <a:ext cx="4139513" cy="1224135"/>
          </a:xfrm>
        </p:spPr>
        <p:txBody>
          <a:bodyPr/>
          <a:lstStyle/>
          <a:p>
            <a:r>
              <a:rPr lang="cs-CZ" sz="2400" dirty="0" smtClean="0"/>
              <a:t>Gazometrie (IR) - měření spotřeby CO2, produkce O2</a:t>
            </a:r>
            <a:endParaRPr lang="en-US" sz="2400" dirty="0"/>
          </a:p>
        </p:txBody>
      </p:sp>
      <p:sp>
        <p:nvSpPr>
          <p:cNvPr id="11" name="Zástupný symbol pro obsah 4"/>
          <p:cNvSpPr txBox="1">
            <a:spLocks/>
          </p:cNvSpPr>
          <p:nvPr/>
        </p:nvSpPr>
        <p:spPr bwMode="auto">
          <a:xfrm>
            <a:off x="4769824" y="1196752"/>
            <a:ext cx="4139513" cy="1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2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8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0" dirty="0" smtClean="0"/>
              <a:t>Selektivní elektrody – měření O2 ve vodném prostředí</a:t>
            </a:r>
            <a:endParaRPr lang="en-US" sz="2400" b="0" dirty="0"/>
          </a:p>
        </p:txBody>
      </p:sp>
      <p:sp>
        <p:nvSpPr>
          <p:cNvPr id="6" name="AutoShape 4" descr="Výsledek obrázku pro m&amp;ecaron;&amp;rcaron;ení kyslík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98436"/>
            <a:ext cx="2937495" cy="390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84475"/>
            <a:ext cx="418782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Sledování fluorescence chlorofylu v listech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24580" name="Picture 2" descr="FC3DVie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4953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68313" y="4508500"/>
            <a:ext cx="40782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Sledování fluorescence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Impuls světla </a:t>
            </a:r>
            <a:r>
              <a:rPr lang="cs-CZ" altLang="en-US" sz="18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altLang="en-US" sz="1800" b="0">
                <a:solidFill>
                  <a:schemeClr val="tx1"/>
                </a:solidFill>
                <a:sym typeface="Wingdings" pitchFamily="2" charset="2"/>
              </a:rPr>
              <a:t>absorbce </a:t>
            </a:r>
            <a:r>
              <a:rPr lang="en-US" altLang="en-US" sz="1800" b="0">
                <a:solidFill>
                  <a:schemeClr val="tx1"/>
                </a:solidFill>
                <a:sym typeface="Wingdings" pitchFamily="2" charset="2"/>
              </a:rPr>
              <a:t>chlorof</a:t>
            </a:r>
            <a:r>
              <a:rPr lang="cs-CZ" altLang="en-US" sz="1800" b="0">
                <a:solidFill>
                  <a:schemeClr val="tx1"/>
                </a:solidFill>
                <a:sym typeface="Wingdings" pitchFamily="2" charset="2"/>
              </a:rPr>
              <a:t>ylem</a:t>
            </a:r>
            <a:br>
              <a:rPr lang="cs-CZ" altLang="en-US" sz="1800" b="0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1800" b="0">
                <a:solidFill>
                  <a:schemeClr val="tx1"/>
                </a:solidFill>
                <a:sym typeface="Wingdings" pitchFamily="2" charset="2"/>
              </a:rPr>
              <a:t>   </a:t>
            </a:r>
            <a:r>
              <a:rPr lang="en-US" altLang="en-US" sz="1800" b="0">
                <a:solidFill>
                  <a:schemeClr val="tx1"/>
                </a:solidFill>
                <a:sym typeface="Wingdings" pitchFamily="2" charset="2"/>
              </a:rPr>
              <a:t>emise sv</a:t>
            </a:r>
            <a:r>
              <a:rPr lang="cs-CZ" altLang="en-US" sz="1800" b="0">
                <a:solidFill>
                  <a:schemeClr val="tx1"/>
                </a:solidFill>
                <a:sym typeface="Wingdings" pitchFamily="2" charset="2"/>
              </a:rPr>
              <a:t>ětla (červené)</a:t>
            </a:r>
            <a:br>
              <a:rPr lang="cs-CZ" altLang="en-US" sz="1800" b="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en-US" sz="1800" b="0" i="1">
                <a:solidFill>
                  <a:schemeClr val="tx1"/>
                </a:solidFill>
                <a:sym typeface="Wingdings" pitchFamily="2" charset="2"/>
              </a:rPr>
              <a:t>  </a:t>
            </a:r>
            <a:r>
              <a:rPr lang="cs-CZ" altLang="en-US" sz="1800" b="0" i="1">
                <a:solidFill>
                  <a:schemeClr val="tx1"/>
                </a:solidFill>
                <a:sym typeface="Wingdings" pitchFamily="2" charset="2"/>
              </a:rPr>
              <a:t>(u poškozených rostlin změny v </a:t>
            </a:r>
            <a:br>
              <a:rPr lang="cs-CZ" altLang="en-US" sz="1800" b="0" i="1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1800" b="0" i="1">
                <a:solidFill>
                  <a:schemeClr val="tx1"/>
                </a:solidFill>
                <a:sym typeface="Wingdings" pitchFamily="2" charset="2"/>
              </a:rPr>
              <a:t>   intenzitě a kinetice fluorescence)</a:t>
            </a:r>
            <a:endParaRPr lang="cs-CZ" altLang="en-US" sz="1800" b="0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4800" y="1111250"/>
            <a:ext cx="8610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u="sng" dirty="0" err="1">
                <a:solidFill>
                  <a:schemeClr val="tx1"/>
                </a:solidFill>
              </a:rPr>
              <a:t>Toxick</a:t>
            </a:r>
            <a:r>
              <a:rPr lang="cs-CZ" altLang="en-US" sz="2200" u="sng" dirty="0">
                <a:solidFill>
                  <a:schemeClr val="tx1"/>
                </a:solidFill>
              </a:rPr>
              <a:t>é látky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dirty="0">
                <a:solidFill>
                  <a:schemeClr val="tx2"/>
                </a:solidFill>
              </a:rPr>
              <a:t>specifické účinky </a:t>
            </a:r>
            <a:r>
              <a:rPr lang="cs-CZ" altLang="en-US" sz="2200" b="0" dirty="0">
                <a:solidFill>
                  <a:schemeClr val="tx1"/>
                </a:solidFill>
              </a:rPr>
              <a:t>- řada herbicidů cílena na blokaci přenosu  </a:t>
            </a:r>
            <a:br>
              <a:rPr lang="cs-CZ" altLang="en-US" sz="2200" b="0" dirty="0">
                <a:solidFill>
                  <a:schemeClr val="tx1"/>
                </a:solidFill>
              </a:rPr>
            </a:br>
            <a:r>
              <a:rPr lang="cs-CZ" altLang="en-US" sz="2200" b="0" dirty="0">
                <a:solidFill>
                  <a:schemeClr val="tx1"/>
                </a:solidFill>
              </a:rPr>
              <a:t>   elektronů mezi </a:t>
            </a:r>
            <a:r>
              <a:rPr lang="cs-CZ" altLang="en-US" sz="2200" b="0" dirty="0" err="1">
                <a:solidFill>
                  <a:schemeClr val="tx1"/>
                </a:solidFill>
              </a:rPr>
              <a:t>fotosystémy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dirty="0">
                <a:solidFill>
                  <a:schemeClr val="tx2"/>
                </a:solidFill>
              </a:rPr>
              <a:t> nespecifické účinky </a:t>
            </a:r>
            <a:r>
              <a:rPr lang="cs-CZ" altLang="en-US" sz="2200" b="0" dirty="0">
                <a:solidFill>
                  <a:schemeClr val="tx1"/>
                </a:solidFill>
              </a:rPr>
              <a:t>– toxické kovy, narkotická toxicita, akutní toxicita plynů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TOXICKÉ ÚČINKY NA FOTOSYNTÉZU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Herbicidy – př. </a:t>
            </a:r>
            <a:r>
              <a:rPr lang="en-GB" altLang="en-US" sz="2400">
                <a:solidFill>
                  <a:srgbClr val="FF3300"/>
                </a:solidFill>
              </a:rPr>
              <a:t>Diuron (DCMU) </a:t>
            </a:r>
            <a:r>
              <a:rPr lang="cs-CZ" altLang="en-US" sz="2400">
                <a:solidFill>
                  <a:srgbClr val="FF3300"/>
                </a:solidFill>
              </a:rPr>
              <a:t>a Paraquat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rgbClr val="FF3300"/>
                </a:solidFill>
              </a:rPr>
              <a:t>(narušení přenosu elektronů při fotosyntéze)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04925"/>
            <a:ext cx="550862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995738"/>
            <a:ext cx="52022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04800" y="765175"/>
            <a:ext cx="8610600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fotosyntézy: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2"/>
                </a:solidFill>
              </a:rPr>
              <a:t>triazinové herbicidy</a:t>
            </a:r>
            <a:r>
              <a:rPr lang="en-GB" altLang="en-US" sz="1600">
                <a:solidFill>
                  <a:schemeClr val="tx2"/>
                </a:solidFill>
              </a:rPr>
              <a:t> (př. Atrazin)</a:t>
            </a:r>
            <a:r>
              <a:rPr lang="cs-CZ" altLang="en-US" sz="1600" b="0">
                <a:solidFill>
                  <a:schemeClr val="tx1"/>
                </a:solidFill>
              </a:rPr>
              <a:t>, fenyl-karbamáty, </a:t>
            </a:r>
            <a:r>
              <a:rPr lang="cs-CZ" altLang="en-US" sz="1600">
                <a:solidFill>
                  <a:schemeClr val="tx2"/>
                </a:solidFill>
              </a:rPr>
              <a:t>substituované močoviny </a:t>
            </a:r>
            <a:r>
              <a:rPr lang="en-GB" altLang="en-US" sz="1600">
                <a:solidFill>
                  <a:schemeClr val="tx2"/>
                </a:solidFill>
              </a:rPr>
              <a:t>(př. Diuron) </a:t>
            </a:r>
            <a:r>
              <a:rPr lang="cs-CZ" altLang="en-US" sz="1600" b="0">
                <a:solidFill>
                  <a:schemeClr val="tx1"/>
                </a:solidFill>
              </a:rPr>
              <a:t>(zejména část fotosystému II. vazba s bílkovinou v chloroplastech, tlumí se Hillova reakce fotosyntetického přenosu elektronů)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syntetické auxiny: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Deriváty kyseliny fenoxyoctové – např.- M</a:t>
            </a:r>
            <a:r>
              <a:rPr lang="cs-CZ" altLang="en-US" sz="1600">
                <a:solidFill>
                  <a:schemeClr val="tx2"/>
                </a:solidFill>
              </a:rPr>
              <a:t>CPA</a:t>
            </a:r>
            <a:r>
              <a:rPr lang="cs-CZ" altLang="en-US" sz="1600" b="0">
                <a:solidFill>
                  <a:schemeClr val="tx1"/>
                </a:solidFill>
              </a:rPr>
              <a:t>, </a:t>
            </a:r>
            <a:r>
              <a:rPr lang="en-GB" altLang="en-US" sz="1600" b="0">
                <a:solidFill>
                  <a:schemeClr val="tx1"/>
                </a:solidFill>
              </a:rPr>
              <a:t>nebo </a:t>
            </a:r>
            <a:r>
              <a:rPr lang="cs-CZ" altLang="en-US" sz="1600">
                <a:solidFill>
                  <a:schemeClr val="tx2"/>
                </a:solidFill>
              </a:rPr>
              <a:t>2</a:t>
            </a:r>
            <a:r>
              <a:rPr lang="en-GB" altLang="en-US" sz="1600">
                <a:solidFill>
                  <a:schemeClr val="tx2"/>
                </a:solidFill>
              </a:rPr>
              <a:t>,</a:t>
            </a:r>
            <a:r>
              <a:rPr lang="cs-CZ" altLang="en-US" sz="1600">
                <a:solidFill>
                  <a:schemeClr val="tx2"/>
                </a:solidFill>
              </a:rPr>
              <a:t>4</a:t>
            </a:r>
            <a:r>
              <a:rPr lang="en-GB" altLang="en-US" sz="1600">
                <a:solidFill>
                  <a:schemeClr val="tx2"/>
                </a:solidFill>
              </a:rPr>
              <a:t>-</a:t>
            </a:r>
            <a:r>
              <a:rPr lang="cs-CZ" altLang="en-US" sz="1600">
                <a:solidFill>
                  <a:schemeClr val="tx2"/>
                </a:solidFill>
              </a:rPr>
              <a:t>D</a:t>
            </a:r>
            <a:r>
              <a:rPr lang="en-GB" altLang="en-US" sz="1600">
                <a:solidFill>
                  <a:schemeClr val="tx2"/>
                </a:solidFill>
              </a:rPr>
              <a:t>. </a:t>
            </a:r>
            <a:r>
              <a:rPr lang="cs-CZ" altLang="en-US" sz="1600" b="0">
                <a:solidFill>
                  <a:schemeClr val="tx1"/>
                </a:solidFill>
              </a:rPr>
              <a:t>dicamba, dichlorprop, clopyralid, fluroxypyr (deformace listů, nadměrný růst, vyčerpání rostliny)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syntézy aminokyselin: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sulfonylmočovina, triazolopyrimidin, </a:t>
            </a:r>
            <a:r>
              <a:rPr lang="cs-CZ" altLang="en-US" sz="1600">
                <a:solidFill>
                  <a:schemeClr val="tx2"/>
                </a:solidFill>
              </a:rPr>
              <a:t>gly</a:t>
            </a:r>
            <a:r>
              <a:rPr lang="en-GB" altLang="en-US" sz="1600">
                <a:solidFill>
                  <a:schemeClr val="tx2"/>
                </a:solidFill>
              </a:rPr>
              <a:t>f</a:t>
            </a:r>
            <a:r>
              <a:rPr lang="cs-CZ" altLang="en-US" sz="1600">
                <a:solidFill>
                  <a:schemeClr val="tx2"/>
                </a:solidFill>
              </a:rPr>
              <a:t>os</a:t>
            </a:r>
            <a:r>
              <a:rPr lang="en-GB" altLang="en-US" sz="1600">
                <a:solidFill>
                  <a:schemeClr val="tx2"/>
                </a:solidFill>
              </a:rPr>
              <a:t>á</a:t>
            </a:r>
            <a:r>
              <a:rPr lang="cs-CZ" altLang="en-US" sz="1600">
                <a:solidFill>
                  <a:schemeClr val="tx2"/>
                </a:solidFill>
              </a:rPr>
              <a:t>t</a:t>
            </a:r>
            <a:r>
              <a:rPr lang="en-GB" altLang="en-US" sz="1600">
                <a:solidFill>
                  <a:schemeClr val="tx2"/>
                </a:solidFill>
              </a:rPr>
              <a:t> = produukt RoundUp</a:t>
            </a:r>
            <a:r>
              <a:rPr lang="cs-CZ" altLang="en-US" sz="1600" b="0">
                <a:solidFill>
                  <a:schemeClr val="tx1"/>
                </a:solidFill>
              </a:rPr>
              <a:t> (zastavení růstu)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buněčného dělení: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chlor-acetamidy, karbamáty (zejména na klíčící plevele)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syntézy karotenoidů: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diflufenican, clomazone, isoxaflutol (doplňkové pigmenty, narušení tvorby barviv, včetně chlorofylu, vybělení)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acetyl-CoA—karboxylázy: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cyklohexandion a další (metabolismus glukózy)</a:t>
            </a:r>
            <a:endParaRPr lang="en-GB" altLang="en-US" sz="1600" b="0">
              <a:solidFill>
                <a:schemeClr val="tx1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400" b="0">
              <a:solidFill>
                <a:schemeClr val="tx1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0" i="1">
                <a:solidFill>
                  <a:schemeClr val="tx1"/>
                </a:solidFill>
              </a:rPr>
              <a:t>Předpokládá se, že student zná některé zástupce herbicidů – zejm. vyznačené (názvy a orientační strukturu)</a:t>
            </a:r>
            <a:endParaRPr lang="cs-CZ" altLang="en-US" sz="1400" b="0" i="1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HERBICIDY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04800" y="1096963"/>
            <a:ext cx="86106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Akutní efekty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</a:t>
            </a:r>
            <a:r>
              <a:rPr lang="cs-CZ" altLang="en-US" sz="2200" b="0">
                <a:solidFill>
                  <a:schemeClr val="tx2"/>
                </a:solidFill>
              </a:rPr>
              <a:t>inhibice fotosyntézy</a:t>
            </a:r>
            <a:r>
              <a:rPr lang="cs-CZ" altLang="en-US" sz="2200" b="0">
                <a:solidFill>
                  <a:schemeClr val="tx1"/>
                </a:solidFill>
              </a:rPr>
              <a:t> a další poruchy metabolismu (</a:t>
            </a:r>
            <a:r>
              <a:rPr lang="cs-CZ" altLang="en-US" sz="2200" b="0" i="1">
                <a:solidFill>
                  <a:schemeClr val="tx1"/>
                </a:solidFill>
              </a:rPr>
              <a:t>žloutnutí a změny na listech, další poruchy – krupičkovatost jehlic stromů)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2"/>
                </a:solidFill>
              </a:rPr>
              <a:t>indukce detoxikačního aparátu</a:t>
            </a:r>
            <a:endParaRPr lang="cs-CZ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i="1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inhibice </a:t>
            </a:r>
            <a:r>
              <a:rPr lang="cs-CZ" altLang="en-US" sz="2200">
                <a:solidFill>
                  <a:schemeClr val="tx2"/>
                </a:solidFill>
              </a:rPr>
              <a:t>růstu </a:t>
            </a:r>
            <a:r>
              <a:rPr lang="cs-CZ" altLang="en-US" sz="2200" b="0">
                <a:solidFill>
                  <a:schemeClr val="tx1"/>
                </a:solidFill>
              </a:rPr>
              <a:t>(resp. množení – např. </a:t>
            </a:r>
            <a:r>
              <a:rPr lang="en-GB" altLang="en-US" sz="2200" b="0">
                <a:solidFill>
                  <a:schemeClr val="tx1"/>
                </a:solidFill>
              </a:rPr>
              <a:t>často měřený parametr </a:t>
            </a:r>
            <a:r>
              <a:rPr lang="cs-CZ" altLang="en-US" sz="2200" b="0">
                <a:solidFill>
                  <a:schemeClr val="tx1"/>
                </a:solidFill>
              </a:rPr>
              <a:t>u řas) a </a:t>
            </a:r>
            <a:r>
              <a:rPr lang="cs-CZ" altLang="en-US" sz="2200">
                <a:solidFill>
                  <a:schemeClr val="tx2"/>
                </a:solidFill>
              </a:rPr>
              <a:t>letalita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u="sng">
                <a:solidFill>
                  <a:schemeClr val="tx1"/>
                </a:solidFill>
              </a:rPr>
              <a:t>Důsledky akutních efektů na producentech v ekosystému: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</a:t>
            </a:r>
            <a:r>
              <a:rPr lang="cs-CZ" altLang="en-US" sz="1700" b="0">
                <a:solidFill>
                  <a:schemeClr val="tx1"/>
                </a:solidFill>
              </a:rPr>
              <a:t>změny složení společenstva - </a:t>
            </a:r>
            <a:r>
              <a:rPr lang="cs-CZ" altLang="en-US" sz="1700">
                <a:solidFill>
                  <a:schemeClr val="tx2"/>
                </a:solidFill>
              </a:rPr>
              <a:t>ztráty citlivých druhů </a:t>
            </a:r>
            <a:r>
              <a:rPr lang="cs-CZ" altLang="en-US" sz="1700" b="0">
                <a:solidFill>
                  <a:schemeClr val="tx1"/>
                </a:solidFill>
              </a:rPr>
              <a:t>producentů a nahrazení oportunisty (</a:t>
            </a:r>
            <a:r>
              <a:rPr lang="cs-CZ" altLang="en-US" sz="1700" b="0" i="1">
                <a:solidFill>
                  <a:schemeClr val="tx1"/>
                </a:solidFill>
              </a:rPr>
              <a:t>sinice vs. zelené řasy</a:t>
            </a:r>
            <a:r>
              <a:rPr lang="cs-CZ" altLang="en-US" sz="17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700" b="0">
                <a:solidFill>
                  <a:schemeClr val="tx1"/>
                </a:solidFill>
              </a:rPr>
              <a:t>- </a:t>
            </a:r>
            <a:r>
              <a:rPr lang="cs-CZ" altLang="en-US" sz="1700">
                <a:solidFill>
                  <a:schemeClr val="tx2"/>
                </a:solidFill>
              </a:rPr>
              <a:t>snížení diverzity </a:t>
            </a:r>
            <a:r>
              <a:rPr lang="cs-CZ" altLang="en-US" sz="1700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170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cs-CZ" altLang="en-US" sz="1700" b="0">
                <a:solidFill>
                  <a:schemeClr val="tx1"/>
                </a:solidFill>
              </a:rPr>
              <a:t>jediný resistentní druh (</a:t>
            </a:r>
            <a:r>
              <a:rPr lang="en-US" altLang="en-US" sz="1700" b="0">
                <a:solidFill>
                  <a:schemeClr val="tx1"/>
                </a:solidFill>
              </a:rPr>
              <a:t>hor</a:t>
            </a:r>
            <a:r>
              <a:rPr lang="cs-CZ" altLang="en-US" sz="1700" b="0">
                <a:solidFill>
                  <a:schemeClr val="tx1"/>
                </a:solidFill>
              </a:rPr>
              <a:t>y: </a:t>
            </a:r>
            <a:r>
              <a:rPr lang="cs-CZ" altLang="en-US" sz="1700" b="0" i="1">
                <a:solidFill>
                  <a:schemeClr val="tx1"/>
                </a:solidFill>
              </a:rPr>
              <a:t>vrcholové louky – např. třtina křovištní</a:t>
            </a:r>
            <a:r>
              <a:rPr lang="en-US" altLang="en-US" sz="1700" b="0" i="1">
                <a:solidFill>
                  <a:schemeClr val="tx1"/>
                </a:solidFill>
              </a:rPr>
              <a:t>; </a:t>
            </a:r>
            <a:r>
              <a:rPr lang="cs-CZ" altLang="en-US" sz="1700" b="0">
                <a:solidFill>
                  <a:schemeClr val="tx1"/>
                </a:solidFill>
              </a:rPr>
              <a:t>vodní nádrže – jeden druh sinice, např. </a:t>
            </a:r>
            <a:r>
              <a:rPr lang="cs-CZ" altLang="en-US" sz="1700" b="0" i="1">
                <a:solidFill>
                  <a:schemeClr val="tx1"/>
                </a:solidFill>
              </a:rPr>
              <a:t>Microcystis</a:t>
            </a:r>
            <a:r>
              <a:rPr lang="cs-CZ" altLang="en-US" sz="17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700" b="0">
                <a:solidFill>
                  <a:schemeClr val="tx1"/>
                </a:solidFill>
              </a:rPr>
              <a:t>- </a:t>
            </a:r>
            <a:r>
              <a:rPr lang="cs-CZ" altLang="en-US" sz="1700">
                <a:solidFill>
                  <a:schemeClr val="tx2"/>
                </a:solidFill>
              </a:rPr>
              <a:t>likvidace producentů</a:t>
            </a:r>
            <a:r>
              <a:rPr lang="cs-CZ" altLang="en-US" sz="1700" b="0">
                <a:solidFill>
                  <a:schemeClr val="tx1"/>
                </a:solidFill>
              </a:rPr>
              <a:t> v ekosystému = </a:t>
            </a:r>
            <a:r>
              <a:rPr lang="cs-CZ" altLang="en-US" sz="1700">
                <a:solidFill>
                  <a:schemeClr val="tx2"/>
                </a:solidFill>
              </a:rPr>
              <a:t>kolaps, katastrofy</a:t>
            </a:r>
            <a:r>
              <a:rPr lang="cs-CZ" altLang="en-US" sz="1700" b="0">
                <a:solidFill>
                  <a:schemeClr val="tx1"/>
                </a:solidFill>
              </a:rPr>
              <a:t> (např. zemědělské monokultury, monokultury smrku – velká citlivost i např. na škůdce: kůrovec)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700" b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Projevy – akutní toxicita u rostlin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gur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816100"/>
            <a:ext cx="11350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figure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49488"/>
            <a:ext cx="12192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905000"/>
            <a:ext cx="20574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figure4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32292" r="28906" b="25000"/>
          <a:stretch>
            <a:fillRect/>
          </a:stretch>
        </p:blipFill>
        <p:spPr bwMode="auto">
          <a:xfrm>
            <a:off x="4953000" y="3328988"/>
            <a:ext cx="396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figure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060575"/>
            <a:ext cx="13668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4800" y="26035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Projevy akutní intoxikace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29705" name="TextovéPole 8"/>
          <p:cNvSpPr txBox="1">
            <a:spLocks noChangeArrowheads="1"/>
          </p:cNvSpPr>
          <p:nvPr/>
        </p:nvSpPr>
        <p:spPr bwMode="auto">
          <a:xfrm>
            <a:off x="5508625" y="836613"/>
            <a:ext cx="3249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Příklad: </a:t>
            </a:r>
            <a:r>
              <a:rPr lang="cs-CZ" altLang="en-US" sz="1800" b="0">
                <a:solidFill>
                  <a:schemeClr val="tx1"/>
                </a:solidFill>
              </a:rPr>
              <a:t>experiment vliv kovů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na fotosyntézu (množství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chlorofylu-a)</a:t>
            </a:r>
          </a:p>
        </p:txBody>
      </p:sp>
      <p:sp>
        <p:nvSpPr>
          <p:cNvPr id="29706" name="TextovéPole 9"/>
          <p:cNvSpPr txBox="1">
            <a:spLocks noChangeArrowheads="1"/>
          </p:cNvSpPr>
          <p:nvPr/>
        </p:nvSpPr>
        <p:spPr bwMode="auto">
          <a:xfrm>
            <a:off x="611188" y="911225"/>
            <a:ext cx="3802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Příklad: </a:t>
            </a:r>
            <a:r>
              <a:rPr lang="cs-CZ" altLang="en-US" sz="1800" b="0">
                <a:solidFill>
                  <a:schemeClr val="tx1"/>
                </a:solidFill>
              </a:rPr>
              <a:t>krupičkovitost a poškození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pigmentů na listech producentů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04800" y="1373188"/>
            <a:ext cx="8610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2"/>
                </a:solidFill>
              </a:rPr>
              <a:t>1) Genotoxicita</a:t>
            </a:r>
            <a:r>
              <a:rPr lang="cs-CZ" altLang="en-US" sz="2200" b="0">
                <a:solidFill>
                  <a:schemeClr val="tx2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 - prokázána v laboratořích ale také </a:t>
            </a:r>
            <a:r>
              <a:rPr lang="cs-CZ" altLang="en-US" sz="2200" b="0" i="1">
                <a:solidFill>
                  <a:schemeClr val="tx1"/>
                </a:solidFill>
              </a:rPr>
              <a:t>in situ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Důsledky: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700" b="0">
                <a:solidFill>
                  <a:schemeClr val="tx1"/>
                </a:solidFill>
              </a:rPr>
              <a:t> poruchy rozmnožování (</a:t>
            </a:r>
            <a:r>
              <a:rPr lang="cs-CZ" altLang="en-US" sz="1700" i="1">
                <a:solidFill>
                  <a:schemeClr val="tx2"/>
                </a:solidFill>
              </a:rPr>
              <a:t>gametické mutace v semenech</a:t>
            </a:r>
            <a:r>
              <a:rPr lang="cs-CZ" altLang="en-US" sz="1700" b="0">
                <a:solidFill>
                  <a:schemeClr val="tx1"/>
                </a:solidFill>
              </a:rPr>
              <a:t>) </a:t>
            </a:r>
            <a:r>
              <a:rPr lang="cs-CZ" altLang="en-US" sz="17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1700" b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altLang="en-US" sz="1700" b="0">
                <a:solidFill>
                  <a:schemeClr val="tx1"/>
                </a:solidFill>
              </a:rPr>
              <a:t>populační změny (</a:t>
            </a:r>
            <a:r>
              <a:rPr lang="cs-CZ" altLang="en-US" sz="1700" b="0" i="1">
                <a:solidFill>
                  <a:schemeClr val="tx1"/>
                </a:solidFill>
              </a:rPr>
              <a:t>změna demografie – ubývání mladých jedinců, semenáčků ...)</a:t>
            </a:r>
            <a:endParaRPr lang="cs-CZ" altLang="en-US" sz="17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700" b="0">
                <a:solidFill>
                  <a:schemeClr val="tx1"/>
                </a:solidFill>
              </a:rPr>
              <a:t> (vzácný) výskyt chemicky indukovaných nádorů u rostlin</a:t>
            </a:r>
            <a:r>
              <a:rPr lang="en-US" altLang="en-US" sz="1700" b="0">
                <a:solidFill>
                  <a:schemeClr val="tx1"/>
                </a:solidFill>
              </a:rPr>
              <a:t> </a:t>
            </a:r>
            <a:endParaRPr lang="cs-CZ" altLang="en-US" sz="17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7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7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2) Poruchy </a:t>
            </a:r>
            <a:r>
              <a:rPr lang="cs-CZ" altLang="en-US" sz="2200" u="sng">
                <a:solidFill>
                  <a:schemeClr val="tx2"/>
                </a:solidFill>
              </a:rPr>
              <a:t>klíčení, růstu a zdraví rostlin</a:t>
            </a:r>
            <a:r>
              <a:rPr lang="cs-CZ" altLang="en-US" sz="2200" b="0" u="sng">
                <a:solidFill>
                  <a:schemeClr val="tx1"/>
                </a:solidFill>
              </a:rPr>
              <a:t>, pozdní letalita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Důsledky: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700" b="0">
                <a:solidFill>
                  <a:schemeClr val="tx1"/>
                </a:solidFill>
              </a:rPr>
              <a:t> následné populační změny (</a:t>
            </a:r>
            <a:r>
              <a:rPr lang="cs-CZ" altLang="en-US" sz="1700" b="0" i="1">
                <a:solidFill>
                  <a:schemeClr val="tx1"/>
                </a:solidFill>
              </a:rPr>
              <a:t>změny demografie</a:t>
            </a:r>
            <a:r>
              <a:rPr lang="cs-CZ" altLang="en-US" sz="1700" b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700" b="0">
                <a:solidFill>
                  <a:schemeClr val="tx1"/>
                </a:solidFill>
              </a:rPr>
              <a:t> podobné jako u akutních efektů (ztráty citlivých druhů – ztráty producentů, změny společenstva ...)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PRODUCENTI – chronické a pozdní efekty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2895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191000" y="765175"/>
            <a:ext cx="4146550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Arabidopsis thaliana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- modelový organismus v biologii</a:t>
            </a:r>
            <a:r>
              <a:rPr lang="en-US" altLang="en-US" sz="1600" b="0">
                <a:solidFill>
                  <a:schemeClr val="tx1"/>
                </a:solidFill>
              </a:rPr>
              <a:t>; studium </a:t>
            </a:r>
            <a:r>
              <a:rPr lang="cs-CZ" altLang="en-US" sz="1600" b="0">
                <a:solidFill>
                  <a:schemeClr val="tx1"/>
                </a:solidFill>
              </a:rPr>
              <a:t/>
            </a:r>
            <a:br>
              <a:rPr lang="cs-CZ" altLang="en-US" sz="1600" b="0">
                <a:solidFill>
                  <a:schemeClr val="tx1"/>
                </a:solidFill>
              </a:rPr>
            </a:br>
            <a:r>
              <a:rPr lang="en-US" altLang="en-US" sz="1600" b="0">
                <a:solidFill>
                  <a:schemeClr val="tx1"/>
                </a:solidFill>
              </a:rPr>
              <a:t>a pr</a:t>
            </a:r>
            <a:r>
              <a:rPr lang="cs-CZ" altLang="en-US" sz="1600" b="0">
                <a:solidFill>
                  <a:schemeClr val="tx1"/>
                </a:solidFill>
              </a:rPr>
              <a:t>ůkaz mutací  (indukce mutací – optické </a:t>
            </a:r>
            <a:br>
              <a:rPr lang="cs-CZ" altLang="en-US" sz="1600" b="0">
                <a:solidFill>
                  <a:schemeClr val="tx1"/>
                </a:solidFill>
              </a:rPr>
            </a:br>
            <a:r>
              <a:rPr lang="cs-CZ" altLang="en-US" sz="1600" b="0">
                <a:solidFill>
                  <a:schemeClr val="tx1"/>
                </a:solidFill>
              </a:rPr>
              <a:t>změny v barvě listů)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H="1">
            <a:off x="2362200" y="11430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49" name="Picture 5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38400"/>
            <a:ext cx="25527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258888" y="4038600"/>
            <a:ext cx="419576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Nádory u rostliny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nejčastěji v důsledku infekcí nebo 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r>
              <a:rPr lang="cs-CZ" altLang="en-US" sz="1600" b="0" i="1">
                <a:solidFill>
                  <a:schemeClr val="tx1"/>
                </a:solidFill>
              </a:rPr>
              <a:t>parazitů 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>
                <a:solidFill>
                  <a:schemeClr val="tx1"/>
                </a:solidFill>
              </a:rPr>
              <a:t>prokázány ale také po indukci chemikáliemi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25450" y="1762125"/>
            <a:ext cx="86106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dirty="0" smtClean="0">
                <a:solidFill>
                  <a:schemeClr val="tx2"/>
                </a:solidFill>
              </a:rPr>
              <a:t>M</a:t>
            </a:r>
            <a:r>
              <a:rPr lang="cs-CZ" altLang="en-US" sz="2000" dirty="0" err="1" smtClean="0">
                <a:solidFill>
                  <a:schemeClr val="tx2"/>
                </a:solidFill>
              </a:rPr>
              <a:t>echanismy</a:t>
            </a:r>
            <a:r>
              <a:rPr lang="en-US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toxicit</a:t>
            </a:r>
            <a:r>
              <a:rPr lang="cs-CZ" altLang="en-US" sz="2000" dirty="0" smtClean="0">
                <a:solidFill>
                  <a:schemeClr val="tx2"/>
                </a:solidFill>
              </a:rPr>
              <a:t>y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cs-CZ" altLang="en-US" sz="2200" b="0" dirty="0" smtClean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en-US" sz="1800" b="0" dirty="0" smtClean="0">
                <a:solidFill>
                  <a:schemeClr val="tx1"/>
                </a:solidFill>
              </a:rPr>
              <a:t>- interakce látek s DNA</a:t>
            </a:r>
          </a:p>
          <a:p>
            <a:pPr lvl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en-US" sz="1800" b="0" dirty="0" smtClean="0">
                <a:solidFill>
                  <a:schemeClr val="tx1"/>
                </a:solidFill>
              </a:rPr>
              <a:t>- inhibice enzymových aktivit</a:t>
            </a:r>
          </a:p>
          <a:p>
            <a:pPr lvl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en-US" sz="1800" b="0" dirty="0" smtClean="0">
                <a:solidFill>
                  <a:schemeClr val="tx1"/>
                </a:solidFill>
              </a:rPr>
              <a:t>- narušení přirozené fluidity membrány</a:t>
            </a:r>
          </a:p>
          <a:p>
            <a:pPr lvl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en-US" sz="1800" b="0" dirty="0" smtClean="0">
                <a:solidFill>
                  <a:schemeClr val="tx1"/>
                </a:solidFill>
              </a:rPr>
              <a:t>- narušení </a:t>
            </a:r>
            <a:r>
              <a:rPr lang="cs-CZ" altLang="en-US" sz="1800" b="0" dirty="0" err="1" smtClean="0">
                <a:solidFill>
                  <a:schemeClr val="tx1"/>
                </a:solidFill>
              </a:rPr>
              <a:t>redox</a:t>
            </a:r>
            <a:r>
              <a:rPr lang="cs-CZ" altLang="en-US" sz="1800" b="0" dirty="0" smtClean="0">
                <a:solidFill>
                  <a:schemeClr val="tx1"/>
                </a:solidFill>
              </a:rPr>
              <a:t>-potenciálu </a:t>
            </a:r>
          </a:p>
          <a:p>
            <a:pPr lvl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en-US" sz="1800" b="0" dirty="0" smtClean="0">
                <a:solidFill>
                  <a:schemeClr val="tx1"/>
                </a:solidFill>
              </a:rPr>
              <a:t>- narušení gradientů na membránách</a:t>
            </a:r>
          </a:p>
          <a:p>
            <a:pPr lvl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en-US" sz="1800" b="0" dirty="0" smtClean="0">
                <a:solidFill>
                  <a:schemeClr val="tx1"/>
                </a:solidFill>
              </a:rPr>
              <a:t>- </a:t>
            </a:r>
            <a:r>
              <a:rPr lang="cs-CZ" altLang="en-US" sz="1800" b="0" dirty="0" err="1" smtClean="0">
                <a:solidFill>
                  <a:schemeClr val="tx1"/>
                </a:solidFill>
              </a:rPr>
              <a:t>kompetice</a:t>
            </a:r>
            <a:r>
              <a:rPr lang="cs-CZ" altLang="en-US" sz="1800" b="0" dirty="0" smtClean="0">
                <a:solidFill>
                  <a:schemeClr val="tx1"/>
                </a:solidFill>
              </a:rPr>
              <a:t> se substráty / přirozenými ligandy</a:t>
            </a:r>
          </a:p>
          <a:p>
            <a:pPr marL="1085850" lvl="1" indent="-342900">
              <a:spcBef>
                <a:spcPct val="0"/>
              </a:spcBef>
              <a:buClrTx/>
              <a:buFontTx/>
              <a:buChar char="-"/>
              <a:defRPr/>
            </a:pPr>
            <a:r>
              <a:rPr lang="cs-CZ" altLang="en-US" sz="1800" b="0" dirty="0" smtClean="0">
                <a:solidFill>
                  <a:schemeClr val="tx1"/>
                </a:solidFill>
              </a:rPr>
              <a:t>indukce stresových proteinů</a:t>
            </a:r>
          </a:p>
          <a:p>
            <a:pPr marL="342900" indent="-342900">
              <a:spcBef>
                <a:spcPct val="0"/>
              </a:spcBef>
              <a:buClrTx/>
              <a:buFontTx/>
              <a:buChar char="-"/>
              <a:defRPr/>
            </a:pPr>
            <a:endParaRPr lang="cs-CZ" altLang="en-US" sz="2200" b="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Arial" charset="0"/>
              <a:buNone/>
              <a:defRPr/>
            </a:pPr>
            <a:r>
              <a:rPr lang="cs-CZ" altLang="en-US" sz="24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se projevují na vyšších úrovních = buňka, tkáně, organismus</a:t>
            </a:r>
            <a:endParaRPr lang="cs-CZ" altLang="en-US" sz="2400" b="0" dirty="0" smtClean="0">
              <a:solidFill>
                <a:schemeClr val="tx2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 dirty="0">
                <a:solidFill>
                  <a:schemeClr val="tx2"/>
                </a:solidFill>
              </a:rPr>
              <a:t>Připomenutí </a:t>
            </a:r>
            <a:r>
              <a:rPr lang="cs-CZ" altLang="en-US" sz="3000" dirty="0">
                <a:solidFill>
                  <a:schemeClr val="tx1"/>
                </a:solidFill>
              </a:rPr>
              <a:t>efekty toxikantů na molekulární a biochemické úrovni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04800" y="1341438"/>
            <a:ext cx="86106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u="sng">
                <a:solidFill>
                  <a:srgbClr val="FF3300"/>
                </a:solidFill>
              </a:rPr>
              <a:t>KONZUMENTI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u="sng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- ŽIVOČICHOVÉ -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rgbClr val="FF3300"/>
                </a:solidFill>
              </a:rPr>
              <a:t>- BEZOBRATLÍ -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rgbClr val="FF3300"/>
                </a:solidFill>
              </a:rPr>
              <a:t>- OBRATLOVCI -  </a:t>
            </a:r>
            <a:br>
              <a:rPr lang="cs-CZ" altLang="en-US" sz="2400" b="0">
                <a:solidFill>
                  <a:srgbClr val="FF3300"/>
                </a:solidFill>
              </a:rPr>
            </a:br>
            <a:r>
              <a:rPr lang="cs-CZ" altLang="en-US" sz="2400" b="0">
                <a:solidFill>
                  <a:srgbClr val="FF3300"/>
                </a:solidFill>
              </a:rPr>
              <a:t>(</a:t>
            </a:r>
            <a:r>
              <a:rPr lang="cs-CZ" altLang="en-US" sz="2400" b="0" i="1">
                <a:solidFill>
                  <a:srgbClr val="FF3300"/>
                </a:solidFill>
              </a:rPr>
              <a:t>ryby, obojživelníci, ptáci, savci</a:t>
            </a:r>
            <a:r>
              <a:rPr lang="cs-CZ" altLang="en-US" sz="2400" b="0">
                <a:solidFill>
                  <a:srgbClr val="FF33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50825" y="1239838"/>
            <a:ext cx="8610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</a:t>
            </a:r>
            <a:r>
              <a:rPr lang="cs-CZ" altLang="en-US" sz="2200">
                <a:solidFill>
                  <a:schemeClr val="tx2"/>
                </a:solidFill>
              </a:rPr>
              <a:t>významný článek v ekosystémech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regulace početnosti nižších pater potravních pyramid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mezistupně pro konzumenty vyšších řádů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terminální </a:t>
            </a:r>
            <a:r>
              <a:rPr lang="en-US" altLang="en-US" sz="2200" b="0">
                <a:solidFill>
                  <a:schemeClr val="tx1"/>
                </a:solidFill>
              </a:rPr>
              <a:t>kon</a:t>
            </a:r>
            <a:r>
              <a:rPr lang="cs-CZ" altLang="en-US" sz="2200" b="0">
                <a:solidFill>
                  <a:schemeClr val="tx1"/>
                </a:solidFill>
              </a:rPr>
              <a:t>zumenti -</a:t>
            </a:r>
            <a:r>
              <a:rPr lang="cs-CZ" altLang="en-US" sz="2200">
                <a:solidFill>
                  <a:schemeClr val="tx2"/>
                </a:solidFill>
              </a:rPr>
              <a:t> dravci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málo početné populace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velmi citlivé ke stresu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relativně </a:t>
            </a:r>
            <a:r>
              <a:rPr lang="cs-CZ" altLang="en-US" sz="2200">
                <a:solidFill>
                  <a:schemeClr val="tx2"/>
                </a:solidFill>
              </a:rPr>
              <a:t>dobře prostudovaná skupina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i="1">
                <a:solidFill>
                  <a:schemeClr val="tx1"/>
                </a:solidFill>
              </a:rPr>
              <a:t> patří sem i člověk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</a:t>
            </a:r>
            <a:r>
              <a:rPr lang="cs-CZ" altLang="en-US" sz="2200">
                <a:solidFill>
                  <a:schemeClr val="tx2"/>
                </a:solidFill>
              </a:rPr>
              <a:t>ekonomicky i esteticky </a:t>
            </a:r>
            <a:r>
              <a:rPr lang="cs-CZ" altLang="en-US" sz="2200" b="0">
                <a:solidFill>
                  <a:schemeClr val="tx1"/>
                </a:solidFill>
              </a:rPr>
              <a:t>velmi významná skupina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KONZUMENTI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33796" name="Picture 4" descr="WHALE0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636838"/>
            <a:ext cx="32766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500" b="1" dirty="0" err="1" smtClean="0"/>
              <a:t>Akutn</a:t>
            </a:r>
            <a:r>
              <a:rPr lang="cs-CZ" altLang="en-US" sz="3500" b="1" dirty="0" smtClean="0"/>
              <a:t>í expozice a toxicita</a:t>
            </a:r>
            <a:endParaRPr lang="en-US" altLang="en-US" sz="35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04800" y="1016000"/>
            <a:ext cx="8610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Příčina akutní toxicity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zásadní narušení fungování některého funkčního systému (nebo většího počtu funkčních systémů) v organismu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zpravidla po působení vysokých koncentrací (dávek)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Projevy akutní toxicity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400" b="0">
                <a:solidFill>
                  <a:schemeClr val="tx1"/>
                </a:solidFill>
              </a:rPr>
              <a:t> poruchy přijímání potravy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400" b="0">
                <a:solidFill>
                  <a:schemeClr val="tx1"/>
                </a:solidFill>
              </a:rPr>
              <a:t> poruchy dýchání, bezvědomí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400" u="sng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2400" u="sng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altLang="en-US" sz="2400" u="sng">
                <a:solidFill>
                  <a:schemeClr val="tx1"/>
                </a:solidFill>
              </a:rPr>
              <a:t>letalita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Biochemické mechanismy</a:t>
            </a:r>
            <a:r>
              <a:rPr lang="cs-CZ" altLang="en-US" sz="2200" b="0">
                <a:solidFill>
                  <a:schemeClr val="tx1"/>
                </a:solidFill>
              </a:rPr>
              <a:t> v akutní toxicitě …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příčiny mohou být velice různorodé</a:t>
            </a:r>
            <a:r>
              <a:rPr lang="en-US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(všechny mechanismy)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zásadní (destruktivní) porušení hlavních procesů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Účinky na úrovni organismu -  AKUTNÍ TOXICITA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t="12686" r="16080" b="9555"/>
          <a:stretch>
            <a:fillRect/>
          </a:stretch>
        </p:blipFill>
        <p:spPr bwMode="auto">
          <a:xfrm>
            <a:off x="250825" y="620713"/>
            <a:ext cx="85344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ovéPole 4"/>
          <p:cNvSpPr txBox="1">
            <a:spLocks noChangeArrowheads="1"/>
          </p:cNvSpPr>
          <p:nvPr/>
        </p:nvSpPr>
        <p:spPr bwMode="auto">
          <a:xfrm>
            <a:off x="2700338" y="6392863"/>
            <a:ext cx="6296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>
                <a:solidFill>
                  <a:schemeClr val="tx1"/>
                </a:solidFill>
              </a:rPr>
              <a:t>Russom et al. </a:t>
            </a:r>
            <a:r>
              <a:rPr lang="en-US" altLang="en-US" sz="1200">
                <a:solidFill>
                  <a:schemeClr val="tx1"/>
                </a:solidFill>
              </a:rPr>
              <a:t>Environmental Toxicology and Chemistry, Vol. 16, No. 5, pp. 948–967, 1997</a:t>
            </a:r>
            <a:endParaRPr lang="cs-CZ" altLang="en-US" sz="1200">
              <a:solidFill>
                <a:schemeClr val="tx1"/>
              </a:solidFill>
            </a:endParaRPr>
          </a:p>
        </p:txBody>
      </p:sp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468313" y="115888"/>
            <a:ext cx="8193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Skupiny látek a mechanismy AKUTNÍ EKOTOXICITY u ryb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04800" y="1217613"/>
            <a:ext cx="8610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Tx/>
              <a:buAutoNum type="arabicParenR"/>
              <a:defRPr/>
            </a:pPr>
            <a:r>
              <a:rPr lang="cs-CZ"/>
              <a:t>Náhlé změny: </a:t>
            </a:r>
            <a:r>
              <a:rPr lang="cs-CZ" b="0"/>
              <a:t>vyhynutí všech konzumentů</a:t>
            </a:r>
          </a:p>
          <a:p>
            <a:pPr marL="457200" indent="-457200" eaLnBrk="0" hangingPunct="0">
              <a:defRPr/>
            </a:pPr>
            <a:r>
              <a:rPr lang="cs-CZ" b="0"/>
              <a:t>	</a:t>
            </a:r>
            <a:r>
              <a:rPr lang="cs-CZ" b="0">
                <a:sym typeface="Wingdings" pitchFamily="2" charset="2"/>
              </a:rPr>
              <a:t></a:t>
            </a:r>
            <a:r>
              <a:rPr lang="en-US" b="0">
                <a:sym typeface="Wingdings" pitchFamily="2" charset="2"/>
              </a:rPr>
              <a:t> naru</a:t>
            </a:r>
            <a:r>
              <a:rPr lang="cs-CZ" b="0">
                <a:sym typeface="Wingdings" pitchFamily="2" charset="2"/>
              </a:rPr>
              <a:t>šení potravních řetězců</a:t>
            </a:r>
          </a:p>
          <a:p>
            <a:pPr marL="457200" indent="-457200" eaLnBrk="0" hangingPunct="0">
              <a:defRPr/>
            </a:pPr>
            <a:r>
              <a:rPr lang="cs-CZ" b="0"/>
              <a:t>	   </a:t>
            </a:r>
            <a:r>
              <a:rPr lang="cs-CZ" b="0">
                <a:sym typeface="Wingdings" pitchFamily="2" charset="2"/>
              </a:rPr>
              <a:t></a:t>
            </a:r>
            <a:r>
              <a:rPr lang="en-US" b="0">
                <a:sym typeface="Wingdings" pitchFamily="2" charset="2"/>
              </a:rPr>
              <a:t> </a:t>
            </a:r>
            <a:r>
              <a:rPr lang="cs-CZ" b="0">
                <a:sym typeface="Wingdings" pitchFamily="2" charset="2"/>
              </a:rPr>
              <a:t>přemnožení producentů</a:t>
            </a:r>
          </a:p>
          <a:p>
            <a:pPr marL="457200" indent="-457200" eaLnBrk="0" hangingPunct="0">
              <a:defRPr/>
            </a:pPr>
            <a:r>
              <a:rPr lang="cs-CZ" b="0">
                <a:sym typeface="Wingdings" pitchFamily="2" charset="2"/>
              </a:rPr>
              <a:t>	     </a:t>
            </a:r>
            <a:r>
              <a:rPr lang="en-US" b="0">
                <a:sym typeface="Wingdings" pitchFamily="2" charset="2"/>
              </a:rPr>
              <a:t> </a:t>
            </a:r>
            <a:r>
              <a:rPr lang="cs-CZ" b="0">
                <a:sym typeface="Wingdings" pitchFamily="2" charset="2"/>
              </a:rPr>
              <a:t>nárůst degradovatelné biomasy </a:t>
            </a:r>
            <a:br>
              <a:rPr lang="cs-CZ" b="0">
                <a:sym typeface="Wingdings" pitchFamily="2" charset="2"/>
              </a:rPr>
            </a:br>
            <a:r>
              <a:rPr lang="cs-CZ" b="0">
                <a:sym typeface="Wingdings" pitchFamily="2" charset="2"/>
              </a:rPr>
              <a:t>     (destrukce organické hmoty bakteriemi </a:t>
            </a:r>
            <a:r>
              <a:rPr lang="en-US" b="0">
                <a:sym typeface="Wingdings" pitchFamily="2" charset="2"/>
              </a:rPr>
              <a:t> v</a:t>
            </a:r>
            <a:r>
              <a:rPr lang="cs-CZ" b="0">
                <a:sym typeface="Wingdings" pitchFamily="2" charset="2"/>
              </a:rPr>
              <a:t>yčerpání kyslíku)</a:t>
            </a:r>
            <a:endParaRPr lang="cs-CZ" b="0"/>
          </a:p>
          <a:p>
            <a:pPr marL="457200" indent="-457200" eaLnBrk="0" hangingPunct="0">
              <a:defRPr/>
            </a:pPr>
            <a:r>
              <a:rPr lang="cs-CZ" b="0">
                <a:sym typeface="Wingdings" pitchFamily="2" charset="2"/>
              </a:rPr>
              <a:t>		     </a:t>
            </a:r>
            <a:r>
              <a:rPr lang="en-US" b="0">
                <a:sym typeface="Wingdings" pitchFamily="2" charset="2"/>
              </a:rPr>
              <a:t> </a:t>
            </a:r>
            <a:r>
              <a:rPr lang="cs-CZ" b="0">
                <a:sym typeface="Wingdings" pitchFamily="2" charset="2"/>
              </a:rPr>
              <a:t>celková degradace ekosystému</a:t>
            </a:r>
            <a:endParaRPr lang="cs-CZ" b="0"/>
          </a:p>
          <a:p>
            <a:pPr marL="457200" indent="-457200" eaLnBrk="0" hangingPunct="0">
              <a:defRPr/>
            </a:pPr>
            <a:endParaRPr lang="cs-CZ" b="0"/>
          </a:p>
          <a:p>
            <a:pPr marL="457200" indent="-457200" eaLnBrk="0" hangingPunct="0">
              <a:buFontTx/>
              <a:buAutoNum type="arabicParenR" startAt="2"/>
              <a:defRPr/>
            </a:pPr>
            <a:r>
              <a:rPr lang="cs-CZ"/>
              <a:t>Dlouhodobější změny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cs-CZ" b="0"/>
              <a:t> změny diverzity, složení společenstev 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cs-CZ" b="0"/>
              <a:t> převládání rezistentních druhů (</a:t>
            </a:r>
            <a:r>
              <a:rPr lang="cs-CZ" b="0" i="1"/>
              <a:t>např. nitěnky, pakomáři v kontaminovaných akvatických ekosystémech</a:t>
            </a:r>
            <a:r>
              <a:rPr lang="cs-CZ" b="0"/>
              <a:t>)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cs-CZ" b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AKUTNÍ TOXICITA - důsledky pro ekosystém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37892" name="Picture 2" descr="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97425"/>
            <a:ext cx="140017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motalidad de carpa TajoPPT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508500"/>
            <a:ext cx="2386012" cy="1593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0" t="74284" r="3883" b="5208"/>
          <a:stretch>
            <a:fillRect/>
          </a:stretch>
        </p:blipFill>
        <p:spPr bwMode="auto">
          <a:xfrm>
            <a:off x="7308850" y="4508500"/>
            <a:ext cx="1344613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 descr="https://encrypted-tbn1.gstatic.com/images?q=tbn:ANd9GcTxPTn0kjfolyiPZQZRb_e7ggWe0PR2Z67BpBmtzd608cC-j49f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19319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ovací šipka 8"/>
          <p:cNvCxnSpPr/>
          <p:nvPr/>
        </p:nvCxnSpPr>
        <p:spPr>
          <a:xfrm>
            <a:off x="971550" y="6165850"/>
            <a:ext cx="734536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smtClean="0"/>
              <a:t>Chronické (subletální) účinky</a:t>
            </a:r>
            <a:endParaRPr lang="en-US" altLang="en-US" sz="35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04800" y="1066800"/>
            <a:ext cx="86106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Mechanismy chronické a pozdní toxicity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méně prostudované než akutní efekty, které jsou snadno vidět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obtížnější poznání a identifikace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pomalé, ale významné efekty v ekosystémech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Řada </a:t>
            </a:r>
            <a:r>
              <a:rPr lang="en-US" altLang="en-US" sz="2200" b="0" u="sng">
                <a:solidFill>
                  <a:schemeClr val="tx1"/>
                </a:solidFill>
              </a:rPr>
              <a:t>projev</a:t>
            </a:r>
            <a:r>
              <a:rPr lang="cs-CZ" altLang="en-US" sz="2200" b="0" u="sng">
                <a:solidFill>
                  <a:schemeClr val="tx1"/>
                </a:solidFill>
              </a:rPr>
              <a:t>ů:</a:t>
            </a:r>
          </a:p>
          <a:p>
            <a:pPr lvl="1">
              <a:spcBef>
                <a:spcPct val="0"/>
              </a:spcBef>
              <a:buClrTx/>
              <a:buFont typeface="Wingdings" pitchFamily="2" charset="2"/>
              <a:buChar char="à"/>
            </a:pPr>
            <a:r>
              <a:rPr lang="cs-CZ" altLang="en-US" sz="2200" b="0">
                <a:solidFill>
                  <a:schemeClr val="tx2"/>
                </a:solidFill>
              </a:rPr>
              <a:t> karcinogenita</a:t>
            </a:r>
            <a:r>
              <a:rPr lang="en-US" altLang="en-US" sz="2200" b="0">
                <a:solidFill>
                  <a:schemeClr val="tx2"/>
                </a:solidFill>
              </a:rPr>
              <a:t>, </a:t>
            </a:r>
            <a:r>
              <a:rPr lang="cs-CZ" altLang="en-US" sz="2200" b="0">
                <a:solidFill>
                  <a:schemeClr val="tx2"/>
                </a:solidFill>
              </a:rPr>
              <a:t>teratogenita</a:t>
            </a:r>
            <a:endParaRPr lang="en-US" altLang="en-US" sz="2200" b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2"/>
                </a:solidFill>
              </a:rPr>
              <a:t>reprodukční a </a:t>
            </a:r>
            <a:r>
              <a:rPr lang="en-US" altLang="en-US" sz="2200" b="0">
                <a:solidFill>
                  <a:schemeClr val="tx2"/>
                </a:solidFill>
              </a:rPr>
              <a:t>v</a:t>
            </a:r>
            <a:r>
              <a:rPr lang="cs-CZ" altLang="en-US" sz="2200" b="0">
                <a:solidFill>
                  <a:schemeClr val="tx2"/>
                </a:solidFill>
              </a:rPr>
              <a:t>ývojová toxicita</a:t>
            </a:r>
          </a:p>
          <a:p>
            <a:pPr lvl="1">
              <a:spcBef>
                <a:spcPct val="0"/>
              </a:spcBef>
              <a:buClrTx/>
              <a:buFont typeface="Wingdings" pitchFamily="2" charset="2"/>
              <a:buChar char="à"/>
            </a:pPr>
            <a:r>
              <a:rPr lang="cs-CZ" altLang="en-US" sz="2200" b="0">
                <a:solidFill>
                  <a:schemeClr val="tx2"/>
                </a:solidFill>
              </a:rPr>
              <a:t> </a:t>
            </a:r>
            <a:r>
              <a:rPr lang="en-US" altLang="en-US" sz="2200" b="0">
                <a:solidFill>
                  <a:schemeClr val="tx2"/>
                </a:solidFill>
              </a:rPr>
              <a:t>Org</a:t>
            </a:r>
            <a:r>
              <a:rPr lang="en-GB" altLang="en-US" sz="2200" b="0">
                <a:solidFill>
                  <a:schemeClr val="tx2"/>
                </a:solidFill>
              </a:rPr>
              <a:t>ánově specifické typy toxicity </a:t>
            </a:r>
            <a:br>
              <a:rPr lang="en-GB" altLang="en-US" sz="2200" b="0">
                <a:solidFill>
                  <a:schemeClr val="tx2"/>
                </a:solidFill>
              </a:rPr>
            </a:br>
            <a:r>
              <a:rPr lang="en-GB" altLang="en-US" sz="2200" b="0">
                <a:solidFill>
                  <a:schemeClr val="tx2"/>
                </a:solidFill>
              </a:rPr>
              <a:t>	</a:t>
            </a:r>
            <a:r>
              <a:rPr lang="en-GB" altLang="en-US" sz="2200" b="0">
                <a:solidFill>
                  <a:schemeClr val="tx2"/>
                </a:solidFill>
                <a:sym typeface="Wingdings" pitchFamily="2" charset="2"/>
              </a:rPr>
              <a:t>I</a:t>
            </a:r>
            <a:r>
              <a:rPr lang="cs-CZ" altLang="en-US" sz="2200" b="0">
                <a:solidFill>
                  <a:schemeClr val="tx2"/>
                </a:solidFill>
              </a:rPr>
              <a:t>munotoxicita</a:t>
            </a:r>
            <a:endParaRPr lang="en-GB" altLang="en-US" sz="2200" b="0">
              <a:solidFill>
                <a:schemeClr val="tx2"/>
              </a:solidFill>
            </a:endParaRPr>
          </a:p>
          <a:p>
            <a:pPr lvl="2">
              <a:spcBef>
                <a:spcPct val="0"/>
              </a:spcBef>
              <a:buClrTx/>
              <a:buFont typeface="Wingdings" pitchFamily="2" charset="2"/>
              <a:buChar char="à"/>
            </a:pPr>
            <a:r>
              <a:rPr lang="cs-CZ" altLang="en-US" sz="2200" b="0">
                <a:solidFill>
                  <a:schemeClr val="tx2"/>
                </a:solidFill>
              </a:rPr>
              <a:t>Neurotoxicita</a:t>
            </a:r>
            <a:endParaRPr lang="en-US" altLang="en-US" sz="2200" b="0">
              <a:solidFill>
                <a:schemeClr val="tx2"/>
              </a:solidFill>
            </a:endParaRPr>
          </a:p>
          <a:p>
            <a:pPr lvl="2">
              <a:spcBef>
                <a:spcPct val="0"/>
              </a:spcBef>
              <a:buClrTx/>
              <a:buFont typeface="Wingdings" pitchFamily="2" charset="2"/>
              <a:buChar char="à"/>
            </a:pPr>
            <a:r>
              <a:rPr lang="en-GB" altLang="en-US" sz="2200" b="0">
                <a:solidFill>
                  <a:schemeClr val="tx2"/>
                </a:solidFill>
              </a:rPr>
              <a:t>Nefrotoxicita 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2200" b="0">
                <a:solidFill>
                  <a:schemeClr val="tx2"/>
                </a:solidFill>
                <a:sym typeface="Wingdings" pitchFamily="2" charset="2"/>
              </a:rPr>
              <a:t>	</a:t>
            </a:r>
            <a:r>
              <a:rPr lang="en-GB" altLang="en-US" sz="2200" b="0">
                <a:solidFill>
                  <a:schemeClr val="tx2"/>
                </a:solidFill>
                <a:sym typeface="Wingdings" pitchFamily="2" charset="2"/>
              </a:rPr>
              <a:t> 	... a </a:t>
            </a:r>
            <a:r>
              <a:rPr lang="en-US" altLang="en-US" sz="2200" b="0">
                <a:solidFill>
                  <a:schemeClr val="tx2"/>
                </a:solidFill>
              </a:rPr>
              <a:t>dal</a:t>
            </a:r>
            <a:r>
              <a:rPr lang="en-GB" altLang="en-US" sz="2200" b="0">
                <a:solidFill>
                  <a:schemeClr val="tx2"/>
                </a:solidFill>
              </a:rPr>
              <a:t>ší </a:t>
            </a:r>
            <a:r>
              <a:rPr lang="cs-CZ" altLang="en-US" sz="2200" b="0">
                <a:solidFill>
                  <a:schemeClr val="tx2"/>
                </a:solidFill>
              </a:rPr>
              <a:t>typy (hepatotoxicita, hematotoxicita)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CHRONICKÁ a POZDNÍ TOXICITA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smtClean="0"/>
              <a:t>KARCINOGEN</a:t>
            </a:r>
            <a:r>
              <a:rPr lang="en-US" altLang="en-US" sz="3500" b="1" smtClean="0"/>
              <a:t>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04800" y="1189038"/>
            <a:ext cx="86106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KARCINOGENEZE </a:t>
            </a:r>
            <a:r>
              <a:rPr lang="cs-CZ" altLang="en-US" sz="2200" b="0">
                <a:solidFill>
                  <a:schemeClr val="tx1"/>
                </a:solidFill>
              </a:rPr>
              <a:t>proces tvorby nádorů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</a:t>
            </a:r>
            <a:r>
              <a:rPr lang="cs-CZ" altLang="en-US" sz="2200" b="0" i="1">
                <a:solidFill>
                  <a:schemeClr val="tx1"/>
                </a:solidFill>
              </a:rPr>
              <a:t>benigní nádor (nemetastázující, lokalizovaný, léčitelný)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- maligní</a:t>
            </a: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 i="1">
                <a:solidFill>
                  <a:schemeClr val="tx1"/>
                </a:solidFill>
              </a:rPr>
              <a:t>nádor (=rakovina)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Karcinogeny - látky vedoucí k tvorbě nádorů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(chemicky indukovaná karcinogeneze)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(existují i další typy nádorů: indukce onkoviry, vrozené ...)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Existuje korelace mezi látkami </a:t>
            </a:r>
            <a:r>
              <a:rPr lang="cs-CZ" altLang="en-US" sz="2200" b="0">
                <a:solidFill>
                  <a:schemeClr val="tx2"/>
                </a:solidFill>
              </a:rPr>
              <a:t>mutagenními vs. karcinogenními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cs-CZ" altLang="en-US" sz="2200" b="0" i="1">
                <a:solidFill>
                  <a:schemeClr val="tx1"/>
                </a:solidFill>
              </a:rPr>
              <a:t>Ze 175 známých karcinogenů 90% jsou mutageny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Ze 108 známých nekarcinogenů jen 13% jsou mutageny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KARCINOGENITA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smtClean="0"/>
              <a:t>BUŇKA a toxicita</a:t>
            </a:r>
            <a:endParaRPr lang="en-US" altLang="en-US" sz="3500" b="1" smtClean="0"/>
          </a:p>
        </p:txBody>
      </p:sp>
      <p:pic>
        <p:nvPicPr>
          <p:cNvPr id="7171" name="Picture 2" descr="http://www.sszdra-karvina.cz/bunka/bi/03eu/obr/eu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r="45682" b="15631"/>
          <a:stretch>
            <a:fillRect/>
          </a:stretch>
        </p:blipFill>
        <p:spPr bwMode="auto">
          <a:xfrm>
            <a:off x="4989513" y="3644900"/>
            <a:ext cx="3975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04800" y="836613"/>
            <a:ext cx="8610600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 dirty="0">
                <a:solidFill>
                  <a:schemeClr val="tx1"/>
                </a:solidFill>
              </a:rPr>
              <a:t>4 hlavní fáze</a:t>
            </a:r>
            <a:r>
              <a:rPr lang="en-US" altLang="en-US" sz="2200" b="0" u="sng" dirty="0">
                <a:solidFill>
                  <a:schemeClr val="tx1"/>
                </a:solidFill>
              </a:rPr>
              <a:t> </a:t>
            </a:r>
            <a:r>
              <a:rPr lang="en-US" altLang="en-US" sz="2200" b="0" u="sng" dirty="0" err="1">
                <a:solidFill>
                  <a:schemeClr val="tx1"/>
                </a:solidFill>
              </a:rPr>
              <a:t>karcinogene</a:t>
            </a:r>
            <a:r>
              <a:rPr lang="cs-CZ" altLang="en-US" sz="2200" b="0" u="sng" dirty="0">
                <a:solidFill>
                  <a:schemeClr val="tx1"/>
                </a:solidFill>
              </a:rPr>
              <a:t>z</a:t>
            </a:r>
            <a:r>
              <a:rPr lang="en-US" altLang="en-US" sz="2200" b="0" u="sng" dirty="0">
                <a:solidFill>
                  <a:schemeClr val="tx1"/>
                </a:solidFill>
              </a:rPr>
              <a:t>e</a:t>
            </a:r>
            <a:r>
              <a:rPr lang="cs-CZ" altLang="en-US" sz="2200" b="0" u="sng" dirty="0">
                <a:solidFill>
                  <a:schemeClr val="tx1"/>
                </a:solidFill>
              </a:rPr>
              <a:t>: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 smtClean="0">
                <a:solidFill>
                  <a:schemeClr val="tx2"/>
                </a:solidFill>
              </a:rPr>
              <a:t>iniciace</a:t>
            </a:r>
            <a:r>
              <a:rPr lang="cs-CZ" altLang="en-US" sz="2200" b="0" dirty="0" smtClean="0">
                <a:solidFill>
                  <a:schemeClr val="tx1"/>
                </a:solidFill>
              </a:rPr>
              <a:t> </a:t>
            </a:r>
            <a:r>
              <a:rPr lang="cs-CZ" altLang="en-US" sz="2200" b="0" dirty="0">
                <a:solidFill>
                  <a:schemeClr val="tx1"/>
                </a:solidFill>
              </a:rPr>
              <a:t>(</a:t>
            </a:r>
            <a:r>
              <a:rPr lang="cs-CZ" altLang="en-US" sz="2200" b="0" i="1" dirty="0">
                <a:solidFill>
                  <a:schemeClr val="tx1"/>
                </a:solidFill>
              </a:rPr>
              <a:t>změny na DNA</a:t>
            </a:r>
            <a:r>
              <a:rPr lang="cs-CZ" altLang="en-US" sz="2200" b="0" dirty="0">
                <a:solidFill>
                  <a:schemeClr val="tx1"/>
                </a:solidFill>
              </a:rPr>
              <a:t>) = mutageneze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 smtClean="0">
                <a:solidFill>
                  <a:schemeClr val="tx2"/>
                </a:solidFill>
              </a:rPr>
              <a:t>promoce </a:t>
            </a:r>
            <a:r>
              <a:rPr lang="cs-CZ" altLang="en-US" sz="2200" b="0" dirty="0">
                <a:solidFill>
                  <a:schemeClr val="tx1"/>
                </a:solidFill>
              </a:rPr>
              <a:t>(</a:t>
            </a:r>
            <a:r>
              <a:rPr lang="cs-CZ" altLang="en-US" sz="2200" b="0" i="1" dirty="0">
                <a:solidFill>
                  <a:schemeClr val="tx1"/>
                </a:solidFill>
              </a:rPr>
              <a:t>fixace změn v genomu, další mutace, buňka roste 		neomezeně, blokace 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apoptozy</a:t>
            </a:r>
            <a:r>
              <a:rPr lang="cs-CZ" altLang="en-US" sz="2200" b="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 smtClean="0">
                <a:solidFill>
                  <a:schemeClr val="tx2"/>
                </a:solidFill>
              </a:rPr>
              <a:t>-transformace </a:t>
            </a:r>
            <a:r>
              <a:rPr lang="cs-CZ" altLang="en-US" sz="2200" b="0" dirty="0">
                <a:solidFill>
                  <a:schemeClr val="tx1"/>
                </a:solidFill>
              </a:rPr>
              <a:t>(</a:t>
            </a:r>
            <a:r>
              <a:rPr lang="cs-CZ" altLang="en-US" sz="2200" b="0" i="1" dirty="0">
                <a:solidFill>
                  <a:schemeClr val="tx1"/>
                </a:solidFill>
              </a:rPr>
              <a:t>vznik maligní buňky)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2"/>
                </a:solidFill>
              </a:rPr>
              <a:t>progrese</a:t>
            </a:r>
            <a:r>
              <a:rPr lang="cs-CZ" altLang="en-US" sz="2200" b="0" dirty="0">
                <a:solidFill>
                  <a:schemeClr val="tx1"/>
                </a:solidFill>
              </a:rPr>
              <a:t> (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neoplasmie</a:t>
            </a:r>
            <a:r>
              <a:rPr lang="cs-CZ" altLang="en-US" sz="2200" b="0" i="1" dirty="0">
                <a:solidFill>
                  <a:schemeClr val="tx1"/>
                </a:solidFill>
              </a:rPr>
              <a:t>, 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metastázování</a:t>
            </a:r>
            <a:r>
              <a:rPr lang="cs-CZ" altLang="en-US" sz="2200" b="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4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4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i="1" dirty="0">
                <a:solidFill>
                  <a:schemeClr val="tx1"/>
                </a:solidFill>
              </a:rPr>
              <a:t>Chemické látky</a:t>
            </a:r>
            <a:br>
              <a:rPr lang="cs-CZ" altLang="en-US" sz="1400" i="1" dirty="0">
                <a:solidFill>
                  <a:schemeClr val="tx1"/>
                </a:solidFill>
              </a:rPr>
            </a:br>
            <a:r>
              <a:rPr lang="cs-CZ" altLang="en-US" sz="1400" b="0" i="1" dirty="0">
                <a:solidFill>
                  <a:schemeClr val="tx1"/>
                </a:solidFill>
              </a:rPr>
              <a:t>mohou ovlivňovat </a:t>
            </a:r>
            <a:br>
              <a:rPr lang="cs-CZ" altLang="en-US" sz="1400" b="0" i="1" dirty="0">
                <a:solidFill>
                  <a:schemeClr val="tx1"/>
                </a:solidFill>
              </a:rPr>
            </a:br>
            <a:r>
              <a:rPr lang="cs-CZ" altLang="en-US" sz="1400" b="0" i="1" dirty="0">
                <a:solidFill>
                  <a:schemeClr val="tx1"/>
                </a:solidFill>
              </a:rPr>
              <a:t>proces karcinogeneze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b="0" i="1" dirty="0">
                <a:solidFill>
                  <a:schemeClr val="tx1"/>
                </a:solidFill>
              </a:rPr>
              <a:t>ve všech fázích:</a:t>
            </a:r>
            <a:br>
              <a:rPr lang="cs-CZ" altLang="en-US" sz="1400" b="0" i="1" dirty="0">
                <a:solidFill>
                  <a:schemeClr val="tx1"/>
                </a:solidFill>
              </a:rPr>
            </a:br>
            <a:r>
              <a:rPr lang="cs-CZ" altLang="en-US" sz="1400" b="0" i="1" dirty="0">
                <a:solidFill>
                  <a:schemeClr val="tx1"/>
                </a:solidFill>
              </a:rPr>
              <a:t>* </a:t>
            </a:r>
            <a:r>
              <a:rPr lang="cs-CZ" altLang="en-US" sz="1400" i="1" dirty="0">
                <a:solidFill>
                  <a:srgbClr val="FF0000"/>
                </a:solidFill>
              </a:rPr>
              <a:t>genotoxické </a:t>
            </a:r>
            <a:r>
              <a:rPr lang="cs-CZ" altLang="en-US" sz="1400" b="0" i="1" dirty="0" err="1">
                <a:solidFill>
                  <a:schemeClr val="tx1"/>
                </a:solidFill>
              </a:rPr>
              <a:t>karcinogenty</a:t>
            </a:r>
            <a:r>
              <a:rPr lang="cs-CZ" altLang="en-US" sz="1400" b="0" i="1" dirty="0">
                <a:solidFill>
                  <a:schemeClr val="tx1"/>
                </a:solidFill>
              </a:rPr>
              <a:t/>
            </a:r>
            <a:br>
              <a:rPr lang="cs-CZ" altLang="en-US" sz="1400" b="0" i="1" dirty="0">
                <a:solidFill>
                  <a:schemeClr val="tx1"/>
                </a:solidFill>
              </a:rPr>
            </a:br>
            <a:r>
              <a:rPr lang="cs-CZ" altLang="en-US" sz="1400" b="0" i="1" dirty="0">
                <a:solidFill>
                  <a:schemeClr val="tx1"/>
                </a:solidFill>
              </a:rPr>
              <a:t>* </a:t>
            </a:r>
            <a:r>
              <a:rPr lang="cs-CZ" altLang="en-US" sz="1400" i="1" dirty="0" err="1">
                <a:solidFill>
                  <a:srgbClr val="FF0000"/>
                </a:solidFill>
              </a:rPr>
              <a:t>negenotoxické</a:t>
            </a:r>
            <a:r>
              <a:rPr lang="cs-CZ" altLang="en-US" sz="1400" b="0" i="1" dirty="0">
                <a:solidFill>
                  <a:srgbClr val="FF0000"/>
                </a:solidFill>
              </a:rPr>
              <a:t> </a:t>
            </a:r>
            <a:r>
              <a:rPr lang="cs-CZ" altLang="en-US" sz="1400" b="0" i="1" dirty="0">
                <a:solidFill>
                  <a:schemeClr val="tx1"/>
                </a:solidFill>
              </a:rPr>
              <a:t>karcinogeny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0" dirty="0">
              <a:solidFill>
                <a:schemeClr val="tx1"/>
              </a:solidFill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KARCINOGENITA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" r="3001"/>
          <a:stretch>
            <a:fillRect/>
          </a:stretch>
        </p:blipFill>
        <p:spPr bwMode="auto">
          <a:xfrm>
            <a:off x="3203575" y="2997200"/>
            <a:ext cx="58023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Přímá spojovací šipka 13"/>
          <p:cNvCxnSpPr/>
          <p:nvPr/>
        </p:nvCxnSpPr>
        <p:spPr>
          <a:xfrm>
            <a:off x="2051050" y="4149725"/>
            <a:ext cx="13684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79388" y="212725"/>
            <a:ext cx="8610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Prostředí a rakovina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0" dirty="0" smtClean="0">
              <a:solidFill>
                <a:schemeClr val="tx2"/>
              </a:solidFill>
              <a:sym typeface="Wingdings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b="0" dirty="0" smtClean="0">
                <a:solidFill>
                  <a:schemeClr val="tx2"/>
                </a:solidFill>
                <a:sym typeface="Wingdings" pitchFamily="2" charset="2"/>
              </a:rPr>
              <a:t>Rakovinné buňky </a:t>
            </a:r>
            <a:br>
              <a:rPr lang="cs-CZ" altLang="en-US" sz="2400" b="0" dirty="0" smtClean="0">
                <a:solidFill>
                  <a:schemeClr val="tx2"/>
                </a:solidFill>
                <a:sym typeface="Wingdings" pitchFamily="2" charset="2"/>
              </a:rPr>
            </a:br>
            <a:r>
              <a:rPr lang="cs-CZ" altLang="en-US" sz="2400" b="0" dirty="0" smtClean="0">
                <a:solidFill>
                  <a:schemeClr val="tx2"/>
                </a:solidFill>
                <a:sym typeface="Wingdings" pitchFamily="2" charset="2"/>
              </a:rPr>
              <a:t>musí během svého života </a:t>
            </a:r>
            <a:br>
              <a:rPr lang="cs-CZ" altLang="en-US" sz="2400" b="0" dirty="0" smtClean="0">
                <a:solidFill>
                  <a:schemeClr val="tx2"/>
                </a:solidFill>
                <a:sym typeface="Wingdings" pitchFamily="2" charset="2"/>
              </a:rPr>
            </a:br>
            <a:r>
              <a:rPr lang="cs-CZ" altLang="en-US" sz="2400" b="0" dirty="0" smtClean="0">
                <a:solidFill>
                  <a:schemeClr val="tx2"/>
                </a:solidFill>
                <a:sym typeface="Wingdings" pitchFamily="2" charset="2"/>
              </a:rPr>
              <a:t>získat mnoho vlastností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Kumulace</a:t>
            </a:r>
            <a:r>
              <a:rPr lang="cs-CZ" altLang="en-US" sz="24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vlastnost</a:t>
            </a:r>
            <a:r>
              <a:rPr lang="cs-CZ" altLang="en-US" sz="24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malignita</a:t>
            </a:r>
            <a:endParaRPr lang="cs-CZ" altLang="en-US" sz="2400" b="0" dirty="0">
              <a:solidFill>
                <a:schemeClr val="tx2"/>
              </a:solidFill>
            </a:endParaRPr>
          </a:p>
        </p:txBody>
      </p:sp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79" y="1556792"/>
            <a:ext cx="5264696" cy="5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51520" y="836712"/>
            <a:ext cx="7507287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 i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dirty="0">
                <a:solidFill>
                  <a:schemeClr val="tx1"/>
                </a:solidFill>
              </a:rPr>
              <a:t>V procesu karcinogeneze (v různých fázích) hraje roli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dirty="0">
                <a:solidFill>
                  <a:schemeClr val="tx1"/>
                </a:solidFill>
              </a:rPr>
              <a:t>velké množství různých mechanismů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Mutagenita / reaktivní toxicita / oxidativní stres </a:t>
            </a:r>
            <a:endParaRPr lang="en-US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cs-CZ" altLang="en-US" sz="1800" b="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1800" b="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altLang="en-US" sz="1800" b="0" dirty="0">
                <a:solidFill>
                  <a:schemeClr val="tx2"/>
                </a:solidFill>
                <a:sym typeface="Wingdings" pitchFamily="2" charset="2"/>
              </a:rPr>
              <a:t>změny DNA</a:t>
            </a:r>
            <a:endParaRPr lang="cs-CZ" altLang="en-US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Inhibice nebo aktivace signálních drah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	- přímo v transformovaných buňkách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	- v ostatních buňkách (např. imunosuprese – viz dále)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Modulace jaderných receptorů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2"/>
                </a:solidFill>
              </a:rPr>
              <a:t>	</a:t>
            </a:r>
            <a:r>
              <a:rPr lang="cs-CZ" altLang="en-US" sz="1800" b="0" dirty="0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1800" b="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altLang="en-US" sz="1800" b="0" dirty="0" err="1">
                <a:solidFill>
                  <a:schemeClr val="tx2"/>
                </a:solidFill>
                <a:sym typeface="Wingdings" pitchFamily="2" charset="2"/>
              </a:rPr>
              <a:t>poruch</a:t>
            </a:r>
            <a:r>
              <a:rPr lang="cs-CZ" altLang="en-US" sz="1800" b="0" dirty="0">
                <a:solidFill>
                  <a:schemeClr val="tx2"/>
                </a:solidFill>
                <a:sym typeface="Wingdings" pitchFamily="2" charset="2"/>
              </a:rPr>
              <a:t>y regulace dělení buněk (proliferace)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2"/>
                </a:solidFill>
                <a:sym typeface="Wingdings" pitchFamily="2" charset="2"/>
              </a:rPr>
              <a:t>	</a:t>
            </a:r>
            <a:r>
              <a:rPr lang="en-US" altLang="en-US" sz="1800" b="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altLang="en-US" sz="1800" b="0" dirty="0" err="1">
                <a:solidFill>
                  <a:schemeClr val="tx2"/>
                </a:solidFill>
                <a:sym typeface="Wingdings" pitchFamily="2" charset="2"/>
              </a:rPr>
              <a:t>poruch</a:t>
            </a:r>
            <a:r>
              <a:rPr lang="cs-CZ" altLang="en-US" sz="1800" b="0" dirty="0">
                <a:solidFill>
                  <a:schemeClr val="tx2"/>
                </a:solidFill>
                <a:sym typeface="Wingdings" pitchFamily="2" charset="2"/>
              </a:rPr>
              <a:t>y </a:t>
            </a:r>
            <a:r>
              <a:rPr lang="cs-CZ" altLang="en-US" sz="1800" b="0" dirty="0" err="1">
                <a:solidFill>
                  <a:schemeClr val="tx2"/>
                </a:solidFill>
                <a:sym typeface="Wingdings" pitchFamily="2" charset="2"/>
              </a:rPr>
              <a:t>apoptozy</a:t>
            </a:r>
            <a:endParaRPr lang="cs-CZ" altLang="en-US" sz="1900" b="0" dirty="0">
              <a:solidFill>
                <a:schemeClr val="tx2"/>
              </a:solidFill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KARCINOGENITA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04800" y="1219200"/>
            <a:ext cx="86106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Významná a studovaná </a:t>
            </a:r>
            <a:r>
              <a:rPr lang="cs-CZ" altLang="en-US" sz="2200" b="0">
                <a:solidFill>
                  <a:schemeClr val="tx2"/>
                </a:solidFill>
              </a:rPr>
              <a:t>zejména u člověka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Řada studií prokazujících </a:t>
            </a:r>
            <a:r>
              <a:rPr lang="cs-CZ" altLang="en-US" sz="2200" b="0">
                <a:solidFill>
                  <a:schemeClr val="tx2"/>
                </a:solidFill>
              </a:rPr>
              <a:t>význam i u nehumánních organismů</a:t>
            </a:r>
            <a:r>
              <a:rPr lang="cs-CZ" altLang="en-US" sz="2200" b="0">
                <a:solidFill>
                  <a:schemeClr val="tx1"/>
                </a:solidFill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</a:t>
            </a:r>
            <a:r>
              <a:rPr lang="cs-CZ" altLang="en-US" sz="2000" i="1">
                <a:solidFill>
                  <a:schemeClr val="tx2"/>
                </a:solidFill>
              </a:rPr>
              <a:t>aflatoxiny</a:t>
            </a:r>
            <a:r>
              <a:rPr lang="cs-CZ" altLang="en-US" sz="2000" b="0" i="1">
                <a:solidFill>
                  <a:schemeClr val="tx1"/>
                </a:solidFill>
              </a:rPr>
              <a:t> v potravě (ryby v sádkách, domácí zvířata - 				hepatokarcinomy)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 i="1">
                <a:solidFill>
                  <a:schemeClr val="tx1"/>
                </a:solidFill>
              </a:rPr>
              <a:t>	- kontaminace sedimentů </a:t>
            </a:r>
            <a:r>
              <a:rPr lang="cs-CZ" altLang="en-US" sz="2000" i="1">
                <a:solidFill>
                  <a:schemeClr val="tx2"/>
                </a:solidFill>
              </a:rPr>
              <a:t>PAHs</a:t>
            </a:r>
            <a:r>
              <a:rPr lang="cs-CZ" altLang="en-US" sz="2000" b="0" i="1">
                <a:solidFill>
                  <a:schemeClr val="tx1"/>
                </a:solidFill>
              </a:rPr>
              <a:t> a dalšími organickými látkami 			(neoplasie kůže, játra, ryby: USA - Pudget Sound, Boston 		Harbour, Velká jezera, Evropa - Porýní ...)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 i="1">
                <a:solidFill>
                  <a:schemeClr val="tx1"/>
                </a:solidFill>
              </a:rPr>
              <a:t>	- papírny (pulp mills)  (Švédsko - skeletální deformity u štik) </a:t>
            </a:r>
            <a:br>
              <a:rPr lang="cs-CZ" altLang="en-US" sz="2000" b="0" i="1">
                <a:solidFill>
                  <a:schemeClr val="tx1"/>
                </a:solidFill>
              </a:rPr>
            </a:br>
            <a:r>
              <a:rPr lang="cs-CZ" altLang="en-US" sz="2000" b="0" i="1">
                <a:solidFill>
                  <a:schemeClr val="tx1"/>
                </a:solidFill>
              </a:rPr>
              <a:t>		- řada </a:t>
            </a:r>
            <a:r>
              <a:rPr lang="cs-CZ" altLang="en-US" sz="2000" i="1">
                <a:solidFill>
                  <a:schemeClr val="tx2"/>
                </a:solidFill>
              </a:rPr>
              <a:t>chlorovaných derivátů </a:t>
            </a:r>
            <a:r>
              <a:rPr lang="en-US" altLang="en-US" sz="2000" i="1">
                <a:solidFill>
                  <a:schemeClr val="tx2"/>
                </a:solidFill>
              </a:rPr>
              <a:t>org. l</a:t>
            </a:r>
            <a:r>
              <a:rPr lang="cs-CZ" altLang="en-US" sz="2000" i="1">
                <a:solidFill>
                  <a:schemeClr val="tx2"/>
                </a:solidFill>
              </a:rPr>
              <a:t>átek </a:t>
            </a:r>
            <a:r>
              <a:rPr lang="cs-CZ" altLang="en-US" sz="2000" b="0" i="1">
                <a:solidFill>
                  <a:schemeClr val="tx1"/>
                </a:solidFill>
              </a:rPr>
              <a:t>(bělení papíru)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KARCINOGENITA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44675"/>
            <a:ext cx="4932362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0" y="3860800"/>
            <a:ext cx="4716463" cy="2997200"/>
            <a:chOff x="1056" y="1056"/>
            <a:chExt cx="3737" cy="2458"/>
          </a:xfrm>
        </p:grpSpPr>
        <p:pic>
          <p:nvPicPr>
            <p:cNvPr id="48133" name="Picture 5" descr="figure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056"/>
              <a:ext cx="3737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Oval 6"/>
            <p:cNvSpPr>
              <a:spLocks noChangeArrowheads="1"/>
            </p:cNvSpPr>
            <p:nvPr/>
          </p:nvSpPr>
          <p:spPr bwMode="auto">
            <a:xfrm>
              <a:off x="1968" y="2592"/>
              <a:ext cx="1008" cy="4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8135" name="Oval 7"/>
            <p:cNvSpPr>
              <a:spLocks noChangeArrowheads="1"/>
            </p:cNvSpPr>
            <p:nvPr/>
          </p:nvSpPr>
          <p:spPr bwMode="auto">
            <a:xfrm>
              <a:off x="2976" y="2160"/>
              <a:ext cx="288" cy="4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04800" y="1219200"/>
            <a:ext cx="86106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Přímo pozorovatelné projevy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vznik a vývoj nádorových buněk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histopatologické leze v tkáních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Biochemické změny –</a:t>
            </a:r>
            <a:r>
              <a:rPr lang="cs-CZ" altLang="en-US" sz="2200" u="sng">
                <a:solidFill>
                  <a:schemeClr val="tx2"/>
                </a:solidFill>
              </a:rPr>
              <a:t> biomarkery vývoje nádorů</a:t>
            </a:r>
            <a:endParaRPr lang="cs-CZ" altLang="en-US" sz="22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prozkoumané u lidí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příklady: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odběry krve (detekce proteinů produkovaných nádory):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CEA - Carcinoembryonic antigen – nádory a fetus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AFP – alfa-fetoprotein – hepatokarcinom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PSA – prostate-specific antigen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odběr tkáně: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identifikace mutace v genech (př. </a:t>
            </a:r>
            <a:r>
              <a:rPr lang="cs-CZ" altLang="en-US" sz="1800" b="0" i="1">
                <a:solidFill>
                  <a:schemeClr val="tx1"/>
                </a:solidFill>
              </a:rPr>
              <a:t>ras</a:t>
            </a:r>
            <a:r>
              <a:rPr lang="cs-CZ" altLang="en-US" sz="1800" b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status receptorů (estrogenní, Her-2/Neu a další)</a:t>
            </a:r>
            <a:endParaRPr lang="cs-CZ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Jak se pozná rakovina </a:t>
            </a:r>
            <a:r>
              <a:rPr lang="cs-CZ" altLang="en-US" sz="2400" i="1">
                <a:solidFill>
                  <a:srgbClr val="FF3300"/>
                </a:solidFill>
              </a:rPr>
              <a:t>in vivo ?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600" b="1" smtClean="0"/>
              <a:t>Endokrinní disrupce a její důsledky</a:t>
            </a:r>
            <a:endParaRPr lang="en-US" altLang="en-US" sz="3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r="11015"/>
          <a:stretch>
            <a:fillRect/>
          </a:stretch>
        </p:blipFill>
        <p:spPr bwMode="auto">
          <a:xfrm>
            <a:off x="0" y="0"/>
            <a:ext cx="9144000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"/>
          <a:stretch>
            <a:fillRect/>
          </a:stretch>
        </p:blipFill>
        <p:spPr bwMode="auto">
          <a:xfrm>
            <a:off x="252413" y="801688"/>
            <a:ext cx="748823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AutoShape 11"/>
          <p:cNvSpPr>
            <a:spLocks noChangeArrowheads="1"/>
          </p:cNvSpPr>
          <p:nvPr/>
        </p:nvSpPr>
        <p:spPr bwMode="auto">
          <a:xfrm flipV="1">
            <a:off x="7812088" y="476250"/>
            <a:ext cx="1042987" cy="5689600"/>
          </a:xfrm>
          <a:prstGeom prst="curvedLeftArrow">
            <a:avLst>
              <a:gd name="adj1" fmla="val 109102"/>
              <a:gd name="adj2" fmla="val 21820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2228" name="Text Box 12"/>
          <p:cNvSpPr txBox="1">
            <a:spLocks noChangeArrowheads="1"/>
          </p:cNvSpPr>
          <p:nvPr/>
        </p:nvSpPr>
        <p:spPr bwMode="auto">
          <a:xfrm>
            <a:off x="6011863" y="6264275"/>
            <a:ext cx="31257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1"/>
                </a:solidFill>
              </a:rPr>
              <a:t>ZPĚTNÁ VAZBA</a:t>
            </a:r>
          </a:p>
        </p:txBody>
      </p:sp>
      <p:sp>
        <p:nvSpPr>
          <p:cNvPr id="52229" name="TextovéPole 4"/>
          <p:cNvSpPr txBox="1">
            <a:spLocks noChangeArrowheads="1"/>
          </p:cNvSpPr>
          <p:nvPr/>
        </p:nvSpPr>
        <p:spPr bwMode="auto">
          <a:xfrm>
            <a:off x="755650" y="188913"/>
            <a:ext cx="7751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800">
                <a:solidFill>
                  <a:schemeClr val="tx2"/>
                </a:solidFill>
              </a:rPr>
              <a:t>Schéma hormonálních regulací v organismu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04800" y="1287463"/>
            <a:ext cx="86106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Důsledky </a:t>
            </a:r>
            <a:r>
              <a:rPr lang="cs-CZ" altLang="en-US" sz="2200">
                <a:solidFill>
                  <a:schemeClr val="tx1"/>
                </a:solidFill>
              </a:rPr>
              <a:t>porušení procesů řízených hormony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000" b="0">
                <a:solidFill>
                  <a:schemeClr val="tx1"/>
                </a:solidFill>
              </a:rPr>
              <a:t>Narušení vývoje a sexuální diferenciace (estrogeny, androgeny)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Poruchy rozmnožování (estrogeny, androgeny)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Teratogenita (estrogeny, androgeny, thyroidy)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Poruchy v metabolismu (kortikoidy, thyroidy)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Imunotoxicita (estrogeny, thyroidy, dioxinové látky)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Alergizace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Důsledky endokrinní disrupce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71588"/>
            <a:ext cx="6516688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b="1" dirty="0" smtClean="0"/>
              <a:t>Buňka, její osud a řízení</a:t>
            </a:r>
            <a:endParaRPr lang="en-GB" altLang="en-US" dirty="0" smtClean="0"/>
          </a:p>
        </p:txBody>
      </p:sp>
      <p:sp>
        <p:nvSpPr>
          <p:cNvPr id="2" name="Šipka doprava 1"/>
          <p:cNvSpPr/>
          <p:nvPr/>
        </p:nvSpPr>
        <p:spPr>
          <a:xfrm>
            <a:off x="250825" y="4221163"/>
            <a:ext cx="1081088" cy="1223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(1)</a:t>
            </a:r>
            <a:endParaRPr lang="en-US" dirty="0"/>
          </a:p>
        </p:txBody>
      </p:sp>
      <p:sp>
        <p:nvSpPr>
          <p:cNvPr id="5" name="Šipka doprava 4"/>
          <p:cNvSpPr/>
          <p:nvPr/>
        </p:nvSpPr>
        <p:spPr>
          <a:xfrm>
            <a:off x="1476375" y="5518150"/>
            <a:ext cx="1079500" cy="1223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(2)</a:t>
            </a:r>
            <a:endParaRPr lang="en-US" dirty="0"/>
          </a:p>
        </p:txBody>
      </p:sp>
      <p:sp>
        <p:nvSpPr>
          <p:cNvPr id="6" name="Šipka doprava 5"/>
          <p:cNvSpPr/>
          <p:nvPr/>
        </p:nvSpPr>
        <p:spPr>
          <a:xfrm>
            <a:off x="7164388" y="1884363"/>
            <a:ext cx="1079500" cy="1223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(3)</a:t>
            </a:r>
            <a:endParaRPr lang="en-US" dirty="0"/>
          </a:p>
        </p:txBody>
      </p:sp>
      <p:sp>
        <p:nvSpPr>
          <p:cNvPr id="8199" name="AutoShape 4" descr="Výsledek obrázku pro death icon"/>
          <p:cNvSpPr>
            <a:spLocks noChangeAspect="1" noChangeArrowheads="1"/>
          </p:cNvSpPr>
          <p:nvPr/>
        </p:nvSpPr>
        <p:spPr bwMode="auto">
          <a:xfrm>
            <a:off x="155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70827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9843"/>
          <a:stretch>
            <a:fillRect/>
          </a:stretch>
        </p:blipFill>
        <p:spPr bwMode="auto"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250825" y="277813"/>
            <a:ext cx="514508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1"/>
                </a:solidFill>
              </a:rPr>
              <a:t>Projevy ED u bezobratlých </a:t>
            </a:r>
            <a:endParaRPr lang="en-US" altLang="en-US" sz="3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 b="0">
                <a:solidFill>
                  <a:schemeClr val="tx1"/>
                </a:solidFill>
              </a:rPr>
              <a:t>(mlži)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První průkaz ED v historii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 - </a:t>
            </a:r>
            <a:r>
              <a:rPr lang="cs-CZ" altLang="en-US" sz="1800">
                <a:solidFill>
                  <a:srgbClr val="FF3300"/>
                </a:solidFill>
              </a:rPr>
              <a:t>imposex </a:t>
            </a:r>
            <a:r>
              <a:rPr lang="cs-CZ" altLang="en-US" sz="1800">
                <a:solidFill>
                  <a:schemeClr val="tx2"/>
                </a:solidFill>
              </a:rPr>
              <a:t>u mořských plžů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* vývoj samčích pohl. orgánů u samic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* působení alkyl-sloučenin cínu (tributyl-cín)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* nátěry na lodích proti růstu bioty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(„antifouling agent“)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26042" r="12500" b="32292"/>
          <a:stretch>
            <a:fillRect/>
          </a:stretch>
        </p:blipFill>
        <p:spPr bwMode="auto">
          <a:xfrm>
            <a:off x="976313" y="3505200"/>
            <a:ext cx="6934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dogwhel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8481" r="14355" b="8481"/>
          <a:stretch>
            <a:fillRect/>
          </a:stretch>
        </p:blipFill>
        <p:spPr bwMode="auto">
          <a:xfrm>
            <a:off x="5364163" y="2843213"/>
            <a:ext cx="347662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838"/>
            <a:ext cx="33718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r="11038"/>
          <a:stretch>
            <a:fillRect/>
          </a:stretch>
        </p:blipFill>
        <p:spPr bwMode="auto">
          <a:xfrm>
            <a:off x="179388" y="44450"/>
            <a:ext cx="8785225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4"/>
          <a:stretch>
            <a:fillRect/>
          </a:stretch>
        </p:blipFill>
        <p:spPr bwMode="auto">
          <a:xfrm>
            <a:off x="107950" y="2227263"/>
            <a:ext cx="7416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23850" y="981075"/>
            <a:ext cx="64166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Mechanismů </a:t>
            </a:r>
            <a:r>
              <a:rPr lang="cs-CZ" altLang="en-US" sz="1800" dirty="0" err="1">
                <a:solidFill>
                  <a:schemeClr val="tx1"/>
                </a:solidFill>
              </a:rPr>
              <a:t>EDC</a:t>
            </a:r>
            <a:r>
              <a:rPr lang="cs-CZ" altLang="en-US" sz="1800" dirty="0">
                <a:solidFill>
                  <a:schemeClr val="tx1"/>
                </a:solidFill>
              </a:rPr>
              <a:t> je mnoho (některé zůstávají neznámé)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b="0" dirty="0" smtClean="0">
                <a:solidFill>
                  <a:srgbClr val="FF0000"/>
                </a:solidFill>
              </a:rPr>
              <a:t>Známé je ZEJMÉNA </a:t>
            </a:r>
            <a:r>
              <a:rPr lang="cs-CZ" altLang="en-US" sz="2400" b="0" dirty="0">
                <a:solidFill>
                  <a:srgbClr val="FF0000"/>
                </a:solidFill>
              </a:rPr>
              <a:t>působení </a:t>
            </a:r>
            <a:r>
              <a:rPr lang="cs-CZ" altLang="en-US" sz="2400" b="0" dirty="0" err="1" smtClean="0">
                <a:solidFill>
                  <a:srgbClr val="FF0000"/>
                </a:solidFill>
              </a:rPr>
              <a:t>EDC</a:t>
            </a:r>
            <a:r>
              <a:rPr lang="cs-CZ" altLang="en-US" sz="2400" b="0" dirty="0" smtClean="0">
                <a:solidFill>
                  <a:srgbClr val="FF0000"/>
                </a:solidFill>
              </a:rPr>
              <a:t> na</a:t>
            </a:r>
            <a:r>
              <a:rPr lang="cs-CZ" altLang="en-US" sz="2400" b="0" dirty="0">
                <a:solidFill>
                  <a:srgbClr val="FF0000"/>
                </a:solidFill>
              </a:rPr>
              <a:t/>
            </a:r>
            <a:br>
              <a:rPr lang="cs-CZ" altLang="en-US" sz="2400" b="0" dirty="0">
                <a:solidFill>
                  <a:srgbClr val="FF0000"/>
                </a:solidFill>
              </a:rPr>
            </a:br>
            <a:r>
              <a:rPr lang="cs-CZ" altLang="en-US" sz="2400" dirty="0">
                <a:solidFill>
                  <a:srgbClr val="FF0000"/>
                </a:solidFill>
              </a:rPr>
              <a:t>„Nukleární (jaderné) receptory“  </a:t>
            </a:r>
            <a:endParaRPr lang="cs-CZ" altLang="en-US" sz="2400" b="0" dirty="0">
              <a:solidFill>
                <a:srgbClr val="FF0000"/>
              </a:solidFill>
            </a:endParaRPr>
          </a:p>
        </p:txBody>
      </p:sp>
      <p:sp>
        <p:nvSpPr>
          <p:cNvPr id="57348" name="Rectangle 4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500" b="0">
                <a:solidFill>
                  <a:schemeClr val="bg1"/>
                </a:solidFill>
              </a:rPr>
              <a:t>Jak EDC funguj</a:t>
            </a:r>
            <a:r>
              <a:rPr lang="cs-CZ" altLang="en-US" sz="3500" b="0">
                <a:solidFill>
                  <a:schemeClr val="bg1"/>
                </a:solidFill>
              </a:rPr>
              <a:t>í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228600" y="1219200"/>
            <a:ext cx="7872413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800" b="0"/>
              <a:t>STEROIDNÍ HORMONY (ER, AR, </a:t>
            </a:r>
            <a:r>
              <a:rPr lang="cs-CZ" altLang="en-US" sz="2800" b="0" dirty="0" err="1"/>
              <a:t>GR</a:t>
            </a:r>
            <a:r>
              <a:rPr lang="cs-CZ" altLang="en-US" sz="2800" b="0" dirty="0"/>
              <a:t>..)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400" dirty="0">
                <a:solidFill>
                  <a:srgbClr val="FF3300"/>
                </a:solidFill>
              </a:rPr>
              <a:t>Estrogeny</a:t>
            </a:r>
            <a:r>
              <a:rPr lang="cs-CZ" altLang="en-US" sz="2400" b="0" dirty="0"/>
              <a:t>, androgeny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400" b="0" dirty="0"/>
              <a:t>Glukokortikoidy, </a:t>
            </a:r>
            <a:r>
              <a:rPr lang="cs-CZ" altLang="en-US" sz="2400" b="0" dirty="0" err="1"/>
              <a:t>mineralokortikoidy</a:t>
            </a:r>
            <a:endParaRPr lang="cs-CZ" altLang="en-US" sz="2400" b="0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800" b="0" dirty="0" err="1"/>
              <a:t>THYROIDNÍ</a:t>
            </a:r>
            <a:r>
              <a:rPr lang="cs-CZ" altLang="en-US" sz="2800" b="0" dirty="0"/>
              <a:t> HORMONY (</a:t>
            </a:r>
            <a:r>
              <a:rPr lang="cs-CZ" altLang="en-US" sz="2800" b="0" dirty="0" err="1"/>
              <a:t>ThR</a:t>
            </a:r>
            <a:r>
              <a:rPr lang="cs-CZ" altLang="en-US" sz="2800" b="0" dirty="0"/>
              <a:t>)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400" b="0" dirty="0"/>
              <a:t>Řízení růstu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800" b="0" dirty="0" err="1"/>
              <a:t>RETINOIDY</a:t>
            </a:r>
            <a:r>
              <a:rPr lang="cs-CZ" altLang="en-US" sz="2800" b="0" dirty="0"/>
              <a:t> (</a:t>
            </a:r>
            <a:r>
              <a:rPr lang="cs-CZ" altLang="en-US" sz="2800" b="0" dirty="0" err="1"/>
              <a:t>RAR</a:t>
            </a:r>
            <a:r>
              <a:rPr lang="en-US" altLang="en-US" sz="2800" b="0" dirty="0"/>
              <a:t>/</a:t>
            </a:r>
            <a:r>
              <a:rPr lang="cs-CZ" altLang="en-US" sz="2800" b="0" dirty="0" err="1"/>
              <a:t>RXR</a:t>
            </a:r>
            <a:r>
              <a:rPr lang="cs-CZ" altLang="en-US" sz="2800" b="0" dirty="0"/>
              <a:t>)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400" b="0" dirty="0"/>
              <a:t>Vývoj, embryogeneze, vidění …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cs-CZ" altLang="en-US" sz="2800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800" dirty="0" err="1"/>
              <a:t>AhR</a:t>
            </a:r>
            <a:endParaRPr lang="cs-CZ" altLang="en-US" sz="2800" dirty="0"/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altLang="en-US" sz="2400" dirty="0"/>
              <a:t>dioxiny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1746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62200"/>
            <a:ext cx="25542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7"/>
          <a:stretch>
            <a:fillRect/>
          </a:stretch>
        </p:blipFill>
        <p:spPr bwMode="auto">
          <a:xfrm>
            <a:off x="8388424" y="4703762"/>
            <a:ext cx="3124200" cy="2022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257800"/>
            <a:ext cx="21336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15000"/>
            <a:ext cx="19050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Rectangle 8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500" b="0" dirty="0" smtClean="0">
                <a:solidFill>
                  <a:schemeClr val="bg1"/>
                </a:solidFill>
              </a:rPr>
              <a:t>L</a:t>
            </a:r>
            <a:r>
              <a:rPr lang="en-US" altLang="en-US" sz="3500" b="0" dirty="0" err="1" smtClean="0">
                <a:solidFill>
                  <a:schemeClr val="bg1"/>
                </a:solidFill>
              </a:rPr>
              <a:t>igandy</a:t>
            </a:r>
            <a:r>
              <a:rPr lang="en-US" altLang="en-US" sz="3500" b="0" dirty="0" smtClean="0">
                <a:solidFill>
                  <a:schemeClr val="bg1"/>
                </a:solidFill>
              </a:rPr>
              <a:t> </a:t>
            </a:r>
            <a:r>
              <a:rPr lang="en-US" altLang="en-US" sz="3500" b="0" dirty="0" err="1">
                <a:solidFill>
                  <a:schemeClr val="bg1"/>
                </a:solidFill>
              </a:rPr>
              <a:t>nukleárních</a:t>
            </a:r>
            <a:r>
              <a:rPr lang="en-US" altLang="en-US" sz="3500" b="0" dirty="0">
                <a:solidFill>
                  <a:schemeClr val="bg1"/>
                </a:solidFill>
              </a:rPr>
              <a:t> </a:t>
            </a:r>
            <a:r>
              <a:rPr lang="en-US" altLang="en-US" sz="3500" b="0" dirty="0" err="1">
                <a:solidFill>
                  <a:schemeClr val="bg1"/>
                </a:solidFill>
              </a:rPr>
              <a:t>receptorů</a:t>
            </a:r>
            <a:endParaRPr lang="cs-CZ" altLang="en-US" sz="35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9843"/>
          <a:stretch>
            <a:fillRect/>
          </a:stretch>
        </p:blipFill>
        <p:spPr bwMode="auto">
          <a:xfrm>
            <a:off x="179388" y="125413"/>
            <a:ext cx="8856662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686800" cy="809625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>
                <a:solidFill>
                  <a:schemeClr val="tx1"/>
                </a:solidFill>
              </a:rPr>
              <a:t>Lidské hormony: </a:t>
            </a:r>
            <a:br>
              <a:rPr lang="cs-CZ" altLang="en-US" smtClean="0">
                <a:solidFill>
                  <a:schemeClr val="tx1"/>
                </a:solidFill>
              </a:rPr>
            </a:br>
            <a:r>
              <a:rPr lang="cs-CZ" altLang="en-US" smtClean="0">
                <a:solidFill>
                  <a:schemeClr val="tx1"/>
                </a:solidFill>
              </a:rPr>
              <a:t>estrogeny v antikoncepčních přípravcích</a:t>
            </a:r>
            <a:endParaRPr lang="nl-NL" altLang="en-US" smtClean="0">
              <a:solidFill>
                <a:schemeClr val="tx1"/>
              </a:solidFill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2672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5908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1242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19050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4343400"/>
            <a:ext cx="23225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2514600" y="21336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0425" name="AutoShape 9"/>
          <p:cNvSpPr>
            <a:spLocks noChangeArrowheads="1"/>
          </p:cNvSpPr>
          <p:nvPr/>
        </p:nvSpPr>
        <p:spPr bwMode="auto">
          <a:xfrm rot="5400000">
            <a:off x="2971800" y="3048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0426" name="AutoShape 10"/>
          <p:cNvSpPr>
            <a:spLocks noChangeArrowheads="1"/>
          </p:cNvSpPr>
          <p:nvPr/>
        </p:nvSpPr>
        <p:spPr bwMode="auto">
          <a:xfrm>
            <a:off x="4724400" y="4191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0427" name="Oval 11"/>
          <p:cNvSpPr>
            <a:spLocks noChangeArrowheads="1"/>
          </p:cNvSpPr>
          <p:nvPr/>
        </p:nvSpPr>
        <p:spPr bwMode="auto">
          <a:xfrm>
            <a:off x="4648200" y="2971800"/>
            <a:ext cx="5257800" cy="4114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69818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  <a:latin typeface="Verdana" pitchFamily="34" charset="0"/>
              </a:rPr>
              <a:t>Kidd, K.A. et al. 2007. </a:t>
            </a:r>
            <a:r>
              <a:rPr lang="cs-CZ" altLang="en-US" sz="1800" u="sng">
                <a:solidFill>
                  <a:srgbClr val="FF0000"/>
                </a:solidFill>
                <a:latin typeface="Verdana" pitchFamily="34" charset="0"/>
              </a:rPr>
              <a:t>Collapse of a fish population</a:t>
            </a:r>
            <a:r>
              <a:rPr lang="cs-CZ" altLang="en-US" sz="1800" b="0">
                <a:solidFill>
                  <a:schemeClr val="tx1"/>
                </a:solidFill>
                <a:latin typeface="Verdana" pitchFamily="34" charset="0"/>
              </a:rPr>
              <a:t> following exposure to </a:t>
            </a:r>
            <a:r>
              <a:rPr lang="cs-CZ" altLang="en-US" sz="1800" u="sng">
                <a:solidFill>
                  <a:srgbClr val="FF0000"/>
                </a:solidFill>
                <a:latin typeface="Verdana" pitchFamily="34" charset="0"/>
              </a:rPr>
              <a:t>a synthetic estrogen</a:t>
            </a:r>
            <a:r>
              <a:rPr lang="cs-CZ" altLang="en-US" sz="1800" b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cs-CZ" altLang="en-US" sz="1800" b="0" i="1">
                <a:solidFill>
                  <a:schemeClr val="tx1"/>
                </a:solidFill>
                <a:latin typeface="Verdana" pitchFamily="34" charset="0"/>
              </a:rPr>
              <a:t>Proceedings of the National Academy of Sciences </a:t>
            </a:r>
            <a:r>
              <a:rPr lang="cs-CZ" altLang="en-US" sz="1800" b="0">
                <a:solidFill>
                  <a:schemeClr val="tx1"/>
                </a:solidFill>
                <a:latin typeface="Verdana" pitchFamily="34" charset="0"/>
              </a:rPr>
              <a:t>104(21):8897-8901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8738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667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048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4887913" y="3581400"/>
            <a:ext cx="410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Controls        +Ethinylestradiol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7239000" y="1524000"/>
            <a:ext cx="1468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5 ng</a:t>
            </a:r>
            <a:r>
              <a:rPr lang="en-US" altLang="en-US" sz="1800">
                <a:solidFill>
                  <a:schemeClr val="tx1"/>
                </a:solidFill>
                <a:latin typeface="Verdana" pitchFamily="34" charset="0"/>
              </a:rPr>
              <a:t>/L 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(!)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7 years</a:t>
            </a:r>
          </a:p>
        </p:txBody>
      </p:sp>
      <p:grpSp>
        <p:nvGrpSpPr>
          <p:cNvPr id="61449" name="Group 9"/>
          <p:cNvGrpSpPr>
            <a:grpSpLocks/>
          </p:cNvGrpSpPr>
          <p:nvPr/>
        </p:nvGrpSpPr>
        <p:grpSpPr bwMode="auto">
          <a:xfrm>
            <a:off x="6248400" y="2209800"/>
            <a:ext cx="1981200" cy="1155700"/>
            <a:chOff x="3936" y="1392"/>
            <a:chExt cx="1248" cy="728"/>
          </a:xfrm>
        </p:grpSpPr>
        <p:pic>
          <p:nvPicPr>
            <p:cNvPr id="61450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1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2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3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4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04800" y="908050"/>
            <a:ext cx="86106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Nejlépe prozkoumaný biomarker estrogenity u vejcorodých obratlovců (zejména ryby)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rgbClr val="0070C0"/>
                </a:solidFill>
              </a:rPr>
              <a:t>VITELOGENIN (Vtg)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prekurzor vaječného žloutku,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syntéza v játrech je indukována přítomností estrogenů 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 i="1">
                <a:solidFill>
                  <a:schemeClr val="tx1"/>
                </a:solidFill>
              </a:rPr>
              <a:t>(aktivace estrogenního receptoru)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normální produkce u samic  před pářením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! U samců přítomnost 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estrogenních receptorů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0">
                <a:solidFill>
                  <a:schemeClr val="tx1"/>
                </a:solidFill>
              </a:rPr>
              <a:t>   </a:t>
            </a:r>
            <a:r>
              <a:rPr lang="cs-CZ" altLang="en-US" sz="22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2200" b="0">
                <a:solidFill>
                  <a:schemeClr val="tx1"/>
                </a:solidFill>
                <a:sym typeface="Wingdings" pitchFamily="2" charset="2"/>
              </a:rPr>
              <a:t> pr</a:t>
            </a:r>
            <a:r>
              <a:rPr lang="cs-CZ" altLang="en-US" sz="2200" b="0">
                <a:solidFill>
                  <a:schemeClr val="tx1"/>
                </a:solidFill>
                <a:sym typeface="Wingdings" pitchFamily="2" charset="2"/>
              </a:rPr>
              <a:t>ůkaz Vtg u samců (!)</a:t>
            </a:r>
            <a:br>
              <a:rPr lang="cs-CZ" altLang="en-US" sz="2200" b="0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2200" b="0">
                <a:solidFill>
                  <a:schemeClr val="tx1"/>
                </a:solidFill>
                <a:sym typeface="Wingdings" pitchFamily="2" charset="2"/>
              </a:rPr>
              <a:t>       = feminizace</a:t>
            </a: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Identifikace endokrinní disrupce </a:t>
            </a:r>
            <a:r>
              <a:rPr lang="cs-CZ" altLang="en-US" sz="2400" i="1">
                <a:solidFill>
                  <a:srgbClr val="FF3300"/>
                </a:solidFill>
              </a:rPr>
              <a:t>in vivo - </a:t>
            </a:r>
            <a:r>
              <a:rPr lang="cs-CZ" altLang="en-US" sz="2400">
                <a:solidFill>
                  <a:srgbClr val="FF3300"/>
                </a:solidFill>
              </a:rPr>
              <a:t>biomarkery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62468" name="Picture 5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7"/>
              </a:clrFrom>
              <a:clrTo>
                <a:srgbClr val="FEFF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 r="12727"/>
          <a:stretch>
            <a:fillRect/>
          </a:stretch>
        </p:blipFill>
        <p:spPr bwMode="auto">
          <a:xfrm>
            <a:off x="5146675" y="3532188"/>
            <a:ext cx="3962400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200" b="1" smtClean="0"/>
              <a:t>Reprodukční toxicita, </a:t>
            </a:r>
            <a:br>
              <a:rPr lang="cs-CZ" altLang="en-US" sz="3200" b="1" smtClean="0"/>
            </a:br>
            <a:r>
              <a:rPr lang="cs-CZ" altLang="en-US" sz="3200" b="1" smtClean="0"/>
              <a:t>vývojová toxicita a teratogenita</a:t>
            </a:r>
            <a:endParaRPr lang="en-US" altLang="en-US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en-US" b="1" dirty="0" smtClean="0">
                <a:solidFill>
                  <a:schemeClr val="tx2">
                    <a:lumMod val="75000"/>
                  </a:schemeClr>
                </a:solidFill>
              </a:rPr>
              <a:t>Buněčný cyklus </a:t>
            </a:r>
            <a:r>
              <a:rPr lang="cs-CZ" altLang="en-US" b="1" dirty="0" smtClean="0"/>
              <a:t>a jeho význam</a:t>
            </a:r>
            <a:endParaRPr lang="en-GB" altLang="en-US" dirty="0" smtClean="0"/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11163" y="1052513"/>
            <a:ext cx="84978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>
                <a:solidFill>
                  <a:schemeClr val="tx1"/>
                </a:solidFill>
              </a:rPr>
              <a:t>Regulace </a:t>
            </a:r>
            <a:r>
              <a:rPr lang="cs-CZ" altLang="en-US" sz="2800" b="0">
                <a:solidFill>
                  <a:srgbClr val="00B050"/>
                </a:solidFill>
              </a:rPr>
              <a:t>správného vývoje </a:t>
            </a:r>
            <a:r>
              <a:rPr lang="cs-CZ" altLang="en-US" sz="2800" b="0">
                <a:solidFill>
                  <a:schemeClr val="tx1"/>
                </a:solidFill>
              </a:rPr>
              <a:t>organismu během embryogeneze</a:t>
            </a:r>
          </a:p>
          <a:p>
            <a:pPr eaLnBrk="1" hangingPunct="1">
              <a:spcBef>
                <a:spcPct val="0"/>
              </a:spcBef>
              <a:buClrTx/>
            </a:pPr>
            <a:endParaRPr lang="cs-CZ" altLang="en-US" sz="2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 dirty="0">
                <a:solidFill>
                  <a:srgbClr val="00B050"/>
                </a:solidFill>
              </a:rPr>
              <a:t>Obnova tkání </a:t>
            </a:r>
            <a:r>
              <a:rPr lang="cs-CZ" altLang="en-US" sz="2800" b="0" dirty="0">
                <a:solidFill>
                  <a:schemeClr val="tx1"/>
                </a:solidFill>
              </a:rPr>
              <a:t>v dospělém organismu</a:t>
            </a:r>
          </a:p>
          <a:p>
            <a:pPr eaLnBrk="1" hangingPunct="1">
              <a:spcBef>
                <a:spcPct val="0"/>
              </a:spcBef>
              <a:buClrTx/>
            </a:pPr>
            <a:endParaRPr lang="cs-CZ" altLang="en-US" sz="2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 dirty="0">
                <a:solidFill>
                  <a:schemeClr val="tx1"/>
                </a:solidFill>
              </a:rPr>
              <a:t>Správné </a:t>
            </a:r>
            <a:r>
              <a:rPr lang="cs-CZ" altLang="en-US" sz="2800" b="0" dirty="0">
                <a:solidFill>
                  <a:srgbClr val="00B050"/>
                </a:solidFill>
              </a:rPr>
              <a:t>rozdělení genetického materiálu </a:t>
            </a:r>
            <a:r>
              <a:rPr lang="cs-CZ" altLang="en-US" sz="2800" b="0" dirty="0">
                <a:solidFill>
                  <a:schemeClr val="tx1"/>
                </a:solidFill>
              </a:rPr>
              <a:t>do dceřiných buněk</a:t>
            </a:r>
          </a:p>
          <a:p>
            <a:pPr eaLnBrk="1" hangingPunct="1">
              <a:spcBef>
                <a:spcPct val="0"/>
              </a:spcBef>
              <a:buClrTx/>
            </a:pPr>
            <a:endParaRPr lang="cs-CZ" altLang="en-US" sz="2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 dirty="0">
                <a:solidFill>
                  <a:srgbClr val="00B050"/>
                </a:solidFill>
              </a:rPr>
              <a:t>Kontrola a oprava </a:t>
            </a:r>
            <a:r>
              <a:rPr lang="cs-CZ" altLang="en-US" sz="2800" b="0" dirty="0">
                <a:solidFill>
                  <a:schemeClr val="tx1"/>
                </a:solidFill>
              </a:rPr>
              <a:t>genetické informace, protinádorová kontrola</a:t>
            </a:r>
          </a:p>
          <a:p>
            <a:pPr eaLnBrk="1" hangingPunct="1">
              <a:spcBef>
                <a:spcPct val="0"/>
              </a:spcBef>
              <a:buClrTx/>
            </a:pPr>
            <a:endParaRPr lang="cs-CZ" altLang="en-US" sz="2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 dirty="0">
                <a:solidFill>
                  <a:schemeClr val="tx1"/>
                </a:solidFill>
              </a:rPr>
              <a:t>… a další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04800" y="765175"/>
            <a:ext cx="86106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Reprodukce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cs-CZ" altLang="en-US" sz="2000" b="0">
                <a:solidFill>
                  <a:schemeClr val="tx1"/>
                </a:solidFill>
              </a:rPr>
              <a:t>- kritický proces cyklu pro populační dynamiku a přežití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- rozmnožování probíhá za velice optimálních podmínek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Reprodukce je spojena s vývojem/růstem/pohlavní zralostí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- úzké propojení Reprodukční a Vývojové (developmental) toxicity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REPRODUKČNÍ a VÝVOJOVÁ TOXICITA </a:t>
            </a:r>
          </a:p>
        </p:txBody>
      </p:sp>
      <p:pic>
        <p:nvPicPr>
          <p:cNvPr id="64516" name="Picture 5" descr="https://sites.google.com/site/adesignframeworkforevolution/design-patterns-in-evolution/developpmetm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2924175"/>
            <a:ext cx="54864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3575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924300" y="2852738"/>
            <a:ext cx="2879725" cy="1655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4519" name="TextovéPole 8"/>
          <p:cNvSpPr txBox="1">
            <a:spLocks noChangeArrowheads="1"/>
          </p:cNvSpPr>
          <p:nvPr/>
        </p:nvSpPr>
        <p:spPr bwMode="auto">
          <a:xfrm>
            <a:off x="4067175" y="3068638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rgbClr val="FF0000"/>
                </a:solidFill>
              </a:rPr>
              <a:t>Reprod</a:t>
            </a:r>
            <a:endParaRPr lang="en-GB" altLang="en-US" sz="1800" b="0">
              <a:solidFill>
                <a:srgbClr val="FF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9388" y="4076700"/>
            <a:ext cx="1871662" cy="201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4521" name="TextovéPole 10"/>
          <p:cNvSpPr txBox="1">
            <a:spLocks noChangeArrowheads="1"/>
          </p:cNvSpPr>
          <p:nvPr/>
        </p:nvSpPr>
        <p:spPr bwMode="auto">
          <a:xfrm>
            <a:off x="395288" y="47244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rgbClr val="FF0000"/>
                </a:solidFill>
              </a:rPr>
              <a:t>Reprod</a:t>
            </a:r>
            <a:endParaRPr lang="en-GB" altLang="en-US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50825" y="836613"/>
            <a:ext cx="86106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Toxikanty narušují reprodukci a vývoj na různých úrovních: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Nepřímé působení </a:t>
            </a:r>
            <a:r>
              <a:rPr lang="cs-CZ" altLang="en-US" sz="2000" b="0">
                <a:solidFill>
                  <a:schemeClr val="tx1"/>
                </a:solidFill>
              </a:rPr>
              <a:t>(u dospělců, ale i vývojových stádií)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endokrinní disruptory, neurotoxiny – viz jinde</a:t>
            </a:r>
            <a:endParaRPr lang="cs-CZ" altLang="en-US" sz="24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Gamety 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* u vnějšího oplození (ryby, obojživelníci)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600" b="0">
                <a:solidFill>
                  <a:schemeClr val="tx1"/>
                </a:solidFill>
              </a:rPr>
              <a:t>		přímá expozice, malá velikost/velký relativní povrch X řada obalů: obrana</a:t>
            </a: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       	* vliv na KVANTITU a KVALITU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</a:t>
            </a:r>
            <a:r>
              <a:rPr lang="cs-CZ" altLang="en-US" sz="1600" b="0">
                <a:solidFill>
                  <a:schemeClr val="tx1"/>
                </a:solidFill>
              </a:rPr>
              <a:t>velikost a množství vajíček, životnost spermií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Časná vývojová stádia </a:t>
            </a:r>
            <a:r>
              <a:rPr lang="cs-CZ" altLang="en-US" sz="2000">
                <a:solidFill>
                  <a:schemeClr val="tx2"/>
                </a:solidFill>
              </a:rPr>
              <a:t>(vývojová toxicita)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* kvalita embryí (množství žloutku, kvalitu skořápek u ptáků – viz DDE)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* vývoj embryí </a:t>
            </a:r>
            <a:r>
              <a:rPr lang="en-GB" altLang="en-US" sz="1800" b="0">
                <a:solidFill>
                  <a:schemeClr val="tx1"/>
                </a:solidFill>
              </a:rPr>
              <a:t>a </a:t>
            </a:r>
            <a:r>
              <a:rPr lang="cs-CZ" altLang="en-US" sz="1800" b="0">
                <a:solidFill>
                  <a:schemeClr val="tx1"/>
                </a:solidFill>
              </a:rPr>
              <a:t>příp. </a:t>
            </a:r>
            <a:r>
              <a:rPr lang="en-GB" altLang="en-US" sz="1800" b="0">
                <a:solidFill>
                  <a:schemeClr val="tx1"/>
                </a:solidFill>
              </a:rPr>
              <a:t>larev (</a:t>
            </a:r>
            <a:r>
              <a:rPr lang="en-GB" altLang="en-US" sz="1800">
                <a:solidFill>
                  <a:schemeClr val="tx2"/>
                </a:solidFill>
              </a:rPr>
              <a:t>EMBRYOTOXICITA</a:t>
            </a:r>
            <a:r>
              <a:rPr lang="en-GB" altLang="en-US" sz="1800" b="0">
                <a:solidFill>
                  <a:schemeClr val="tx1"/>
                </a:solidFill>
              </a:rPr>
              <a:t>)</a:t>
            </a:r>
            <a:r>
              <a:rPr lang="en-US" altLang="en-US" sz="1800" b="0">
                <a:solidFill>
                  <a:schemeClr val="tx1"/>
                </a:solidFill>
              </a:rPr>
              <a:t/>
            </a:r>
            <a:br>
              <a:rPr lang="en-US" altLang="en-US" sz="1800" b="0">
                <a:solidFill>
                  <a:schemeClr val="tx1"/>
                </a:solidFill>
              </a:rPr>
            </a:br>
            <a:r>
              <a:rPr lang="en-US" altLang="en-US" sz="1800" b="0">
                <a:solidFill>
                  <a:schemeClr val="tx1"/>
                </a:solidFill>
              </a:rPr>
              <a:t>	</a:t>
            </a:r>
            <a:r>
              <a:rPr lang="en-GB" altLang="en-US" sz="1800" b="0">
                <a:solidFill>
                  <a:schemeClr val="tx1"/>
                </a:solidFill>
                <a:sym typeface="Wingdings" pitchFamily="2" charset="2"/>
              </a:rPr>
              <a:t>: </a:t>
            </a:r>
            <a:r>
              <a:rPr lang="cs-CZ" altLang="en-US" sz="1800" b="0">
                <a:solidFill>
                  <a:schemeClr val="tx1"/>
                </a:solidFill>
              </a:rPr>
              <a:t>malformace během vývoje (</a:t>
            </a:r>
            <a:r>
              <a:rPr lang="en-GB" altLang="en-US" sz="1800">
                <a:solidFill>
                  <a:schemeClr val="tx2"/>
                </a:solidFill>
              </a:rPr>
              <a:t>TERATOGENITA</a:t>
            </a:r>
            <a:r>
              <a:rPr lang="cs-CZ" altLang="en-US" sz="1800">
                <a:solidFill>
                  <a:schemeClr val="tx2"/>
                </a:solidFill>
              </a:rPr>
              <a:t>)</a:t>
            </a:r>
            <a:endParaRPr lang="en-GB" altLang="en-US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sym typeface="Wingdings" pitchFamily="2" charset="2"/>
              </a:rPr>
              <a:t>Poruch</a:t>
            </a:r>
            <a:r>
              <a:rPr lang="en-GB" altLang="en-US" sz="1800" b="0">
                <a:solidFill>
                  <a:schemeClr val="tx1"/>
                </a:solidFill>
                <a:sym typeface="Wingdings" pitchFamily="2" charset="2"/>
              </a:rPr>
              <a:t>y časného vývoje  neschopnost dalšího rozmnožování</a:t>
            </a: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REPRODUKČNÍ a VÝVOJOVÁ TOXICITA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04800" y="981075"/>
            <a:ext cx="86106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0">
                <a:solidFill>
                  <a:schemeClr val="tx1"/>
                </a:solidFill>
              </a:rPr>
              <a:t>V</a:t>
            </a:r>
            <a:r>
              <a:rPr lang="cs-CZ" altLang="en-US" sz="2200" b="0">
                <a:solidFill>
                  <a:schemeClr val="tx1"/>
                </a:solidFill>
              </a:rPr>
              <a:t>ývoj zárodku </a:t>
            </a:r>
            <a:endParaRPr lang="en-US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b="0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- řada kritických stadií, náročná synchronizace</a:t>
            </a:r>
            <a:endParaRPr lang="en-GB" altLang="en-US" sz="1800" b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en-US" altLang="en-US" sz="1800" b="0">
                <a:solidFill>
                  <a:schemeClr val="tx1"/>
                </a:solidFill>
              </a:rPr>
              <a:t> regulace bun</a:t>
            </a:r>
            <a:r>
              <a:rPr lang="en-GB" altLang="en-US" sz="1800" b="0">
                <a:solidFill>
                  <a:schemeClr val="tx1"/>
                </a:solidFill>
              </a:rPr>
              <a:t>ěčných procesů (</a:t>
            </a:r>
            <a:r>
              <a:rPr lang="cs-CZ" altLang="en-US" sz="1800" b="0">
                <a:solidFill>
                  <a:schemeClr val="tx1"/>
                </a:solidFill>
              </a:rPr>
              <a:t>proliferace / diferenciace / apoptóza</a:t>
            </a:r>
            <a:r>
              <a:rPr lang="en-GB" altLang="en-US" sz="1800" b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en-US" altLang="en-US" sz="1800" b="0">
                <a:solidFill>
                  <a:schemeClr val="tx1"/>
                </a:solidFill>
              </a:rPr>
              <a:t> proces</a:t>
            </a:r>
            <a:r>
              <a:rPr lang="cs-CZ" altLang="en-US" sz="1800" b="0">
                <a:solidFill>
                  <a:schemeClr val="tx1"/>
                </a:solidFill>
              </a:rPr>
              <a:t>y velmi citlivé na působení toxikantů </a:t>
            </a:r>
            <a:endParaRPr lang="en-GB" altLang="en-US" sz="18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>
                <a:solidFill>
                  <a:schemeClr val="tx1"/>
                </a:solidFill>
              </a:rPr>
              <a:t>Nejcitlivější fáze</a:t>
            </a:r>
            <a:r>
              <a:rPr lang="cs-CZ" altLang="en-US" sz="2200" b="0" i="1">
                <a:solidFill>
                  <a:schemeClr val="tx1"/>
                </a:solidFill>
              </a:rPr>
              <a:t> </a:t>
            </a:r>
            <a:endParaRPr lang="en-GB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>
                <a:solidFill>
                  <a:schemeClr val="tx1"/>
                </a:solidFill>
              </a:rPr>
              <a:t>	-</a:t>
            </a:r>
            <a:r>
              <a:rPr lang="en-GB" altLang="en-US" sz="1800" b="0">
                <a:solidFill>
                  <a:schemeClr val="tx1"/>
                </a:solidFill>
              </a:rPr>
              <a:t> </a:t>
            </a:r>
            <a:r>
              <a:rPr lang="cs-CZ" altLang="en-US" sz="1800" b="0">
                <a:solidFill>
                  <a:schemeClr val="tx1"/>
                </a:solidFill>
              </a:rPr>
              <a:t>organogeneze</a:t>
            </a:r>
            <a:r>
              <a:rPr lang="en-US" altLang="en-US" sz="1800" b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	-</a:t>
            </a:r>
            <a:r>
              <a:rPr lang="cs-CZ" altLang="en-US" sz="1800" b="0">
                <a:solidFill>
                  <a:schemeClr val="tx1"/>
                </a:solidFill>
              </a:rPr>
              <a:t> zejména u obojživelníků: </a:t>
            </a:r>
            <a:r>
              <a:rPr lang="cs-CZ" altLang="en-US" sz="1800">
                <a:solidFill>
                  <a:schemeClr val="tx2"/>
                </a:solidFill>
              </a:rPr>
              <a:t>úplná metamorfoza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>
                <a:solidFill>
                  <a:schemeClr val="tx2"/>
                </a:solidFill>
                <a:sym typeface="Wingdings" pitchFamily="2" charset="2"/>
              </a:rPr>
              <a:t>TERATOGENITA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>
                <a:solidFill>
                  <a:schemeClr val="tx1"/>
                </a:solidFill>
                <a:sym typeface="Wingdings" pitchFamily="2" charset="2"/>
              </a:rPr>
              <a:t>= Morfologické v</a:t>
            </a:r>
            <a:r>
              <a:rPr lang="cs-CZ" altLang="en-US" sz="2200" b="0">
                <a:solidFill>
                  <a:schemeClr val="tx1"/>
                </a:solidFill>
              </a:rPr>
              <a:t>ývojové poruchy</a:t>
            </a:r>
            <a:endParaRPr lang="cs-CZ" altLang="en-US" sz="1700" b="0" i="1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700" b="0">
                <a:solidFill>
                  <a:schemeClr val="tx1"/>
                </a:solidFill>
              </a:rPr>
              <a:t>malformace, chybějící/přebývající orgány, poruchy růstu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en-US" altLang="en-US" sz="2200" b="0">
                <a:solidFill>
                  <a:schemeClr val="tx1"/>
                </a:solidFill>
              </a:rPr>
              <a:t>dob</a:t>
            </a:r>
            <a:r>
              <a:rPr lang="cs-CZ" altLang="en-US" sz="2200" b="0">
                <a:solidFill>
                  <a:schemeClr val="tx1"/>
                </a:solidFill>
              </a:rPr>
              <a:t>ře charakterizována zejm. u savců</a:t>
            </a:r>
            <a:r>
              <a:rPr lang="en-US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(lidé) 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také u vodních obratlovců – ryby, žáby (externí oplození a vývoj)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en-GB" altLang="en-US" sz="18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žáby Xenopus laevis </a:t>
            </a:r>
            <a:r>
              <a:rPr lang="en-GB" altLang="en-US" sz="1800" b="0">
                <a:solidFill>
                  <a:schemeClr val="tx1"/>
                </a:solidFill>
              </a:rPr>
              <a:t>a ryby Danio rerio (viz také dále)</a:t>
            </a:r>
            <a:endParaRPr lang="cs-CZ" altLang="en-US" sz="18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400" b="0">
                <a:solidFill>
                  <a:schemeClr val="tx1"/>
                </a:solidFill>
              </a:rPr>
              <a:t> základní modelov</a:t>
            </a:r>
            <a:r>
              <a:rPr lang="en-GB" altLang="en-US" sz="1400" b="0">
                <a:solidFill>
                  <a:schemeClr val="tx1"/>
                </a:solidFill>
              </a:rPr>
              <a:t>é</a:t>
            </a:r>
            <a:r>
              <a:rPr lang="cs-CZ" altLang="en-US" sz="1400" b="0">
                <a:solidFill>
                  <a:schemeClr val="tx1"/>
                </a:solidFill>
              </a:rPr>
              <a:t> organism</a:t>
            </a:r>
            <a:r>
              <a:rPr lang="en-GB" altLang="en-US" sz="1400" b="0">
                <a:solidFill>
                  <a:schemeClr val="tx1"/>
                </a:solidFill>
              </a:rPr>
              <a:t>y</a:t>
            </a:r>
            <a:r>
              <a:rPr lang="cs-CZ" altLang="en-US" sz="1400" b="0">
                <a:solidFill>
                  <a:schemeClr val="tx1"/>
                </a:solidFill>
              </a:rPr>
              <a:t> studia embryogeneze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400" b="0">
                <a:solidFill>
                  <a:schemeClr val="tx1"/>
                </a:solidFill>
              </a:rPr>
              <a:t> testy embryotoxicity/teratogenity s rybami</a:t>
            </a:r>
            <a:r>
              <a:rPr lang="en-GB" altLang="en-US" sz="1400" b="0">
                <a:solidFill>
                  <a:schemeClr val="tx1"/>
                </a:solidFill>
              </a:rPr>
              <a:t> (FET)</a:t>
            </a:r>
            <a:r>
              <a:rPr lang="cs-CZ" altLang="en-US" sz="1400" b="0">
                <a:solidFill>
                  <a:schemeClr val="tx1"/>
                </a:solidFill>
              </a:rPr>
              <a:t>, žábami</a:t>
            </a:r>
            <a:r>
              <a:rPr lang="en-GB" altLang="en-US" sz="1400" b="0">
                <a:solidFill>
                  <a:schemeClr val="tx1"/>
                </a:solidFill>
              </a:rPr>
              <a:t> (</a:t>
            </a:r>
            <a:r>
              <a:rPr lang="cs-CZ" altLang="en-US" sz="1400" b="0">
                <a:solidFill>
                  <a:schemeClr val="tx1"/>
                </a:solidFill>
              </a:rPr>
              <a:t>FETAX)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Vývojová toxicita (toxicita pro časná vývojová stádia)</a:t>
            </a:r>
          </a:p>
        </p:txBody>
      </p:sp>
      <p:pic>
        <p:nvPicPr>
          <p:cNvPr id="6656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349500"/>
            <a:ext cx="2038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g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6" t="22578" b="25713"/>
          <a:stretch>
            <a:fillRect/>
          </a:stretch>
        </p:blipFill>
        <p:spPr bwMode="auto">
          <a:xfrm>
            <a:off x="250825" y="4537075"/>
            <a:ext cx="280828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Fig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t="15224" r="15385" b="34401"/>
          <a:stretch>
            <a:fillRect/>
          </a:stretch>
        </p:blipFill>
        <p:spPr bwMode="auto">
          <a:xfrm>
            <a:off x="2700338" y="4437063"/>
            <a:ext cx="216058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04800" y="307975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TERATOGENITA - příklady</a:t>
            </a:r>
          </a:p>
        </p:txBody>
      </p:sp>
      <p:pic>
        <p:nvPicPr>
          <p:cNvPr id="67589" name="Picture 5" descr="Kunisuke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46450"/>
            <a:ext cx="35052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50825" y="981075"/>
            <a:ext cx="580231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Příklady </a:t>
            </a:r>
            <a:r>
              <a:rPr lang="en-GB" altLang="en-US" sz="1800" b="0" i="1">
                <a:solidFill>
                  <a:schemeClr val="tx1"/>
                </a:solidFill>
              </a:rPr>
              <a:t>teratogenů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0" i="1">
                <a:solidFill>
                  <a:schemeClr val="tx1"/>
                </a:solidFill>
              </a:rPr>
              <a:t>	</a:t>
            </a:r>
            <a:r>
              <a:rPr lang="cs-CZ" altLang="en-US" sz="1800" b="0" i="1">
                <a:solidFill>
                  <a:schemeClr val="tx1"/>
                </a:solidFill>
              </a:rPr>
              <a:t>- organochlorové látky, pesticidy (</a:t>
            </a:r>
            <a:r>
              <a:rPr lang="cs-CZ" altLang="en-US" sz="1800" i="1">
                <a:solidFill>
                  <a:schemeClr val="tx2"/>
                </a:solidFill>
              </a:rPr>
              <a:t>DDT, DDE)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moderní pesticidy – herbicid</a:t>
            </a:r>
            <a:r>
              <a:rPr lang="cs-CZ" altLang="en-US" sz="1800" i="1">
                <a:solidFill>
                  <a:schemeClr val="tx2"/>
                </a:solidFill>
              </a:rPr>
              <a:t> ATRAZIN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</a:t>
            </a:r>
            <a:r>
              <a:rPr lang="cs-CZ" altLang="en-US" sz="1800" i="1">
                <a:solidFill>
                  <a:schemeClr val="tx2"/>
                </a:solidFill>
              </a:rPr>
              <a:t>PCBs </a:t>
            </a:r>
            <a:r>
              <a:rPr lang="cs-CZ" altLang="en-US" sz="1800" b="0" i="1">
                <a:solidFill>
                  <a:schemeClr val="tx1"/>
                </a:solidFill>
              </a:rPr>
              <a:t>a látky s dioxinovou toxicitou obecně,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</a:t>
            </a:r>
            <a:r>
              <a:rPr lang="cs-CZ" altLang="en-US" sz="1800" i="1">
                <a:solidFill>
                  <a:schemeClr val="tx2"/>
                </a:solidFill>
              </a:rPr>
              <a:t>toxické kovy </a:t>
            </a:r>
            <a:r>
              <a:rPr lang="cs-CZ" altLang="en-US" sz="1800" b="0" i="1">
                <a:solidFill>
                  <a:schemeClr val="tx1"/>
                </a:solidFill>
              </a:rPr>
              <a:t>-</a:t>
            </a:r>
            <a:r>
              <a:rPr lang="en-US" altLang="en-US" sz="1800" b="0" i="1">
                <a:solidFill>
                  <a:schemeClr val="tx1"/>
                </a:solidFill>
              </a:rPr>
              <a:t>&gt; pt</a:t>
            </a:r>
            <a:r>
              <a:rPr lang="cs-CZ" altLang="en-US" sz="1800" b="0" i="1">
                <a:solidFill>
                  <a:schemeClr val="tx1"/>
                </a:solidFill>
              </a:rPr>
              <a:t>áci/ryby/plazi-želvy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metabolity ve vodních květech sinic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</a:t>
            </a: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592138" y="3952875"/>
            <a:ext cx="4211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Embrya (pulci) X. laevis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Kontrola		   malformace: </a:t>
            </a:r>
            <a:r>
              <a:rPr lang="cs-CZ" altLang="en-US" sz="1800">
                <a:solidFill>
                  <a:schemeClr val="tx2"/>
                </a:solidFill>
              </a:rPr>
              <a:t>sinice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184900" y="2492375"/>
            <a:ext cx="227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Halančík (medaka)</a:t>
            </a:r>
            <a:r>
              <a:rPr lang="en-GB" altLang="en-US" sz="1800">
                <a:solidFill>
                  <a:schemeClr val="tx1"/>
                </a:solidFill>
              </a:rPr>
              <a:t> </a:t>
            </a:r>
            <a:br>
              <a:rPr lang="en-GB" altLang="en-US" sz="1800">
                <a:solidFill>
                  <a:schemeClr val="tx1"/>
                </a:solidFill>
              </a:rPr>
            </a:br>
            <a:r>
              <a:rPr lang="en-GB" altLang="en-US" sz="1800" b="0">
                <a:solidFill>
                  <a:schemeClr val="tx1"/>
                </a:solidFill>
              </a:rPr>
              <a:t>teratogenita </a:t>
            </a:r>
            <a:r>
              <a:rPr lang="en-GB" altLang="en-US" sz="1800">
                <a:solidFill>
                  <a:schemeClr val="tx2"/>
                </a:solidFill>
              </a:rPr>
              <a:t>PCBs</a:t>
            </a:r>
            <a:endParaRPr lang="cs-CZ" altLang="en-US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2500" b="1" smtClean="0"/>
              <a:t>Orgánově-specifické typy toxicity:</a:t>
            </a:r>
            <a:br>
              <a:rPr lang="en-GB" altLang="en-US" sz="2500" b="1" smtClean="0"/>
            </a:br>
            <a:r>
              <a:rPr lang="cs-CZ" altLang="en-US" sz="2500" b="1" smtClean="0"/>
              <a:t>Imunotoxicita</a:t>
            </a:r>
            <a:endParaRPr lang="en-US" altLang="en-US" sz="25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Tox-Stimul-Defi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9144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350838" y="265113"/>
            <a:ext cx="68135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2"/>
                </a:solidFill>
              </a:rPr>
              <a:t>Narušení funkcí imunitního systému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Stimulace IS</a:t>
            </a:r>
            <a:r>
              <a:rPr lang="cs-CZ" altLang="en-US" sz="1800" b="0">
                <a:solidFill>
                  <a:schemeClr val="tx1"/>
                </a:solidFill>
              </a:rPr>
              <a:t>	- Vznik </a:t>
            </a:r>
            <a:r>
              <a:rPr lang="cs-CZ" altLang="en-US" sz="1800">
                <a:solidFill>
                  <a:srgbClr val="FF0000"/>
                </a:solidFill>
              </a:rPr>
              <a:t>alergií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- </a:t>
            </a:r>
            <a:r>
              <a:rPr lang="cs-CZ" altLang="en-US" sz="1800">
                <a:solidFill>
                  <a:srgbClr val="FF0000"/>
                </a:solidFill>
              </a:rPr>
              <a:t>Autoimunitní </a:t>
            </a:r>
            <a:r>
              <a:rPr lang="cs-CZ" altLang="en-US" sz="1800" b="0">
                <a:solidFill>
                  <a:schemeClr val="tx1"/>
                </a:solidFill>
              </a:rPr>
              <a:t>choroby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Suprese	 IS</a:t>
            </a:r>
            <a:r>
              <a:rPr lang="cs-CZ" altLang="en-US" sz="1800" b="0">
                <a:solidFill>
                  <a:schemeClr val="tx1"/>
                </a:solidFill>
              </a:rPr>
              <a:t>	- </a:t>
            </a:r>
            <a:r>
              <a:rPr lang="cs-CZ" altLang="en-US" sz="1800">
                <a:solidFill>
                  <a:srgbClr val="FF0000"/>
                </a:solidFill>
              </a:rPr>
              <a:t>Infekční </a:t>
            </a:r>
            <a:r>
              <a:rPr lang="cs-CZ" altLang="en-US" sz="1800" b="0">
                <a:solidFill>
                  <a:schemeClr val="tx1"/>
                </a:solidFill>
              </a:rPr>
              <a:t>choroby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- Neschopnost odstraňovat </a:t>
            </a:r>
            <a:r>
              <a:rPr lang="cs-CZ" altLang="en-US" sz="1800">
                <a:solidFill>
                  <a:srgbClr val="FF0000"/>
                </a:solidFill>
              </a:rPr>
              <a:t>nádory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Oba mechanismy narušení jsou škodlivé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323850" y="-100013"/>
            <a:ext cx="8785225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  <a:latin typeface="Tahoma" pitchFamily="34" charset="0"/>
              </a:rPr>
              <a:t>Důsledky imunomodulací (imunotoxicity)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  <a:latin typeface="Tahoma" pitchFamily="34" charset="0"/>
              </a:rPr>
              <a:t>	- porušení proti-infekční a proti-nádorové ochrany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  <a:latin typeface="Tahoma" pitchFamily="34" charset="0"/>
              </a:rPr>
              <a:t>	- neschopnost reagovat na vakcíny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  <a:latin typeface="Tahoma" pitchFamily="34" charset="0"/>
              </a:rPr>
              <a:t>	- imunopatologie (autoimunita, hypersensitivity)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2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  <a:latin typeface="Tahoma" pitchFamily="34" charset="0"/>
              </a:rPr>
              <a:t>Působení imunomodulačních faktorů: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</a:rPr>
              <a:t>	- přímo na buňky I.S.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</a:rPr>
              <a:t>	- na jiné buňky, které modulují I.S. (neuroendokrinní řízení)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  <a:latin typeface="Tahoma" pitchFamily="34" charset="0"/>
              </a:rPr>
              <a:t>TCDD – velmi významný imunotoxikant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</a:rPr>
              <a:t>Prenatální expozice TCDD (a dalším ligandům AhR)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	</a:t>
            </a:r>
            <a:r>
              <a:rPr lang="en-US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indukce apoptozy</a:t>
            </a:r>
            <a:r>
              <a:rPr lang="en-US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 v br</a:t>
            </a: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zlíku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</a:rPr>
              <a:t>	</a:t>
            </a: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en-US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 kompletn</a:t>
            </a: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í destrukce („konvoluce“ brzlíku)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</a:rPr>
              <a:t>	</a:t>
            </a: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en-US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narušení vývoje T-buněk: řídící elementy celého 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		</a:t>
            </a:r>
            <a:r>
              <a:rPr lang="en-US" altLang="en-US" sz="2200" b="0" i="1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 s</a:t>
            </a:r>
            <a:r>
              <a:rPr lang="cs-CZ" altLang="en-US" sz="2200" b="0" i="1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>ystémové imunosuprese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  <a:t/>
            </a:r>
            <a:br>
              <a:rPr lang="cs-CZ" altLang="en-US" sz="2200" b="0">
                <a:solidFill>
                  <a:schemeClr val="tx1"/>
                </a:solidFill>
                <a:latin typeface="Tahoma" pitchFamily="34" charset="0"/>
                <a:sym typeface="Wingdings" pitchFamily="2" charset="2"/>
              </a:rPr>
            </a:br>
            <a:endParaRPr lang="cs-CZ" altLang="en-US" sz="2200" b="0">
              <a:solidFill>
                <a:schemeClr val="tx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250825" y="307975"/>
            <a:ext cx="87852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500" dirty="0">
                <a:solidFill>
                  <a:schemeClr val="tx2"/>
                </a:solidFill>
                <a:latin typeface="Tahoma" pitchFamily="34" charset="0"/>
              </a:rPr>
              <a:t>Příčiny </a:t>
            </a:r>
            <a:r>
              <a:rPr lang="cs-CZ" sz="2500" dirty="0" err="1">
                <a:solidFill>
                  <a:schemeClr val="tx2"/>
                </a:solidFill>
                <a:latin typeface="Tahoma" pitchFamily="34" charset="0"/>
              </a:rPr>
              <a:t>imunomodulací</a:t>
            </a:r>
            <a:r>
              <a:rPr lang="cs-CZ" sz="2500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cs-CZ" sz="2200" b="0" dirty="0">
                <a:solidFill>
                  <a:schemeClr val="tx2"/>
                </a:solidFill>
                <a:latin typeface="Tahoma" pitchFamily="34" charset="0"/>
              </a:rPr>
              <a:t>(</a:t>
            </a:r>
            <a:r>
              <a:rPr lang="cs-CZ" sz="2200" b="0" i="1" dirty="0">
                <a:solidFill>
                  <a:schemeClr val="tx2"/>
                </a:solidFill>
                <a:latin typeface="Tahoma" pitchFamily="34" charset="0"/>
              </a:rPr>
              <a:t>pozitivní i negativní)</a:t>
            </a:r>
          </a:p>
          <a:p>
            <a:pPr marL="457200" indent="-457200">
              <a:buFontTx/>
              <a:buAutoNum type="arabicParenR"/>
              <a:defRPr/>
            </a:pPr>
            <a:r>
              <a:rPr lang="cs-CZ" sz="2200" dirty="0">
                <a:latin typeface="Tahoma" pitchFamily="34" charset="0"/>
              </a:rPr>
              <a:t>Primární = Genetická fixace</a:t>
            </a:r>
          </a:p>
          <a:p>
            <a:pPr>
              <a:defRPr/>
            </a:pPr>
            <a:endParaRPr lang="cs-CZ" sz="2200" dirty="0">
              <a:latin typeface="Tahoma" pitchFamily="34" charset="0"/>
            </a:endParaRPr>
          </a:p>
          <a:p>
            <a:pPr>
              <a:defRPr/>
            </a:pPr>
            <a:r>
              <a:rPr lang="cs-CZ" sz="2200" dirty="0">
                <a:latin typeface="Tahoma" pitchFamily="34" charset="0"/>
              </a:rPr>
              <a:t>2) Sekundární = získané během života (vliv prostředí)</a:t>
            </a:r>
          </a:p>
          <a:p>
            <a:pPr>
              <a:defRPr/>
            </a:pPr>
            <a:r>
              <a:rPr lang="cs-CZ" sz="2200" b="0" dirty="0">
                <a:latin typeface="Tahoma" pitchFamily="34" charset="0"/>
              </a:rPr>
              <a:t>	- imunitní systém je citlivě regulován </a:t>
            </a:r>
          </a:p>
          <a:p>
            <a:pPr>
              <a:defRPr/>
            </a:pPr>
            <a:r>
              <a:rPr lang="cs-CZ" sz="2200" b="0" dirty="0">
                <a:latin typeface="Tahoma" pitchFamily="34" charset="0"/>
              </a:rPr>
              <a:t>	- již malé změny regulací </a:t>
            </a:r>
            <a:r>
              <a:rPr lang="cs-CZ" sz="2200" b="0" dirty="0">
                <a:latin typeface="Tahoma" pitchFamily="34" charset="0"/>
                <a:sym typeface="Wingdings" pitchFamily="2" charset="2"/>
              </a:rPr>
              <a:t></a:t>
            </a:r>
            <a:r>
              <a:rPr lang="en-US" sz="2200" b="0" dirty="0">
                <a:latin typeface="Tahoma" pitchFamily="34" charset="0"/>
                <a:sym typeface="Wingdings" pitchFamily="2" charset="2"/>
              </a:rPr>
              <a:t> v</a:t>
            </a:r>
            <a:r>
              <a:rPr lang="cs-CZ" sz="2200" b="0" dirty="0" err="1">
                <a:latin typeface="Tahoma" pitchFamily="34" charset="0"/>
                <a:sym typeface="Wingdings" pitchFamily="2" charset="2"/>
              </a:rPr>
              <a:t>elké</a:t>
            </a:r>
            <a:r>
              <a:rPr lang="cs-CZ" sz="2200" b="0" dirty="0">
                <a:latin typeface="Tahoma" pitchFamily="34" charset="0"/>
                <a:sym typeface="Wingdings" pitchFamily="2" charset="2"/>
              </a:rPr>
              <a:t> efekty</a:t>
            </a:r>
            <a:endParaRPr lang="cs-CZ" sz="2200" b="0" dirty="0">
              <a:latin typeface="Tahoma" pitchFamily="34" charset="0"/>
            </a:endParaRPr>
          </a:p>
          <a:p>
            <a:pPr>
              <a:defRPr/>
            </a:pPr>
            <a:r>
              <a:rPr lang="cs-CZ" sz="2200" b="0" dirty="0">
                <a:latin typeface="Tahoma" pitchFamily="34" charset="0"/>
              </a:rPr>
              <a:t>	- řada faktorů</a:t>
            </a:r>
          </a:p>
          <a:p>
            <a:pPr>
              <a:defRPr/>
            </a:pPr>
            <a:r>
              <a:rPr lang="cs-CZ" sz="1700" b="0" dirty="0">
                <a:latin typeface="Tahoma" pitchFamily="34" charset="0"/>
              </a:rPr>
              <a:t>		- metabolismus a výživa</a:t>
            </a:r>
          </a:p>
          <a:p>
            <a:pPr>
              <a:defRPr/>
            </a:pPr>
            <a:r>
              <a:rPr lang="cs-CZ" sz="1700" b="0" dirty="0">
                <a:latin typeface="Tahoma" pitchFamily="34" charset="0"/>
              </a:rPr>
              <a:t>		- záření (včetně slunečního)</a:t>
            </a:r>
          </a:p>
          <a:p>
            <a:pPr>
              <a:defRPr/>
            </a:pPr>
            <a:r>
              <a:rPr lang="cs-CZ" sz="1700" b="0" dirty="0">
                <a:latin typeface="Tahoma" pitchFamily="34" charset="0"/>
              </a:rPr>
              <a:t>		- věk</a:t>
            </a:r>
          </a:p>
          <a:p>
            <a:pPr>
              <a:defRPr/>
            </a:pPr>
            <a:r>
              <a:rPr lang="cs-CZ" sz="1700" b="0" dirty="0">
                <a:latin typeface="Tahoma" pitchFamily="34" charset="0"/>
              </a:rPr>
              <a:t>		- poranění (např. popáleniny)</a:t>
            </a:r>
          </a:p>
          <a:p>
            <a:pPr>
              <a:defRPr/>
            </a:pPr>
            <a:r>
              <a:rPr lang="cs-CZ" sz="1700" b="0" dirty="0">
                <a:latin typeface="Tahoma" pitchFamily="34" charset="0"/>
              </a:rPr>
              <a:t>		- chronické infekce</a:t>
            </a:r>
          </a:p>
          <a:p>
            <a:pPr>
              <a:defRPr/>
            </a:pPr>
            <a:r>
              <a:rPr lang="cs-CZ" sz="1700" b="0" dirty="0">
                <a:latin typeface="Tahoma" pitchFamily="34" charset="0"/>
              </a:rPr>
              <a:t>		- chemické látky</a:t>
            </a:r>
          </a:p>
          <a:p>
            <a:pPr>
              <a:defRPr/>
            </a:pPr>
            <a:r>
              <a:rPr lang="cs-CZ" sz="1700" b="0" dirty="0">
                <a:latin typeface="Tahoma" pitchFamily="34" charset="0"/>
              </a:rPr>
              <a:t>		- stres </a:t>
            </a:r>
            <a:r>
              <a:rPr lang="cs-CZ" sz="1700" b="0" i="1" dirty="0">
                <a:latin typeface="Tahoma" pitchFamily="34" charset="0"/>
              </a:rPr>
              <a:t>- spojení s hormonálním řízením </a:t>
            </a:r>
          </a:p>
          <a:p>
            <a:pPr>
              <a:defRPr/>
            </a:pPr>
            <a:endParaRPr lang="cs-CZ" sz="1700" b="0" dirty="0">
              <a:latin typeface="Tahoma" pitchFamily="34" charset="0"/>
            </a:endParaRPr>
          </a:p>
          <a:p>
            <a:pPr>
              <a:defRPr/>
            </a:pPr>
            <a:r>
              <a:rPr lang="cs-CZ" sz="2200" u="sng" dirty="0">
                <a:solidFill>
                  <a:schemeClr val="tx2"/>
                </a:solidFill>
                <a:latin typeface="Tahoma" pitchFamily="34" charset="0"/>
              </a:rPr>
              <a:t>AIDS</a:t>
            </a:r>
            <a:r>
              <a:rPr lang="cs-CZ" sz="2200" b="0" dirty="0">
                <a:solidFill>
                  <a:schemeClr val="tx2"/>
                </a:solidFill>
                <a:latin typeface="Tahoma" pitchFamily="34" charset="0"/>
              </a:rPr>
              <a:t>: </a:t>
            </a:r>
            <a:r>
              <a:rPr lang="cs-CZ" sz="2200" b="0" dirty="0">
                <a:latin typeface="Tahoma" pitchFamily="34" charset="0"/>
              </a:rPr>
              <a:t>retroviry (integrace do genomu) - HIV-1, HIV-2</a:t>
            </a:r>
          </a:p>
          <a:p>
            <a:pPr>
              <a:defRPr/>
            </a:pPr>
            <a:r>
              <a:rPr lang="cs-CZ" sz="1600" b="0" dirty="0">
                <a:latin typeface="Tahoma" pitchFamily="34" charset="0"/>
              </a:rPr>
              <a:t>	infikuje řídící T-buňky</a:t>
            </a:r>
          </a:p>
          <a:p>
            <a:pPr>
              <a:defRPr/>
            </a:pPr>
            <a:r>
              <a:rPr lang="cs-CZ" sz="1600" b="0" dirty="0">
                <a:latin typeface="Tahoma" pitchFamily="34" charset="0"/>
              </a:rPr>
              <a:t>	důsledky: selhání </a:t>
            </a:r>
            <a:r>
              <a:rPr lang="cs-CZ" sz="1600" b="0" dirty="0" err="1">
                <a:latin typeface="Tahoma" pitchFamily="34" charset="0"/>
              </a:rPr>
              <a:t>IS</a:t>
            </a:r>
            <a:r>
              <a:rPr lang="cs-CZ" sz="1600" b="0" dirty="0">
                <a:latin typeface="Tahoma" pitchFamily="34" charset="0"/>
              </a:rPr>
              <a:t> </a:t>
            </a:r>
          </a:p>
          <a:p>
            <a:pPr>
              <a:defRPr/>
            </a:pPr>
            <a:r>
              <a:rPr lang="cs-CZ" sz="1600" b="0" dirty="0">
                <a:latin typeface="Tahoma" pitchFamily="34" charset="0"/>
              </a:rPr>
              <a:t>		- smrt v důsledku oportunních infekcí </a:t>
            </a:r>
          </a:p>
          <a:p>
            <a:pPr>
              <a:defRPr/>
            </a:pPr>
            <a:r>
              <a:rPr lang="cs-CZ" sz="1600" b="0" dirty="0">
                <a:latin typeface="Tahoma" pitchFamily="34" charset="0"/>
              </a:rPr>
              <a:t>		- neobvyklé nádory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4" r="37006" b="29208"/>
          <a:stretch>
            <a:fillRect/>
          </a:stretch>
        </p:blipFill>
        <p:spPr bwMode="auto">
          <a:xfrm>
            <a:off x="-11113" y="404813"/>
            <a:ext cx="9191626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6"/>
          <p:cNvSpPr>
            <a:spLocks noChangeArrowheads="1"/>
          </p:cNvSpPr>
          <p:nvPr/>
        </p:nvSpPr>
        <p:spPr bwMode="auto">
          <a:xfrm>
            <a:off x="304800" y="3933825"/>
            <a:ext cx="86106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Příklady</a:t>
            </a:r>
            <a:endParaRPr lang="cs-CZ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</a:t>
            </a:r>
            <a:r>
              <a:rPr lang="cs-CZ" altLang="en-US" sz="1800">
                <a:solidFill>
                  <a:schemeClr val="tx2"/>
                </a:solidFill>
              </a:rPr>
              <a:t>vymírání delfínů a tuleňů na morbilivirové infekce </a:t>
            </a:r>
            <a:r>
              <a:rPr lang="cs-CZ" altLang="en-US" sz="1800" b="0">
                <a:solidFill>
                  <a:schemeClr val="tx1"/>
                </a:solidFill>
              </a:rPr>
              <a:t>- korelace s PCBs, PCDDs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zvýšené </a:t>
            </a:r>
            <a:r>
              <a:rPr lang="cs-CZ" altLang="en-US" sz="1800">
                <a:solidFill>
                  <a:schemeClr val="tx2"/>
                </a:solidFill>
              </a:rPr>
              <a:t>incidence kožních onemocnění u ryb </a:t>
            </a:r>
            <a:r>
              <a:rPr lang="cs-CZ" altLang="en-US" sz="1800" b="0">
                <a:solidFill>
                  <a:schemeClr val="tx1"/>
                </a:solidFill>
              </a:rPr>
              <a:t>z kontaminovaných oblastí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- </a:t>
            </a:r>
            <a:r>
              <a:rPr lang="en-US" altLang="en-US" sz="1800">
                <a:solidFill>
                  <a:schemeClr val="tx2"/>
                </a:solidFill>
              </a:rPr>
              <a:t>As </a:t>
            </a:r>
            <a:r>
              <a:rPr lang="cs-CZ" altLang="en-US" sz="1800">
                <a:solidFill>
                  <a:schemeClr val="tx2"/>
                </a:solidFill>
              </a:rPr>
              <a:t>-</a:t>
            </a:r>
            <a:r>
              <a:rPr lang="en-US" altLang="en-US" sz="1800">
                <a:solidFill>
                  <a:schemeClr val="tx2"/>
                </a:solidFill>
              </a:rPr>
              <a:t>&gt; p</a:t>
            </a:r>
            <a:r>
              <a:rPr lang="cs-CZ" altLang="en-US" sz="1800">
                <a:solidFill>
                  <a:schemeClr val="tx2"/>
                </a:solidFill>
              </a:rPr>
              <a:t>římá toxicita pro buňky odstraňující nádory (NK) – karcinogenita As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imunotoxicita v důsledku embryo-fetální expozice PCDDs -</a:t>
            </a:r>
            <a:r>
              <a:rPr lang="en-US" altLang="en-US" sz="1800" b="0">
                <a:solidFill>
                  <a:schemeClr val="tx1"/>
                </a:solidFill>
              </a:rPr>
              <a:t>&gt; </a:t>
            </a:r>
            <a:r>
              <a:rPr lang="cs-CZ" altLang="en-US" sz="1800">
                <a:solidFill>
                  <a:schemeClr val="tx2"/>
                </a:solidFill>
              </a:rPr>
              <a:t>konvoluce </a:t>
            </a:r>
            <a:r>
              <a:rPr lang="en-US" altLang="en-US" sz="1800">
                <a:solidFill>
                  <a:schemeClr val="tx2"/>
                </a:solidFill>
              </a:rPr>
              <a:t>brzl</a:t>
            </a:r>
            <a:r>
              <a:rPr lang="cs-CZ" altLang="en-US" sz="1800">
                <a:solidFill>
                  <a:schemeClr val="tx2"/>
                </a:solidFill>
              </a:rPr>
              <a:t>íku </a:t>
            </a:r>
            <a:r>
              <a:rPr lang="cs-CZ" altLang="en-US" sz="1800" b="0">
                <a:solidFill>
                  <a:schemeClr val="tx1"/>
                </a:solidFill>
              </a:rPr>
              <a:t>(úplná degradace </a:t>
            </a:r>
            <a:r>
              <a:rPr lang="en-US" altLang="en-US" sz="1800" b="0">
                <a:solidFill>
                  <a:schemeClr val="tx1"/>
                </a:solidFill>
              </a:rPr>
              <a:t>/ apoptoza</a:t>
            </a:r>
            <a:r>
              <a:rPr lang="cs-CZ" altLang="en-US" sz="1800" b="0">
                <a:solidFill>
                  <a:schemeClr val="tx1"/>
                </a:solidFill>
              </a:rPr>
              <a:t>)– organismus bez T-buněk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2500" b="1" smtClean="0"/>
              <a:t>Orgánově-specifické typy toxicity: </a:t>
            </a:r>
            <a:br>
              <a:rPr lang="en-GB" altLang="en-US" sz="2500" b="1" smtClean="0"/>
            </a:br>
            <a:r>
              <a:rPr lang="cs-CZ" altLang="en-US" sz="2500" b="1" smtClean="0"/>
              <a:t>NEUROTOXICITA</a:t>
            </a:r>
            <a:endParaRPr lang="en-US" altLang="en-US" sz="25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Buněčný cyklus je přísně řízen a kontrolován</a:t>
            </a:r>
            <a:endParaRPr lang="en-GB" altLang="en-US" smtClean="0"/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pic>
        <p:nvPicPr>
          <p:cNvPr id="10244" name="Picture 6" descr="Regulace bun cyklu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442753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323850" y="981075"/>
            <a:ext cx="82819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u="sng">
                <a:solidFill>
                  <a:schemeClr val="tx1"/>
                </a:solidFill>
              </a:rPr>
              <a:t>Kontrolované faktory: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cs-CZ" altLang="en-US" sz="2400" b="0">
                <a:solidFill>
                  <a:schemeClr val="tx1"/>
                </a:solidFill>
              </a:rPr>
              <a:t>Extracelulární signály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cs-CZ" altLang="en-US" sz="2400" b="0">
                <a:solidFill>
                  <a:schemeClr val="tx1"/>
                </a:solidFill>
              </a:rPr>
              <a:t>Správná posloupnost událostí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cs-CZ" altLang="en-US" sz="2400" b="0">
                <a:solidFill>
                  <a:schemeClr val="tx1"/>
                </a:solidFill>
              </a:rPr>
              <a:t>Bezchybnost procesů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cs-CZ" altLang="en-US" sz="2400" b="0">
                <a:solidFill>
                  <a:schemeClr val="tx1"/>
                </a:solidFill>
              </a:rPr>
              <a:t>Dokončení každé fáze před zahájením další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endParaRPr lang="cs-CZ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u="sng">
                <a:solidFill>
                  <a:schemeClr val="tx1"/>
                </a:solidFill>
              </a:rPr>
              <a:t>Principy řízení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Fosforylace/Defosforylace</a:t>
            </a:r>
            <a:br>
              <a:rPr lang="cs-CZ" altLang="en-US" sz="2400">
                <a:solidFill>
                  <a:srgbClr val="FF0000"/>
                </a:solidFill>
              </a:rPr>
            </a:br>
            <a:r>
              <a:rPr lang="cs-CZ" altLang="en-US" sz="2400" b="0">
                <a:solidFill>
                  <a:schemeClr val="tx1"/>
                </a:solidFill>
              </a:rPr>
              <a:t>proteinů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Cykliny / CDK </a:t>
            </a:r>
            <a:r>
              <a:rPr lang="cs-CZ" altLang="en-US" sz="2400" b="0">
                <a:solidFill>
                  <a:schemeClr val="tx1"/>
                </a:solidFill>
              </a:rPr>
              <a:t>(cyklin-</a:t>
            </a:r>
            <a:br>
              <a:rPr lang="cs-CZ" altLang="en-US" sz="2400" b="0">
                <a:solidFill>
                  <a:schemeClr val="tx1"/>
                </a:solidFill>
              </a:rPr>
            </a:br>
            <a:r>
              <a:rPr lang="cs-CZ" altLang="en-US" sz="2400" b="0">
                <a:solidFill>
                  <a:schemeClr val="tx1"/>
                </a:solidFill>
              </a:rPr>
              <a:t>dependentní </a:t>
            </a:r>
            <a:r>
              <a:rPr lang="cs-CZ" altLang="en-US" sz="2400" u="sng">
                <a:solidFill>
                  <a:schemeClr val="tx1"/>
                </a:solidFill>
              </a:rPr>
              <a:t>kinázy</a:t>
            </a:r>
            <a:r>
              <a:rPr lang="cs-CZ" altLang="en-US" sz="2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chemeClr val="tx1"/>
                </a:solidFill>
              </a:rPr>
              <a:t>Velký význam proteinu </a:t>
            </a:r>
            <a:r>
              <a:rPr lang="cs-CZ" altLang="en-US" sz="2400">
                <a:solidFill>
                  <a:srgbClr val="FF0000"/>
                </a:solidFill>
              </a:rPr>
              <a:t>p53</a:t>
            </a:r>
          </a:p>
        </p:txBody>
      </p:sp>
      <p:sp>
        <p:nvSpPr>
          <p:cNvPr id="2" name="Obláček 1"/>
          <p:cNvSpPr/>
          <p:nvPr/>
        </p:nvSpPr>
        <p:spPr>
          <a:xfrm>
            <a:off x="3635375" y="3860800"/>
            <a:ext cx="1728788" cy="863600"/>
          </a:xfrm>
          <a:prstGeom prst="cloudCallout">
            <a:avLst>
              <a:gd name="adj1" fmla="val -96535"/>
              <a:gd name="adj2" fmla="val -2899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200" b="0" dirty="0">
                <a:solidFill>
                  <a:schemeClr val="tx2">
                    <a:lumMod val="75000"/>
                  </a:schemeClr>
                </a:solidFill>
              </a:rPr>
              <a:t>Mechanismy: modulace enzymů</a:t>
            </a:r>
            <a:endParaRPr lang="en-US"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bláček 6"/>
          <p:cNvSpPr/>
          <p:nvPr/>
        </p:nvSpPr>
        <p:spPr>
          <a:xfrm>
            <a:off x="3635375" y="5805488"/>
            <a:ext cx="1728788" cy="863600"/>
          </a:xfrm>
          <a:prstGeom prst="cloudCallout">
            <a:avLst>
              <a:gd name="adj1" fmla="val -96535"/>
              <a:gd name="adj2" fmla="val -2899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200" b="0" dirty="0" err="1">
                <a:solidFill>
                  <a:schemeClr val="tx2">
                    <a:lumMod val="75000"/>
                  </a:schemeClr>
                </a:solidFill>
              </a:rPr>
              <a:t>Signálování</a:t>
            </a:r>
            <a:r>
              <a:rPr lang="cs-CZ" sz="1200" b="0" dirty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algn="ctr">
              <a:defRPr/>
            </a:pPr>
            <a:r>
              <a:rPr lang="cs-CZ" sz="1200" b="0" dirty="0">
                <a:solidFill>
                  <a:schemeClr val="tx2">
                    <a:lumMod val="75000"/>
                  </a:schemeClr>
                </a:solidFill>
              </a:rPr>
              <a:t>regulace</a:t>
            </a:r>
            <a:endParaRPr lang="en-US"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82575" y="1476375"/>
            <a:ext cx="86106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500">
                <a:solidFill>
                  <a:schemeClr val="tx1"/>
                </a:solidFill>
                <a:sym typeface="Wingdings" pitchFamily="2" charset="2"/>
              </a:rPr>
              <a:t>1]</a:t>
            </a:r>
            <a:r>
              <a:rPr lang="cs-CZ" altLang="en-US" sz="2500">
                <a:solidFill>
                  <a:schemeClr val="tx1"/>
                </a:solidFill>
              </a:rPr>
              <a:t> AKUTNÍ toxicita </a:t>
            </a:r>
            <a:r>
              <a:rPr lang="cs-CZ" altLang="en-US" sz="1800" b="0">
                <a:solidFill>
                  <a:schemeClr val="tx1"/>
                </a:solidFill>
              </a:rPr>
              <a:t>	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- křeče, selhání CNS, smrt udušením atp.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5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500">
                <a:solidFill>
                  <a:schemeClr val="tx1"/>
                </a:solidFill>
              </a:rPr>
              <a:t>2]</a:t>
            </a:r>
            <a:r>
              <a:rPr lang="cs-CZ" altLang="en-US" sz="2500">
                <a:solidFill>
                  <a:schemeClr val="tx1"/>
                </a:solidFill>
              </a:rPr>
              <a:t>: CHRONICKÉ ÚČINKY</a:t>
            </a:r>
            <a:r>
              <a:rPr lang="cs-CZ" altLang="en-US" sz="2500" b="0">
                <a:solidFill>
                  <a:schemeClr val="tx1"/>
                </a:solidFill>
              </a:rPr>
              <a:t/>
            </a:r>
            <a:br>
              <a:rPr lang="cs-CZ" altLang="en-US" sz="2500" b="0">
                <a:solidFill>
                  <a:schemeClr val="tx1"/>
                </a:solidFill>
              </a:rPr>
            </a:br>
            <a:r>
              <a:rPr lang="cs-CZ" altLang="en-US" sz="25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2500" b="0">
                <a:solidFill>
                  <a:schemeClr val="tx1"/>
                </a:solidFill>
                <a:sym typeface="Wingdings" pitchFamily="2" charset="2"/>
              </a:rPr>
              <a:t> popula</a:t>
            </a:r>
            <a:r>
              <a:rPr lang="cs-CZ" altLang="en-US" sz="2500" b="0">
                <a:solidFill>
                  <a:schemeClr val="tx1"/>
                </a:solidFill>
                <a:sym typeface="Wingdings" pitchFamily="2" charset="2"/>
              </a:rPr>
              <a:t>ční změny atd.</a:t>
            </a:r>
            <a:endParaRPr lang="en-US" altLang="en-US" sz="25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cs-CZ" altLang="en-US" sz="2500" b="0">
                <a:solidFill>
                  <a:schemeClr val="tx1"/>
                </a:solidFill>
              </a:rPr>
              <a:t>Změny v chování </a:t>
            </a:r>
            <a:r>
              <a:rPr lang="cs-CZ" altLang="en-US" sz="1800" b="0">
                <a:solidFill>
                  <a:schemeClr val="tx1"/>
                </a:solidFill>
              </a:rPr>
              <a:t>-</a:t>
            </a:r>
            <a:r>
              <a:rPr lang="cs-CZ" altLang="en-US" sz="1700" b="0">
                <a:solidFill>
                  <a:schemeClr val="tx1"/>
                </a:solidFill>
              </a:rPr>
              <a:t> kritické pro přežití: reprodukční chování, hledání kořisti, potravní zvyky, ochrana před predátory, učení a paměť, orientace, komunikace, socializace a lokomoce</a:t>
            </a:r>
          </a:p>
          <a:p>
            <a:pPr lvl="1">
              <a:spcBef>
                <a:spcPct val="0"/>
              </a:spcBef>
              <a:buClrTx/>
              <a:buFont typeface="Wingdings" pitchFamily="2" charset="2"/>
              <a:buNone/>
            </a:pPr>
            <a:endParaRPr lang="cs-CZ" altLang="en-US" sz="17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itchFamily="2" charset="2"/>
              <a:buNone/>
            </a:pPr>
            <a:endParaRPr lang="cs-CZ" altLang="en-US" sz="17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cs-CZ" altLang="en-US" sz="2000" b="0" u="sng">
                <a:solidFill>
                  <a:schemeClr val="tx1"/>
                </a:solidFill>
              </a:rPr>
              <a:t>Příklady neurotoxických kontaminantů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* Insekticidy (organofosfáty, karbamáty …)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Vliv látek na nervový systém NEUROTOXICITA 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804863"/>
            <a:ext cx="26257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304800" y="1219200"/>
            <a:ext cx="86106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narušení </a:t>
            </a:r>
            <a:r>
              <a:rPr lang="cs-CZ" altLang="en-US" sz="2000">
                <a:solidFill>
                  <a:schemeClr val="tx2"/>
                </a:solidFill>
              </a:rPr>
              <a:t>synchronizace uvolňování gamet </a:t>
            </a:r>
            <a:r>
              <a:rPr lang="cs-CZ" altLang="en-US" sz="2000" b="0">
                <a:solidFill>
                  <a:schemeClr val="tx1"/>
                </a:solidFill>
              </a:rPr>
              <a:t>při páření vodních živočichů (bezobratlích i obratlovců)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uvolňování a recepce </a:t>
            </a:r>
            <a:r>
              <a:rPr lang="cs-CZ" altLang="en-US" sz="2000">
                <a:solidFill>
                  <a:schemeClr val="tx2"/>
                </a:solidFill>
              </a:rPr>
              <a:t>feromonů </a:t>
            </a:r>
            <a:r>
              <a:rPr lang="cs-CZ" altLang="en-US" sz="2000" b="0">
                <a:solidFill>
                  <a:schemeClr val="tx1"/>
                </a:solidFill>
              </a:rPr>
              <a:t>u hmyzu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ptáci / savci - </a:t>
            </a:r>
            <a:r>
              <a:rPr lang="cs-CZ" altLang="en-US" sz="2000">
                <a:solidFill>
                  <a:schemeClr val="tx2"/>
                </a:solidFill>
              </a:rPr>
              <a:t>poruchy složitého reprodukčního chování </a:t>
            </a:r>
            <a:r>
              <a:rPr lang="cs-CZ" altLang="en-US" sz="2000" b="0">
                <a:solidFill>
                  <a:schemeClr val="tx1"/>
                </a:solidFill>
              </a:rPr>
              <a:t>(vábení apod.)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synchronizace </a:t>
            </a:r>
            <a:r>
              <a:rPr lang="cs-CZ" altLang="en-US" sz="2000">
                <a:solidFill>
                  <a:schemeClr val="tx2"/>
                </a:solidFill>
              </a:rPr>
              <a:t>potravních zvyků s proudy/přílivem-odlivem </a:t>
            </a:r>
            <a:r>
              <a:rPr lang="cs-CZ" altLang="en-US" sz="2000" b="0">
                <a:solidFill>
                  <a:schemeClr val="tx1"/>
                </a:solidFill>
              </a:rPr>
              <a:t>u řady měkkýšů</a:t>
            </a:r>
          </a:p>
          <a:p>
            <a:pPr marL="0"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cs-CZ" altLang="en-US" sz="2400" b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en-US" sz="2400" b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en-US" sz="2400" b="0">
                <a:solidFill>
                  <a:srgbClr val="FF0000"/>
                </a:solidFill>
              </a:rPr>
              <a:t>ni</a:t>
            </a:r>
            <a:r>
              <a:rPr lang="cs-CZ" altLang="en-US" sz="2400" b="0">
                <a:solidFill>
                  <a:srgbClr val="FF0000"/>
                </a:solidFill>
              </a:rPr>
              <a:t>žší reprodukční úspěch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snížení </a:t>
            </a:r>
            <a:r>
              <a:rPr lang="cs-CZ" altLang="en-US" sz="2000">
                <a:solidFill>
                  <a:schemeClr val="tx2"/>
                </a:solidFill>
              </a:rPr>
              <a:t>schopnosti lovit </a:t>
            </a:r>
            <a:r>
              <a:rPr lang="cs-CZ" altLang="en-US" sz="2000" b="0">
                <a:solidFill>
                  <a:schemeClr val="tx1"/>
                </a:solidFill>
              </a:rPr>
              <a:t>potravu u ryb (Hg kontaminovaná místa)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snížení rychlosti </a:t>
            </a:r>
            <a:r>
              <a:rPr lang="cs-CZ" altLang="en-US" sz="2000">
                <a:solidFill>
                  <a:schemeClr val="tx2"/>
                </a:solidFill>
              </a:rPr>
              <a:t>zahrabání (schování před predátory) u škeblí</a:t>
            </a:r>
          </a:p>
          <a:p>
            <a:pPr marL="0" lvl="1">
              <a:spcBef>
                <a:spcPct val="0"/>
              </a:spcBef>
              <a:buClrTx/>
              <a:buFontTx/>
              <a:buNone/>
            </a:pPr>
            <a:r>
              <a:rPr lang="cs-CZ" altLang="en-US" sz="3200" b="0">
                <a:solidFill>
                  <a:schemeClr val="tx1"/>
                </a:solidFill>
              </a:rPr>
              <a:t>	</a:t>
            </a:r>
            <a:r>
              <a:rPr lang="cs-CZ" altLang="en-US" sz="2400" b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en-US" sz="2400" b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en-US" sz="2400" b="0">
                <a:solidFill>
                  <a:srgbClr val="FF0000"/>
                </a:solidFill>
              </a:rPr>
              <a:t>ni</a:t>
            </a:r>
            <a:r>
              <a:rPr lang="cs-CZ" altLang="en-US" sz="2400" b="0">
                <a:solidFill>
                  <a:srgbClr val="FF0000"/>
                </a:solidFill>
              </a:rPr>
              <a:t>žší fitness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b="0">
              <a:solidFill>
                <a:schemeClr val="tx1"/>
              </a:solidFill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NEUROTOXICITA – chronické projevy: příklady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2500" b="1" smtClean="0"/>
              <a:t>Orgánově-specifické typy toxicity: </a:t>
            </a:r>
            <a:br>
              <a:rPr lang="en-GB" altLang="en-US" sz="2500" b="1" smtClean="0"/>
            </a:br>
            <a:r>
              <a:rPr lang="en-GB" altLang="en-US" sz="2500" b="1" smtClean="0"/>
              <a:t>Nefrotoxicita – příklad diclofenac</a:t>
            </a:r>
            <a:endParaRPr lang="en-US" altLang="en-US" sz="25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2800" smtClean="0">
                <a:solidFill>
                  <a:schemeClr val="tx1"/>
                </a:solidFill>
              </a:rPr>
              <a:t>Nefrotoxicita – příklad DICLOFENAC</a:t>
            </a:r>
            <a:endParaRPr lang="cs-CZ" altLang="en-US" sz="2800" smtClean="0">
              <a:solidFill>
                <a:schemeClr val="tx1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052513"/>
            <a:ext cx="8640762" cy="5805487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b="1" smtClean="0"/>
          </a:p>
        </p:txBody>
      </p:sp>
      <p:pic>
        <p:nvPicPr>
          <p:cNvPr id="77828" name="Picture 4" descr="http://img2.allvoices.com/thumbs/image/609/480/103574038-diclofenac-dr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573463"/>
            <a:ext cx="374491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17272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18002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4" descr="http://www.painstopanswers.com/images/diclofena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14655" r="7040" b="12077"/>
          <a:stretch>
            <a:fillRect/>
          </a:stretch>
        </p:blipFill>
        <p:spPr bwMode="auto">
          <a:xfrm>
            <a:off x="2555875" y="2133600"/>
            <a:ext cx="19446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ovéPole 15"/>
          <p:cNvSpPr txBox="1">
            <a:spLocks noChangeArrowheads="1"/>
          </p:cNvSpPr>
          <p:nvPr/>
        </p:nvSpPr>
        <p:spPr bwMode="auto">
          <a:xfrm>
            <a:off x="250825" y="1125538"/>
            <a:ext cx="68691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Diclofenac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GB" altLang="en-US" sz="1800" b="0">
                <a:solidFill>
                  <a:schemeClr val="tx1"/>
                </a:solidFill>
              </a:rPr>
              <a:t>Zástupce ze skupiny NSAD (nonsteroidal antiinflammatory drugs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GB" altLang="en-US" sz="1800" b="0">
                <a:solidFill>
                  <a:schemeClr val="tx1"/>
                </a:solidFill>
              </a:rPr>
              <a:t>Podobné účinky (tlumí projevy zánětu) jako ibuprofen, paralen </a:t>
            </a:r>
          </a:p>
        </p:txBody>
      </p:sp>
      <p:sp>
        <p:nvSpPr>
          <p:cNvPr id="77833" name="TextovéPole 18"/>
          <p:cNvSpPr txBox="1">
            <a:spLocks noChangeArrowheads="1"/>
          </p:cNvSpPr>
          <p:nvPr/>
        </p:nvSpPr>
        <p:spPr bwMode="auto">
          <a:xfrm>
            <a:off x="323850" y="3933825"/>
            <a:ext cx="464978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GB" altLang="en-US" sz="1600" b="0">
                <a:solidFill>
                  <a:schemeClr val="tx1"/>
                </a:solidFill>
              </a:rPr>
              <a:t>Používání ve veterinární medicíně</a:t>
            </a:r>
          </a:p>
          <a:p>
            <a:pPr eaLnBrk="1" hangingPunct="1">
              <a:spcBef>
                <a:spcPct val="0"/>
              </a:spcBef>
              <a:buClrTx/>
            </a:pPr>
            <a:endParaRPr lang="en-GB" altLang="en-US" sz="1600" b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GB" altLang="en-US" sz="1600" b="0">
                <a:solidFill>
                  <a:schemeClr val="tx1"/>
                </a:solidFill>
              </a:rPr>
              <a:t>neočekávané akumulace v domácích zvířatech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GB" altLang="en-US" sz="1600" b="0">
                <a:solidFill>
                  <a:schemeClr val="tx1"/>
                </a:solidFill>
              </a:rPr>
              <a:t>velká toxicita pro dravce (mrchožrouty)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: neočekávaná NEFROTOXICITA </a:t>
            </a:r>
            <a:r>
              <a:rPr lang="en-GB" altLang="en-US" sz="1600" b="0">
                <a:solidFill>
                  <a:schemeClr val="tx1"/>
                </a:solidFill>
              </a:rPr>
              <a:t/>
            </a:r>
            <a:br>
              <a:rPr lang="en-GB" altLang="en-US" sz="1600" b="0">
                <a:solidFill>
                  <a:schemeClr val="tx1"/>
                </a:solidFill>
              </a:rPr>
            </a:br>
            <a:r>
              <a:rPr lang="en-GB" altLang="en-US" sz="1600" b="0">
                <a:solidFill>
                  <a:schemeClr val="tx1"/>
                </a:solidFill>
              </a:rPr>
              <a:t>	</a:t>
            </a:r>
            <a:r>
              <a:rPr lang="cs-CZ" altLang="en-US" sz="16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1600" b="0">
                <a:solidFill>
                  <a:schemeClr val="tx1"/>
                </a:solidFill>
                <a:sym typeface="Wingdings" pitchFamily="2" charset="2"/>
              </a:rPr>
              <a:t> akutn</a:t>
            </a:r>
            <a:r>
              <a:rPr lang="en-GB" altLang="en-US" sz="1600" b="0">
                <a:solidFill>
                  <a:schemeClr val="tx1"/>
                </a:solidFill>
                <a:sym typeface="Wingdings" pitchFamily="2" charset="2"/>
              </a:rPr>
              <a:t>í mortalita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600" b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0">
                <a:solidFill>
                  <a:schemeClr val="tx1"/>
                </a:solidFill>
                <a:sym typeface="Wingdings" pitchFamily="2" charset="2"/>
              </a:rPr>
              <a:t>Velký problém v Indii a Pakistánu, </a:t>
            </a:r>
            <a:br>
              <a:rPr lang="en-GB" altLang="en-US" sz="1600" b="0">
                <a:solidFill>
                  <a:schemeClr val="tx1"/>
                </a:solidFill>
                <a:sym typeface="Wingdings" pitchFamily="2" charset="2"/>
              </a:rPr>
            </a:br>
            <a:r>
              <a:rPr lang="en-GB" altLang="en-US" sz="1600" b="0">
                <a:solidFill>
                  <a:schemeClr val="tx1"/>
                </a:solidFill>
                <a:sym typeface="Wingdings" pitchFamily="2" charset="2"/>
              </a:rPr>
              <a:t>ale i v Evropě (Řecko, Španělsko, Itálie, Kypr)</a:t>
            </a:r>
            <a:endParaRPr lang="en-GB" altLang="en-US" sz="1600" b="0">
              <a:solidFill>
                <a:schemeClr val="tx1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6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200" b="1" smtClean="0"/>
              <a:t>Poruchy růstu</a:t>
            </a:r>
            <a:r>
              <a:rPr lang="en-GB" altLang="en-US" sz="3200" b="1" smtClean="0"/>
              <a:t> a příjmu potravy</a:t>
            </a:r>
            <a:endParaRPr lang="en-US" altLang="en-US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304800" y="990600"/>
            <a:ext cx="86106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Akutní snížení </a:t>
            </a:r>
            <a:r>
              <a:rPr lang="cs-CZ" altLang="en-US" sz="2200" b="0">
                <a:solidFill>
                  <a:schemeClr val="tx1"/>
                </a:solidFill>
              </a:rPr>
              <a:t>přijmu potravy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reflektuje akutní i chronický zdravotní stav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en-GB" altLang="en-US" sz="22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cs-CZ" altLang="en-US" sz="2200" b="0">
                <a:solidFill>
                  <a:schemeClr val="tx1"/>
                </a:solidFill>
              </a:rPr>
              <a:t> ovlivnění růstu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Další příčiny </a:t>
            </a:r>
            <a:r>
              <a:rPr lang="en-US" altLang="en-US" sz="2200">
                <a:solidFill>
                  <a:schemeClr val="tx2"/>
                </a:solidFill>
              </a:rPr>
              <a:t>poruch p</a:t>
            </a:r>
            <a:r>
              <a:rPr lang="en-GB" altLang="en-US" sz="2200">
                <a:solidFill>
                  <a:schemeClr val="tx2"/>
                </a:solidFill>
              </a:rPr>
              <a:t>říjmu potravy</a:t>
            </a:r>
            <a:br>
              <a:rPr lang="en-GB" altLang="en-US" sz="2200">
                <a:solidFill>
                  <a:schemeClr val="tx2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snížený příjem potravy v důsledku snížených schopností vyhledat, chytit a konzumovat kořist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- chemosenzory</a:t>
            </a:r>
            <a:r>
              <a:rPr lang="en-GB" altLang="en-US" sz="1800" b="0">
                <a:solidFill>
                  <a:schemeClr val="tx1"/>
                </a:solidFill>
              </a:rPr>
              <a:t> /  </a:t>
            </a:r>
            <a:r>
              <a:rPr lang="cs-CZ" altLang="en-US" sz="1800" b="0">
                <a:solidFill>
                  <a:schemeClr val="tx1"/>
                </a:solidFill>
              </a:rPr>
              <a:t>vizuální zpracování informace</a:t>
            </a:r>
            <a:r>
              <a:rPr lang="en-GB" altLang="en-US" sz="1800" b="0">
                <a:solidFill>
                  <a:schemeClr val="tx1"/>
                </a:solidFill>
              </a:rPr>
              <a:t> / </a:t>
            </a:r>
            <a:r>
              <a:rPr lang="cs-CZ" altLang="en-US" sz="1800" b="0">
                <a:solidFill>
                  <a:schemeClr val="tx1"/>
                </a:solidFill>
              </a:rPr>
              <a:t> koordinace a lokomoce</a:t>
            </a:r>
            <a:r>
              <a:rPr lang="en-GB" altLang="en-US" sz="1800" b="0">
                <a:solidFill>
                  <a:schemeClr val="tx1"/>
                </a:solidFill>
              </a:rPr>
              <a:t/>
            </a:r>
            <a:br>
              <a:rPr lang="en-GB" altLang="en-US" sz="1800" b="0">
                <a:solidFill>
                  <a:schemeClr val="tx1"/>
                </a:solidFill>
              </a:rPr>
            </a:br>
            <a:r>
              <a:rPr lang="en-GB" altLang="en-US" sz="1800" b="0">
                <a:solidFill>
                  <a:schemeClr val="tx1"/>
                </a:solidFill>
              </a:rPr>
              <a:t>(důsledky neurotoxicity)</a:t>
            </a:r>
            <a:endParaRPr lang="cs-CZ" altLang="en-US" sz="18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Účinky prokázány u řady zvířat a toxikantů</a:t>
            </a:r>
            <a:r>
              <a:rPr lang="en-US" altLang="en-US" sz="2200" b="0">
                <a:solidFill>
                  <a:schemeClr val="tx1"/>
                </a:solidFill>
              </a:rPr>
              <a:t>/</a:t>
            </a:r>
            <a:r>
              <a:rPr lang="cs-CZ" altLang="en-US" sz="2200" b="0">
                <a:solidFill>
                  <a:schemeClr val="tx1"/>
                </a:solidFill>
              </a:rPr>
              <a:t>stresorů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 b="0">
                <a:solidFill>
                  <a:schemeClr val="tx1"/>
                </a:solidFill>
              </a:rPr>
              <a:t>	- </a:t>
            </a:r>
            <a:r>
              <a:rPr lang="cs-CZ" altLang="en-US" sz="1500" b="0" i="1">
                <a:solidFill>
                  <a:schemeClr val="tx1"/>
                </a:solidFill>
              </a:rPr>
              <a:t>ryby vs. kovy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 b="0" i="1">
                <a:solidFill>
                  <a:schemeClr val="tx1"/>
                </a:solidFill>
              </a:rPr>
              <a:t>	- ryby vs. změny habitatu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 b="0" i="1">
                <a:solidFill>
                  <a:schemeClr val="tx1"/>
                </a:solidFill>
              </a:rPr>
              <a:t>	- zvěř vs. infekce (imunosuprese po působení organochlorových látek)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500" b="0" i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Sledování změn v příjmu potravy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rgbClr val="FF0000"/>
                </a:solidFill>
              </a:rPr>
              <a:t>	– citlivý parametr i v experimentálním testování (eko)toxicity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</a:t>
            </a:r>
            <a:endParaRPr lang="cs-CZ" altLang="en-US" sz="1500" b="0" i="1">
              <a:solidFill>
                <a:schemeClr val="tx1"/>
              </a:solidFill>
            </a:endParaRPr>
          </a:p>
        </p:txBody>
      </p:sp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ZMĚNY PŘÍJMU POTRAVY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304800" y="1052513"/>
            <a:ext cx="86106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RŮST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důležitý parametr umožňující přežít a rozmnožovat se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integruje 	příjem potravy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asimilaci a využití energie během dlouhé doby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</a:rPr>
              <a:t>- </a:t>
            </a:r>
            <a:r>
              <a:rPr lang="en-US" altLang="en-US" sz="2200" b="0">
                <a:solidFill>
                  <a:schemeClr val="tx2"/>
                </a:solidFill>
              </a:rPr>
              <a:t>D</a:t>
            </a:r>
            <a:r>
              <a:rPr lang="cs-CZ" altLang="en-US" sz="2200" b="0">
                <a:solidFill>
                  <a:schemeClr val="tx2"/>
                </a:solidFill>
              </a:rPr>
              <a:t>ůsledky zpomalení růstu: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en-GB" altLang="en-US" sz="22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cs-CZ" altLang="en-US" sz="2200" b="0">
                <a:solidFill>
                  <a:schemeClr val="tx1"/>
                </a:solidFill>
              </a:rPr>
              <a:t> zpožděné dosažení reprodukční vyspělosti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en-GB" altLang="en-US" sz="22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snížený </a:t>
            </a:r>
            <a:r>
              <a:rPr lang="en-US" altLang="en-US" sz="2200" b="0">
                <a:solidFill>
                  <a:schemeClr val="tx1"/>
                </a:solidFill>
              </a:rPr>
              <a:t>reproduk</a:t>
            </a:r>
            <a:r>
              <a:rPr lang="cs-CZ" altLang="en-US" sz="2200" b="0">
                <a:solidFill>
                  <a:schemeClr val="tx1"/>
                </a:solidFill>
              </a:rPr>
              <a:t>ční úspěch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en-GB" altLang="en-US" sz="2200" b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altLang="en-US" sz="2200" b="0">
                <a:solidFill>
                  <a:schemeClr val="tx1"/>
                </a:solidFill>
              </a:rPr>
              <a:t>popula</a:t>
            </a:r>
            <a:r>
              <a:rPr lang="cs-CZ" altLang="en-US" sz="2200" b="0">
                <a:solidFill>
                  <a:schemeClr val="tx1"/>
                </a:solidFill>
              </a:rPr>
              <a:t>ční změny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Sledování růstu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rgbClr val="FF0000"/>
                </a:solidFill>
              </a:rPr>
              <a:t>– citlivý parametr i v experimentálním testování (eko)toxicity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– hodnocení velikosti jedinců (hmota, délka…) NEBO celých populací (zákal při růstu bakterií, množství chlorofylu u zelených řas atd.)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500">
                <a:solidFill>
                  <a:srgbClr val="FF3300"/>
                </a:solidFill>
              </a:rPr>
              <a:t>POŠKOZENÍ RŮSTU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38457" r="9375" b="28125"/>
          <a:stretch>
            <a:fillRect/>
          </a:stretch>
        </p:blipFill>
        <p:spPr bwMode="auto">
          <a:xfrm>
            <a:off x="3924300" y="3500438"/>
            <a:ext cx="48387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22917" r="10938" b="45833"/>
          <a:stretch>
            <a:fillRect/>
          </a:stretch>
        </p:blipFill>
        <p:spPr bwMode="auto">
          <a:xfrm>
            <a:off x="376238" y="1412875"/>
            <a:ext cx="606742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6"/>
          <p:cNvSpPr>
            <a:spLocks noChangeArrowheads="1"/>
          </p:cNvSpPr>
          <p:nvPr/>
        </p:nvSpPr>
        <p:spPr bwMode="auto">
          <a:xfrm>
            <a:off x="304800" y="304800"/>
            <a:ext cx="8610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500">
                <a:solidFill>
                  <a:srgbClr val="FF3300"/>
                </a:solidFill>
              </a:rPr>
              <a:t>Příklad: vliv PAH (fototoxicita +</a:t>
            </a:r>
            <a:r>
              <a:rPr lang="en-US" altLang="en-US" sz="2500">
                <a:solidFill>
                  <a:srgbClr val="FF3300"/>
                </a:solidFill>
              </a:rPr>
              <a:t>/</a:t>
            </a:r>
            <a:r>
              <a:rPr lang="cs-CZ" altLang="en-US" sz="2500">
                <a:solidFill>
                  <a:srgbClr val="FF3300"/>
                </a:solidFill>
              </a:rPr>
              <a:t>- UV) na růst ryb</a:t>
            </a:r>
          </a:p>
        </p:txBody>
      </p:sp>
      <p:sp>
        <p:nvSpPr>
          <p:cNvPr id="81925" name="Text Box 7"/>
          <p:cNvSpPr txBox="1">
            <a:spLocks noChangeArrowheads="1"/>
          </p:cNvSpPr>
          <p:nvPr/>
        </p:nvSpPr>
        <p:spPr bwMode="auto">
          <a:xfrm>
            <a:off x="323850" y="981075"/>
            <a:ext cx="706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Modelový organismus – halančík rýžovištní (Japanese medaka)</a:t>
            </a:r>
          </a:p>
        </p:txBody>
      </p:sp>
      <p:pic>
        <p:nvPicPr>
          <p:cNvPr id="819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33845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179388" y="1052513"/>
            <a:ext cx="86106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DESTRUENTI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(dekompozitoři)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u="sng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rgbClr val="FF3300"/>
                </a:solidFill>
              </a:rPr>
              <a:t>- BAKTERIE – </a:t>
            </a:r>
            <a:br>
              <a:rPr lang="cs-CZ" altLang="en-US" sz="3000">
                <a:solidFill>
                  <a:srgbClr val="FF3300"/>
                </a:solidFill>
              </a:rPr>
            </a:br>
            <a:r>
              <a:rPr lang="cs-CZ" altLang="en-US" sz="3000">
                <a:solidFill>
                  <a:srgbClr val="FF3300"/>
                </a:solidFill>
              </a:rPr>
              <a:t/>
            </a:r>
            <a:br>
              <a:rPr lang="cs-CZ" altLang="en-US" sz="3000">
                <a:solidFill>
                  <a:srgbClr val="FF3300"/>
                </a:solidFill>
              </a:rPr>
            </a:br>
            <a:r>
              <a:rPr lang="cs-CZ" altLang="en-US" sz="3000">
                <a:solidFill>
                  <a:srgbClr val="FF3300"/>
                </a:solidFill>
              </a:rPr>
              <a:t>- DALŠÍ MIKROORGANISMY –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 i="1">
                <a:solidFill>
                  <a:srgbClr val="FF3300"/>
                </a:solidFill>
              </a:rPr>
              <a:t>Houby, plísně, kvasinky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0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Funkčně velmi důležitá složka ekosystémů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recyklace živin a materiálu (</a:t>
            </a:r>
            <a:r>
              <a:rPr lang="cs-CZ" altLang="en-US" sz="2200">
                <a:solidFill>
                  <a:schemeClr val="tx2"/>
                </a:solidFill>
              </a:rPr>
              <a:t>biogeochemické cykly</a:t>
            </a:r>
            <a:r>
              <a:rPr lang="cs-CZ" altLang="en-US" sz="2200" b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udržení úrodnosti a kvality půdy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biodegradační procesy v půdě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samočistící schopnost vody atd.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Význam destruentů (bakterie, mikroorganismy)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83972" name="Picture 2" descr="http://askabiologist.asu.edu/sites/default/files/image/ecosystems/ecosystem_movemen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08275"/>
            <a:ext cx="366077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8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smtClean="0"/>
              <a:t>Protein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smtClean="0">
                <a:solidFill>
                  <a:srgbClr val="FF0000"/>
                </a:solidFill>
              </a:rPr>
              <a:t>p53</a:t>
            </a:r>
            <a:endParaRPr lang="cs-CZ" altLang="en-US" dirty="0" smtClean="0"/>
          </a:p>
        </p:txBody>
      </p:sp>
      <p:pic>
        <p:nvPicPr>
          <p:cNvPr id="11267" name="Picture 2" descr="p53-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622"/>
            <a:ext cx="914400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052736"/>
            <a:ext cx="5384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dirty="0" smtClean="0"/>
              <a:t>Velký </a:t>
            </a:r>
            <a:r>
              <a:rPr lang="cs-CZ" altLang="en-US" dirty="0"/>
              <a:t>význam v kontrole buněčných </a:t>
            </a:r>
            <a:r>
              <a:rPr lang="cs-CZ" altLang="en-US" dirty="0" smtClean="0"/>
              <a:t>procesů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Klíčový „určovatel“ buněčného osudu 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376238" y="260350"/>
            <a:ext cx="76612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1"/>
                </a:solidFill>
              </a:rPr>
              <a:t>Bio-geo-chemické cykly</a:t>
            </a:r>
            <a:endParaRPr lang="cs-CZ" altLang="en-US" sz="30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7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700" b="0" i="1">
                <a:solidFill>
                  <a:schemeClr val="tx1"/>
                </a:solidFill>
              </a:rPr>
              <a:t>Jen pro připomenutí … studenti: orientovat se v  klíčových procesech</a:t>
            </a:r>
            <a:r>
              <a:rPr lang="cs-CZ" altLang="en-US" sz="1700" b="0">
                <a:solidFill>
                  <a:schemeClr val="tx1"/>
                </a:solidFill>
              </a:rPr>
              <a:t/>
            </a:r>
            <a:br>
              <a:rPr lang="cs-CZ" altLang="en-US" sz="1700" b="0">
                <a:solidFill>
                  <a:schemeClr val="tx1"/>
                </a:solidFill>
              </a:rPr>
            </a:br>
            <a:r>
              <a:rPr lang="cs-CZ" altLang="en-US" sz="1700" b="0">
                <a:solidFill>
                  <a:schemeClr val="tx1"/>
                </a:solidFill>
              </a:rPr>
              <a:t>    * Koloběh vody,     * Koloběh kyslíku    * Koloběh dusíku    * Koloběh uhlíku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700" b="0">
                <a:solidFill>
                  <a:schemeClr val="tx1"/>
                </a:solidFill>
              </a:rPr>
              <a:t>    * Koloběh síry        * Koloběh fosforu    * Koloběh vodíku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700" b="0">
              <a:solidFill>
                <a:schemeClr val="tx1"/>
              </a:solidFill>
            </a:endParaRPr>
          </a:p>
        </p:txBody>
      </p:sp>
      <p:pic>
        <p:nvPicPr>
          <p:cNvPr id="849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763270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304800" y="981075"/>
            <a:ext cx="8610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1) jedno(málo)buněčné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>
                <a:solidFill>
                  <a:schemeClr val="tx2"/>
                </a:solidFill>
              </a:rPr>
              <a:t>velký specifický povrch </a:t>
            </a:r>
            <a:r>
              <a:rPr lang="cs-CZ" altLang="en-US" sz="2200" b="0">
                <a:solidFill>
                  <a:schemeClr val="tx1"/>
                </a:solidFill>
              </a:rPr>
              <a:t>- snadný cíl řady toxických látek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2) Relativně dobrá</a:t>
            </a:r>
            <a:r>
              <a:rPr lang="en-US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ochrana před okolím (buněčná stěna)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3) </a:t>
            </a:r>
            <a:r>
              <a:rPr lang="en-US" altLang="en-US" sz="2200">
                <a:solidFill>
                  <a:schemeClr val="tx2"/>
                </a:solidFill>
              </a:rPr>
              <a:t>r</a:t>
            </a:r>
            <a:r>
              <a:rPr lang="cs-CZ" altLang="en-US" sz="2200">
                <a:solidFill>
                  <a:schemeClr val="tx2"/>
                </a:solidFill>
              </a:rPr>
              <a:t>ychlý růst a dělení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zpravidla </a:t>
            </a:r>
            <a:r>
              <a:rPr lang="cs-CZ" altLang="en-US" sz="2200" b="0">
                <a:solidFill>
                  <a:schemeClr val="tx2"/>
                </a:solidFill>
              </a:rPr>
              <a:t>dobrá adaptace</a:t>
            </a:r>
            <a:r>
              <a:rPr lang="cs-CZ" altLang="en-US" sz="2200" b="0">
                <a:solidFill>
                  <a:schemeClr val="tx1"/>
                </a:solidFill>
              </a:rPr>
              <a:t> populací na změny podmínek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 i="1">
                <a:solidFill>
                  <a:schemeClr val="tx1"/>
                </a:solidFill>
              </a:rPr>
              <a:t>(viz příklady – vznik rezistencí)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Specifické vlastnosti mikroorganismů </a:t>
            </a:r>
            <a:br>
              <a:rPr lang="cs-CZ" altLang="en-US" sz="2400">
                <a:solidFill>
                  <a:srgbClr val="FF3300"/>
                </a:solidFill>
              </a:rPr>
            </a:br>
            <a:r>
              <a:rPr lang="cs-CZ" altLang="en-US" sz="2400" b="0" i="1">
                <a:solidFill>
                  <a:srgbClr val="FF3300"/>
                </a:solidFill>
              </a:rPr>
              <a:t>v kontextu ekotoxikologie </a:t>
            </a:r>
          </a:p>
        </p:txBody>
      </p:sp>
      <p:pic>
        <p:nvPicPr>
          <p:cNvPr id="86020" name="Picture 2" descr="http://upload.wikimedia.org/wikipedia/commons/thumb/3/32/EscherichiaColi_NIAID.jpg/210px-EscherichiaColi_NIA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08438"/>
            <a:ext cx="2935288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Důsledky ekotoxicity pro destruenty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Narušení základních funkcí mikroorganismů: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… snížená metabolická aktivita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… snížení recyklace materiálu v ekosystémech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…. neschopnost samočištění a biodegradací toxických látek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Genotoxicita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obecný problém </a:t>
            </a:r>
            <a:r>
              <a:rPr lang="cs-CZ" altLang="en-US" sz="2200">
                <a:solidFill>
                  <a:schemeClr val="tx2"/>
                </a:solidFill>
              </a:rPr>
              <a:t>změny genofondu</a:t>
            </a:r>
            <a:r>
              <a:rPr lang="cs-CZ" altLang="en-US" sz="2200" b="0">
                <a:solidFill>
                  <a:schemeClr val="tx1"/>
                </a:solidFill>
              </a:rPr>
              <a:t> v ekosystému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další důsledky genotoxicity u bakterií: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</a:t>
            </a:r>
            <a:r>
              <a:rPr lang="cs-CZ" altLang="en-US" sz="2200" b="0">
                <a:solidFill>
                  <a:schemeClr val="tx2"/>
                </a:solidFill>
              </a:rPr>
              <a:t>selekce bakterií resistentních na antibiotika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</a:t>
            </a:r>
            <a:r>
              <a:rPr lang="cs-CZ" altLang="en-US" sz="2200" b="0">
                <a:solidFill>
                  <a:schemeClr val="tx2"/>
                </a:solidFill>
              </a:rPr>
              <a:t>selekce virulentních bakterií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	-</a:t>
            </a:r>
            <a:r>
              <a:rPr lang="en-US" altLang="en-US" sz="2200" b="0">
                <a:solidFill>
                  <a:schemeClr val="tx1"/>
                </a:solidFill>
              </a:rPr>
              <a:t>&gt; </a:t>
            </a:r>
            <a:r>
              <a:rPr lang="cs-CZ" altLang="en-US" sz="2200" b="0" i="1">
                <a:solidFill>
                  <a:schemeClr val="tx1"/>
                </a:solidFill>
              </a:rPr>
              <a:t>zvýšené infekce u vyšších organismů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		</a:t>
            </a:r>
            <a:r>
              <a:rPr lang="cs-CZ" altLang="en-US" sz="2200" b="0">
                <a:solidFill>
                  <a:schemeClr val="tx1"/>
                </a:solidFill>
              </a:rPr>
              <a:t>-</a:t>
            </a:r>
            <a:r>
              <a:rPr lang="en-US" altLang="en-US" sz="2200" b="0">
                <a:solidFill>
                  <a:schemeClr val="tx1"/>
                </a:solidFill>
              </a:rPr>
              <a:t>&gt; </a:t>
            </a:r>
            <a:r>
              <a:rPr lang="cs-CZ" altLang="en-US" sz="2200" b="0" i="1">
                <a:solidFill>
                  <a:schemeClr val="tx1"/>
                </a:solidFill>
              </a:rPr>
              <a:t>úmrtnost na infekce: populační změny !			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04800" y="5334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DESTRUENTI (dekompozitoři) - účinky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40655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7"/>
          <p:cNvSpPr txBox="1">
            <a:spLocks noChangeArrowheads="1"/>
          </p:cNvSpPr>
          <p:nvPr/>
        </p:nvSpPr>
        <p:spPr bwMode="auto">
          <a:xfrm>
            <a:off x="611188" y="352425"/>
            <a:ext cx="540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Připomínka - selekce ATB-rezistentních bakterií</a:t>
            </a:r>
          </a:p>
        </p:txBody>
      </p:sp>
      <p:pic>
        <p:nvPicPr>
          <p:cNvPr id="88068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2846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Základní buněčné procesy a životní trajektorie</a:t>
            </a:r>
            <a:endParaRPr lang="en-GB" altLang="en-US" smtClean="0"/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250825" y="903288"/>
            <a:ext cx="849788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2593975" algn="l"/>
              </a:tabLst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tabLst>
                <a:tab pos="2593975" algn="l"/>
              </a:tabLst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2593975" algn="l"/>
              </a:tabLst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en-US" sz="2800">
                <a:solidFill>
                  <a:schemeClr val="tx1"/>
                </a:solidFill>
              </a:rPr>
              <a:t>Možnosti osudu buněk v průběhu života</a:t>
            </a:r>
            <a:endParaRPr lang="cs-CZ" altLang="en-US" sz="2800" b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en-US" sz="2800" b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2400" b="0">
                <a:solidFill>
                  <a:schemeClr val="tx1"/>
                </a:solidFill>
              </a:rPr>
              <a:t>Normální</a:t>
            </a:r>
            <a:endParaRPr lang="cs-CZ" altLang="en-US" sz="2400" b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AutoNum type="arabicParenR"/>
            </a:pPr>
            <a:r>
              <a:rPr lang="cs-CZ" altLang="en-US" sz="2400">
                <a:solidFill>
                  <a:srgbClr val="00B0F0"/>
                </a:solidFill>
              </a:rPr>
              <a:t>Konstantní cyklování </a:t>
            </a:r>
            <a:r>
              <a:rPr lang="cs-CZ" altLang="en-US" sz="2400" b="0">
                <a:solidFill>
                  <a:schemeClr val="tx1"/>
                </a:solidFill>
              </a:rPr>
              <a:t>během života organizmu</a:t>
            </a:r>
          </a:p>
          <a:p>
            <a:pPr eaLnBrk="1" hangingPunct="1">
              <a:buClrTx/>
              <a:buFontTx/>
              <a:buAutoNum type="arabicParenR"/>
            </a:pPr>
            <a:r>
              <a:rPr lang="cs-CZ" altLang="en-US" sz="2400" b="0">
                <a:solidFill>
                  <a:schemeClr val="tx1"/>
                </a:solidFill>
              </a:rPr>
              <a:t>Časově omezená proliferace </a:t>
            </a:r>
            <a:r>
              <a:rPr lang="cs-CZ" altLang="en-US" sz="2400" b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2400" b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n-US" sz="2400">
                <a:solidFill>
                  <a:srgbClr val="00B0F0"/>
                </a:solidFill>
                <a:sym typeface="Wingdings" pitchFamily="2" charset="2"/>
              </a:rPr>
              <a:t>senescence</a:t>
            </a:r>
            <a:endParaRPr lang="cs-CZ" altLang="en-US" sz="2400">
              <a:solidFill>
                <a:srgbClr val="00B0F0"/>
              </a:solidFill>
            </a:endParaRPr>
          </a:p>
          <a:p>
            <a:pPr eaLnBrk="1" hangingPunct="1">
              <a:buClrTx/>
              <a:buFontTx/>
              <a:buAutoNum type="arabicParenR"/>
            </a:pPr>
            <a:r>
              <a:rPr lang="cs-CZ" altLang="en-US" sz="2400" b="0">
                <a:solidFill>
                  <a:schemeClr val="tx1"/>
                </a:solidFill>
              </a:rPr>
              <a:t>Terminální </a:t>
            </a:r>
            <a:r>
              <a:rPr lang="cs-CZ" altLang="en-US" sz="2400">
                <a:solidFill>
                  <a:srgbClr val="00B0F0"/>
                </a:solidFill>
              </a:rPr>
              <a:t>diferenciace</a:t>
            </a:r>
          </a:p>
          <a:p>
            <a:pPr eaLnBrk="1" hangingPunct="1">
              <a:buClrTx/>
              <a:buFontTx/>
              <a:buAutoNum type="arabicParenR"/>
            </a:pPr>
            <a:r>
              <a:rPr lang="cs-CZ" altLang="en-US" sz="2400" b="0">
                <a:solidFill>
                  <a:schemeClr val="tx1"/>
                </a:solidFill>
              </a:rPr>
              <a:t>Buněčná smrt </a:t>
            </a:r>
            <a:r>
              <a:rPr lang="cs-CZ" altLang="en-US" sz="2400" b="0">
                <a:solidFill>
                  <a:schemeClr val="tx1"/>
                </a:solidFill>
                <a:sym typeface="Wingdings" pitchFamily="2" charset="2"/>
              </a:rPr>
              <a:t>-</a:t>
            </a:r>
            <a:r>
              <a:rPr lang="cs-CZ" altLang="en-US" sz="2400" b="0">
                <a:solidFill>
                  <a:schemeClr val="tx1"/>
                </a:solidFill>
              </a:rPr>
              <a:t> </a:t>
            </a:r>
            <a:r>
              <a:rPr lang="cs-CZ" altLang="en-US" sz="2400">
                <a:solidFill>
                  <a:srgbClr val="00B0F0"/>
                </a:solidFill>
              </a:rPr>
              <a:t>apoptóza</a:t>
            </a:r>
          </a:p>
          <a:p>
            <a:pPr eaLnBrk="1" hangingPunct="1">
              <a:buClrTx/>
              <a:buFontTx/>
              <a:buNone/>
            </a:pPr>
            <a:endParaRPr lang="en-GB" altLang="en-US" sz="2400" b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2400" b="0">
                <a:solidFill>
                  <a:schemeClr val="tx1"/>
                </a:solidFill>
              </a:rPr>
              <a:t>Patologie</a:t>
            </a:r>
            <a:endParaRPr lang="cs-CZ" altLang="en-US" sz="2400" b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Char char="-"/>
            </a:pPr>
            <a:r>
              <a:rPr lang="cs-CZ" altLang="en-US" sz="2400" b="0">
                <a:solidFill>
                  <a:schemeClr val="tx1"/>
                </a:solidFill>
              </a:rPr>
              <a:t>např. Maligní zvrat</a:t>
            </a:r>
          </a:p>
          <a:p>
            <a:pPr eaLnBrk="1" hangingPunct="1">
              <a:buClrTx/>
              <a:buFontTx/>
              <a:buChar char="-"/>
            </a:pPr>
            <a:r>
              <a:rPr lang="cs-CZ" altLang="en-US" sz="2400" b="0">
                <a:solidFill>
                  <a:schemeClr val="tx1"/>
                </a:solidFill>
              </a:rPr>
              <a:t>teratogenita</a:t>
            </a:r>
          </a:p>
          <a:p>
            <a:pPr eaLnBrk="1" hangingPunct="1">
              <a:buClrTx/>
              <a:buFontTx/>
              <a:buAutoNum type="arabicParenR"/>
            </a:pPr>
            <a:endParaRPr lang="cs-CZ" altLang="en-US" sz="2400" b="0">
              <a:solidFill>
                <a:schemeClr val="tx1"/>
              </a:solidFill>
            </a:endParaRPr>
          </a:p>
        </p:txBody>
      </p:sp>
      <p:pic>
        <p:nvPicPr>
          <p:cNvPr id="12293" name="Picture 2" descr="https://www.i-med.ac.at/imcbc/bc/bilder/pictur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749675"/>
            <a:ext cx="34067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5109</TotalTime>
  <Words>2052</Words>
  <Application>Microsoft Office PowerPoint</Application>
  <PresentationFormat>Předvádění na obrazovce (4:3)</PresentationFormat>
  <Paragraphs>651</Paragraphs>
  <Slides>83</Slides>
  <Notes>83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4" baseType="lpstr">
      <vt:lpstr>Motiv sady Office</vt:lpstr>
      <vt:lpstr>Prezentace aplikace PowerPoint</vt:lpstr>
      <vt:lpstr>Co by si student(ka) měl(a) odnést ?</vt:lpstr>
      <vt:lpstr>Prezentace aplikace PowerPoint</vt:lpstr>
      <vt:lpstr>BUŇKA a toxicita</vt:lpstr>
      <vt:lpstr>Buňka, její osud a řízení</vt:lpstr>
      <vt:lpstr>Buněčný cyklus a jeho význam</vt:lpstr>
      <vt:lpstr>Buněčný cyklus je přísně řízen a kontrolován</vt:lpstr>
      <vt:lpstr>Protein p53</vt:lpstr>
      <vt:lpstr>Základní buněčné procesy a životní trajektorie</vt:lpstr>
      <vt:lpstr>Buněčná smrt</vt:lpstr>
      <vt:lpstr>Prezentace aplikace PowerPoint</vt:lpstr>
      <vt:lpstr>BUNĚČNÁ SMRT</vt:lpstr>
      <vt:lpstr>Příklady - důsledky narušení buněčných pochodů</vt:lpstr>
      <vt:lpstr>Projevy toxicity na úrovni organismu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Akutní expozice a toxicita</vt:lpstr>
      <vt:lpstr>Prezentace aplikace PowerPoint</vt:lpstr>
      <vt:lpstr>Prezentace aplikace PowerPoint</vt:lpstr>
      <vt:lpstr>Prezentace aplikace PowerPoint</vt:lpstr>
      <vt:lpstr>Chronické (subletální) účinky</vt:lpstr>
      <vt:lpstr>Prezentace aplikace PowerPoint</vt:lpstr>
      <vt:lpstr>KARCINOGENITA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Endokrinní disrupce a její důsledky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Lidské hormony:  estrogeny v antikoncepčních přípravcích</vt:lpstr>
      <vt:lpstr>Prezentace aplikace PowerPoint</vt:lpstr>
      <vt:lpstr>Prezentace aplikace PowerPoint</vt:lpstr>
      <vt:lpstr>Reprodukční toxicita,  vývojová toxicita a teratogenita</vt:lpstr>
      <vt:lpstr>Prezentace aplikace PowerPoint</vt:lpstr>
      <vt:lpstr>Prezentace aplikace PowerPoint</vt:lpstr>
      <vt:lpstr>Prezentace aplikace PowerPoint</vt:lpstr>
      <vt:lpstr>Prezentace aplikace PowerPoint</vt:lpstr>
      <vt:lpstr>Orgánově-specifické typy toxicity: Imunotoxicita</vt:lpstr>
      <vt:lpstr>Prezentace aplikace PowerPoint</vt:lpstr>
      <vt:lpstr>Prezentace aplikace PowerPoint</vt:lpstr>
      <vt:lpstr>Prezentace aplikace PowerPoint</vt:lpstr>
      <vt:lpstr>Prezentace aplikace PowerPoint</vt:lpstr>
      <vt:lpstr>Orgánově-specifické typy toxicity:  NEUROTOXICITA</vt:lpstr>
      <vt:lpstr>Prezentace aplikace PowerPoint</vt:lpstr>
      <vt:lpstr>Prezentace aplikace PowerPoint</vt:lpstr>
      <vt:lpstr>Orgánově-specifické typy toxicity:  Nefrotoxicita – příklad diclofenac</vt:lpstr>
      <vt:lpstr>Nefrotoxicita – příklad DICLOFENAC</vt:lpstr>
      <vt:lpstr>Poruchy růstu a příjmu potravy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155</cp:revision>
  <dcterms:created xsi:type="dcterms:W3CDTF">2010-05-17T15:27:49Z</dcterms:created>
  <dcterms:modified xsi:type="dcterms:W3CDTF">2016-11-02T12:30:28Z</dcterms:modified>
</cp:coreProperties>
</file>