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3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580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bica\Documents\BBC\PRACE\VYUKA%20-%20podklady,%20seminarky\Moderni_metody_v_ekotoxikologii\2015-PODZIM\2015-2016-hodnocen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7.1129707112970716E-2"/>
          <c:y val="4.8951048951048973E-2"/>
          <c:w val="0.89445603674540652"/>
          <c:h val="0.82867132867132864"/>
        </c:manualLayout>
      </c:layout>
      <c:barChart>
        <c:barDir val="col"/>
        <c:grouping val="clustered"/>
        <c:ser>
          <c:idx val="1"/>
          <c:order val="0"/>
          <c:cat>
            <c:strRef>
              <c:f>List1!$AI$40:$AI$44</c:f>
              <c:strCache>
                <c:ptCount val="5"/>
                <c:pt idx="0">
                  <c:v>A (27-30)</c:v>
                </c:pt>
                <c:pt idx="1">
                  <c:v>B (24-26.99)</c:v>
                </c:pt>
                <c:pt idx="2">
                  <c:v>C (21-23.99)</c:v>
                </c:pt>
                <c:pt idx="3">
                  <c:v>D (18-20.99)</c:v>
                </c:pt>
                <c:pt idx="4">
                  <c:v>E (15-17.99)</c:v>
                </c:pt>
              </c:strCache>
            </c:strRef>
          </c:cat>
          <c:val>
            <c:numRef>
              <c:f>List1!$AN$40:$AN$44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9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axId val="113769088"/>
        <c:axId val="113750400"/>
      </c:barChart>
      <c:catAx>
        <c:axId val="11376908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113750400"/>
        <c:crosses val="autoZero"/>
        <c:auto val="1"/>
        <c:lblAlgn val="ctr"/>
        <c:lblOffset val="100"/>
      </c:catAx>
      <c:valAx>
        <c:axId val="11375040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113769088"/>
        <c:crosses val="autoZero"/>
        <c:crossBetween val="between"/>
        <c:majorUnit val="1"/>
      </c:valAx>
    </c:plotArea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AE981-DBCD-45CE-99B3-7EAC8E31C2A7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9F0E-C80A-4469-BD67-4C937409D4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A1F5-5CBA-4795-9351-03EEE79472AD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/>
          <a:p>
            <a:r>
              <a:rPr lang="en-US" dirty="0" smtClean="0"/>
              <a:t>Modern</a:t>
            </a:r>
            <a:r>
              <a:rPr lang="cs-CZ" dirty="0" smtClean="0"/>
              <a:t>í metody v ekotoxikologii</a:t>
            </a:r>
            <a:br>
              <a:rPr lang="cs-CZ" dirty="0" smtClean="0"/>
            </a:br>
            <a:r>
              <a:rPr lang="cs-CZ" dirty="0" smtClean="0"/>
              <a:t>Bi5596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70197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Podzim 2016</a:t>
            </a:r>
          </a:p>
          <a:p>
            <a:r>
              <a:rPr lang="en-US" dirty="0" smtClean="0"/>
              <a:t>4</a:t>
            </a:r>
            <a:r>
              <a:rPr lang="cs-CZ" dirty="0" smtClean="0"/>
              <a:t> </a:t>
            </a:r>
            <a:r>
              <a:rPr lang="cs-CZ" dirty="0" smtClean="0"/>
              <a:t>kredity</a:t>
            </a:r>
          </a:p>
          <a:p>
            <a:r>
              <a:rPr lang="cs-CZ" dirty="0" smtClean="0"/>
              <a:t>(</a:t>
            </a:r>
            <a:r>
              <a:rPr lang="en-US" dirty="0" smtClean="0"/>
              <a:t>2 h t</a:t>
            </a:r>
            <a:r>
              <a:rPr lang="cs-CZ" dirty="0" err="1" smtClean="0"/>
              <a:t>ýdně</a:t>
            </a:r>
            <a:r>
              <a:rPr lang="cs-CZ" dirty="0" smtClean="0"/>
              <a:t> přednáška + 1 h týdně cvičení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71604" y="492919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Koordinátor: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Dr. Pavel Babica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Lektoři: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Doc. Hofman, Dr. Novák,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Sovadinová</a:t>
            </a: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, Dr. Babica,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Hilscherová</a:t>
            </a: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, Dr. Bláhová, Dr. Brabec, Dr. Smetanová,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Bielská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Šipka doprava 40"/>
          <p:cNvSpPr/>
          <p:nvPr/>
        </p:nvSpPr>
        <p:spPr>
          <a:xfrm rot="19166128">
            <a:off x="400174" y="5391581"/>
            <a:ext cx="1012617" cy="64294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 doprava 39"/>
          <p:cNvSpPr/>
          <p:nvPr/>
        </p:nvSpPr>
        <p:spPr>
          <a:xfrm rot="2673413">
            <a:off x="7723847" y="5406343"/>
            <a:ext cx="1012617" cy="64294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Modern</a:t>
            </a:r>
            <a:r>
              <a:rPr lang="cs-CZ" dirty="0" smtClean="0"/>
              <a:t>í metody v (</a:t>
            </a:r>
            <a:r>
              <a:rPr lang="cs-CZ" dirty="0" err="1" smtClean="0"/>
              <a:t>eko</a:t>
            </a:r>
            <a:r>
              <a:rPr lang="cs-CZ" dirty="0" smtClean="0"/>
              <a:t>)toxikologii</a:t>
            </a:r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1076455" y="4813422"/>
            <a:ext cx="6929486" cy="64294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899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Chemical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96027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Macro-Molecular Interaction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8155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Cellular Response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52411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Organ Response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304539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Organism</a:t>
            </a: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Response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456667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Population Response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000283" y="4786322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Tissue Effect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12" name="Přímá spojovací šipka 11"/>
          <p:cNvCxnSpPr>
            <a:stCxn id="5" idx="3"/>
            <a:endCxn id="6" idx="1"/>
          </p:cNvCxnSpPr>
          <p:nvPr/>
        </p:nvCxnSpPr>
        <p:spPr>
          <a:xfrm>
            <a:off x="1552011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6" idx="3"/>
            <a:endCxn id="7" idx="1"/>
          </p:cNvCxnSpPr>
          <p:nvPr/>
        </p:nvCxnSpPr>
        <p:spPr>
          <a:xfrm>
            <a:off x="2704139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stCxn id="7" idx="3"/>
            <a:endCxn id="11" idx="1"/>
          </p:cNvCxnSpPr>
          <p:nvPr/>
        </p:nvCxnSpPr>
        <p:spPr>
          <a:xfrm>
            <a:off x="3856267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11" idx="3"/>
            <a:endCxn id="8" idx="1"/>
          </p:cNvCxnSpPr>
          <p:nvPr/>
        </p:nvCxnSpPr>
        <p:spPr>
          <a:xfrm>
            <a:off x="5008395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8" idx="3"/>
            <a:endCxn id="9" idx="1"/>
          </p:cNvCxnSpPr>
          <p:nvPr/>
        </p:nvCxnSpPr>
        <p:spPr>
          <a:xfrm>
            <a:off x="6160523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9" idx="3"/>
            <a:endCxn id="10" idx="1"/>
          </p:cNvCxnSpPr>
          <p:nvPr/>
        </p:nvCxnSpPr>
        <p:spPr>
          <a:xfrm>
            <a:off x="7312651" y="5146362"/>
            <a:ext cx="14401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23528" y="1285860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1400" dirty="0" smtClean="0"/>
              <a:t> (</a:t>
            </a:r>
            <a:r>
              <a:rPr lang="cs-CZ" sz="1400" dirty="0" err="1" smtClean="0"/>
              <a:t>Eko</a:t>
            </a:r>
            <a:r>
              <a:rPr lang="cs-CZ" sz="1400" dirty="0" smtClean="0"/>
              <a:t>)toxikologie: studium a predikce škodlivých účinků chemických látek na organismy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750998" y="5577840"/>
            <a:ext cx="909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Molecular</a:t>
            </a:r>
          </a:p>
          <a:p>
            <a:pPr algn="ctr"/>
            <a:r>
              <a:rPr lang="en-US" sz="1200" dirty="0" smtClean="0"/>
              <a:t>Initiating</a:t>
            </a:r>
          </a:p>
          <a:p>
            <a:pPr algn="ctr"/>
            <a:r>
              <a:rPr lang="en-US" sz="1200" dirty="0" smtClean="0"/>
              <a:t>Event</a:t>
            </a:r>
            <a:endParaRPr lang="cs-CZ" sz="1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861835" y="5577840"/>
            <a:ext cx="1047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Key Event 1</a:t>
            </a:r>
            <a:endParaRPr lang="cs-CZ" sz="1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029331" y="5577840"/>
            <a:ext cx="1047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Key Event 2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172339" y="5586593"/>
            <a:ext cx="1047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Key Event 3</a:t>
            </a:r>
            <a:endParaRPr lang="cs-CZ" sz="1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358420" y="557784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Adverse </a:t>
            </a:r>
          </a:p>
          <a:p>
            <a:pPr algn="ctr"/>
            <a:r>
              <a:rPr lang="en-US" sz="1200" dirty="0" smtClean="0"/>
              <a:t>Outcome</a:t>
            </a:r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714612" y="6223835"/>
            <a:ext cx="4152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err="1" smtClean="0"/>
              <a:t>Adverse</a:t>
            </a:r>
            <a:r>
              <a:rPr lang="cs-CZ" sz="1200" dirty="0" smtClean="0"/>
              <a:t> </a:t>
            </a:r>
            <a:r>
              <a:rPr lang="cs-CZ" sz="1200" dirty="0" err="1" smtClean="0"/>
              <a:t>Outcome</a:t>
            </a:r>
            <a:r>
              <a:rPr lang="cs-CZ" sz="1200" dirty="0" smtClean="0"/>
              <a:t> </a:t>
            </a:r>
            <a:r>
              <a:rPr lang="cs-CZ" sz="1200" dirty="0" err="1" smtClean="0"/>
              <a:t>Pathway</a:t>
            </a:r>
            <a:r>
              <a:rPr lang="cs-CZ" sz="1200" dirty="0" smtClean="0"/>
              <a:t> (Dráha škodlivého účinku)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39682" y="375089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1400" dirty="0" smtClean="0"/>
              <a:t> Účinky na úrovni jedince/populace jsou zprostředkovány změnami na nižších úrovních: orgány, tkáně, buňky, makromolekuly) – jejich znalost -&gt; citlivější / včasnější predikce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1400" dirty="0" smtClean="0"/>
              <a:t> Účinky na jedince/populace se promítají do vyšších úrovní: společenstva, ekosystémy</a:t>
            </a:r>
          </a:p>
        </p:txBody>
      </p:sp>
      <p:pic>
        <p:nvPicPr>
          <p:cNvPr id="28" name="Picture 2" descr="http://3.bp.blogspot.com/-dokK9_P3A4I/UZ38uN8AoUI/AAAAAAAAAJc/d1N8vDjsmAw/s1600/what+is+a+chemical+reactions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085267"/>
            <a:ext cx="907704" cy="993671"/>
          </a:xfrm>
          <a:prstGeom prst="rect">
            <a:avLst/>
          </a:prstGeom>
          <a:noFill/>
        </p:spPr>
      </p:pic>
      <p:sp>
        <p:nvSpPr>
          <p:cNvPr id="29" name="Šipka doprava 28"/>
          <p:cNvSpPr/>
          <p:nvPr/>
        </p:nvSpPr>
        <p:spPr>
          <a:xfrm>
            <a:off x="5148064" y="2373299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6" descr="https://encrypted-tbn3.gstatic.com/images?q=tbn:ANd9GcS52E4zw_1IWgj6a-zMCfagRjY0GxrrXUj7RPtc7h6W2mD_trk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63313" y="2373299"/>
            <a:ext cx="817373" cy="925728"/>
          </a:xfrm>
          <a:prstGeom prst="rect">
            <a:avLst/>
          </a:prstGeom>
          <a:noFill/>
        </p:spPr>
      </p:pic>
      <p:pic>
        <p:nvPicPr>
          <p:cNvPr id="31" name="Picture 8" descr="http://www.lfu.bayern.de/analytik_stoffe/biol_analytik_toxizitaetstests/pic/159498_gr.jpg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877355"/>
            <a:ext cx="777430" cy="747017"/>
          </a:xfrm>
          <a:prstGeom prst="rect">
            <a:avLst/>
          </a:prstGeom>
          <a:noFill/>
        </p:spPr>
      </p:pic>
      <p:sp>
        <p:nvSpPr>
          <p:cNvPr id="32" name="TextovéPole 31"/>
          <p:cNvSpPr txBox="1"/>
          <p:nvPr/>
        </p:nvSpPr>
        <p:spPr>
          <a:xfrm>
            <a:off x="3979530" y="333553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Organism</a:t>
            </a:r>
            <a:r>
              <a:rPr lang="cs-CZ" sz="1400" dirty="0" err="1" smtClean="0"/>
              <a:t>us</a:t>
            </a:r>
            <a:endParaRPr lang="en-US" sz="1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444208" y="2013259"/>
            <a:ext cx="187583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/>
              <a:t>Škodlivé </a:t>
            </a:r>
            <a:r>
              <a:rPr lang="cs-CZ" sz="1400" b="1" dirty="0" err="1" smtClean="0"/>
              <a:t>účiky</a:t>
            </a:r>
            <a:endParaRPr lang="en-US" sz="1400" b="1" dirty="0" smtClean="0"/>
          </a:p>
          <a:p>
            <a:pPr algn="ctr"/>
            <a:r>
              <a:rPr lang="cs-CZ" sz="1400" i="1" dirty="0" smtClean="0"/>
              <a:t>Smrt</a:t>
            </a:r>
            <a:endParaRPr lang="en-US" sz="1400" i="1" dirty="0" smtClean="0"/>
          </a:p>
          <a:p>
            <a:pPr algn="ctr"/>
            <a:r>
              <a:rPr lang="cs-CZ" sz="1400" i="1" dirty="0" smtClean="0"/>
              <a:t>Inhibice růstu</a:t>
            </a:r>
            <a:endParaRPr lang="en-US" sz="1400" i="1" dirty="0" smtClean="0"/>
          </a:p>
          <a:p>
            <a:pPr algn="ctr"/>
            <a:r>
              <a:rPr lang="cs-CZ" sz="1400" i="1" dirty="0" smtClean="0"/>
              <a:t>Ovlivnění reprodukce</a:t>
            </a:r>
            <a:endParaRPr lang="en-US" sz="1400" i="1" dirty="0" smtClean="0"/>
          </a:p>
          <a:p>
            <a:pPr algn="ctr"/>
            <a:r>
              <a:rPr lang="cs-CZ" sz="1400" i="1" dirty="0" smtClean="0"/>
              <a:t>Nádor</a:t>
            </a:r>
            <a:endParaRPr lang="en-US" sz="1400" i="1" dirty="0" smtClean="0"/>
          </a:p>
          <a:p>
            <a:pPr algn="ctr"/>
            <a:r>
              <a:rPr lang="cs-CZ" sz="1400" i="1" dirty="0" smtClean="0"/>
              <a:t>Kožní iritace</a:t>
            </a:r>
            <a:endParaRPr lang="en-US" sz="1400" i="1" dirty="0" smtClean="0"/>
          </a:p>
          <a:p>
            <a:pPr algn="ctr"/>
            <a:r>
              <a:rPr lang="en-US" sz="1400" i="1" dirty="0" smtClean="0"/>
              <a:t>…</a:t>
            </a:r>
            <a:endParaRPr lang="en-US" sz="14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051720" y="1941251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+</a:t>
            </a:r>
            <a:endParaRPr lang="en-US" sz="8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025632" y="1692463"/>
            <a:ext cx="5072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Tradičně </a:t>
            </a:r>
            <a:r>
              <a:rPr lang="en-US" sz="1400" dirty="0" smtClean="0"/>
              <a:t> – </a:t>
            </a:r>
            <a:r>
              <a:rPr lang="cs-CZ" sz="1400" dirty="0" smtClean="0"/>
              <a:t>Hodnocení </a:t>
            </a:r>
            <a:r>
              <a:rPr lang="cs-CZ" sz="1400" u="sng" dirty="0" smtClean="0"/>
              <a:t>škodlivého účinku</a:t>
            </a:r>
            <a:r>
              <a:rPr lang="cs-CZ" sz="1400" dirty="0" smtClean="0"/>
              <a:t> na úrovni </a:t>
            </a:r>
            <a:r>
              <a:rPr lang="cs-CZ" sz="1400" u="sng" dirty="0" smtClean="0"/>
              <a:t>organismu</a:t>
            </a:r>
            <a:endParaRPr lang="en-US" sz="1400" b="1" u="sng" dirty="0" smtClean="0"/>
          </a:p>
        </p:txBody>
      </p:sp>
      <p:sp>
        <p:nvSpPr>
          <p:cNvPr id="37" name="Obdélník 36"/>
          <p:cNvSpPr/>
          <p:nvPr/>
        </p:nvSpPr>
        <p:spPr>
          <a:xfrm>
            <a:off x="142844" y="5643578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000000"/>
                </a:solidFill>
              </a:rPr>
              <a:t>Exposure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7993044" y="5637878"/>
            <a:ext cx="1008112" cy="720080"/>
          </a:xfrm>
          <a:prstGeom prst="rect">
            <a:avLst/>
          </a:prstGeom>
          <a:noFill/>
          <a:ln cmpd="sng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000000"/>
                </a:solidFill>
              </a:rPr>
              <a:t>Ecosystem</a:t>
            </a:r>
            <a:r>
              <a:rPr lang="cs-CZ" sz="1200" b="1" dirty="0" smtClean="0">
                <a:solidFill>
                  <a:srgbClr val="000000"/>
                </a:solidFill>
              </a:rPr>
              <a:t> response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6" name="Pravá jednoduchá závorka 45"/>
          <p:cNvSpPr/>
          <p:nvPr/>
        </p:nvSpPr>
        <p:spPr>
          <a:xfrm rot="5400000">
            <a:off x="4429124" y="3214686"/>
            <a:ext cx="214314" cy="5786478"/>
          </a:xfrm>
          <a:prstGeom prst="rightBracke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cienceinthebox.com/en-UK/Assets/images/safety/other/SA_1.3_Int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19872" cy="3419873"/>
          </a:xfrm>
          <a:prstGeom prst="rect">
            <a:avLst/>
          </a:prstGeom>
          <a:noFill/>
        </p:spPr>
      </p:pic>
      <p:pic>
        <p:nvPicPr>
          <p:cNvPr id="4" name="Obrázek 3" descr="4654434_ori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304" y="2159478"/>
            <a:ext cx="6264696" cy="46985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7944" y="116632"/>
            <a:ext cx="48447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KONCEPT KURZU</a:t>
            </a:r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cs-CZ" dirty="0" smtClean="0"/>
              <a:t>EXPOZICE – vybrané METODY</a:t>
            </a:r>
          </a:p>
          <a:p>
            <a:pPr marL="342900" indent="-342900">
              <a:buAutoNum type="arabicParenR"/>
            </a:pPr>
            <a:endParaRPr lang="cs-CZ" dirty="0"/>
          </a:p>
          <a:p>
            <a:pPr marL="342900" indent="-342900">
              <a:buAutoNum type="arabicParenR"/>
            </a:pPr>
            <a:r>
              <a:rPr lang="cs-CZ" dirty="0" smtClean="0"/>
              <a:t>ÚČINKY – METODY studia na různých úrovních</a:t>
            </a:r>
            <a:endParaRPr lang="en-GB" dirty="0"/>
          </a:p>
        </p:txBody>
      </p:sp>
      <p:sp>
        <p:nvSpPr>
          <p:cNvPr id="7" name="Šipka doprava 6"/>
          <p:cNvSpPr/>
          <p:nvPr/>
        </p:nvSpPr>
        <p:spPr>
          <a:xfrm flipH="1">
            <a:off x="3419872" y="83671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Šipka doprava 7"/>
          <p:cNvSpPr/>
          <p:nvPr/>
        </p:nvSpPr>
        <p:spPr>
          <a:xfrm rot="16200000" flipH="1">
            <a:off x="5040052" y="1592796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ovéPole 12"/>
          <p:cNvSpPr txBox="1"/>
          <p:nvPr/>
        </p:nvSpPr>
        <p:spPr>
          <a:xfrm>
            <a:off x="285720" y="357166"/>
            <a:ext cx="194175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Expozice (Hofman)</a:t>
            </a:r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357158" y="4071942"/>
            <a:ext cx="2786082" cy="646331"/>
            <a:chOff x="357158" y="4071942"/>
            <a:chExt cx="2786082" cy="646331"/>
          </a:xfrm>
        </p:grpSpPr>
        <p:sp>
          <p:nvSpPr>
            <p:cNvPr id="14" name="TextovéPole 13"/>
            <p:cNvSpPr txBox="1"/>
            <p:nvPr/>
          </p:nvSpPr>
          <p:spPr>
            <a:xfrm>
              <a:off x="357158" y="4071942"/>
              <a:ext cx="2039854" cy="64633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Tkáně, orgány, AOP </a:t>
              </a:r>
            </a:p>
            <a:p>
              <a:r>
                <a:rPr lang="cs-CZ" dirty="0" smtClean="0"/>
                <a:t>(</a:t>
              </a:r>
              <a:r>
                <a:rPr lang="cs-CZ" dirty="0" err="1" smtClean="0"/>
                <a:t>Hilscherová</a:t>
              </a:r>
              <a:r>
                <a:rPr lang="cs-CZ" dirty="0" smtClean="0"/>
                <a:t>)</a:t>
              </a:r>
              <a:endParaRPr lang="cs-CZ" dirty="0"/>
            </a:p>
          </p:txBody>
        </p:sp>
        <p:cxnSp>
          <p:nvCxnSpPr>
            <p:cNvPr id="19" name="Přímá spojovací šipka 18"/>
            <p:cNvCxnSpPr>
              <a:endCxn id="14" idx="3"/>
            </p:cNvCxnSpPr>
            <p:nvPr/>
          </p:nvCxnSpPr>
          <p:spPr>
            <a:xfrm rot="10800000">
              <a:off x="2397012" y="4395108"/>
              <a:ext cx="746228" cy="24833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Skupina 45"/>
          <p:cNvGrpSpPr/>
          <p:nvPr/>
        </p:nvGrpSpPr>
        <p:grpSpPr>
          <a:xfrm>
            <a:off x="285720" y="5786454"/>
            <a:ext cx="3071834" cy="369332"/>
            <a:chOff x="285720" y="5786454"/>
            <a:chExt cx="3071834" cy="369332"/>
          </a:xfrm>
        </p:grpSpPr>
        <p:sp>
          <p:nvSpPr>
            <p:cNvPr id="12" name="TextovéPole 11"/>
            <p:cNvSpPr txBox="1"/>
            <p:nvPr/>
          </p:nvSpPr>
          <p:spPr>
            <a:xfrm>
              <a:off x="285720" y="5786454"/>
              <a:ext cx="2452466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Metabolismus (Bláhová)</a:t>
              </a:r>
              <a:endParaRPr lang="cs-CZ" dirty="0"/>
            </a:p>
          </p:txBody>
        </p:sp>
        <p:cxnSp>
          <p:nvCxnSpPr>
            <p:cNvPr id="21" name="Přímá spojovací šipka 20"/>
            <p:cNvCxnSpPr>
              <a:endCxn id="12" idx="3"/>
            </p:cNvCxnSpPr>
            <p:nvPr/>
          </p:nvCxnSpPr>
          <p:spPr>
            <a:xfrm rot="10800000" flipV="1">
              <a:off x="2738186" y="5857892"/>
              <a:ext cx="619368" cy="11322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Skupina 44"/>
          <p:cNvGrpSpPr/>
          <p:nvPr/>
        </p:nvGrpSpPr>
        <p:grpSpPr>
          <a:xfrm>
            <a:off x="2786050" y="6286520"/>
            <a:ext cx="2071702" cy="440770"/>
            <a:chOff x="2786050" y="6286520"/>
            <a:chExt cx="2071702" cy="440770"/>
          </a:xfrm>
        </p:grpSpPr>
        <p:sp>
          <p:nvSpPr>
            <p:cNvPr id="11" name="TextovéPole 10"/>
            <p:cNvSpPr txBox="1"/>
            <p:nvPr/>
          </p:nvSpPr>
          <p:spPr>
            <a:xfrm>
              <a:off x="2786050" y="6357958"/>
              <a:ext cx="1541191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Buňky (Novák)</a:t>
              </a:r>
              <a:endParaRPr lang="cs-CZ" dirty="0"/>
            </a:p>
          </p:txBody>
        </p:sp>
        <p:cxnSp>
          <p:nvCxnSpPr>
            <p:cNvPr id="24" name="Přímá spojovací šipka 23"/>
            <p:cNvCxnSpPr/>
            <p:nvPr/>
          </p:nvCxnSpPr>
          <p:spPr>
            <a:xfrm rot="10800000" flipV="1">
              <a:off x="4357686" y="6286520"/>
              <a:ext cx="500066" cy="285752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Skupina 42"/>
          <p:cNvGrpSpPr/>
          <p:nvPr/>
        </p:nvGrpSpPr>
        <p:grpSpPr>
          <a:xfrm>
            <a:off x="6776877" y="4643446"/>
            <a:ext cx="2367123" cy="642942"/>
            <a:chOff x="6776877" y="4643446"/>
            <a:chExt cx="2367123" cy="642942"/>
          </a:xfrm>
        </p:grpSpPr>
        <p:sp>
          <p:nvSpPr>
            <p:cNvPr id="9" name="TextovéPole 8"/>
            <p:cNvSpPr txBox="1"/>
            <p:nvPr/>
          </p:nvSpPr>
          <p:spPr>
            <a:xfrm>
              <a:off x="6776877" y="4643446"/>
              <a:ext cx="2367123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DNA/RNA (</a:t>
              </a:r>
              <a:r>
                <a:rPr lang="cs-CZ" dirty="0" err="1" smtClean="0"/>
                <a:t>Sovadinová</a:t>
              </a:r>
              <a:r>
                <a:rPr lang="cs-CZ" dirty="0" smtClean="0"/>
                <a:t>)</a:t>
              </a:r>
              <a:endParaRPr lang="cs-CZ" dirty="0"/>
            </a:p>
          </p:txBody>
        </p:sp>
        <p:cxnSp>
          <p:nvCxnSpPr>
            <p:cNvPr id="27" name="Přímá spojovací šipka 26"/>
            <p:cNvCxnSpPr>
              <a:endCxn id="9" idx="2"/>
            </p:cNvCxnSpPr>
            <p:nvPr/>
          </p:nvCxnSpPr>
          <p:spPr>
            <a:xfrm flipV="1">
              <a:off x="7500958" y="5012778"/>
              <a:ext cx="459481" cy="27361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Skupina 43"/>
          <p:cNvGrpSpPr/>
          <p:nvPr/>
        </p:nvGrpSpPr>
        <p:grpSpPr>
          <a:xfrm>
            <a:off x="7367167" y="5572140"/>
            <a:ext cx="1776833" cy="726522"/>
            <a:chOff x="7367167" y="5572140"/>
            <a:chExt cx="1776833" cy="726522"/>
          </a:xfrm>
        </p:grpSpPr>
        <p:sp>
          <p:nvSpPr>
            <p:cNvPr id="10" name="TextovéPole 9"/>
            <p:cNvSpPr txBox="1"/>
            <p:nvPr/>
          </p:nvSpPr>
          <p:spPr>
            <a:xfrm>
              <a:off x="7367167" y="5929330"/>
              <a:ext cx="1776833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Proteiny (Babica)</a:t>
              </a:r>
              <a:endParaRPr lang="cs-CZ" dirty="0"/>
            </a:p>
          </p:txBody>
        </p:sp>
        <p:cxnSp>
          <p:nvCxnSpPr>
            <p:cNvPr id="30" name="Přímá spojovací šipka 29"/>
            <p:cNvCxnSpPr>
              <a:endCxn id="10" idx="0"/>
            </p:cNvCxnSpPr>
            <p:nvPr/>
          </p:nvCxnSpPr>
          <p:spPr>
            <a:xfrm>
              <a:off x="7572396" y="5572140"/>
              <a:ext cx="683188" cy="35719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6000760" y="1714488"/>
            <a:ext cx="1264129" cy="1214446"/>
            <a:chOff x="6000760" y="1714488"/>
            <a:chExt cx="1264129" cy="1214446"/>
          </a:xfrm>
        </p:grpSpPr>
        <p:sp>
          <p:nvSpPr>
            <p:cNvPr id="15" name="TextovéPole 14"/>
            <p:cNvSpPr txBox="1"/>
            <p:nvPr/>
          </p:nvSpPr>
          <p:spPr>
            <a:xfrm>
              <a:off x="6000760" y="1714488"/>
              <a:ext cx="1264129" cy="64633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Ekosystémy</a:t>
              </a:r>
            </a:p>
            <a:p>
              <a:r>
                <a:rPr lang="cs-CZ" dirty="0" smtClean="0"/>
                <a:t>(Brabec)</a:t>
              </a:r>
              <a:endParaRPr lang="cs-CZ" dirty="0"/>
            </a:p>
          </p:txBody>
        </p:sp>
        <p:cxnSp>
          <p:nvCxnSpPr>
            <p:cNvPr id="33" name="Přímá spojovací šipka 32"/>
            <p:cNvCxnSpPr/>
            <p:nvPr/>
          </p:nvCxnSpPr>
          <p:spPr>
            <a:xfrm rot="16200000" flipV="1">
              <a:off x="6608777" y="2536819"/>
              <a:ext cx="570710" cy="21352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Skupina 41"/>
          <p:cNvGrpSpPr/>
          <p:nvPr/>
        </p:nvGrpSpPr>
        <p:grpSpPr>
          <a:xfrm>
            <a:off x="7715272" y="1714488"/>
            <a:ext cx="1368836" cy="1143024"/>
            <a:chOff x="7715272" y="1714488"/>
            <a:chExt cx="1368836" cy="1143024"/>
          </a:xfrm>
        </p:grpSpPr>
        <p:sp>
          <p:nvSpPr>
            <p:cNvPr id="36" name="TextovéPole 35"/>
            <p:cNvSpPr txBox="1"/>
            <p:nvPr/>
          </p:nvSpPr>
          <p:spPr>
            <a:xfrm>
              <a:off x="7715272" y="1714488"/>
              <a:ext cx="1368836" cy="64633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Modely</a:t>
              </a:r>
            </a:p>
            <a:p>
              <a:r>
                <a:rPr lang="cs-CZ" dirty="0" smtClean="0"/>
                <a:t>(Smetanová)</a:t>
              </a:r>
              <a:endParaRPr lang="cs-CZ" dirty="0"/>
            </a:p>
          </p:txBody>
        </p:sp>
        <p:cxnSp>
          <p:nvCxnSpPr>
            <p:cNvPr id="39" name="Přímá spojovací šipka 38"/>
            <p:cNvCxnSpPr>
              <a:endCxn id="36" idx="2"/>
            </p:cNvCxnSpPr>
            <p:nvPr/>
          </p:nvCxnSpPr>
          <p:spPr>
            <a:xfrm rot="5400000" flipH="1" flipV="1">
              <a:off x="8023449" y="2481271"/>
              <a:ext cx="496692" cy="255789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tsiweb.org/images/fogm_slideshows/9/images/Slide3.jpg"/>
          <p:cNvPicPr>
            <a:picLocks noChangeAspect="1" noChangeArrowheads="1"/>
          </p:cNvPicPr>
          <p:nvPr/>
        </p:nvPicPr>
        <p:blipFill>
          <a:blip r:embed="rId3" cstate="print"/>
          <a:srcRect l="37079" t="35955" b="8989"/>
          <a:stretch>
            <a:fillRect/>
          </a:stretch>
        </p:blipFill>
        <p:spPr bwMode="auto">
          <a:xfrm>
            <a:off x="179512" y="1484784"/>
            <a:ext cx="5904656" cy="387493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3568" y="260648"/>
            <a:ext cx="749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Detailní pozornost </a:t>
            </a:r>
            <a:endParaRPr lang="en-GB" b="1" dirty="0" smtClean="0"/>
          </a:p>
          <a:p>
            <a:pPr marL="342900" indent="-342900"/>
            <a:r>
              <a:rPr lang="en-GB" b="1" dirty="0" smtClean="0"/>
              <a:t>	“</a:t>
            </a:r>
            <a:r>
              <a:rPr lang="cs-CZ" b="1" dirty="0" smtClean="0"/>
              <a:t>nové</a:t>
            </a:r>
            <a:r>
              <a:rPr lang="en-GB" b="1" dirty="0" smtClean="0"/>
              <a:t>”</a:t>
            </a:r>
            <a:r>
              <a:rPr lang="cs-CZ" b="1" dirty="0" smtClean="0"/>
              <a:t> metody</a:t>
            </a:r>
            <a:r>
              <a:rPr lang="en-GB" b="1" dirty="0" smtClean="0"/>
              <a:t> v </a:t>
            </a:r>
            <a:r>
              <a:rPr lang="en-GB" b="1" dirty="0" err="1" smtClean="0"/>
              <a:t>biologii</a:t>
            </a:r>
            <a:endParaRPr lang="cs-CZ" b="1" dirty="0" smtClean="0"/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en-GB" dirty="0" smtClean="0"/>
              <a:t>Sub-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				2) 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/>
          </a:p>
        </p:txBody>
      </p:sp>
      <p:pic>
        <p:nvPicPr>
          <p:cNvPr id="2052" name="Picture 4" descr="http://searchfiletype.com/fsearch/2/1/8/1/Cell_structure_function_218142_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844824"/>
            <a:ext cx="2599410" cy="194421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920353" y="5795972"/>
            <a:ext cx="321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3) </a:t>
            </a:r>
            <a:r>
              <a:rPr lang="en-GB" dirty="0" err="1" smtClean="0"/>
              <a:t>Úvod</a:t>
            </a:r>
            <a:r>
              <a:rPr lang="en-GB" dirty="0" smtClean="0"/>
              <a:t> do </a:t>
            </a:r>
            <a:r>
              <a:rPr lang="en-GB" dirty="0" err="1" smtClean="0"/>
              <a:t>metod</a:t>
            </a:r>
            <a:r>
              <a:rPr lang="en-GB" dirty="0" smtClean="0"/>
              <a:t> </a:t>
            </a:r>
            <a:r>
              <a:rPr lang="en-GB" dirty="0" err="1" smtClean="0"/>
              <a:t>studia</a:t>
            </a:r>
            <a:r>
              <a:rPr lang="en-GB" dirty="0" smtClean="0"/>
              <a:t> </a:t>
            </a:r>
            <a:r>
              <a:rPr lang="en-GB" dirty="0" err="1" smtClean="0"/>
              <a:t>orgánů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9050" y="5733256"/>
            <a:ext cx="2155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NE: </a:t>
            </a:r>
            <a:r>
              <a:rPr lang="en-GB" i="1" dirty="0" err="1" smtClean="0"/>
              <a:t>celé</a:t>
            </a:r>
            <a:r>
              <a:rPr lang="en-GB" i="1" dirty="0" smtClean="0"/>
              <a:t> </a:t>
            </a:r>
            <a:r>
              <a:rPr lang="en-GB" i="1" dirty="0" err="1" smtClean="0"/>
              <a:t>organismy</a:t>
            </a:r>
            <a:r>
              <a:rPr lang="en-GB" i="1" dirty="0" smtClean="0"/>
              <a:t> </a:t>
            </a:r>
            <a:br>
              <a:rPr lang="en-GB" i="1" dirty="0" smtClean="0"/>
            </a:br>
            <a:r>
              <a:rPr lang="en-GB" i="1" dirty="0" smtClean="0">
                <a:sym typeface="Wingdings" pitchFamily="2" charset="2"/>
              </a:rPr>
              <a:t></a:t>
            </a:r>
            <a:r>
              <a:rPr lang="en-GB" i="1" dirty="0" smtClean="0"/>
              <a:t> EKOTOX BIOTESTY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23528" y="116632"/>
            <a:ext cx="667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PŘEDNÁŠKY - ORIENTAČNÍ HARMONOGRAM – PLÁN – </a:t>
            </a:r>
            <a:r>
              <a:rPr lang="en-GB" dirty="0" err="1" smtClean="0"/>
              <a:t>může</a:t>
            </a:r>
            <a:r>
              <a:rPr lang="en-GB" dirty="0" smtClean="0"/>
              <a:t> se </a:t>
            </a:r>
            <a:r>
              <a:rPr lang="en-GB" dirty="0" err="1" smtClean="0"/>
              <a:t>měnit</a:t>
            </a:r>
            <a:r>
              <a:rPr lang="en-GB" dirty="0" smtClean="0"/>
              <a:t>!</a:t>
            </a:r>
            <a:endParaRPr lang="en-GB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14282" y="517548"/>
          <a:ext cx="8715436" cy="629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000264"/>
                <a:gridCol w="1714512"/>
                <a:gridCol w="714380"/>
                <a:gridCol w="1857388"/>
                <a:gridCol w="171451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Datum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Přednáška (11 x 2 h)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Datum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Cvičení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21-9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Úvod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28-9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Svátek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expozice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Doc. Hofman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12-10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DNA a RNA - 1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</a:t>
                      </a:r>
                      <a:r>
                        <a:rPr lang="cs-CZ" sz="1400" dirty="0" err="1" smtClean="0"/>
                        <a:t>Sovadinova</a:t>
                      </a:r>
                      <a:r>
                        <a:rPr lang="cs-CZ" sz="1400" dirty="0" smtClean="0"/>
                        <a:t>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Studium expozice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</a:t>
                      </a:r>
                      <a:r>
                        <a:rPr lang="cs-CZ" sz="1400" dirty="0" err="1" smtClean="0"/>
                        <a:t>Bielská</a:t>
                      </a:r>
                      <a:r>
                        <a:rPr lang="cs-CZ" sz="1400" dirty="0" smtClean="0"/>
                        <a:t> (</a:t>
                      </a:r>
                      <a:r>
                        <a:rPr lang="cs-CZ" sz="1400" dirty="0" err="1" smtClean="0"/>
                        <a:t>Neuwirthová</a:t>
                      </a:r>
                      <a:r>
                        <a:rPr lang="cs-CZ" sz="1400" dirty="0" smtClean="0"/>
                        <a:t>)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Studium DNA a RNA - 2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Dr. </a:t>
                      </a:r>
                      <a:r>
                        <a:rPr lang="cs-CZ" sz="1400" dirty="0" err="1" smtClean="0"/>
                        <a:t>Sovadinova</a:t>
                      </a:r>
                      <a:r>
                        <a:rPr lang="cs-CZ" sz="1400" dirty="0" smtClean="0"/>
                        <a:t> 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17-10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i="1" dirty="0" err="1" smtClean="0"/>
                        <a:t>Tkanove</a:t>
                      </a:r>
                      <a:r>
                        <a:rPr lang="cs-CZ" sz="1400" i="1" dirty="0" smtClean="0"/>
                        <a:t> kultury (nepovinné)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Babica,</a:t>
                      </a:r>
                      <a:r>
                        <a:rPr lang="cs-CZ" sz="1400" baseline="0" dirty="0" smtClean="0"/>
                        <a:t> Dr. </a:t>
                      </a:r>
                      <a:r>
                        <a:rPr lang="cs-CZ" sz="1400" baseline="0" dirty="0" err="1" smtClean="0"/>
                        <a:t>Sovadinová</a:t>
                      </a:r>
                      <a:r>
                        <a:rPr lang="cs-CZ" sz="1400" baseline="0" dirty="0" smtClean="0"/>
                        <a:t> 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26-10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proteinů - 1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Babica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24-10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err="1" smtClean="0"/>
                        <a:t>Tkanove</a:t>
                      </a:r>
                      <a:r>
                        <a:rPr lang="cs-CZ" sz="1400" i="1" dirty="0" smtClean="0"/>
                        <a:t> kultury</a:t>
                      </a:r>
                    </a:p>
                    <a:p>
                      <a:r>
                        <a:rPr lang="cs-CZ" sz="1400" i="1" dirty="0" smtClean="0"/>
                        <a:t>(nepovinné)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Dr. Babica,</a:t>
                      </a:r>
                      <a:r>
                        <a:rPr lang="cs-CZ" sz="1400" baseline="0" dirty="0" smtClean="0"/>
                        <a:t> Dr. </a:t>
                      </a:r>
                      <a:r>
                        <a:rPr lang="cs-CZ" sz="1400" baseline="0" dirty="0" err="1" smtClean="0"/>
                        <a:t>Sovadinová</a:t>
                      </a:r>
                      <a:r>
                        <a:rPr lang="cs-CZ" sz="1400" baseline="0" dirty="0" smtClean="0"/>
                        <a:t> </a:t>
                      </a:r>
                      <a:endParaRPr lang="cs-CZ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proteinů - 2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Babica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31-10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DNA a RNA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Novák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9-11</a:t>
                      </a:r>
                      <a:br>
                        <a:rPr lang="cs-CZ" sz="1400" dirty="0" smtClean="0"/>
                      </a:b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buněk - 1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Novák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proteinů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Babica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16-11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Studium buněk - 1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Novák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23-11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metabolitů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Bláhová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buněk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Novák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30-11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Organismus, tkáně, AOP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</a:t>
                      </a:r>
                      <a:r>
                        <a:rPr lang="cs-CZ" sz="1400" dirty="0" err="1" smtClean="0"/>
                        <a:t>Hilscherová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28-11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metabolitů - 1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Bláhová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7-12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ekosystému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Brabec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5-12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Studium metabolitů - 2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Bláhová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14-12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Modely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Smetanová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12-12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Studium ekosystému 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Dr. Brabec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19-12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?Modely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7159" y="859770"/>
            <a:ext cx="84296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Požadavky</a:t>
            </a:r>
            <a:r>
              <a:rPr lang="en-GB" b="1" dirty="0" smtClean="0"/>
              <a:t> </a:t>
            </a:r>
            <a:r>
              <a:rPr lang="en-GB" b="1" dirty="0" err="1" smtClean="0"/>
              <a:t>ke</a:t>
            </a:r>
            <a:r>
              <a:rPr lang="en-GB" b="1" dirty="0" smtClean="0"/>
              <a:t> </a:t>
            </a:r>
            <a:r>
              <a:rPr lang="en-GB" b="1" dirty="0" err="1" smtClean="0"/>
              <a:t>zkoušce</a:t>
            </a:r>
            <a:r>
              <a:rPr lang="cs-CZ" b="1" dirty="0" smtClean="0"/>
              <a:t>:</a:t>
            </a:r>
          </a:p>
          <a:p>
            <a:endParaRPr lang="en-GB" b="1" dirty="0" smtClean="0"/>
          </a:p>
          <a:p>
            <a:pPr marL="342900" indent="-342900">
              <a:buAutoNum type="arabicParenR"/>
            </a:pPr>
            <a:r>
              <a:rPr lang="cs-CZ" u="sng" dirty="0" smtClean="0"/>
              <a:t>Ú</a:t>
            </a:r>
            <a:r>
              <a:rPr lang="en-GB" u="sng" dirty="0" err="1" smtClean="0"/>
              <a:t>čast</a:t>
            </a:r>
            <a:r>
              <a:rPr lang="en-GB" u="sng" dirty="0" smtClean="0"/>
              <a:t> </a:t>
            </a:r>
            <a:r>
              <a:rPr lang="en-GB" u="sng" dirty="0" err="1" smtClean="0"/>
              <a:t>na</a:t>
            </a:r>
            <a:r>
              <a:rPr lang="en-GB" u="sng" dirty="0" smtClean="0"/>
              <a:t> </a:t>
            </a:r>
            <a:r>
              <a:rPr lang="en-GB" u="sng" dirty="0" err="1" smtClean="0"/>
              <a:t>přednáškách</a:t>
            </a:r>
            <a:r>
              <a:rPr lang="en-GB" u="sng" dirty="0" smtClean="0"/>
              <a:t> </a:t>
            </a:r>
            <a:r>
              <a:rPr lang="cs-CZ" u="sng" dirty="0" smtClean="0"/>
              <a:t>(11 celkem) </a:t>
            </a:r>
            <a:r>
              <a:rPr lang="en-GB" dirty="0" smtClean="0"/>
              <a:t>=&gt; </a:t>
            </a:r>
            <a:r>
              <a:rPr lang="en-GB" dirty="0" err="1" smtClean="0"/>
              <a:t>prezen</a:t>
            </a:r>
            <a:r>
              <a:rPr lang="cs-CZ" dirty="0" smtClean="0"/>
              <a:t>ční listina</a:t>
            </a:r>
            <a:endParaRPr lang="en-GB" dirty="0" smtClean="0"/>
          </a:p>
          <a:p>
            <a:pPr marL="342900" indent="-342900"/>
            <a:r>
              <a:rPr lang="en-GB" dirty="0" smtClean="0"/>
              <a:t>	* minimum 8x – </a:t>
            </a:r>
            <a:r>
              <a:rPr lang="en-GB" dirty="0" err="1" smtClean="0"/>
              <a:t>nesplnění</a:t>
            </a:r>
            <a:r>
              <a:rPr lang="en-GB" dirty="0"/>
              <a:t> </a:t>
            </a:r>
            <a:r>
              <a:rPr lang="en-GB" dirty="0" smtClean="0"/>
              <a:t>= </a:t>
            </a:r>
            <a:r>
              <a:rPr lang="en-GB" dirty="0" err="1" smtClean="0"/>
              <a:t>vypracování</a:t>
            </a:r>
            <a:r>
              <a:rPr lang="en-GB" dirty="0" smtClean="0"/>
              <a:t> </a:t>
            </a:r>
            <a:r>
              <a:rPr lang="en-GB" dirty="0" err="1" smtClean="0"/>
              <a:t>zvláštního</a:t>
            </a:r>
            <a:r>
              <a:rPr lang="en-GB" dirty="0" smtClean="0"/>
              <a:t> </a:t>
            </a:r>
            <a:r>
              <a:rPr lang="en-GB" dirty="0" err="1" smtClean="0"/>
              <a:t>úkolu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konci</a:t>
            </a:r>
            <a:r>
              <a:rPr lang="en-GB" dirty="0" smtClean="0"/>
              <a:t> </a:t>
            </a:r>
            <a:r>
              <a:rPr lang="en-GB" dirty="0" err="1" smtClean="0"/>
              <a:t>semestru</a:t>
            </a:r>
            <a:endParaRPr lang="en-GB" dirty="0" smtClean="0"/>
          </a:p>
          <a:p>
            <a:pPr marL="342900" indent="-342900"/>
            <a:r>
              <a:rPr lang="en-GB" dirty="0" smtClean="0"/>
              <a:t>	* </a:t>
            </a:r>
            <a:r>
              <a:rPr lang="cs-CZ" dirty="0" smtClean="0"/>
              <a:t>více než 8x – získání 0,5 bodu za každou přednášku</a:t>
            </a:r>
          </a:p>
          <a:p>
            <a:pPr marL="342900" indent="-342900"/>
            <a:r>
              <a:rPr lang="cs-CZ" dirty="0" smtClean="0"/>
              <a:t>	 =&gt; </a:t>
            </a:r>
            <a:r>
              <a:rPr lang="en-GB" dirty="0" smtClean="0"/>
              <a:t>100% </a:t>
            </a:r>
            <a:r>
              <a:rPr lang="en-GB" dirty="0" err="1" smtClean="0"/>
              <a:t>účast</a:t>
            </a:r>
            <a:r>
              <a:rPr lang="en-GB" dirty="0" smtClean="0"/>
              <a:t> = </a:t>
            </a:r>
            <a:r>
              <a:rPr lang="en-GB" dirty="0" err="1" smtClean="0"/>
              <a:t>až</a:t>
            </a:r>
            <a:r>
              <a:rPr lang="en-GB" dirty="0" smtClean="0"/>
              <a:t> </a:t>
            </a:r>
            <a:r>
              <a:rPr lang="cs-CZ" b="1" dirty="0" smtClean="0"/>
              <a:t>1,5</a:t>
            </a:r>
            <a:r>
              <a:rPr lang="en-GB" b="1" dirty="0" smtClean="0"/>
              <a:t> bonus</a:t>
            </a:r>
            <a:r>
              <a:rPr lang="cs-CZ" b="1" dirty="0" err="1" smtClean="0"/>
              <a:t>ový</a:t>
            </a:r>
            <a:r>
              <a:rPr lang="en-GB" b="1" dirty="0" smtClean="0"/>
              <a:t> </a:t>
            </a:r>
            <a:r>
              <a:rPr lang="en-GB" b="1" dirty="0" err="1" smtClean="0"/>
              <a:t>bod</a:t>
            </a:r>
            <a:r>
              <a:rPr lang="en-GB" b="1" dirty="0" smtClean="0"/>
              <a:t> </a:t>
            </a:r>
            <a:r>
              <a:rPr lang="en-GB" dirty="0" smtClean="0"/>
              <a:t>v </a:t>
            </a:r>
            <a:r>
              <a:rPr lang="en-GB" dirty="0" err="1" smtClean="0"/>
              <a:t>závěrečném</a:t>
            </a:r>
            <a:r>
              <a:rPr lang="en-GB" dirty="0" smtClean="0"/>
              <a:t> </a:t>
            </a:r>
            <a:r>
              <a:rPr lang="en-GB" dirty="0" err="1" smtClean="0"/>
              <a:t>hodnocení</a:t>
            </a:r>
            <a:endParaRPr lang="cs-CZ" dirty="0" smtClean="0"/>
          </a:p>
          <a:p>
            <a:pPr marL="342900" indent="-342900"/>
            <a:r>
              <a:rPr lang="cs-CZ" dirty="0" smtClean="0"/>
              <a:t>	(absence – nutná omluvenka na studijním -&gt; záznam v IS.MUNI.CZ)</a:t>
            </a:r>
            <a:endParaRPr lang="en-GB" dirty="0"/>
          </a:p>
          <a:p>
            <a:pPr marL="342900" indent="-342900"/>
            <a:r>
              <a:rPr lang="en-GB" dirty="0" smtClean="0"/>
              <a:t>	* </a:t>
            </a:r>
            <a:r>
              <a:rPr lang="en-GB" dirty="0" err="1" smtClean="0"/>
              <a:t>plnění</a:t>
            </a:r>
            <a:r>
              <a:rPr lang="en-GB" dirty="0" smtClean="0"/>
              <a:t> </a:t>
            </a:r>
            <a:r>
              <a:rPr lang="en-GB" u="sng" dirty="0" err="1" smtClean="0"/>
              <a:t>úkolů</a:t>
            </a:r>
            <a:r>
              <a:rPr lang="en-GB" u="sng" dirty="0" smtClean="0"/>
              <a:t> v </a:t>
            </a:r>
            <a:r>
              <a:rPr lang="en-GB" u="sng" dirty="0" err="1" smtClean="0"/>
              <a:t>průběhu</a:t>
            </a:r>
            <a:r>
              <a:rPr lang="en-GB" u="sng" dirty="0" smtClean="0"/>
              <a:t> </a:t>
            </a:r>
            <a:r>
              <a:rPr lang="en-GB" u="sng" dirty="0" err="1" smtClean="0"/>
              <a:t>semestru</a:t>
            </a:r>
            <a:r>
              <a:rPr lang="en-GB" u="sng" dirty="0" smtClean="0"/>
              <a:t> </a:t>
            </a:r>
            <a:r>
              <a:rPr lang="en-GB" dirty="0" smtClean="0"/>
              <a:t>- 100% </a:t>
            </a:r>
            <a:r>
              <a:rPr lang="en-GB" dirty="0" err="1" smtClean="0"/>
              <a:t>úkolů</a:t>
            </a:r>
            <a:r>
              <a:rPr lang="en-GB" dirty="0" smtClean="0"/>
              <a:t> = </a:t>
            </a:r>
            <a:r>
              <a:rPr lang="en-GB" dirty="0" err="1" smtClean="0"/>
              <a:t>až</a:t>
            </a:r>
            <a:r>
              <a:rPr lang="en-GB" dirty="0" smtClean="0"/>
              <a:t> </a:t>
            </a:r>
            <a:r>
              <a:rPr lang="cs-CZ" b="1" dirty="0" smtClean="0"/>
              <a:t>1,</a:t>
            </a:r>
            <a:r>
              <a:rPr lang="en-GB" b="1" dirty="0" smtClean="0"/>
              <a:t>5 bonus </a:t>
            </a:r>
            <a:r>
              <a:rPr lang="en-GB" b="1" dirty="0" err="1" smtClean="0"/>
              <a:t>bod</a:t>
            </a:r>
            <a:endParaRPr lang="cs-CZ" b="1" dirty="0" smtClean="0"/>
          </a:p>
          <a:p>
            <a:pPr marL="342900" indent="-342900"/>
            <a:endParaRPr lang="en-GB" dirty="0" smtClean="0"/>
          </a:p>
          <a:p>
            <a:pPr marL="342900" indent="-342900">
              <a:buAutoNum type="arabicParenR" startAt="2"/>
            </a:pPr>
            <a:r>
              <a:rPr lang="en-GB" u="sng" dirty="0" err="1" smtClean="0"/>
              <a:t>Cvičení</a:t>
            </a:r>
            <a:r>
              <a:rPr lang="en-GB" u="sng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povinn</a:t>
            </a:r>
            <a:r>
              <a:rPr lang="cs-CZ" dirty="0" smtClean="0"/>
              <a:t>á účast, odevzdání protokolů (dle požadavků jednotlivých cvičících)</a:t>
            </a:r>
          </a:p>
          <a:p>
            <a:pPr marL="342900" indent="-342900"/>
            <a:r>
              <a:rPr lang="cs-CZ" dirty="0" smtClean="0"/>
              <a:t>	* </a:t>
            </a:r>
            <a:r>
              <a:rPr lang="en-GB" dirty="0" err="1" smtClean="0"/>
              <a:t>nesplnění</a:t>
            </a:r>
            <a:r>
              <a:rPr lang="en-GB" dirty="0" smtClean="0"/>
              <a:t> = </a:t>
            </a:r>
            <a:r>
              <a:rPr lang="en-GB" dirty="0" err="1" smtClean="0"/>
              <a:t>vypracování</a:t>
            </a:r>
            <a:r>
              <a:rPr lang="en-GB" dirty="0" smtClean="0"/>
              <a:t> </a:t>
            </a:r>
            <a:r>
              <a:rPr lang="en-GB" dirty="0" err="1" smtClean="0"/>
              <a:t>zvláštního</a:t>
            </a:r>
            <a:r>
              <a:rPr lang="en-GB" dirty="0" smtClean="0"/>
              <a:t> </a:t>
            </a:r>
            <a:r>
              <a:rPr lang="en-GB" dirty="0" err="1" smtClean="0"/>
              <a:t>úkolu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konci</a:t>
            </a:r>
            <a:r>
              <a:rPr lang="en-GB" dirty="0" smtClean="0"/>
              <a:t> </a:t>
            </a:r>
            <a:r>
              <a:rPr lang="en-GB" dirty="0" err="1" smtClean="0"/>
              <a:t>semestru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 startAt="3"/>
            </a:pPr>
            <a:r>
              <a:rPr lang="cs-CZ" u="sng" dirty="0" smtClean="0"/>
              <a:t>Závěrečný test</a:t>
            </a:r>
          </a:p>
          <a:p>
            <a:pPr marL="342900" indent="-342900"/>
            <a:r>
              <a:rPr lang="cs-CZ" dirty="0" smtClean="0"/>
              <a:t>	*Písemka</a:t>
            </a:r>
            <a:r>
              <a:rPr lang="en-US" dirty="0" smtClean="0"/>
              <a:t> – </a:t>
            </a:r>
            <a:r>
              <a:rPr lang="cs-CZ" b="1" dirty="0" smtClean="0"/>
              <a:t>30 otázek -&gt; </a:t>
            </a:r>
            <a:r>
              <a:rPr lang="en-US" b="1" dirty="0" smtClean="0"/>
              <a:t>30 </a:t>
            </a:r>
            <a:r>
              <a:rPr lang="en-US" b="1" dirty="0" err="1" smtClean="0"/>
              <a:t>bod</a:t>
            </a:r>
            <a:r>
              <a:rPr lang="cs-CZ" b="1" dirty="0" smtClean="0"/>
              <a:t>ů</a:t>
            </a:r>
          </a:p>
          <a:p>
            <a:pPr marL="342900" indent="-342900"/>
            <a:r>
              <a:rPr lang="cs-CZ" dirty="0" smtClean="0"/>
              <a:t>	*Nutno napsat alespoň na </a:t>
            </a:r>
            <a:r>
              <a:rPr lang="en-US" b="1" dirty="0" smtClean="0"/>
              <a:t>15</a:t>
            </a:r>
            <a:r>
              <a:rPr lang="cs-CZ" b="1" dirty="0" smtClean="0"/>
              <a:t> bodů (E)</a:t>
            </a:r>
            <a:r>
              <a:rPr lang="cs-CZ" dirty="0" smtClean="0"/>
              <a:t>, dále hodnocení </a:t>
            </a:r>
            <a:r>
              <a:rPr lang="cs-CZ" b="1" dirty="0" smtClean="0"/>
              <a:t>D≥18 bodů, C ≥21, B≥24, A ≥27</a:t>
            </a:r>
          </a:p>
          <a:p>
            <a:pPr marL="342900" indent="-342900"/>
            <a:r>
              <a:rPr lang="cs-CZ" dirty="0" smtClean="0"/>
              <a:t>	*Následně přičtení případných bonusových bodů - </a:t>
            </a:r>
            <a:r>
              <a:rPr lang="cs-CZ" b="1" dirty="0" smtClean="0"/>
              <a:t>až 3 body </a:t>
            </a:r>
            <a:r>
              <a:rPr lang="cs-CZ" dirty="0" smtClean="0"/>
              <a:t>=&gt; zlepšení </a:t>
            </a:r>
            <a:r>
              <a:rPr lang="cs-CZ" b="1" dirty="0" smtClean="0"/>
              <a:t>známky až o 1 stupeň</a:t>
            </a:r>
            <a:endParaRPr lang="en-GB" b="1" dirty="0" smtClean="0"/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85720" y="642918"/>
            <a:ext cx="4802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Výsledné známky studentů v minulých ročnících:</a:t>
            </a:r>
            <a:endParaRPr lang="en-GB" dirty="0" smtClean="0"/>
          </a:p>
          <a:p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 11"/>
          <p:cNvGraphicFramePr>
            <a:graphicFrameLocks/>
          </p:cNvGraphicFramePr>
          <p:nvPr/>
        </p:nvGraphicFramePr>
        <p:xfrm>
          <a:off x="2078181" y="1740477"/>
          <a:ext cx="4987638" cy="337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465</Words>
  <Application>Microsoft Office PowerPoint</Application>
  <PresentationFormat>Předvádění na obrazovce (4:3)</PresentationFormat>
  <Paragraphs>159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Moderní metody v ekotoxikologii Bi5596</vt:lpstr>
      <vt:lpstr>Moderní metody v (eko)toxikologii</vt:lpstr>
      <vt:lpstr>Snímek 3</vt:lpstr>
      <vt:lpstr>Snímek 4</vt:lpstr>
      <vt:lpstr>Snímek 5</vt:lpstr>
      <vt:lpstr>Snímek 6</vt:lpstr>
      <vt:lpstr>Snímek 7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Ludek Blaha</dc:creator>
  <cp:lastModifiedBy>babica</cp:lastModifiedBy>
  <cp:revision>76</cp:revision>
  <dcterms:created xsi:type="dcterms:W3CDTF">2014-09-17T06:44:32Z</dcterms:created>
  <dcterms:modified xsi:type="dcterms:W3CDTF">2016-09-21T09:59:10Z</dcterms:modified>
</cp:coreProperties>
</file>