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493" r:id="rId2"/>
    <p:sldId id="495" r:id="rId3"/>
    <p:sldId id="494" r:id="rId4"/>
    <p:sldId id="496" r:id="rId5"/>
    <p:sldId id="501" r:id="rId6"/>
    <p:sldId id="502" r:id="rId7"/>
    <p:sldId id="478" r:id="rId8"/>
    <p:sldId id="497" r:id="rId9"/>
    <p:sldId id="498" r:id="rId10"/>
    <p:sldId id="499" r:id="rId11"/>
    <p:sldId id="503" r:id="rId12"/>
    <p:sldId id="50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CC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CC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D3F17F"/>
    <a:srgbClr val="856647"/>
    <a:srgbClr val="FF9900"/>
    <a:srgbClr val="FF6600"/>
    <a:srgbClr val="FFCC66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>
      <p:cViewPr varScale="1">
        <p:scale>
          <a:sx n="89" d="100"/>
          <a:sy n="89" d="100"/>
        </p:scale>
        <p:origin x="-240" y="-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00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FB1D04-156B-4912-BE73-72E4A10FF261}" type="datetimeFigureOut">
              <a:rPr lang="cs-CZ"/>
              <a:pPr>
                <a:defRPr/>
              </a:pPr>
              <a:t>15.11.2016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E803CE-44F7-4215-9CF6-4713C9B9C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F7DB1C6-1E4B-40D9-8774-BEC41DBF23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4869160"/>
            <a:ext cx="6984776" cy="432048"/>
          </a:xfrm>
        </p:spPr>
        <p:txBody>
          <a:bodyPr anchor="t"/>
          <a:lstStyle>
            <a:lvl1pPr>
              <a:defRPr sz="22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6984776" cy="1224136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754E-6365-47BD-8F22-0A186F0800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02D2-0C6F-4B93-9486-7A22CFDBE2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4797152"/>
            <a:ext cx="5486400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59012" y="1052736"/>
            <a:ext cx="5486400" cy="356026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267744" y="5517231"/>
            <a:ext cx="5486400" cy="654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4B24-53D3-4B5D-A369-52F53CAF9A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47813" y="1484313"/>
            <a:ext cx="7138987" cy="46418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B75F3-1CFB-479C-8BC0-1A65F9D274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92275" y="6356350"/>
            <a:ext cx="1655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08400" y="6356350"/>
            <a:ext cx="27352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4025" y="6356350"/>
            <a:ext cx="1882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28C51-0CB0-4BA2-A587-FEEEDD895A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jedno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2" y="396280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813" y="1412776"/>
            <a:ext cx="7138987" cy="4713387"/>
          </a:xfrm>
        </p:spPr>
        <p:txBody>
          <a:bodyPr/>
          <a:lstStyle>
            <a:lvl1pPr marL="266700" indent="-266700">
              <a:buFontTx/>
              <a:buBlip>
                <a:blip r:embed="rId2"/>
              </a:buBlip>
              <a:defRPr/>
            </a:lvl1pPr>
            <a:lvl2pPr marL="541338" indent="-274638">
              <a:buFontTx/>
              <a:buBlip>
                <a:blip r:embed="rId2"/>
              </a:buBlip>
              <a:defRPr/>
            </a:lvl2pPr>
            <a:lvl3pPr marL="808038" indent="-266700">
              <a:buFontTx/>
              <a:buBlip>
                <a:blip r:embed="rId2"/>
              </a:buBlip>
              <a:defRPr/>
            </a:lvl3pPr>
            <a:lvl4pPr marL="985838" indent="-177800">
              <a:buFontTx/>
              <a:buBlip>
                <a:blip r:embed="rId2"/>
              </a:buBlip>
              <a:defRPr/>
            </a:lvl4pPr>
            <a:lvl5pPr marL="1163638" indent="-1778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2A8-E4D3-4A53-8547-D619932747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dvou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48535"/>
            <a:ext cx="7139136" cy="86409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84784"/>
            <a:ext cx="7139136" cy="4641379"/>
          </a:xfrm>
        </p:spPr>
        <p:txBody>
          <a:bodyPr/>
          <a:lstStyle>
            <a:lvl1pPr marL="266700" indent="-2667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5A79-7170-4CEF-AAEA-03059F0B0B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ez nadpisu, pouze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6"/>
          <p:cNvSpPr txBox="1"/>
          <p:nvPr/>
        </p:nvSpPr>
        <p:spPr>
          <a:xfrm rot="16200000">
            <a:off x="-2776443" y="3037092"/>
            <a:ext cx="6460828" cy="90794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813" y="1052736"/>
            <a:ext cx="7138987" cy="5073427"/>
          </a:xfrm>
        </p:spPr>
        <p:txBody>
          <a:bodyPr/>
          <a:lstStyle>
            <a:lvl1pPr marL="266700" indent="-266700">
              <a:buFontTx/>
              <a:buBlip>
                <a:blip r:embed="rId3"/>
              </a:buBlip>
              <a:defRPr/>
            </a:lvl1pPr>
            <a:lvl2pPr marL="541338" indent="-274638">
              <a:buFontTx/>
              <a:buBlip>
                <a:blip r:embed="rId3"/>
              </a:buBlip>
              <a:defRPr/>
            </a:lvl2pPr>
            <a:lvl3pPr marL="808038" indent="-266700">
              <a:buFontTx/>
              <a:buBlip>
                <a:blip r:embed="rId3"/>
              </a:buBlip>
              <a:defRPr/>
            </a:lvl3pPr>
            <a:lvl4pPr marL="985838" indent="-177800">
              <a:buFontTx/>
              <a:buBlip>
                <a:blip r:embed="rId3"/>
              </a:buBlip>
              <a:defRPr/>
            </a:lvl4pPr>
            <a:lvl5pPr marL="1163638" indent="-1778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98806-0C05-4BB5-870C-ECEF762D77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9809" y="388259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47664" y="1484784"/>
            <a:ext cx="3384376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484784"/>
            <a:ext cx="3610744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4E671-DDE8-4149-BA56-2CB42819DF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dstavce +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47664" y="163339"/>
            <a:ext cx="3528392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47664" y="1484784"/>
            <a:ext cx="3528392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20072" y="163339"/>
            <a:ext cx="3466728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20072" y="1484784"/>
            <a:ext cx="3466728" cy="464137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3820F-2A2C-40FF-BA43-7203691E1E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388259"/>
            <a:ext cx="7138987" cy="62706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47664" y="1429019"/>
            <a:ext cx="3528392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47664" y="2132857"/>
            <a:ext cx="3528392" cy="399330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20072" y="1429019"/>
            <a:ext cx="346672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20072" y="2132857"/>
            <a:ext cx="3466728" cy="399330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A436D-6D7D-4084-B6EC-2B3B3F0E43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jedno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3" y="387896"/>
            <a:ext cx="7138987" cy="6270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D8BA-4A1D-494F-9D65-C8FE6F3390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47809"/>
            <a:ext cx="7139136" cy="86409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4E24-2C21-4D0F-A82F-428BA44AB6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57338" y="396875"/>
            <a:ext cx="7138987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47813" y="1484313"/>
            <a:ext cx="71389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692275" y="6356350"/>
            <a:ext cx="1655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708400" y="6356350"/>
            <a:ext cx="2735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25" y="6356350"/>
            <a:ext cx="1882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274CC8-ACE0-4C5B-87E4-DBC90C3C52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 rot="16200000">
            <a:off x="-2870108" y="4434093"/>
            <a:ext cx="6460834" cy="90794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RT</a:t>
            </a:r>
            <a:r>
              <a:rPr lang="sk-SK" sz="5300" dirty="0">
                <a:ln w="15240">
                  <a:solidFill>
                    <a:schemeClr val="bg1"/>
                  </a:solidFill>
                </a:ln>
                <a:solidFill>
                  <a:srgbClr val="D3F17F"/>
                </a:solidFill>
                <a:latin typeface="Arial Black" pitchFamily="34" charset="0"/>
              </a:rPr>
              <a:t>-PCR</a:t>
            </a:r>
            <a:endParaRPr lang="en-US" sz="5300" dirty="0">
              <a:ln w="15240">
                <a:solidFill>
                  <a:schemeClr val="bg1"/>
                </a:solidFill>
              </a:ln>
              <a:solidFill>
                <a:srgbClr val="D3F17F"/>
              </a:solidFill>
              <a:latin typeface="Arial Black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6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77" r:id="rId10"/>
    <p:sldLayoutId id="2147483678" r:id="rId11"/>
    <p:sldLayoutId id="2147483666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1338" indent="-2746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57326"/>
          </a:solidFill>
          <a:latin typeface="Arial" pitchFamily="34" charset="0"/>
          <a:ea typeface="+mn-ea"/>
          <a:cs typeface="Arial" pitchFamily="34" charset="0"/>
        </a:defRPr>
      </a:lvl2pPr>
      <a:lvl3pPr marL="808038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85838" indent="-177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63638" indent="-1778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H9oabhqD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://www.youtube.com/watch?v=HU6GUGvDLe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3"/>
          <p:cNvSpPr>
            <a:spLocks noGrp="1"/>
          </p:cNvSpPr>
          <p:nvPr>
            <p:ph type="ctrTitle"/>
          </p:nvPr>
        </p:nvSpPr>
        <p:spPr>
          <a:xfrm>
            <a:off x="1692275" y="4149725"/>
            <a:ext cx="7451725" cy="22320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Mgr. Jiřina Medalová, Ph.D.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Mgr. Martina Lánová 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RNDr. Josef Večeřa, Ph.D.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  <a:t>Mgr. Lucie Smyčková</a:t>
            </a:r>
            <a:br>
              <a:rPr lang="cs-CZ" altLang="cs-CZ" smtClean="0">
                <a:solidFill>
                  <a:srgbClr val="7F7F7F"/>
                </a:solidFill>
                <a:latin typeface="Arial" charset="0"/>
                <a:cs typeface="Arial" charset="0"/>
              </a:rPr>
            </a:br>
            <a:endParaRPr lang="cs-CZ" altLang="cs-CZ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Podnadpis 4"/>
          <p:cNvSpPr>
            <a:spLocks noGrp="1"/>
          </p:cNvSpPr>
          <p:nvPr>
            <p:ph type="subTitle" idx="1"/>
          </p:nvPr>
        </p:nvSpPr>
        <p:spPr>
          <a:xfrm>
            <a:off x="1619250" y="2492375"/>
            <a:ext cx="6983413" cy="1223963"/>
          </a:xfrm>
        </p:spPr>
        <p:txBody>
          <a:bodyPr/>
          <a:lstStyle/>
          <a:p>
            <a:pPr eaLnBrk="1" hangingPunct="1"/>
            <a:r>
              <a:rPr lang="cs-CZ" sz="3600" smtClean="0">
                <a:solidFill>
                  <a:srgbClr val="457326"/>
                </a:solidFill>
                <a:latin typeface="Arial" charset="0"/>
                <a:cs typeface="Arial" charset="0"/>
              </a:rPr>
              <a:t>qRT-PCR</a:t>
            </a:r>
          </a:p>
          <a:p>
            <a:pPr eaLnBrk="1" hangingPunct="1"/>
            <a:r>
              <a:rPr lang="cs-CZ" smtClean="0">
                <a:solidFill>
                  <a:srgbClr val="457326"/>
                </a:solidFill>
                <a:latin typeface="Arial" charset="0"/>
                <a:cs typeface="Arial" charset="0"/>
              </a:rPr>
              <a:t>Kryostat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476375" y="333375"/>
            <a:ext cx="554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http://www.gene-quantification.de/chapter-3-pfaffl.pdf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/>
          </p:cNvSpPr>
          <p:nvPr/>
        </p:nvSpPr>
        <p:spPr bwMode="auto">
          <a:xfrm>
            <a:off x="1524000" y="190500"/>
            <a:ext cx="7010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500" b="1">
                <a:solidFill>
                  <a:schemeClr val="tx1"/>
                </a:solidFill>
                <a:cs typeface="Arial" charset="0"/>
              </a:rPr>
              <a:t>Vyhodnocení qRT-PCR</a:t>
            </a:r>
          </a:p>
        </p:txBody>
      </p:sp>
      <p:graphicFrame>
        <p:nvGraphicFramePr>
          <p:cNvPr id="26696" name="Group 72"/>
          <p:cNvGraphicFramePr>
            <a:graphicFrameLocks noGrp="1"/>
          </p:cNvGraphicFramePr>
          <p:nvPr/>
        </p:nvGraphicFramePr>
        <p:xfrm>
          <a:off x="1330325" y="2133600"/>
          <a:ext cx="7705725" cy="3527425"/>
        </p:xfrm>
        <a:graphic>
          <a:graphicData uri="http://schemas.openxmlformats.org/drawingml/2006/table">
            <a:tbl>
              <a:tblPr/>
              <a:tblGrid>
                <a:gridCol w="1100138"/>
                <a:gridCol w="1101725"/>
                <a:gridCol w="1100137"/>
                <a:gridCol w="1101725"/>
                <a:gridCol w="1100138"/>
                <a:gridCol w="1101725"/>
                <a:gridCol w="1100137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průměr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GAPDH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D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2^-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D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Cp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31,43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31,635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-4,755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27,0021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LY3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33,18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32,675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36,985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-4,31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19,8353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35,225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-3,035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8,1965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LY6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31,835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-3,135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8,7847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F16 K9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31,16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31,085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-5,255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38,1867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  <p:sp>
        <p:nvSpPr>
          <p:cNvPr id="26692" name="Text Box 73"/>
          <p:cNvSpPr txBox="1">
            <a:spLocks noChangeArrowheads="1"/>
          </p:cNvSpPr>
          <p:nvPr/>
        </p:nvSpPr>
        <p:spPr bwMode="auto">
          <a:xfrm>
            <a:off x="6804025" y="2636838"/>
            <a:ext cx="11636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>
                <a:solidFill>
                  <a:schemeClr val="tx2"/>
                </a:solidFill>
              </a:rPr>
              <a:t>Průměr - GAPDH</a:t>
            </a:r>
          </a:p>
        </p:txBody>
      </p:sp>
      <p:sp>
        <p:nvSpPr>
          <p:cNvPr id="26693" name="Line 74"/>
          <p:cNvSpPr>
            <a:spLocks noChangeShapeType="1"/>
          </p:cNvSpPr>
          <p:nvPr/>
        </p:nvSpPr>
        <p:spPr bwMode="auto">
          <a:xfrm flipV="1">
            <a:off x="7451725" y="28527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Počítání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1331913" y="1196975"/>
            <a:ext cx="7812087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Koncentrace bez přepočtu jednotek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SS 40 mM a a potřebujeme 100 ul  WS: 20 uM 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Trojčlenka: 20 uM…..100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40 mM…. x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x/100=0,02/40… 0,0005.100=x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Ředěním I:  40 mM…. 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20 mM…. 50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20 uM……50 nl = 0,05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Ředěním II: 40 mM/0,02 mM = 2000 x ředěné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100/2000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Vzorečkem: c1.V1=c2.V2  (pozor! Nutné stejné jednotky)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40x=0,02.100 ul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cs-CZ" sz="1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Koncentrace s přepočtem jednotek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smtClean="0">
                <a:latin typeface="Arial" charset="0"/>
                <a:cs typeface="Arial" charset="0"/>
              </a:rPr>
              <a:t>   </a:t>
            </a:r>
            <a:r>
              <a:rPr lang="cs-CZ" sz="1400" smtClean="0">
                <a:latin typeface="Arial" charset="0"/>
                <a:cs typeface="Arial" charset="0"/>
              </a:rPr>
              <a:t>SS: 40 mg/ml a potřebujeme 100 ul  WS: 20 uM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</a:t>
            </a:r>
            <a:r>
              <a:rPr 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Nutné znát Mr látky (např 80)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1 M    … 80 mg/ml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0,5 M … 40 mg/ml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cs-CZ" sz="1600" b="1" smtClean="0">
                <a:latin typeface="Arial" charset="0"/>
                <a:cs typeface="Arial" charset="0"/>
              </a:rPr>
              <a:t>Ředění buněk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Spočítáme si, že máme 0,35x10*6/ml = 0,7x10*6 b v 2 ml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A) chceme mít 1x10*6/1ml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zjistíme, kolik máme buněk celkem (0,7x10*6), Centrifugace a pak to doředíme 0,7 ml pufru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B) chceme odebrat 2x10*5 buněk = 0,2x10*6 buněk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400" smtClean="0">
                <a:latin typeface="Arial" charset="0"/>
                <a:cs typeface="Arial" charset="0"/>
              </a:rPr>
              <a:t>    0,2/0,35=0,57 ml vezmeme z původní suspenze</a:t>
            </a:r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 flipV="1">
            <a:off x="3924300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749" name="Line 7"/>
          <p:cNvSpPr>
            <a:spLocks noChangeShapeType="1"/>
          </p:cNvSpPr>
          <p:nvPr/>
        </p:nvSpPr>
        <p:spPr bwMode="auto">
          <a:xfrm>
            <a:off x="2555875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8" descr="www.odont.uio.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4450"/>
            <a:ext cx="291147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331913" y="3933825"/>
            <a:ext cx="7596187" cy="274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Výhody </a:t>
            </a:r>
            <a:r>
              <a:rPr lang="cs-CZ" altLang="cs-CZ" sz="2400" dirty="0" err="1">
                <a:solidFill>
                  <a:srgbClr val="006600"/>
                </a:solidFill>
              </a:rPr>
              <a:t>kryořezů</a:t>
            </a:r>
            <a:r>
              <a:rPr lang="cs-CZ" altLang="cs-CZ" sz="2400" dirty="0">
                <a:solidFill>
                  <a:srgbClr val="0066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Rychlá příprava vzorků, umožňující provést detekci proteinů i během operace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Zachování enzymatické aktivity i </a:t>
            </a:r>
            <a:r>
              <a:rPr lang="cs-CZ" altLang="cs-CZ" dirty="0" err="1">
                <a:solidFill>
                  <a:srgbClr val="006600"/>
                </a:solidFill>
              </a:rPr>
              <a:t>antigenicity</a:t>
            </a:r>
            <a:endParaRPr lang="cs-CZ" altLang="cs-CZ" dirty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Zachycení látek, které se standardní technikou rozpustí (lipidy)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Zachování buněčné morfologie (není třeba chemické ani tepelné modifikace)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6600"/>
                </a:solidFill>
              </a:rPr>
              <a:t>Může se provést na fixovaných i nefixovaných vzorcích tkání</a:t>
            </a:r>
          </a:p>
          <a:p>
            <a:pPr eaLnBrk="0" hangingPunct="0"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Nevýhoda</a:t>
            </a:r>
            <a:r>
              <a:rPr lang="cs-CZ" altLang="cs-CZ" dirty="0">
                <a:solidFill>
                  <a:srgbClr val="FF0000"/>
                </a:solidFill>
              </a:rPr>
              <a:t>: nižší kvalita preparátů</a:t>
            </a:r>
          </a:p>
        </p:txBody>
      </p:sp>
      <p:sp>
        <p:nvSpPr>
          <p:cNvPr id="27651" name="Text Box 10"/>
          <p:cNvSpPr txBox="1">
            <a:spLocks noChangeArrowheads="1"/>
          </p:cNvSpPr>
          <p:nvPr/>
        </p:nvSpPr>
        <p:spPr bwMode="auto">
          <a:xfrm>
            <a:off x="808038" y="857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1403350" y="276225"/>
            <a:ext cx="70104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Kryostat</a:t>
            </a:r>
          </a:p>
        </p:txBody>
      </p:sp>
      <p:sp>
        <p:nvSpPr>
          <p:cNvPr id="27653" name="TextovéPole 1"/>
          <p:cNvSpPr txBox="1">
            <a:spLocks noChangeArrowheads="1"/>
          </p:cNvSpPr>
          <p:nvPr/>
        </p:nvSpPr>
        <p:spPr bwMode="auto">
          <a:xfrm>
            <a:off x="1331913" y="1785938"/>
            <a:ext cx="50149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>
                <a:solidFill>
                  <a:schemeClr val="tx1"/>
                </a:solidFill>
                <a:cs typeface="Arial" charset="0"/>
              </a:rPr>
              <a:t>Příprava vzorků: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Zalití do OCT (polyethylen glykol + polyvinyl alkohol) 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Zamražení tkáně v -80°C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Krájení řezů v kryostatu (mikrotom v chladné komoře)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-20 až -30°C</a:t>
            </a: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Složení mrazící směsi: </a:t>
            </a:r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44% - pentafluoroethane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, </a:t>
            </a:r>
          </a:p>
          <a:p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52% - trifluoroethane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, </a:t>
            </a:r>
            <a:r>
              <a:rPr lang="it-IT" altLang="cs-CZ" sz="1400">
                <a:solidFill>
                  <a:schemeClr val="tx1"/>
                </a:solidFill>
                <a:cs typeface="Arial" charset="0"/>
              </a:rPr>
              <a:t>4% - tetrafluoroethane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0" smtClean="0">
                <a:latin typeface="Arial" charset="0"/>
                <a:cs typeface="Arial" charset="0"/>
              </a:rPr>
              <a:t>Izolace RNA – kvantifikace Nanodropem</a:t>
            </a:r>
            <a:endParaRPr lang="cs-CZ" b="0" smtClean="0">
              <a:latin typeface="Arial" charset="0"/>
              <a:cs typeface="Arial" charset="0"/>
            </a:endParaRPr>
          </a:p>
        </p:txBody>
      </p:sp>
      <p:sp>
        <p:nvSpPr>
          <p:cNvPr id="17410" name="Rectangle 264"/>
          <p:cNvSpPr>
            <a:spLocks noChangeArrowheads="1"/>
          </p:cNvSpPr>
          <p:nvPr/>
        </p:nvSpPr>
        <p:spPr bwMode="auto">
          <a:xfrm>
            <a:off x="3276600" y="2060575"/>
            <a:ext cx="720725" cy="431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graphicFrame>
        <p:nvGraphicFramePr>
          <p:cNvPr id="21646" name="Group 142"/>
          <p:cNvGraphicFramePr>
            <a:graphicFrameLocks noGrp="1"/>
          </p:cNvGraphicFramePr>
          <p:nvPr/>
        </p:nvGraphicFramePr>
        <p:xfrm>
          <a:off x="-396875" y="1268413"/>
          <a:ext cx="8712200" cy="5865812"/>
        </p:xfrm>
        <a:graphic>
          <a:graphicData uri="http://schemas.openxmlformats.org/drawingml/2006/table">
            <a:tbl>
              <a:tblPr/>
              <a:tblGrid>
                <a:gridCol w="827088"/>
                <a:gridCol w="795337"/>
                <a:gridCol w="942975"/>
                <a:gridCol w="962025"/>
                <a:gridCol w="942975"/>
                <a:gridCol w="811213"/>
                <a:gridCol w="811212"/>
                <a:gridCol w="963613"/>
                <a:gridCol w="1655762"/>
              </a:tblGrid>
              <a:tr h="692150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 ID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ng/ul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A260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A280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260/280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DMSO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355,7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0,895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0,447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TCDD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601,55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1,498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0,746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DMSO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680,35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1, 692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0,834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TCDD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448,85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1,092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0,0,529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29" name="Rectangle 249"/>
          <p:cNvSpPr>
            <a:spLocks noChangeArrowheads="1"/>
          </p:cNvSpPr>
          <p:nvPr/>
        </p:nvSpPr>
        <p:spPr bwMode="auto">
          <a:xfrm>
            <a:off x="3276600" y="1700213"/>
            <a:ext cx="719138" cy="21605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0" name="Rectangle 250"/>
          <p:cNvSpPr>
            <a:spLocks noChangeArrowheads="1"/>
          </p:cNvSpPr>
          <p:nvPr/>
        </p:nvSpPr>
        <p:spPr bwMode="auto">
          <a:xfrm>
            <a:off x="5867400" y="1700213"/>
            <a:ext cx="647700" cy="216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1" name="Rectangle 251"/>
          <p:cNvSpPr>
            <a:spLocks noChangeArrowheads="1"/>
          </p:cNvSpPr>
          <p:nvPr/>
        </p:nvSpPr>
        <p:spPr bwMode="auto">
          <a:xfrm>
            <a:off x="4140200" y="1700213"/>
            <a:ext cx="647700" cy="216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2" name="Text Box 252"/>
          <p:cNvSpPr txBox="1">
            <a:spLocks noChangeArrowheads="1"/>
          </p:cNvSpPr>
          <p:nvPr/>
        </p:nvSpPr>
        <p:spPr bwMode="auto">
          <a:xfrm>
            <a:off x="4186238" y="1341438"/>
            <a:ext cx="38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 b="1">
                <a:solidFill>
                  <a:schemeClr val="tx1"/>
                </a:solidFill>
                <a:cs typeface="Arial" charset="0"/>
              </a:rPr>
              <a:t>&lt;1</a:t>
            </a:r>
            <a:endParaRPr lang="cs-CZ" altLang="cs-CZ" sz="1400" b="1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3" name="Text Box 253"/>
          <p:cNvSpPr txBox="1">
            <a:spLocks noChangeArrowheads="1"/>
          </p:cNvSpPr>
          <p:nvPr/>
        </p:nvSpPr>
        <p:spPr bwMode="auto">
          <a:xfrm>
            <a:off x="5940425" y="1341438"/>
            <a:ext cx="38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 b="1">
                <a:solidFill>
                  <a:schemeClr val="tx1"/>
                </a:solidFill>
                <a:cs typeface="Arial" charset="0"/>
              </a:rPr>
              <a:t>=2</a:t>
            </a:r>
            <a:endParaRPr lang="cs-CZ" altLang="cs-CZ" sz="1400" b="1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4" name="Text Box 255"/>
          <p:cNvSpPr txBox="1">
            <a:spLocks noChangeArrowheads="1"/>
          </p:cNvSpPr>
          <p:nvPr/>
        </p:nvSpPr>
        <p:spPr bwMode="auto">
          <a:xfrm>
            <a:off x="3843338" y="5084763"/>
            <a:ext cx="12017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A260… RNA</a:t>
            </a:r>
          </a:p>
          <a:p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A280…</a:t>
            </a:r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cs-CZ" sz="1400">
                <a:solidFill>
                  <a:schemeClr val="tx1"/>
                </a:solidFill>
                <a:cs typeface="Arial" charset="0"/>
              </a:rPr>
              <a:t>DNA</a:t>
            </a:r>
          </a:p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7535" name="Line 143"/>
          <p:cNvSpPr>
            <a:spLocks noChangeShapeType="1"/>
          </p:cNvSpPr>
          <p:nvPr/>
        </p:nvSpPr>
        <p:spPr bwMode="auto">
          <a:xfrm>
            <a:off x="1835150" y="2924175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Zpětný přepis mRNA do cDNA</a:t>
            </a:r>
          </a:p>
        </p:txBody>
      </p:sp>
      <p:sp>
        <p:nvSpPr>
          <p:cNvPr id="18434" name="Text Box 39"/>
          <p:cNvSpPr>
            <a:spLocks noGrp="1" noChangeArrowheads="1"/>
          </p:cNvSpPr>
          <p:nvPr>
            <p:ph type="body" idx="1"/>
          </p:nvPr>
        </p:nvSpPr>
        <p:spPr>
          <a:xfrm>
            <a:off x="1331913" y="1844675"/>
            <a:ext cx="8064500" cy="4641850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1. Změření koncentrace vyizolované RNA (Nanodrop) + kontrola kvality 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       - absorbance A260 nesmí být vyšší než 1 (případně ředit a měřit znova)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       - poměr absorbancí A260/280 musí být kolem 2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2. </a:t>
            </a:r>
            <a:r>
              <a:rPr lang="cs-CZ" alt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Spočítat kolik ul RNA je 1 ug RNA, který vstupuje do RT</a:t>
            </a:r>
            <a:endParaRPr lang="cs-CZ" altLang="cs-CZ" sz="1500" i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3. Doředit do 21 ul sterilní RNase-free MQ H2O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4. </a:t>
            </a:r>
            <a:r>
              <a:rPr lang="cs-CZ" alt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Přidat 2 ul 10 uM směsi nukleotidů (PCR grade</a:t>
            </a:r>
            <a:r>
              <a:rPr lang="cs-CZ" altLang="cs-CZ" sz="1400" i="1" smtClean="0">
                <a:solidFill>
                  <a:srgbClr val="FF0000"/>
                </a:solidFill>
                <a:latin typeface="Arial" charset="0"/>
                <a:cs typeface="Arial" charset="0"/>
              </a:rPr>
              <a:t>)           … ??? WS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5. Přidat 2 ul 20 uM primeru poly(dT)15                             </a:t>
            </a:r>
            <a:r>
              <a:rPr lang="cs-CZ" altLang="cs-CZ" sz="1400" i="1" smtClean="0">
                <a:solidFill>
                  <a:srgbClr val="FF0000"/>
                </a:solidFill>
                <a:latin typeface="Arial" charset="0"/>
                <a:cs typeface="Arial" charset="0"/>
              </a:rPr>
              <a:t>… ??? WS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6. Mix – Centrifugace – annealing primerů 10 min/37°C – přenos na 4°C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7. Přidat 4 ul 10xcc pufru pro traskriptázu s 0.1 M DTT (zrušení disulfidových můstků)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8. Přidat 2 ul reverzní transkriptázy (např. M-MLV - Moloney Murine Leukemia Virus)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9. Přidat sterilní RNase-free MQ H2O do celkového objemu 40 ul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10. Inkubace 50 min/37°C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smtClean="0">
                <a:latin typeface="Arial" charset="0"/>
                <a:cs typeface="Arial" charset="0"/>
              </a:rPr>
              <a:t>11. Denaturace transkriptázy 10 min/90°C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smtClean="0"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Výsledkem získáme stejné množství molekul cDNA, jako bylo původních molekul mRNA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v celkové RNA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cs-CZ" altLang="cs-CZ" sz="14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Do qPCR vstupuje 1,5 ul z celkové cDNA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cs-CZ" altLang="cs-CZ" sz="140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1524000" y="476250"/>
            <a:ext cx="70104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Real time PCR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258888" y="2420938"/>
            <a:ext cx="788511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 sz="2200">
                <a:solidFill>
                  <a:schemeClr val="tx1"/>
                </a:solidFill>
                <a:cs typeface="Arial" charset="0"/>
              </a:rPr>
              <a:t>LightCycler 480 (Roche)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Do reakce se přidává Sybr Green (fluoreskuje jen po interkalaci do nově vytvořené dvouřetězcové DNA)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Po každém cyklu se změří fluorescence vzorku 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Čím vyšší fluorescence, tím více produktu vzniklo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Čím více molekul cDNA ve vstupu, tím dříve se začíná množit exponenciální řadou (dřívější cyklus – výstupní parametr </a:t>
            </a:r>
            <a:r>
              <a:rPr lang="cs-CZ" altLang="cs-CZ" b="1">
                <a:solidFill>
                  <a:schemeClr val="tx1"/>
                </a:solidFill>
                <a:cs typeface="Arial" charset="0"/>
              </a:rPr>
              <a:t>Cp</a:t>
            </a:r>
            <a:r>
              <a:rPr lang="cs-CZ" altLang="cs-CZ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Do jamky se pipetuje: </a:t>
            </a:r>
            <a:r>
              <a:rPr lang="cs-CZ" altLang="cs-CZ">
                <a:solidFill>
                  <a:srgbClr val="FF0000"/>
                </a:solidFill>
                <a:cs typeface="Arial" charset="0"/>
              </a:rPr>
              <a:t>1,5 ul</a:t>
            </a:r>
            <a:r>
              <a:rPr lang="cs-CZ" altLang="cs-CZ">
                <a:solidFill>
                  <a:schemeClr val="tx1"/>
                </a:solidFill>
                <a:cs typeface="Arial" charset="0"/>
              </a:rPr>
              <a:t> cDNA z přepisu +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cs-CZ" altLang="cs-CZ">
                <a:solidFill>
                  <a:schemeClr val="tx1"/>
                </a:solidFill>
                <a:cs typeface="Arial" charset="0"/>
              </a:rPr>
              <a:t>Master mix: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3 ul Sybr Green (2xcc LighCycler 480 SYBR green I master kit – obsahuje nukleotidy, polymerázu, SYBR green, </a:t>
            </a:r>
            <a:r>
              <a:rPr lang="cs-CZ" altLang="cs-CZ">
                <a:solidFill>
                  <a:schemeClr val="tx1"/>
                </a:solidFill>
              </a:rPr>
              <a:t>MgCl</a:t>
            </a:r>
            <a:r>
              <a:rPr lang="cs-CZ" altLang="cs-CZ" sz="1500" baseline="-25000">
                <a:solidFill>
                  <a:schemeClr val="tx1"/>
                </a:solidFill>
                <a:cs typeface="Arial" charset="0"/>
              </a:rPr>
              <a:t>2</a:t>
            </a:r>
            <a:r>
              <a:rPr lang="cs-CZ" altLang="cs-CZ">
                <a:solidFill>
                  <a:schemeClr val="tx1"/>
                </a:solidFill>
              </a:rPr>
              <a:t>)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0,375 uM každého z primerů  (</a:t>
            </a:r>
            <a:r>
              <a:rPr lang="cs-CZ" altLang="cs-CZ" sz="1500" i="1">
                <a:solidFill>
                  <a:schemeClr val="tx1"/>
                </a:solidFill>
                <a:cs typeface="Arial" charset="0"/>
              </a:rPr>
              <a:t>SS 20 uM…. </a:t>
            </a:r>
            <a:r>
              <a:rPr lang="cs-CZ" altLang="cs-CZ" sz="1500" i="1">
                <a:solidFill>
                  <a:srgbClr val="FF0000"/>
                </a:solidFill>
                <a:cs typeface="Arial" charset="0"/>
              </a:rPr>
              <a:t>Vypočítej kolik ul potřebujeme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rgbClr val="FF0000"/>
                </a:solidFill>
                <a:cs typeface="Arial" charset="0"/>
              </a:rPr>
              <a:t>1,7 ul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 MgCl</a:t>
            </a:r>
            <a:r>
              <a:rPr lang="cs-CZ" altLang="cs-CZ" sz="1500" baseline="-25000">
                <a:solidFill>
                  <a:schemeClr val="tx1"/>
                </a:solidFill>
                <a:cs typeface="Arial" charset="0"/>
              </a:rPr>
              <a:t>2  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(SS 25 mM, </a:t>
            </a:r>
            <a:r>
              <a:rPr lang="cs-CZ" altLang="cs-CZ" sz="1500" i="1">
                <a:solidFill>
                  <a:srgbClr val="FF0000"/>
                </a:solidFill>
                <a:cs typeface="Arial" charset="0"/>
              </a:rPr>
              <a:t>vypočítej výslednou koncentraci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)</a:t>
            </a:r>
            <a:endParaRPr lang="cs-CZ" altLang="cs-CZ" sz="1500" baseline="-25000">
              <a:solidFill>
                <a:schemeClr val="tx1"/>
              </a:solidFill>
              <a:cs typeface="Arial" charset="0"/>
            </a:endParaRPr>
          </a:p>
          <a:p>
            <a:pPr marL="808038" lvl="2" indent="-266700">
              <a:spcBef>
                <a:spcPct val="20000"/>
              </a:spcBef>
              <a:buFont typeface="Arial" charset="0"/>
              <a:buChar char="•"/>
            </a:pP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Doředit do 18,5 ul sterilní RNase-free MQ H</a:t>
            </a:r>
            <a:r>
              <a:rPr lang="cs-CZ" altLang="cs-CZ" sz="1500" baseline="-25000">
                <a:solidFill>
                  <a:schemeClr val="tx1"/>
                </a:solidFill>
                <a:cs typeface="Arial" charset="0"/>
              </a:rPr>
              <a:t>2</a:t>
            </a:r>
            <a:r>
              <a:rPr lang="cs-CZ" altLang="cs-CZ" sz="1500">
                <a:solidFill>
                  <a:schemeClr val="tx1"/>
                </a:solidFill>
                <a:cs typeface="Arial" charset="0"/>
              </a:rPr>
              <a:t>O  (celkový objem 20 ul)</a:t>
            </a:r>
          </a:p>
          <a:p>
            <a:pPr marL="266700" indent="-266700">
              <a:spcBef>
                <a:spcPct val="20000"/>
              </a:spcBef>
              <a:buFontTx/>
              <a:buBlip>
                <a:blip r:embed="rId2"/>
              </a:buBlip>
            </a:pPr>
            <a:endParaRPr lang="cs-CZ" altLang="cs-CZ" sz="15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067175" y="188913"/>
            <a:ext cx="41529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>
                <a:solidFill>
                  <a:schemeClr val="tx1"/>
                </a:solidFill>
                <a:cs typeface="Arial" charset="0"/>
                <a:hlinkClick r:id="rId3"/>
              </a:rPr>
              <a:t>http://www.youtube.com/watch?v=3H9oabhqDAc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  <a:p>
            <a:r>
              <a:rPr lang="cs-CZ" altLang="cs-CZ" sz="1400">
                <a:solidFill>
                  <a:schemeClr val="tx1"/>
                </a:solidFill>
                <a:cs typeface="Arial" charset="0"/>
                <a:hlinkClick r:id="rId4"/>
              </a:rPr>
              <a:t>http://www.youtube.com/watch?v=HU6GUGvDLeg</a:t>
            </a:r>
            <a:endParaRPr lang="cs-CZ" altLang="cs-CZ" sz="1400">
              <a:solidFill>
                <a:schemeClr val="tx1"/>
              </a:solidFill>
              <a:cs typeface="Arial" charset="0"/>
            </a:endParaRPr>
          </a:p>
          <a:p>
            <a:endParaRPr lang="cs-CZ" altLang="cs-CZ" sz="140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19460" name="Picture 11" descr="real-time_curve_we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836613"/>
            <a:ext cx="2339975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qRT-PCR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1547813" y="1484313"/>
            <a:ext cx="7138987" cy="4641850"/>
          </a:xfrm>
        </p:spPr>
        <p:txBody>
          <a:bodyPr/>
          <a:lstStyle/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Kvantifikace hladiny mRNA využívající reverzní transkripci a PCR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Kvantifikace je umožněna použitím fluorescenčně značených molekul inkorporujících se do nových molekul DNA při PCR při každém cyklu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Po každém cyklu je provedena detekce přírůstku (real time)</a:t>
            </a:r>
          </a:p>
          <a:p>
            <a:endParaRPr lang="cs-CZ" smtClean="0">
              <a:latin typeface="Arial" charset="0"/>
              <a:cs typeface="Arial" charset="0"/>
            </a:endParaRPr>
          </a:p>
          <a:p>
            <a:r>
              <a:rPr lang="cs-CZ" smtClean="0">
                <a:latin typeface="Arial" charset="0"/>
                <a:cs typeface="Arial" charset="0"/>
              </a:rPr>
              <a:t>Odpadá nutnost kvantifikace pomocí elektroforézy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Značení nových řetězců DNA</a:t>
            </a:r>
          </a:p>
        </p:txBody>
      </p:sp>
      <p:pic>
        <p:nvPicPr>
          <p:cNvPr id="22530" name="Picture 6" descr="Principle of PC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484313"/>
            <a:ext cx="29718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1258888" y="3284538"/>
            <a:ext cx="44640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Interkalace fluorochromů vázajících se jen do dvouřetězcové DNA (SybrGreen)</a:t>
            </a:r>
          </a:p>
          <a:p>
            <a:pPr eaLnBrk="0" hangingPunct="0">
              <a:spcBef>
                <a:spcPct val="20000"/>
              </a:spcBef>
            </a:pPr>
            <a:endParaRPr lang="cs-CZ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Značení nukleotidů pomocí 32P </a:t>
            </a: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endParaRPr lang="cs-CZ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cs-CZ">
                <a:solidFill>
                  <a:schemeClr val="tx1"/>
                </a:solidFill>
              </a:rPr>
              <a:t> Použití fluorescenčně značených prób</a:t>
            </a:r>
          </a:p>
          <a:p>
            <a:pPr eaLnBrk="0" hangingPunct="0">
              <a:spcBef>
                <a:spcPct val="20000"/>
              </a:spcBef>
            </a:pPr>
            <a:r>
              <a:rPr lang="cs-CZ">
                <a:solidFill>
                  <a:schemeClr val="tx1"/>
                </a:solidFill>
              </a:rPr>
              <a:t>   (TaqMan)</a:t>
            </a:r>
          </a:p>
        </p:txBody>
      </p:sp>
      <p:pic>
        <p:nvPicPr>
          <p:cNvPr id="22532" name="Picture 6" descr="qpcr-technolog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1628775"/>
            <a:ext cx="3810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Line 7"/>
          <p:cNvSpPr>
            <a:spLocks noChangeShapeType="1"/>
          </p:cNvSpPr>
          <p:nvPr/>
        </p:nvSpPr>
        <p:spPr bwMode="auto">
          <a:xfrm flipV="1">
            <a:off x="3492500" y="27082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3348038" y="5516563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547813" y="396875"/>
            <a:ext cx="7138987" cy="627063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Typy qRT-PCR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331913" y="1557338"/>
            <a:ext cx="7812087" cy="4713287"/>
          </a:xfrm>
        </p:spPr>
        <p:txBody>
          <a:bodyPr/>
          <a:lstStyle/>
          <a:p>
            <a:pPr eaLnBrk="1" hangingPunct="1"/>
            <a:r>
              <a:rPr lang="cs-CZ" altLang="cs-CZ" sz="1600" u="sng" smtClean="0">
                <a:latin typeface="Arial" charset="0"/>
                <a:cs typeface="Arial" charset="0"/>
              </a:rPr>
              <a:t>One step qRT-PCR (BFU)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- kombinace syntézy prvního cDNA řetězce (reverzní transkripce) a PCR reakce ve stejné zkumavce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+ </a:t>
            </a: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zjednodušení reakčního postupu a snížení rizika kontaminace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+ rychlejší zpracování velkého množství vzorků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+ díky tomu, že se amplifikují všechny mRNA (cDNA) dosáhneme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 vyšší senzitivity (stačí i 0.01 pg celkové RNA)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</a:t>
            </a: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- možné použít jen „sequence-specific“ primery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     - celá reakce je použita pro jedno PCR, nemožnost opakování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altLang="cs-CZ" sz="1600" u="sng" smtClean="0">
                <a:latin typeface="Arial" charset="0"/>
                <a:cs typeface="Arial" charset="0"/>
              </a:rPr>
              <a:t>Two step qRT-PCR (OFIŽ)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- nejprve se provádí reverzní transkripce  z celkové RNA pomocí oligo dT primeru za vzniku cDNA (do reakce vstupuje 1 ug celkové RNA) 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- PCR probíhá v nových zkumavkách (do reakce vstupuje 1,5 ul cDNA z přepisu)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latin typeface="Arial" charset="0"/>
                <a:cs typeface="Arial" charset="0"/>
              </a:rPr>
              <a:t>      </a:t>
            </a: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+ z jednoho přepisu je možné provést cca 25 PCR reakcí (různé primery)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+ možnost optimalizovat PCR s použitím různých polymeráz, primerů atp.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+ srovnání exprese různých genů na stejném vzorku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006600"/>
                </a:solidFill>
                <a:latin typeface="Arial" charset="0"/>
                <a:cs typeface="Arial" charset="0"/>
              </a:rPr>
              <a:t>      </a:t>
            </a: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- vyšší riziko kontaminace </a:t>
            </a:r>
          </a:p>
          <a:p>
            <a:pPr eaLnBrk="1" hangingPunct="1">
              <a:buFontTx/>
              <a:buNone/>
            </a:pPr>
            <a:r>
              <a:rPr lang="cs-CZ" altLang="cs-CZ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      - více pipetovacích kroků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1557338" y="396875"/>
            <a:ext cx="7138987" cy="627063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Příklad výstupu</a:t>
            </a:r>
          </a:p>
        </p:txBody>
      </p:sp>
      <p:pic>
        <p:nvPicPr>
          <p:cNvPr id="24578" name="Picture 7" descr="result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774825"/>
            <a:ext cx="75961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2268538" y="6308725"/>
            <a:ext cx="6261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>
                <a:solidFill>
                  <a:schemeClr val="tx1"/>
                </a:solidFill>
                <a:cs typeface="Arial" charset="0"/>
              </a:rPr>
              <a:t>Získání hodnoty Cp: 1) fit pointy manuálně 2) pomocí 2. derivace automaticky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1524000" y="190500"/>
            <a:ext cx="7010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altLang="cs-CZ" sz="2500" b="1">
                <a:solidFill>
                  <a:schemeClr val="tx1"/>
                </a:solidFill>
                <a:cs typeface="Arial" charset="0"/>
              </a:rPr>
              <a:t>Ověření specificity reakce</a:t>
            </a:r>
          </a:p>
        </p:txBody>
      </p:sp>
      <p:pic>
        <p:nvPicPr>
          <p:cNvPr id="25602" name="Picture 7" descr="PEBVFigur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4963" y="2060575"/>
            <a:ext cx="7539037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Line 8"/>
          <p:cNvSpPr>
            <a:spLocks noChangeShapeType="1"/>
          </p:cNvSpPr>
          <p:nvPr/>
        </p:nvSpPr>
        <p:spPr bwMode="auto">
          <a:xfrm flipV="1">
            <a:off x="6454775" y="2565400"/>
            <a:ext cx="157321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8027988" y="2420938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 b="1">
                <a:solidFill>
                  <a:schemeClr val="accent2"/>
                </a:solidFill>
                <a:cs typeface="Arial" charset="0"/>
              </a:rPr>
              <a:t>OK</a:t>
            </a:r>
          </a:p>
        </p:txBody>
      </p:sp>
      <p:sp>
        <p:nvSpPr>
          <p:cNvPr id="25605" name="Line 10"/>
          <p:cNvSpPr>
            <a:spLocks noChangeShapeType="1"/>
          </p:cNvSpPr>
          <p:nvPr/>
        </p:nvSpPr>
        <p:spPr bwMode="auto">
          <a:xfrm flipV="1">
            <a:off x="6443663" y="4437063"/>
            <a:ext cx="15954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06" name="Text Box 11"/>
          <p:cNvSpPr txBox="1">
            <a:spLocks noChangeArrowheads="1"/>
          </p:cNvSpPr>
          <p:nvPr/>
        </p:nvSpPr>
        <p:spPr bwMode="auto">
          <a:xfrm>
            <a:off x="8039100" y="4221163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1400" b="1">
                <a:solidFill>
                  <a:srgbClr val="FF0000"/>
                </a:solidFill>
                <a:cs typeface="Arial" charset="0"/>
              </a:rPr>
              <a:t>KO</a:t>
            </a:r>
          </a:p>
        </p:txBody>
      </p:sp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2195513" y="1341438"/>
            <a:ext cx="60452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100" b="1">
                <a:solidFill>
                  <a:srgbClr val="FF0000"/>
                </a:solidFill>
                <a:cs typeface="Arial" charset="0"/>
              </a:rPr>
              <a:t>„melting curve“ </a:t>
            </a:r>
            <a:r>
              <a:rPr lang="cs-CZ" altLang="cs-CZ" sz="2100" b="1">
                <a:solidFill>
                  <a:schemeClr val="tx1"/>
                </a:solidFill>
                <a:cs typeface="Arial" charset="0"/>
              </a:rPr>
              <a:t>… hledání bodu tání produktu</a:t>
            </a:r>
          </a:p>
          <a:p>
            <a:r>
              <a:rPr lang="cs-CZ" altLang="cs-CZ" sz="2100" b="1">
                <a:solidFill>
                  <a:schemeClr val="tx1"/>
                </a:solidFill>
                <a:cs typeface="Arial" charset="0"/>
              </a:rPr>
              <a:t>jeden produkt = jeden bod tání = jeden peak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prezentace_zelena">
  <a:themeElements>
    <a:clrScheme name="Vlastní 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5C9933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blona_prezentace_zelena" id="{9E1B0686-C3D0-4406-B4B7-2062B2A25C17}" vid="{46886A58-45FD-47B7-9335-BE9173E24060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Sablona_prezentace_zelena</Template>
  <TotalTime>816</TotalTime>
  <Words>825</Words>
  <Application>Microsoft Office PowerPoint</Application>
  <PresentationFormat>On-screen Show (4:3)</PresentationFormat>
  <Paragraphs>196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Sablona_prezentace_zelena</vt:lpstr>
      <vt:lpstr>Sablona_prezentace_zelena</vt:lpstr>
      <vt:lpstr>Sablona_prezentace_zelena</vt:lpstr>
      <vt:lpstr>Sablona_prezentace_zelena</vt:lpstr>
      <vt:lpstr>Mgr. Jiřina Medalová, Ph.D. Mgr. Martina Lánová  RNDr. Josef Večeřa, Ph.D. Mgr. Lucie Smyčková </vt:lpstr>
      <vt:lpstr>Izolace RNA – kvantifikace Nanodropem</vt:lpstr>
      <vt:lpstr>Zpětný přepis mRNA do cDNA</vt:lpstr>
      <vt:lpstr>Snímek 4</vt:lpstr>
      <vt:lpstr>qRT-PCR</vt:lpstr>
      <vt:lpstr>Značení nových řetězců DNA</vt:lpstr>
      <vt:lpstr>Typy qRT-PCR</vt:lpstr>
      <vt:lpstr>Příklad výstupu</vt:lpstr>
      <vt:lpstr>Snímek 9</vt:lpstr>
      <vt:lpstr>Snímek 10</vt:lpstr>
      <vt:lpstr>Počítání</vt:lpstr>
      <vt:lpstr>Snímek 12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 Jméno Autora, CSc.</dc:title>
  <dc:creator>Tia</dc:creator>
  <cp:lastModifiedBy>Procházková J.</cp:lastModifiedBy>
  <cp:revision>20</cp:revision>
  <dcterms:created xsi:type="dcterms:W3CDTF">2015-09-24T09:58:19Z</dcterms:created>
  <dcterms:modified xsi:type="dcterms:W3CDTF">2016-11-15T16:06:25Z</dcterms:modified>
</cp:coreProperties>
</file>