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431" r:id="rId2"/>
    <p:sldId id="514" r:id="rId3"/>
    <p:sldId id="521" r:id="rId4"/>
    <p:sldId id="522" r:id="rId5"/>
    <p:sldId id="540" r:id="rId6"/>
    <p:sldId id="538" r:id="rId7"/>
    <p:sldId id="539" r:id="rId8"/>
    <p:sldId id="537" r:id="rId9"/>
    <p:sldId id="523" r:id="rId10"/>
    <p:sldId id="524" r:id="rId11"/>
    <p:sldId id="525" r:id="rId12"/>
    <p:sldId id="526" r:id="rId13"/>
    <p:sldId id="542" r:id="rId14"/>
    <p:sldId id="527" r:id="rId15"/>
    <p:sldId id="528" r:id="rId16"/>
    <p:sldId id="529" r:id="rId17"/>
    <p:sldId id="543" r:id="rId18"/>
    <p:sldId id="530" r:id="rId19"/>
    <p:sldId id="531" r:id="rId20"/>
    <p:sldId id="544" r:id="rId21"/>
    <p:sldId id="545" r:id="rId22"/>
    <p:sldId id="549" r:id="rId23"/>
    <p:sldId id="546" r:id="rId24"/>
    <p:sldId id="547" r:id="rId25"/>
    <p:sldId id="548" r:id="rId26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00" autoAdjust="0"/>
  </p:normalViewPr>
  <p:slideViewPr>
    <p:cSldViewPr>
      <p:cViewPr>
        <p:scale>
          <a:sx n="66" d="100"/>
          <a:sy n="66" d="100"/>
        </p:scale>
        <p:origin x="-2286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2DB209-CE3B-44D8-AA8E-DC01340C431A}" type="datetimeFigureOut">
              <a:rPr lang="cs-CZ"/>
              <a:pPr>
                <a:defRPr/>
              </a:pPr>
              <a:t>16.9.2014</a:t>
            </a:fld>
            <a:endParaRPr lang="cs-CZ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70E509-2310-4A73-BC9C-E8275F25BF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7224B5-C6C1-45CC-B0F8-B01F6A68CD5A}" type="datetimeFigureOut">
              <a:rPr lang="cs-CZ"/>
              <a:pPr>
                <a:defRPr/>
              </a:pPr>
              <a:t>16.9.2014</a:t>
            </a:fld>
            <a:endParaRPr lang="cs-CZ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FEA0E6-8A63-47F3-A152-8F11A64829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F1ABE6-253B-45CE-BD48-65844EB9CA4F}" type="slidenum">
              <a:rPr lang="cs-CZ" smtClean="0"/>
              <a:pPr/>
              <a:t>10</a:t>
            </a:fld>
            <a:endParaRPr lang="cs-CZ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8DF2AB-C878-4CF3-835C-102B4C8458CE}" type="slidenum">
              <a:rPr lang="cs-CZ" smtClean="0"/>
              <a:pPr/>
              <a:t>11</a:t>
            </a:fld>
            <a:endParaRPr lang="cs-CZ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8CA545-12F1-47E6-8BCF-109D93147C06}" type="slidenum">
              <a:rPr lang="cs-CZ" smtClean="0"/>
              <a:pPr/>
              <a:t>12</a:t>
            </a:fld>
            <a:endParaRPr lang="cs-CZ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8CA545-12F1-47E6-8BCF-109D93147C06}" type="slidenum">
              <a:rPr lang="cs-CZ" smtClean="0"/>
              <a:pPr/>
              <a:t>13</a:t>
            </a:fld>
            <a:endParaRPr lang="cs-CZ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4DE4B5-38B2-4BA6-917C-BB0F4113DC90}" type="slidenum">
              <a:rPr lang="cs-CZ" smtClean="0"/>
              <a:pPr/>
              <a:t>14</a:t>
            </a:fld>
            <a:endParaRPr lang="cs-CZ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EF1520-8580-4CA9-A658-ABF4B198F8A3}" type="slidenum">
              <a:rPr lang="cs-CZ" smtClean="0"/>
              <a:pPr/>
              <a:t>15</a:t>
            </a:fld>
            <a:endParaRPr lang="cs-CZ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0B5BFC-6381-4D30-B494-8BE397ABC4D3}" type="slidenum">
              <a:rPr lang="cs-CZ" smtClean="0"/>
              <a:pPr/>
              <a:t>16</a:t>
            </a:fld>
            <a:endParaRPr lang="cs-CZ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0B5BFC-6381-4D30-B494-8BE397ABC4D3}" type="slidenum">
              <a:rPr lang="cs-CZ" smtClean="0"/>
              <a:pPr/>
              <a:t>17</a:t>
            </a:fld>
            <a:endParaRPr lang="cs-CZ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1A0711-371F-463F-9C03-6B636DCC67CF}" type="slidenum">
              <a:rPr lang="cs-CZ" smtClean="0"/>
              <a:pPr/>
              <a:t>18</a:t>
            </a:fld>
            <a:endParaRPr lang="cs-CZ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A27897-3419-4CA1-907E-DD0111FFC679}" type="slidenum">
              <a:rPr lang="cs-CZ" smtClean="0"/>
              <a:pPr/>
              <a:t>19</a:t>
            </a:fld>
            <a:endParaRPr lang="cs-CZ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3CC57F-3FD0-4462-B036-334C4E3FB179}" type="slidenum">
              <a:rPr lang="cs-CZ" smtClean="0"/>
              <a:pPr/>
              <a:t>2</a:t>
            </a:fld>
            <a:endParaRPr lang="cs-CZ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E3BFF5-8D53-4AB1-874C-361E8CED6AF7}" type="slidenum">
              <a:rPr lang="cs-CZ" smtClean="0"/>
              <a:pPr/>
              <a:t>20</a:t>
            </a:fld>
            <a:endParaRPr lang="cs-CZ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6911A1-E438-4CA1-9FB4-8C76FB8C40FF}" type="slidenum">
              <a:rPr lang="cs-CZ" smtClean="0"/>
              <a:pPr/>
              <a:t>21</a:t>
            </a:fld>
            <a:endParaRPr lang="cs-CZ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6911A1-E438-4CA1-9FB4-8C76FB8C40FF}" type="slidenum">
              <a:rPr lang="cs-CZ" smtClean="0"/>
              <a:pPr/>
              <a:t>22</a:t>
            </a:fld>
            <a:endParaRPr lang="cs-CZ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5D443F6-1AE2-4B7C-941D-C7F1584FC4B3}" type="slidenum">
              <a:rPr lang="cs-CZ" smtClean="0"/>
              <a:pPr/>
              <a:t>23</a:t>
            </a:fld>
            <a:endParaRPr lang="cs-CZ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005C792-CBDE-4BDA-982D-9771A8A84A47}" type="slidenum">
              <a:rPr lang="cs-CZ" smtClean="0"/>
              <a:pPr/>
              <a:t>24</a:t>
            </a:fld>
            <a:endParaRPr lang="cs-CZ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B7FA2E0-6C93-481F-8EE0-D72582D11D56}" type="slidenum">
              <a:rPr lang="cs-CZ" smtClean="0"/>
              <a:pPr/>
              <a:t>25</a:t>
            </a:fld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E3BFF5-8D53-4AB1-874C-361E8CED6AF7}" type="slidenum">
              <a:rPr lang="cs-CZ" smtClean="0"/>
              <a:pPr/>
              <a:t>3</a:t>
            </a:fld>
            <a:endParaRPr lang="cs-CZ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C9502C-3217-4491-B49D-7666D76D8C5B}" type="slidenum">
              <a:rPr lang="cs-CZ" smtClean="0"/>
              <a:pPr/>
              <a:t>4</a:t>
            </a:fld>
            <a:endParaRPr lang="cs-CZ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C9502C-3217-4491-B49D-7666D76D8C5B}" type="slidenum">
              <a:rPr lang="cs-CZ" smtClean="0"/>
              <a:pPr/>
              <a:t>5</a:t>
            </a:fld>
            <a:endParaRPr lang="cs-CZ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C9502C-3217-4491-B49D-7666D76D8C5B}" type="slidenum">
              <a:rPr lang="cs-CZ" smtClean="0"/>
              <a:pPr/>
              <a:t>6</a:t>
            </a:fld>
            <a:endParaRPr lang="cs-CZ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C9502C-3217-4491-B49D-7666D76D8C5B}" type="slidenum">
              <a:rPr lang="cs-CZ" smtClean="0"/>
              <a:pPr/>
              <a:t>7</a:t>
            </a:fld>
            <a:endParaRPr lang="cs-CZ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7B9CA8-BE5A-43FB-8F88-845A1147EBA9}" type="slidenum">
              <a:rPr lang="cs-CZ" smtClean="0"/>
              <a:pPr/>
              <a:t>9</a:t>
            </a:fld>
            <a:endParaRPr lang="cs-CZ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C494E-6413-4D07-9001-F87B297528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0A2C-E34E-4194-8B9F-2828A9CE09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3B3C9-86E0-47B8-B570-25D4CC3E60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F367F-5CD2-435A-8CA4-1932E60B51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CC82B-F7F1-4D38-8B17-29EC0256CD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6DFA-F56E-4004-9B38-6B8B0690ED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39172-2349-4A4B-B60D-89403753C8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F0F8A-36F4-405B-8429-F4B1F13614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53C7-E785-4839-BB67-9CA1366879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AA2ED-B296-454B-B8B2-C24DCCDC74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BB0C0-826C-4F34-9CDD-6FC0A348BB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B4670F-B1B7-4809-8F8A-E37A6D0538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Obrázek 9" descr="logo_mu_cerne.gif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0" r:id="rId2"/>
    <p:sldLayoutId id="214748381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odnadpis 2"/>
          <p:cNvSpPr>
            <a:spLocks/>
          </p:cNvSpPr>
          <p:nvPr/>
        </p:nvSpPr>
        <p:spPr bwMode="auto">
          <a:xfrm>
            <a:off x="1331640" y="4221088"/>
            <a:ext cx="64008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cs-CZ" sz="2000" b="1" dirty="0">
                <a:solidFill>
                  <a:srgbClr val="000066"/>
                </a:solidFill>
                <a:latin typeface="Tahoma" pitchFamily="34" charset="0"/>
              </a:rPr>
              <a:t/>
            </a:r>
            <a:br>
              <a:rPr lang="cs-CZ" sz="2000" b="1" dirty="0">
                <a:solidFill>
                  <a:srgbClr val="000066"/>
                </a:solidFill>
                <a:latin typeface="Tahoma" pitchFamily="34" charset="0"/>
              </a:rPr>
            </a:b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Luděk Bláha, </a:t>
            </a:r>
            <a:r>
              <a:rPr lang="cs-CZ" sz="2000" dirty="0" err="1">
                <a:solidFill>
                  <a:srgbClr val="000066"/>
                </a:solidFill>
                <a:latin typeface="Tahoma" pitchFamily="34" charset="0"/>
              </a:rPr>
              <a:t>PřF</a:t>
            </a: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MU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, RECETOX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www.recetox.cz</a:t>
            </a:r>
            <a:endParaRPr lang="cs-CZ" sz="2000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457200" y="2384425"/>
            <a:ext cx="8382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sz="2800" dirty="0">
                <a:solidFill>
                  <a:srgbClr val="FF3300"/>
                </a:solidFill>
              </a:rPr>
              <a:t>BIOMARKERS AND TOXICITY MECHANISMS</a:t>
            </a:r>
          </a:p>
          <a:p>
            <a:pPr algn="ctr" eaLnBrk="0" hangingPunct="0"/>
            <a:r>
              <a:rPr lang="cs-CZ" sz="3600" b="1" dirty="0" smtClean="0">
                <a:solidFill>
                  <a:srgbClr val="FF3300"/>
                </a:solidFill>
              </a:rPr>
              <a:t>0</a:t>
            </a:r>
            <a:r>
              <a:rPr lang="en-GB" sz="3600" b="1" dirty="0" smtClean="0">
                <a:solidFill>
                  <a:srgbClr val="FF3300"/>
                </a:solidFill>
              </a:rPr>
              <a:t>3</a:t>
            </a:r>
            <a:r>
              <a:rPr lang="cs-CZ" sz="3600" b="1" dirty="0" smtClean="0">
                <a:solidFill>
                  <a:srgbClr val="FF3300"/>
                </a:solidFill>
              </a:rPr>
              <a:t> </a:t>
            </a:r>
            <a:r>
              <a:rPr lang="cs-CZ" sz="3600" b="1" dirty="0">
                <a:solidFill>
                  <a:srgbClr val="FF3300"/>
                </a:solidFill>
              </a:rPr>
              <a:t>– </a:t>
            </a:r>
            <a:r>
              <a:rPr lang="en-GB" sz="3600" b="1" dirty="0" smtClean="0">
                <a:solidFill>
                  <a:srgbClr val="FF3300"/>
                </a:solidFill>
              </a:rPr>
              <a:t>Mechanisms </a:t>
            </a:r>
            <a:r>
              <a:rPr lang="en-US" sz="3600" b="1" dirty="0" smtClean="0">
                <a:solidFill>
                  <a:srgbClr val="FF3300"/>
                </a:solidFill>
              </a:rPr>
              <a:t>@</a:t>
            </a:r>
            <a:r>
              <a:rPr lang="en-GB" sz="3600" b="1" dirty="0" smtClean="0">
                <a:solidFill>
                  <a:srgbClr val="FF3300"/>
                </a:solidFill>
              </a:rPr>
              <a:t>proteins, part 1</a:t>
            </a:r>
            <a:endParaRPr lang="en-GB" sz="3600" b="1" dirty="0" smtClean="0">
              <a:solidFill>
                <a:srgbClr val="FF3300"/>
              </a:solidFill>
            </a:endParaRPr>
          </a:p>
          <a:p>
            <a:pPr algn="ctr" eaLnBrk="0" hangingPunct="0"/>
            <a:endParaRPr lang="cs-CZ" sz="4000" dirty="0"/>
          </a:p>
        </p:txBody>
      </p:sp>
      <p:pic>
        <p:nvPicPr>
          <p:cNvPr id="4100" name="Picture 7" descr="OPVK_MU_stred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5487988"/>
            <a:ext cx="4537075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chemeClr val="tx1"/>
                </a:solidFill>
              </a:rPr>
              <a:t>Michaelis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Menten</a:t>
            </a:r>
            <a:r>
              <a:rPr lang="en-GB" dirty="0" smtClean="0">
                <a:solidFill>
                  <a:schemeClr val="tx1"/>
                </a:solidFill>
              </a:rPr>
              <a:t> INHIBITIONS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" name="Picture 2" descr="http://users.rcn.com/jkimball.ma.ultranet/BiologyPages/M/Michaelis_Menten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340768"/>
            <a:ext cx="4434824" cy="3816424"/>
          </a:xfrm>
          <a:prstGeom prst="rect">
            <a:avLst/>
          </a:prstGeom>
          <a:noFill/>
        </p:spPr>
      </p:pic>
      <p:pic>
        <p:nvPicPr>
          <p:cNvPr id="28676" name="Picture 4" descr="http://users.rcn.com/jkimball.ma.ultranet/BiologyPages/L/Lineweaver_Burk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9284" y="2492896"/>
            <a:ext cx="4097609" cy="4168503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5129912" y="1124744"/>
            <a:ext cx="3762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 kinetics informs </a:t>
            </a:r>
          </a:p>
          <a:p>
            <a:r>
              <a:rPr lang="en-GB" dirty="0" smtClean="0"/>
              <a:t>about the nature of the interaction !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-39688" y="44624"/>
            <a:ext cx="9220200" cy="836712"/>
          </a:xfrm>
        </p:spPr>
        <p:txBody>
          <a:bodyPr/>
          <a:lstStyle/>
          <a:p>
            <a:pPr algn="ctr" eaLnBrk="1" hangingPunct="1"/>
            <a:r>
              <a:rPr lang="cs-CZ" dirty="0" smtClean="0">
                <a:solidFill>
                  <a:schemeClr val="tx1"/>
                </a:solidFill>
              </a:rPr>
              <a:t>Enzyme </a:t>
            </a:r>
            <a:r>
              <a:rPr lang="cs-CZ" dirty="0" err="1" smtClean="0">
                <a:solidFill>
                  <a:schemeClr val="tx1"/>
                </a:solidFill>
              </a:rPr>
              <a:t>inhibition</a:t>
            </a:r>
            <a:r>
              <a:rPr lang="en-GB" dirty="0" smtClean="0">
                <a:solidFill>
                  <a:schemeClr val="tx1"/>
                </a:solidFill>
              </a:rPr>
              <a:t>s by toxicants</a:t>
            </a:r>
            <a:r>
              <a:rPr lang="cs-CZ" dirty="0" smtClean="0">
                <a:solidFill>
                  <a:schemeClr val="tx1"/>
                </a:solidFill>
              </a:rPr>
              <a:t> – </a:t>
            </a:r>
            <a:r>
              <a:rPr lang="en-GB" dirty="0" smtClean="0">
                <a:solidFill>
                  <a:schemeClr val="tx1"/>
                </a:solidFill>
              </a:rPr>
              <a:t>overview of key </a:t>
            </a:r>
            <a:r>
              <a:rPr lang="cs-CZ" dirty="0" err="1" smtClean="0">
                <a:solidFill>
                  <a:schemeClr val="tx1"/>
                </a:solidFill>
              </a:rPr>
              <a:t>examples</a:t>
            </a:r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08720"/>
            <a:ext cx="8839200" cy="4800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dirty="0" err="1" smtClean="0"/>
              <a:t>Acetylcholinesterase</a:t>
            </a:r>
            <a:r>
              <a:rPr lang="cs-CZ" sz="2400" b="1" dirty="0" smtClean="0"/>
              <a:t> </a:t>
            </a:r>
            <a:r>
              <a:rPr lang="cs-CZ" sz="2400" dirty="0" smtClean="0"/>
              <a:t>(</a:t>
            </a:r>
            <a:r>
              <a:rPr lang="cs-CZ" sz="2400" dirty="0" err="1" smtClean="0"/>
              <a:t>organophosphate</a:t>
            </a:r>
            <a:r>
              <a:rPr lang="cs-CZ" sz="2400" dirty="0" smtClean="0"/>
              <a:t> </a:t>
            </a:r>
            <a:r>
              <a:rPr lang="cs-CZ" sz="2400" dirty="0" err="1" smtClean="0"/>
              <a:t>pesticides</a:t>
            </a:r>
            <a:r>
              <a:rPr lang="cs-CZ" sz="2400" dirty="0" smtClean="0"/>
              <a:t>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dirty="0" err="1" smtClean="0"/>
              <a:t>Microsomal</a:t>
            </a:r>
            <a:r>
              <a:rPr lang="cs-CZ" sz="2400" b="1" dirty="0" smtClean="0"/>
              <a:t> Ca</a:t>
            </a:r>
            <a:r>
              <a:rPr lang="cs-CZ" sz="2400" b="1" baseline="30000" dirty="0" smtClean="0"/>
              <a:t>2+</a:t>
            </a:r>
            <a:r>
              <a:rPr lang="cs-CZ" sz="2400" b="1" dirty="0" smtClean="0"/>
              <a:t>-</a:t>
            </a:r>
            <a:r>
              <a:rPr lang="cs-CZ" sz="2400" b="1" dirty="0" err="1" smtClean="0"/>
              <a:t>ATPase</a:t>
            </a:r>
            <a:r>
              <a:rPr lang="cs-CZ" sz="2400" b="1" dirty="0" smtClean="0"/>
              <a:t> </a:t>
            </a:r>
            <a:r>
              <a:rPr lang="cs-CZ" sz="2400" dirty="0" smtClean="0"/>
              <a:t>(DDE)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dirty="0" err="1" smtClean="0"/>
              <a:t>Inhibition</a:t>
            </a:r>
            <a:r>
              <a:rPr lang="cs-CZ" sz="2400" b="1" dirty="0" smtClean="0"/>
              <a:t> of </a:t>
            </a:r>
            <a:r>
              <a:rPr lang="cs-CZ" sz="2400" b="1" dirty="0" err="1" smtClean="0"/>
              <a:t>hemes</a:t>
            </a:r>
            <a:r>
              <a:rPr lang="cs-CZ" sz="2400" b="1" dirty="0" smtClean="0"/>
              <a:t> – </a:t>
            </a:r>
            <a:r>
              <a:rPr lang="cs-CZ" sz="2400" b="1" dirty="0" err="1" smtClean="0"/>
              <a:t>respiratory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chains</a:t>
            </a:r>
            <a:r>
              <a:rPr lang="cs-CZ" sz="2400" b="1" dirty="0" smtClean="0"/>
              <a:t> </a:t>
            </a:r>
            <a:r>
              <a:rPr lang="cs-CZ" sz="2400" dirty="0" smtClean="0"/>
              <a:t>(</a:t>
            </a:r>
            <a:r>
              <a:rPr lang="cs-CZ" sz="2400" dirty="0" err="1" smtClean="0"/>
              <a:t>cyanides</a:t>
            </a:r>
            <a:r>
              <a:rPr lang="cs-CZ" sz="2400" dirty="0" smtClean="0"/>
              <a:t>)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cs-CZ" sz="2400" b="1" dirty="0" smtClean="0"/>
              <a:t>d-</a:t>
            </a:r>
            <a:r>
              <a:rPr lang="cs-CZ" sz="2400" b="1" dirty="0" err="1" smtClean="0"/>
              <a:t>Aminolevulinic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Acid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Dehydratase</a:t>
            </a:r>
            <a:r>
              <a:rPr lang="cs-CZ" sz="2400" b="1" dirty="0" smtClean="0"/>
              <a:t> (ALAD) </a:t>
            </a:r>
            <a:r>
              <a:rPr lang="cs-CZ" sz="2400" b="1" dirty="0" err="1" smtClean="0"/>
              <a:t>inhibition</a:t>
            </a:r>
            <a:r>
              <a:rPr lang="cs-CZ" sz="2400" b="1" dirty="0" smtClean="0"/>
              <a:t> </a:t>
            </a:r>
            <a:br>
              <a:rPr lang="cs-CZ" sz="2400" b="1" dirty="0" smtClean="0"/>
            </a:br>
            <a:r>
              <a:rPr lang="cs-CZ" sz="2400" dirty="0" smtClean="0"/>
              <a:t>(</a:t>
            </a:r>
            <a:r>
              <a:rPr lang="cs-CZ" sz="2400" dirty="0" err="1" smtClean="0"/>
              <a:t>lead</a:t>
            </a:r>
            <a:r>
              <a:rPr lang="cs-CZ" sz="2400" dirty="0" smtClean="0"/>
              <a:t> - </a:t>
            </a:r>
            <a:r>
              <a:rPr lang="cs-CZ" sz="2400" dirty="0" err="1" smtClean="0"/>
              <a:t>Pb</a:t>
            </a:r>
            <a:r>
              <a:rPr lang="cs-CZ" sz="2400" dirty="0" smtClean="0"/>
              <a:t>)</a:t>
            </a:r>
            <a:endParaRPr lang="cs-CZ" sz="2400" i="1" dirty="0" smtClean="0">
              <a:solidFill>
                <a:srgbClr val="FF3300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dirty="0" err="1" smtClean="0"/>
              <a:t>Inhibition</a:t>
            </a:r>
            <a:r>
              <a:rPr lang="cs-CZ" sz="2400" b="1" dirty="0" smtClean="0"/>
              <a:t> of </a:t>
            </a:r>
            <a:r>
              <a:rPr lang="cs-CZ" sz="2400" b="1" dirty="0" err="1" smtClean="0"/>
              <a:t>proteinphosphatases</a:t>
            </a:r>
            <a:r>
              <a:rPr lang="cs-CZ" sz="2400" b="1" dirty="0" smtClean="0"/>
              <a:t> </a:t>
            </a:r>
            <a:r>
              <a:rPr lang="cs-CZ" sz="2400" i="1" dirty="0" smtClean="0"/>
              <a:t>(</a:t>
            </a:r>
            <a:r>
              <a:rPr lang="cs-CZ" sz="2400" i="1" dirty="0" err="1" smtClean="0"/>
              <a:t>microcystins</a:t>
            </a:r>
            <a:r>
              <a:rPr lang="cs-CZ" sz="2400" i="1" dirty="0" smtClean="0"/>
              <a:t>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dirty="0" err="1" smtClean="0"/>
              <a:t>Glyphosate</a:t>
            </a:r>
            <a:r>
              <a:rPr lang="cs-CZ" sz="2400" b="1" dirty="0" smtClean="0"/>
              <a:t> (</a:t>
            </a:r>
            <a:r>
              <a:rPr lang="cs-CZ" sz="2400" b="1" dirty="0" err="1" smtClean="0"/>
              <a:t>roundup</a:t>
            </a:r>
            <a:r>
              <a:rPr lang="cs-CZ" sz="2400" b="1" dirty="0" smtClean="0"/>
              <a:t>) </a:t>
            </a:r>
            <a:r>
              <a:rPr lang="cs-CZ" sz="2400" b="1" dirty="0" err="1" smtClean="0"/>
              <a:t>action</a:t>
            </a:r>
            <a:endParaRPr lang="cs-CZ" sz="2400" b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400" b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1800" i="1" dirty="0" smtClean="0"/>
              <a:t>Enzyme </a:t>
            </a:r>
            <a:r>
              <a:rPr lang="cs-CZ" sz="1800" i="1" dirty="0" err="1" smtClean="0"/>
              <a:t>inhibitions</a:t>
            </a:r>
            <a:r>
              <a:rPr lang="cs-CZ" sz="1800" i="1" dirty="0" smtClean="0"/>
              <a:t> are </a:t>
            </a:r>
            <a:r>
              <a:rPr lang="en-US" sz="1800" i="1" dirty="0" smtClean="0"/>
              <a:t>be</a:t>
            </a:r>
            <a:r>
              <a:rPr lang="cs-CZ" sz="1800" i="1" dirty="0" err="1" smtClean="0"/>
              <a:t>yond</a:t>
            </a:r>
            <a:r>
              <a:rPr lang="cs-CZ" sz="1800" i="1" dirty="0" smtClean="0"/>
              <a:t> many </a:t>
            </a:r>
            <a:r>
              <a:rPr lang="cs-CZ" sz="1800" i="1" dirty="0" err="1" smtClean="0"/>
              <a:t>other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mechanisms</a:t>
            </a:r>
            <a:r>
              <a:rPr lang="cs-CZ" sz="1800" i="1" dirty="0" smtClean="0"/>
              <a:t/>
            </a:r>
            <a:br>
              <a:rPr lang="cs-CZ" sz="1800" i="1" dirty="0" smtClean="0"/>
            </a:br>
            <a:r>
              <a:rPr lang="cs-CZ" sz="1800" i="1" dirty="0" smtClean="0">
                <a:sym typeface="Wingdings" pitchFamily="2" charset="2"/>
              </a:rPr>
              <a:t></a:t>
            </a:r>
            <a:r>
              <a:rPr lang="en-US" sz="1800" i="1" dirty="0" smtClean="0">
                <a:sym typeface="Wingdings" pitchFamily="2" charset="2"/>
              </a:rPr>
              <a:t> see e.g. </a:t>
            </a:r>
            <a:r>
              <a:rPr lang="cs-CZ" sz="1800" i="1" dirty="0" smtClean="0">
                <a:sym typeface="Wingdings" pitchFamily="2" charset="2"/>
              </a:rPr>
              <a:t>CELL </a:t>
            </a:r>
            <a:r>
              <a:rPr lang="en-US" sz="1800" i="1" dirty="0" smtClean="0">
                <a:sym typeface="Wingdings" pitchFamily="2" charset="2"/>
              </a:rPr>
              <a:t>REGULATIONS etc.</a:t>
            </a:r>
            <a:endParaRPr lang="cs-CZ" sz="1800" i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5" descr="1"/>
          <p:cNvPicPr>
            <a:picLocks noChangeAspect="1" noChangeArrowheads="1"/>
          </p:cNvPicPr>
          <p:nvPr/>
        </p:nvPicPr>
        <p:blipFill>
          <a:blip r:embed="rId3" cstate="print"/>
          <a:srcRect l="20000" r="18666"/>
          <a:stretch>
            <a:fillRect/>
          </a:stretch>
        </p:blipFill>
        <p:spPr bwMode="auto">
          <a:xfrm>
            <a:off x="6660232" y="2541607"/>
            <a:ext cx="2450549" cy="4127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88"/>
          </a:xfrm>
        </p:spPr>
        <p:txBody>
          <a:bodyPr/>
          <a:lstStyle/>
          <a:p>
            <a:r>
              <a:rPr lang="en-GB" dirty="0" err="1" smtClean="0">
                <a:solidFill>
                  <a:schemeClr val="tx1"/>
                </a:solidFill>
              </a:rPr>
              <a:t>Acetylcholinesterase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inhibition by organophosphates 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4580" name="Picture 4" descr="http://s2.hubimg.com/u/4316027_f5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09" y="980728"/>
            <a:ext cx="6588223" cy="44977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88"/>
          </a:xfrm>
        </p:spPr>
        <p:txBody>
          <a:bodyPr/>
          <a:lstStyle/>
          <a:p>
            <a:r>
              <a:rPr lang="en-GB" dirty="0" err="1" smtClean="0">
                <a:solidFill>
                  <a:schemeClr val="tx1"/>
                </a:solidFill>
              </a:rPr>
              <a:t>Acetylcholinesterase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inhibition by organophosphates (and </a:t>
            </a:r>
            <a:r>
              <a:rPr lang="en-GB" dirty="0" err="1" smtClean="0">
                <a:solidFill>
                  <a:schemeClr val="tx1"/>
                </a:solidFill>
              </a:rPr>
              <a:t>carbamates</a:t>
            </a:r>
            <a:r>
              <a:rPr lang="en-GB" dirty="0" smtClean="0">
                <a:solidFill>
                  <a:schemeClr val="tx1"/>
                </a:solidFill>
              </a:rPr>
              <a:t>)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4582" name="Picture 6" descr="http://1.bp.blogspot.com/-vJjcfxZOpBY/UghViEI7QXI/AAAAAAAADdw/0EuZdLLJHRw/s1600/nerve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3660"/>
            <a:ext cx="2843808" cy="2085459"/>
          </a:xfrm>
          <a:prstGeom prst="rect">
            <a:avLst/>
          </a:prstGeom>
          <a:noFill/>
        </p:spPr>
      </p:pic>
      <p:pic>
        <p:nvPicPr>
          <p:cNvPr id="24584" name="Picture 8" descr="http://www.scielo.br/img/revistas/jbchs/v15n6/22667f1.gif"/>
          <p:cNvPicPr>
            <a:picLocks noChangeAspect="1" noChangeArrowheads="1"/>
          </p:cNvPicPr>
          <p:nvPr/>
        </p:nvPicPr>
        <p:blipFill>
          <a:blip r:embed="rId4" cstate="print"/>
          <a:srcRect b="14286"/>
          <a:stretch>
            <a:fillRect/>
          </a:stretch>
        </p:blipFill>
        <p:spPr bwMode="auto">
          <a:xfrm>
            <a:off x="4139952" y="1484784"/>
            <a:ext cx="4896544" cy="2218125"/>
          </a:xfrm>
          <a:prstGeom prst="rect">
            <a:avLst/>
          </a:prstGeom>
          <a:noFill/>
        </p:spPr>
      </p:pic>
      <p:sp>
        <p:nvSpPr>
          <p:cNvPr id="13" name="TextovéPole 12"/>
          <p:cNvSpPr txBox="1"/>
          <p:nvPr/>
        </p:nvSpPr>
        <p:spPr>
          <a:xfrm>
            <a:off x="323528" y="1772816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Nerve gases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77826" name="Picture 2" descr="http://www.darkgovernment.com/news/wp-content/uploads/2012/12/sar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793685"/>
            <a:ext cx="2987824" cy="2064315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4283968" y="1124744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Insecticides - OPs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77828" name="Picture 4" descr="http://www.ung.si/public/lpseminar/Image45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3861048"/>
            <a:ext cx="2160240" cy="1622998"/>
          </a:xfrm>
          <a:prstGeom prst="rect">
            <a:avLst/>
          </a:prstGeom>
          <a:noFill/>
        </p:spPr>
      </p:pic>
      <p:pic>
        <p:nvPicPr>
          <p:cNvPr id="77832" name="Picture 8" descr="http://www2.mcdaniel.edu/Biology/eh01/pesticides/carbamates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27104" y="4221088"/>
            <a:ext cx="3581400" cy="2276475"/>
          </a:xfrm>
          <a:prstGeom prst="rect">
            <a:avLst/>
          </a:prstGeom>
          <a:noFill/>
        </p:spPr>
      </p:pic>
      <p:sp>
        <p:nvSpPr>
          <p:cNvPr id="14" name="TextovéPole 13"/>
          <p:cNvSpPr txBox="1"/>
          <p:nvPr/>
        </p:nvSpPr>
        <p:spPr>
          <a:xfrm>
            <a:off x="5716865" y="3789040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Insecticides - </a:t>
            </a:r>
            <a:r>
              <a:rPr lang="en-GB" b="1" dirty="0" err="1" smtClean="0">
                <a:solidFill>
                  <a:srgbClr val="FF0000"/>
                </a:solidFill>
              </a:rPr>
              <a:t>Carbamates</a:t>
            </a:r>
            <a:endParaRPr lang="en-GB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839200" cy="4800600"/>
          </a:xfrm>
          <a:noFill/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cs-CZ" sz="2000" b="1" dirty="0" smtClean="0"/>
              <a:t>Ca2+</a:t>
            </a:r>
            <a:r>
              <a:rPr lang="en-GB" sz="2000" b="1" dirty="0" smtClean="0"/>
              <a:t> in cells</a:t>
            </a:r>
            <a:endParaRPr lang="cs-CZ" sz="2000" b="1" dirty="0" smtClean="0"/>
          </a:p>
          <a:p>
            <a:pPr marL="533400" indent="-533400" eaLnBrk="1" hangingPunct="1">
              <a:buFontTx/>
              <a:buNone/>
            </a:pPr>
            <a:r>
              <a:rPr lang="en-US" sz="2000" dirty="0" smtClean="0"/>
              <a:t>* general </a:t>
            </a:r>
            <a:r>
              <a:rPr lang="en-GB" sz="2000" dirty="0" smtClean="0"/>
              <a:t>signalling </a:t>
            </a:r>
            <a:r>
              <a:rPr lang="cs-CZ" sz="2000" dirty="0" err="1" smtClean="0"/>
              <a:t>molecule</a:t>
            </a:r>
            <a:r>
              <a:rPr lang="en-GB" sz="2000" dirty="0" smtClean="0"/>
              <a:t> (see later)</a:t>
            </a:r>
          </a:p>
          <a:p>
            <a:pPr marL="533400" indent="-533400" eaLnBrk="1" hangingPunct="1">
              <a:buFontTx/>
              <a:buNone/>
            </a:pPr>
            <a:r>
              <a:rPr lang="en-US" sz="2000" dirty="0" smtClean="0"/>
              <a:t>* stored in </a:t>
            </a:r>
            <a:r>
              <a:rPr lang="cs-CZ" sz="2000" dirty="0" smtClean="0"/>
              <a:t>(</a:t>
            </a:r>
            <a:r>
              <a:rPr lang="cs-CZ" sz="2000" dirty="0" err="1" smtClean="0"/>
              <a:t>endo</a:t>
            </a:r>
            <a:r>
              <a:rPr lang="cs-CZ" sz="2000" dirty="0" smtClean="0"/>
              <a:t>-/</a:t>
            </a:r>
            <a:r>
              <a:rPr lang="cs-CZ" sz="2000" dirty="0" err="1" smtClean="0"/>
              <a:t>sarcoplasmatic</a:t>
            </a:r>
            <a:r>
              <a:rPr lang="cs-CZ" sz="2000" dirty="0" smtClean="0"/>
              <a:t> </a:t>
            </a:r>
            <a:r>
              <a:rPr lang="cs-CZ" sz="2000" dirty="0" err="1" smtClean="0"/>
              <a:t>reticulum</a:t>
            </a:r>
            <a:r>
              <a:rPr lang="cs-CZ" sz="2000" dirty="0" smtClean="0"/>
              <a:t>)</a:t>
            </a:r>
            <a:endParaRPr lang="en-GB" sz="2000" dirty="0" smtClean="0"/>
          </a:p>
          <a:p>
            <a:pPr marL="533400" indent="-533400" eaLnBrk="1" hangingPunct="1">
              <a:buFontTx/>
              <a:buNone/>
            </a:pPr>
            <a:r>
              <a:rPr lang="en-US" sz="2000" dirty="0" smtClean="0"/>
              <a:t>* assures </a:t>
            </a:r>
            <a:r>
              <a:rPr lang="en-US" sz="2000" dirty="0" err="1" smtClean="0"/>
              <a:t>contractilit</a:t>
            </a:r>
            <a:r>
              <a:rPr lang="cs-CZ" sz="2000" dirty="0" smtClean="0"/>
              <a:t>y</a:t>
            </a:r>
            <a:r>
              <a:rPr lang="en-US" sz="2000" dirty="0" smtClean="0"/>
              <a:t> </a:t>
            </a:r>
            <a:r>
              <a:rPr lang="cs-CZ" sz="2000" dirty="0" smtClean="0"/>
              <a:t>of </a:t>
            </a:r>
            <a:r>
              <a:rPr lang="en-US" sz="2000" dirty="0" smtClean="0"/>
              <a:t>muscles </a:t>
            </a:r>
          </a:p>
          <a:p>
            <a:pPr marL="533400" indent="-533400" eaLnBrk="1" hangingPunct="1">
              <a:buNone/>
            </a:pPr>
            <a:r>
              <a:rPr lang="en-US" sz="2000" dirty="0" smtClean="0"/>
              <a:t>* </a:t>
            </a:r>
            <a:r>
              <a:rPr lang="cs-CZ" sz="2000" dirty="0" err="1" smtClean="0"/>
              <a:t>concentrations</a:t>
            </a:r>
            <a:r>
              <a:rPr lang="cs-CZ" sz="2000" dirty="0" smtClean="0"/>
              <a:t> </a:t>
            </a:r>
            <a:r>
              <a:rPr lang="cs-CZ" sz="2000" dirty="0" err="1" smtClean="0"/>
              <a:t>regulated</a:t>
            </a:r>
            <a:r>
              <a:rPr lang="cs-CZ" sz="2000" dirty="0" smtClean="0"/>
              <a:t> by Ca</a:t>
            </a:r>
            <a:r>
              <a:rPr lang="cs-CZ" sz="2000" baseline="30000" dirty="0" smtClean="0"/>
              <a:t>2+</a:t>
            </a:r>
            <a:r>
              <a:rPr lang="cs-CZ" sz="2000" dirty="0" smtClean="0"/>
              <a:t>-</a:t>
            </a:r>
            <a:r>
              <a:rPr lang="cs-CZ" sz="2000" dirty="0" err="1" smtClean="0"/>
              <a:t>ATPase</a:t>
            </a:r>
            <a:r>
              <a:rPr lang="cs-CZ" sz="2000" dirty="0" smtClean="0"/>
              <a:t>	</a:t>
            </a:r>
          </a:p>
          <a:p>
            <a:pPr marL="533400" indent="-533400" eaLnBrk="1" hangingPunct="1">
              <a:buFontTx/>
              <a:buNone/>
            </a:pPr>
            <a:endParaRPr lang="en-US" sz="2000" dirty="0" smtClean="0"/>
          </a:p>
          <a:p>
            <a:pPr marL="533400" indent="-533400" eaLnBrk="1" hangingPunct="1">
              <a:buFontTx/>
              <a:buNone/>
            </a:pPr>
            <a:r>
              <a:rPr lang="en-US" sz="2000" dirty="0" smtClean="0"/>
              <a:t>DDE </a:t>
            </a:r>
            <a:br>
              <a:rPr lang="en-US" sz="2000" dirty="0" smtClean="0"/>
            </a:b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cs-CZ" sz="2000" dirty="0" err="1" smtClean="0"/>
              <a:t>calcium</a:t>
            </a:r>
            <a:r>
              <a:rPr lang="cs-CZ" sz="2000" dirty="0" smtClean="0"/>
              <a:t> </a:t>
            </a:r>
            <a:r>
              <a:rPr lang="cs-CZ" sz="2000" dirty="0" err="1" smtClean="0"/>
              <a:t>metabolism</a:t>
            </a:r>
            <a:r>
              <a:rPr lang="cs-CZ" sz="2000" dirty="0" smtClean="0"/>
              <a:t> in </a:t>
            </a:r>
            <a:r>
              <a:rPr lang="cs-CZ" sz="2000" dirty="0" err="1" smtClean="0"/>
              <a:t>bird</a:t>
            </a:r>
            <a:r>
              <a:rPr lang="cs-CZ" sz="2000" dirty="0" smtClean="0"/>
              <a:t> </a:t>
            </a:r>
            <a:r>
              <a:rPr lang="cs-CZ" sz="2000" dirty="0" err="1" smtClean="0"/>
              <a:t>eggs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cs-CZ" sz="2000" dirty="0" smtClean="0">
                <a:sym typeface="Wingdings" pitchFamily="2" charset="2"/>
              </a:rPr>
              <a:t></a:t>
            </a:r>
            <a:r>
              <a:rPr lang="en-US" sz="2000" dirty="0" smtClean="0">
                <a:sym typeface="Wingdings" pitchFamily="2" charset="2"/>
              </a:rPr>
              <a:t> egg shell thinning </a:t>
            </a:r>
            <a:endParaRPr lang="en-US" sz="2000" b="1" i="1" dirty="0" smtClean="0">
              <a:solidFill>
                <a:srgbClr val="FF3300"/>
              </a:solidFill>
            </a:endParaRP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000" dirty="0" smtClean="0"/>
              <a:t>	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400800" y="1828800"/>
            <a:ext cx="2454275" cy="4572000"/>
            <a:chOff x="4032" y="1248"/>
            <a:chExt cx="1546" cy="2784"/>
          </a:xfrm>
        </p:grpSpPr>
        <p:pic>
          <p:nvPicPr>
            <p:cNvPr id="31750" name="Picture 8" descr="1"/>
            <p:cNvPicPr>
              <a:picLocks noChangeAspect="1" noChangeArrowheads="1"/>
            </p:cNvPicPr>
            <p:nvPr/>
          </p:nvPicPr>
          <p:blipFill>
            <a:blip r:embed="rId3" cstate="print"/>
            <a:srcRect l="32727" t="7936" r="36363"/>
            <a:stretch>
              <a:fillRect/>
            </a:stretch>
          </p:blipFill>
          <p:spPr bwMode="auto">
            <a:xfrm>
              <a:off x="4032" y="1248"/>
              <a:ext cx="1546" cy="278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1751" name="Rectangle 9"/>
            <p:cNvSpPr>
              <a:spLocks noChangeArrowheads="1"/>
            </p:cNvSpPr>
            <p:nvPr/>
          </p:nvSpPr>
          <p:spPr bwMode="auto">
            <a:xfrm>
              <a:off x="4944" y="2304"/>
              <a:ext cx="480" cy="2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2" name="Rectangle 10"/>
            <p:cNvSpPr>
              <a:spLocks noChangeArrowheads="1"/>
            </p:cNvSpPr>
            <p:nvPr/>
          </p:nvSpPr>
          <p:spPr bwMode="auto">
            <a:xfrm>
              <a:off x="4176" y="2304"/>
              <a:ext cx="576" cy="2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3" name="Rectangle 11"/>
            <p:cNvSpPr>
              <a:spLocks noChangeArrowheads="1"/>
            </p:cNvSpPr>
            <p:nvPr/>
          </p:nvSpPr>
          <p:spPr bwMode="auto">
            <a:xfrm>
              <a:off x="4032" y="1728"/>
              <a:ext cx="336" cy="2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4" name="Rectangle 12"/>
            <p:cNvSpPr>
              <a:spLocks noChangeArrowheads="1"/>
            </p:cNvSpPr>
            <p:nvPr/>
          </p:nvSpPr>
          <p:spPr bwMode="auto">
            <a:xfrm>
              <a:off x="5328" y="1728"/>
              <a:ext cx="240" cy="2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749" name="Line 14"/>
          <p:cNvSpPr>
            <a:spLocks noChangeShapeType="1"/>
          </p:cNvSpPr>
          <p:nvPr/>
        </p:nvSpPr>
        <p:spPr bwMode="auto">
          <a:xfrm flipV="1">
            <a:off x="4788024" y="3581400"/>
            <a:ext cx="2679576" cy="279648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Inhibition</a:t>
            </a:r>
            <a:r>
              <a:rPr lang="cs-CZ" dirty="0" smtClean="0">
                <a:solidFill>
                  <a:schemeClr val="tx1"/>
                </a:solidFill>
              </a:rPr>
              <a:t> of Ca</a:t>
            </a:r>
            <a:r>
              <a:rPr lang="cs-CZ" baseline="30000" dirty="0" smtClean="0">
                <a:solidFill>
                  <a:schemeClr val="tx1"/>
                </a:solidFill>
              </a:rPr>
              <a:t>2+</a:t>
            </a:r>
            <a:r>
              <a:rPr lang="cs-CZ" dirty="0" smtClean="0">
                <a:solidFill>
                  <a:schemeClr val="tx1"/>
                </a:solidFill>
              </a:rPr>
              <a:t>-</a:t>
            </a:r>
            <a:r>
              <a:rPr lang="cs-CZ" dirty="0" err="1" smtClean="0">
                <a:solidFill>
                  <a:schemeClr val="tx1"/>
                </a:solidFill>
              </a:rPr>
              <a:t>ATPase</a:t>
            </a:r>
            <a:r>
              <a:rPr lang="cs-CZ" dirty="0" smtClean="0">
                <a:solidFill>
                  <a:schemeClr val="tx1"/>
                </a:solidFill>
              </a:rPr>
              <a:t> by DDE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2534" name="Picture 6" descr="http://users.rcn.com/jkimball.ma.ultranet/BiologyPages/D/DD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702102"/>
            <a:ext cx="3024333" cy="1391194"/>
          </a:xfrm>
          <a:prstGeom prst="rect">
            <a:avLst/>
          </a:prstGeom>
          <a:noFill/>
        </p:spPr>
      </p:pic>
      <p:pic>
        <p:nvPicPr>
          <p:cNvPr id="22543" name="Picture 15" descr="File:Elimination DDT DDE.svg"/>
          <p:cNvPicPr>
            <a:picLocks noChangeAspect="1" noChangeArrowheads="1"/>
          </p:cNvPicPr>
          <p:nvPr/>
        </p:nvPicPr>
        <p:blipFill>
          <a:blip r:embed="rId5" cstate="print"/>
          <a:srcRect l="40795"/>
          <a:stretch>
            <a:fillRect/>
          </a:stretch>
        </p:blipFill>
        <p:spPr bwMode="auto">
          <a:xfrm flipV="1">
            <a:off x="3347864" y="4869160"/>
            <a:ext cx="2926122" cy="1218576"/>
          </a:xfrm>
          <a:prstGeom prst="rect">
            <a:avLst/>
          </a:prstGeom>
          <a:noFill/>
        </p:spPr>
      </p:pic>
      <p:sp>
        <p:nvSpPr>
          <p:cNvPr id="22" name="TextovéPole 21"/>
          <p:cNvSpPr txBox="1"/>
          <p:nvPr/>
        </p:nvSpPr>
        <p:spPr>
          <a:xfrm>
            <a:off x="4860032" y="6165304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DDE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1124744"/>
            <a:ext cx="1944216" cy="188372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32772" name="Picture 4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052736"/>
            <a:ext cx="3626545" cy="5632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dirty="0" err="1" smtClean="0">
                <a:solidFill>
                  <a:schemeClr val="tx1"/>
                </a:solidFill>
              </a:rPr>
              <a:t>Inhibition</a:t>
            </a:r>
            <a:r>
              <a:rPr lang="cs-CZ" sz="2000" dirty="0" smtClean="0">
                <a:solidFill>
                  <a:schemeClr val="tx1"/>
                </a:solidFill>
              </a:rPr>
              <a:t> of </a:t>
            </a:r>
            <a:r>
              <a:rPr lang="cs-CZ" sz="2000" dirty="0" err="1" smtClean="0">
                <a:solidFill>
                  <a:schemeClr val="tx1"/>
                </a:solidFill>
              </a:rPr>
              <a:t>hemes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smtClean="0">
                <a:solidFill>
                  <a:schemeClr val="tx1"/>
                </a:solidFill>
              </a:rPr>
              <a:t>– e.g. Haemoglobin, </a:t>
            </a:r>
            <a:r>
              <a:rPr lang="en-GB" sz="2000" dirty="0" err="1" smtClean="0">
                <a:solidFill>
                  <a:schemeClr val="tx1"/>
                </a:solidFill>
              </a:rPr>
              <a:t>Mitchochondria</a:t>
            </a:r>
            <a:r>
              <a:rPr lang="en-GB" sz="2000" dirty="0" smtClean="0">
                <a:solidFill>
                  <a:schemeClr val="tx1"/>
                </a:solidFill>
              </a:rPr>
              <a:t>, CYP450 etc.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cs-CZ" sz="2000" dirty="0" err="1" smtClean="0">
                <a:solidFill>
                  <a:schemeClr val="tx1"/>
                </a:solidFill>
              </a:rPr>
              <a:t>cyanide</a:t>
            </a:r>
            <a:r>
              <a:rPr lang="en-GB" sz="2000" dirty="0" smtClean="0">
                <a:solidFill>
                  <a:schemeClr val="tx1"/>
                </a:solidFill>
              </a:rPr>
              <a:t> HCN, carbon </a:t>
            </a:r>
            <a:r>
              <a:rPr lang="en-GB" sz="2000" dirty="0" err="1" smtClean="0">
                <a:solidFill>
                  <a:schemeClr val="tx1"/>
                </a:solidFill>
              </a:rPr>
              <a:t>monooxide</a:t>
            </a:r>
            <a:r>
              <a:rPr lang="en-GB" sz="2000" dirty="0" smtClean="0">
                <a:solidFill>
                  <a:schemeClr val="tx1"/>
                </a:solidFill>
              </a:rPr>
              <a:t> – CO)</a:t>
            </a: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20482" name="Picture 2" descr="http://uvahealth.com/Plone/ebsco_images/73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12977"/>
            <a:ext cx="4851738" cy="3645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6540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ALAD inhibition b</a:t>
            </a:r>
            <a:r>
              <a:rPr lang="cs-CZ" dirty="0" smtClean="0">
                <a:solidFill>
                  <a:schemeClr val="tx1"/>
                </a:solidFill>
              </a:rPr>
              <a:t>y </a:t>
            </a:r>
            <a:r>
              <a:rPr lang="cs-CZ" dirty="0" err="1" smtClean="0">
                <a:solidFill>
                  <a:schemeClr val="tx1"/>
                </a:solidFill>
              </a:rPr>
              <a:t>lead</a:t>
            </a:r>
            <a:r>
              <a:rPr lang="cs-CZ" dirty="0" smtClean="0">
                <a:solidFill>
                  <a:schemeClr val="tx1"/>
                </a:solidFill>
              </a:rPr>
              <a:t> (</a:t>
            </a:r>
            <a:r>
              <a:rPr lang="cs-CZ" dirty="0" err="1" smtClean="0">
                <a:solidFill>
                  <a:schemeClr val="tx1"/>
                </a:solidFill>
              </a:rPr>
              <a:t>Pb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8434" name="Picture 2" descr="http://www.americanvintagehome.com/plumbing_heating_air_conditioning_information/wp-content/uploads/2014/05/lead-expos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68" y="836712"/>
            <a:ext cx="5020488" cy="5949280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5652120" y="1556792"/>
            <a:ext cx="29418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Problem mostly in the USA</a:t>
            </a:r>
          </a:p>
          <a:p>
            <a:endParaRPr lang="en-GB" dirty="0" smtClean="0"/>
          </a:p>
          <a:p>
            <a:r>
              <a:rPr lang="en-GB" dirty="0" smtClean="0"/>
              <a:t>Ban of </a:t>
            </a:r>
            <a:r>
              <a:rPr lang="en-GB" dirty="0" err="1" smtClean="0"/>
              <a:t>Pb-containg</a:t>
            </a:r>
            <a:r>
              <a:rPr lang="en-GB" dirty="0" smtClean="0"/>
              <a:t> </a:t>
            </a:r>
            <a:r>
              <a:rPr lang="en-GB" dirty="0" err="1" smtClean="0"/>
              <a:t>petrols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1030" descr="1864"/>
          <p:cNvPicPr>
            <a:picLocks noChangeAspect="1" noChangeArrowheads="1"/>
          </p:cNvPicPr>
          <p:nvPr/>
        </p:nvPicPr>
        <p:blipFill>
          <a:blip r:embed="rId3" cstate="print"/>
          <a:srcRect l="11765" t="6097" r="12500" b="9756"/>
          <a:stretch>
            <a:fillRect/>
          </a:stretch>
        </p:blipFill>
        <p:spPr bwMode="auto">
          <a:xfrm>
            <a:off x="304800" y="685800"/>
            <a:ext cx="8839200" cy="592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Oval 1031"/>
          <p:cNvSpPr>
            <a:spLocks noChangeArrowheads="1"/>
          </p:cNvSpPr>
          <p:nvPr/>
        </p:nvSpPr>
        <p:spPr bwMode="auto">
          <a:xfrm>
            <a:off x="990600" y="3581400"/>
            <a:ext cx="2514600" cy="990600"/>
          </a:xfrm>
          <a:prstGeom prst="ellipse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6540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ALAD inhibition b</a:t>
            </a:r>
            <a:r>
              <a:rPr lang="cs-CZ" dirty="0" smtClean="0">
                <a:solidFill>
                  <a:schemeClr val="tx1"/>
                </a:solidFill>
              </a:rPr>
              <a:t>y </a:t>
            </a:r>
            <a:r>
              <a:rPr lang="cs-CZ" dirty="0" err="1" smtClean="0">
                <a:solidFill>
                  <a:schemeClr val="tx1"/>
                </a:solidFill>
              </a:rPr>
              <a:t>lead</a:t>
            </a:r>
            <a:r>
              <a:rPr lang="cs-CZ" dirty="0" smtClean="0">
                <a:solidFill>
                  <a:schemeClr val="tx1"/>
                </a:solidFill>
              </a:rPr>
              <a:t> (</a:t>
            </a:r>
            <a:r>
              <a:rPr lang="cs-CZ" dirty="0" err="1" smtClean="0">
                <a:solidFill>
                  <a:schemeClr val="tx1"/>
                </a:solidFill>
              </a:rPr>
              <a:t>Pb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  <a:r>
              <a:rPr lang="en-GB" dirty="0" smtClean="0">
                <a:solidFill>
                  <a:schemeClr val="tx1"/>
                </a:solidFill>
              </a:rPr>
              <a:t> – inhibition of HAEM (!) synthesis 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8691" y="2880518"/>
            <a:ext cx="4962909" cy="3716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 descr="1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5013176"/>
            <a:ext cx="4079875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I</a:t>
            </a:r>
            <a:r>
              <a:rPr lang="cs-CZ" dirty="0" err="1" smtClean="0">
                <a:solidFill>
                  <a:schemeClr val="tx1"/>
                </a:solidFill>
              </a:rPr>
              <a:t>nhibitions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of PROTEINPHOSPHATASES </a:t>
            </a:r>
            <a:r>
              <a:rPr lang="cs-CZ" dirty="0" smtClean="0">
                <a:solidFill>
                  <a:schemeClr val="tx1"/>
                </a:solidFill>
              </a:rPr>
              <a:t>by </a:t>
            </a:r>
            <a:r>
              <a:rPr lang="cs-CZ" dirty="0" err="1" smtClean="0">
                <a:solidFill>
                  <a:schemeClr val="tx1"/>
                </a:solidFill>
              </a:rPr>
              <a:t>microcystins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4822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052737"/>
            <a:ext cx="8229600" cy="1656183"/>
          </a:xfrm>
          <a:noFill/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cs-CZ" sz="2400" b="1" dirty="0" err="1" smtClean="0"/>
              <a:t>Microcystins</a:t>
            </a:r>
            <a:r>
              <a:rPr lang="cs-CZ" sz="2400" b="1" dirty="0" smtClean="0"/>
              <a:t> </a:t>
            </a:r>
            <a:r>
              <a:rPr lang="en-GB" sz="2400" b="1" dirty="0" smtClean="0"/>
              <a:t>(7x AA – </a:t>
            </a:r>
            <a:r>
              <a:rPr lang="en-GB" sz="2400" b="1" dirty="0" err="1" smtClean="0"/>
              <a:t>heptapeptides</a:t>
            </a:r>
            <a:r>
              <a:rPr lang="en-GB" sz="2400" b="1" dirty="0" smtClean="0"/>
              <a:t>)</a:t>
            </a:r>
          </a:p>
          <a:p>
            <a:pPr marL="533400" indent="-533400" eaLnBrk="1" hangingPunct="1">
              <a:buFontTx/>
              <a:buNone/>
            </a:pPr>
            <a:r>
              <a:rPr lang="en-GB" sz="2400" b="1" dirty="0" err="1" smtClean="0"/>
              <a:t>Cyanobacterial</a:t>
            </a:r>
            <a:r>
              <a:rPr lang="en-GB" sz="2400" b="1" dirty="0" smtClean="0"/>
              <a:t> toxins </a:t>
            </a:r>
            <a:r>
              <a:rPr lang="cs-CZ" sz="2400" dirty="0" err="1" smtClean="0"/>
              <a:t>produced</a:t>
            </a:r>
            <a:r>
              <a:rPr lang="cs-CZ" sz="2400" dirty="0" smtClean="0"/>
              <a:t> in </a:t>
            </a:r>
            <a:r>
              <a:rPr lang="cs-CZ" sz="2400" dirty="0" err="1" smtClean="0"/>
              <a:t>eutrophied</a:t>
            </a:r>
            <a:r>
              <a:rPr lang="cs-CZ" sz="2400" dirty="0" smtClean="0"/>
              <a:t> </a:t>
            </a:r>
            <a:r>
              <a:rPr lang="cs-CZ" sz="2400" dirty="0" err="1" smtClean="0"/>
              <a:t>waters</a:t>
            </a:r>
            <a:r>
              <a:rPr lang="cs-CZ" sz="2400" dirty="0" smtClean="0"/>
              <a:t> </a:t>
            </a:r>
            <a:r>
              <a:rPr lang="en-GB" sz="2400" dirty="0" smtClean="0"/>
              <a:t>(water blooms) up to tons/reservoir</a:t>
            </a:r>
            <a:endParaRPr lang="cs-CZ" sz="2400" dirty="0" smtClean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348880"/>
            <a:ext cx="3184969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ovéPole 9"/>
          <p:cNvSpPr txBox="1"/>
          <p:nvPr/>
        </p:nvSpPr>
        <p:spPr>
          <a:xfrm>
            <a:off x="4355976" y="2483604"/>
            <a:ext cx="4506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/>
              <a:t>PPases</a:t>
            </a:r>
            <a:r>
              <a:rPr lang="en-GB" b="1" dirty="0" smtClean="0"/>
              <a:t> </a:t>
            </a:r>
            <a:r>
              <a:rPr lang="en-GB" dirty="0" smtClean="0"/>
              <a:t>– signalling enzymes (see further)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96850" y="908050"/>
            <a:ext cx="8839200" cy="4800600"/>
          </a:xfrm>
          <a:noFill/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cs-CZ" sz="1800" i="1" dirty="0" smtClean="0"/>
              <a:t>N</a:t>
            </a:r>
            <a:r>
              <a:rPr lang="cs-CZ" sz="1800" dirty="0" smtClean="0"/>
              <a:t>-(</a:t>
            </a:r>
            <a:r>
              <a:rPr lang="cs-CZ" sz="1800" dirty="0" err="1" smtClean="0"/>
              <a:t>phosphonomethyl</a:t>
            </a:r>
            <a:r>
              <a:rPr lang="cs-CZ" sz="1800" dirty="0" smtClean="0"/>
              <a:t>)glycine</a:t>
            </a:r>
          </a:p>
          <a:p>
            <a:pPr marL="533400" indent="-533400" eaLnBrk="1" hangingPunct="1">
              <a:buFontTx/>
              <a:buNone/>
            </a:pPr>
            <a:r>
              <a:rPr lang="cs-CZ" sz="1800" dirty="0" err="1" smtClean="0"/>
              <a:t>Broad</a:t>
            </a:r>
            <a:r>
              <a:rPr lang="cs-CZ" sz="1800" dirty="0" smtClean="0"/>
              <a:t>-</a:t>
            </a:r>
            <a:r>
              <a:rPr lang="cs-CZ" sz="1800" dirty="0" err="1" smtClean="0"/>
              <a:t>spectrum</a:t>
            </a:r>
            <a:r>
              <a:rPr lang="cs-CZ" sz="1800" dirty="0" smtClean="0"/>
              <a:t> herbicide (</a:t>
            </a:r>
            <a:r>
              <a:rPr lang="cs-CZ" sz="1800" b="1" dirty="0" smtClean="0"/>
              <a:t>„</a:t>
            </a:r>
            <a:r>
              <a:rPr lang="cs-CZ" sz="1800" b="1" dirty="0" err="1" smtClean="0"/>
              <a:t>RoundUp</a:t>
            </a:r>
            <a:r>
              <a:rPr lang="cs-CZ" sz="1800" b="1" dirty="0" smtClean="0"/>
              <a:t>“</a:t>
            </a:r>
            <a:r>
              <a:rPr lang="cs-CZ" sz="1800" dirty="0" smtClean="0"/>
              <a:t>)</a:t>
            </a:r>
          </a:p>
          <a:p>
            <a:pPr marL="533400" indent="-533400" eaLnBrk="1" hangingPunct="1">
              <a:buFontTx/>
              <a:buNone/>
            </a:pPr>
            <a:r>
              <a:rPr lang="cs-CZ" sz="1800" dirty="0" err="1" smtClean="0"/>
              <a:t>Selective</a:t>
            </a:r>
            <a:r>
              <a:rPr lang="cs-CZ" sz="1800" dirty="0" smtClean="0"/>
              <a:t> </a:t>
            </a:r>
            <a:r>
              <a:rPr lang="cs-CZ" sz="1800" dirty="0" err="1" smtClean="0"/>
              <a:t>inhibition</a:t>
            </a:r>
            <a:r>
              <a:rPr lang="cs-CZ" sz="1800" dirty="0" smtClean="0"/>
              <a:t> of </a:t>
            </a:r>
            <a:r>
              <a:rPr lang="cs-CZ" sz="1800" dirty="0" err="1" smtClean="0"/>
              <a:t>ESPs</a:t>
            </a:r>
            <a:r>
              <a:rPr lang="cs-CZ" sz="1800" dirty="0" smtClean="0"/>
              <a:t> 5-</a:t>
            </a:r>
            <a:r>
              <a:rPr lang="cs-CZ" sz="1800" i="1" dirty="0" err="1" smtClean="0"/>
              <a:t>enol</a:t>
            </a:r>
            <a:r>
              <a:rPr lang="cs-CZ" sz="1800" dirty="0" err="1" smtClean="0"/>
              <a:t>pyruvylshikimate</a:t>
            </a:r>
            <a:r>
              <a:rPr lang="cs-CZ" sz="1800" dirty="0" smtClean="0"/>
              <a:t>-3-</a:t>
            </a:r>
            <a:r>
              <a:rPr lang="cs-CZ" sz="1800" dirty="0" err="1" smtClean="0"/>
              <a:t>phosphate</a:t>
            </a:r>
            <a:r>
              <a:rPr lang="cs-CZ" sz="1800" dirty="0" smtClean="0"/>
              <a:t> </a:t>
            </a:r>
            <a:r>
              <a:rPr lang="cs-CZ" sz="1800" dirty="0" err="1" smtClean="0"/>
              <a:t>synthase</a:t>
            </a:r>
            <a:r>
              <a:rPr lang="cs-CZ" sz="1800" dirty="0" smtClean="0"/>
              <a:t>; </a:t>
            </a:r>
          </a:p>
          <a:p>
            <a:pPr marL="533400" indent="-533400" eaLnBrk="1" hangingPunct="1">
              <a:buFontTx/>
              <a:buNone/>
            </a:pPr>
            <a:r>
              <a:rPr lang="cs-CZ" sz="1800" dirty="0" smtClean="0"/>
              <a:t>(</a:t>
            </a:r>
            <a:r>
              <a:rPr lang="cs-CZ" sz="1800" dirty="0" err="1" smtClean="0"/>
              <a:t>synthesis</a:t>
            </a:r>
            <a:r>
              <a:rPr lang="cs-CZ" sz="1800" dirty="0" smtClean="0"/>
              <a:t> of </a:t>
            </a:r>
            <a:r>
              <a:rPr lang="cs-CZ" sz="1800" dirty="0" err="1" smtClean="0"/>
              <a:t>aromatic</a:t>
            </a:r>
            <a:r>
              <a:rPr lang="cs-CZ" sz="1800" dirty="0" smtClean="0"/>
              <a:t> </a:t>
            </a:r>
            <a:r>
              <a:rPr lang="en-GB" sz="1800" dirty="0" smtClean="0"/>
              <a:t>AAs</a:t>
            </a:r>
            <a:r>
              <a:rPr lang="cs-CZ" sz="1800" dirty="0" smtClean="0"/>
              <a:t> – </a:t>
            </a:r>
            <a:r>
              <a:rPr lang="cs-CZ" sz="1800" dirty="0" err="1" smtClean="0"/>
              <a:t>Tyr</a:t>
            </a:r>
            <a:r>
              <a:rPr lang="cs-CZ" sz="1800" dirty="0" smtClean="0"/>
              <a:t>, Trp, </a:t>
            </a:r>
            <a:r>
              <a:rPr lang="cs-CZ" sz="1800" dirty="0" err="1" smtClean="0"/>
              <a:t>Phe</a:t>
            </a:r>
            <a:r>
              <a:rPr lang="cs-CZ" sz="1800" dirty="0" smtClean="0"/>
              <a:t>)</a:t>
            </a:r>
          </a:p>
          <a:p>
            <a:pPr marL="533400" indent="-533400" eaLnBrk="1" hangingPunct="1">
              <a:buFontTx/>
              <a:buNone/>
            </a:pPr>
            <a:r>
              <a:rPr lang="cs-CZ" sz="1800" dirty="0" err="1" smtClean="0"/>
              <a:t>Uptake</a:t>
            </a:r>
            <a:r>
              <a:rPr lang="cs-CZ" sz="1800" dirty="0" smtClean="0"/>
              <a:t> via </a:t>
            </a:r>
            <a:r>
              <a:rPr lang="cs-CZ" sz="1800" dirty="0" err="1" smtClean="0"/>
              <a:t>leafs</a:t>
            </a:r>
            <a:r>
              <a:rPr lang="cs-CZ" sz="1800" dirty="0" smtClean="0"/>
              <a:t> - </a:t>
            </a:r>
            <a:r>
              <a:rPr lang="cs-CZ" sz="1800" dirty="0" err="1" smtClean="0"/>
              <a:t>only</a:t>
            </a:r>
            <a:r>
              <a:rPr lang="cs-CZ" sz="1800" dirty="0" smtClean="0"/>
              <a:t> to </a:t>
            </a:r>
            <a:r>
              <a:rPr lang="cs-CZ" sz="1800" dirty="0" err="1" smtClean="0"/>
              <a:t>growing</a:t>
            </a:r>
            <a:r>
              <a:rPr lang="cs-CZ" sz="1800" dirty="0" smtClean="0"/>
              <a:t> </a:t>
            </a:r>
            <a:r>
              <a:rPr lang="cs-CZ" sz="1800" dirty="0" err="1" smtClean="0"/>
              <a:t>plants</a:t>
            </a:r>
            <a:endParaRPr lang="cs-CZ" sz="1800" dirty="0" smtClean="0"/>
          </a:p>
          <a:p>
            <a:pPr marL="533400" indent="-533400" eaLnBrk="1" hangingPunct="1">
              <a:buFontTx/>
              <a:buNone/>
            </a:pPr>
            <a:r>
              <a:rPr lang="cs-CZ" sz="1800" dirty="0" smtClean="0"/>
              <a:t>„Non-</a:t>
            </a:r>
            <a:r>
              <a:rPr lang="cs-CZ" sz="1800" dirty="0" err="1" smtClean="0"/>
              <a:t>toxic</a:t>
            </a:r>
            <a:r>
              <a:rPr lang="cs-CZ" sz="1800" dirty="0" smtClean="0"/>
              <a:t>“ to </a:t>
            </a:r>
            <a:r>
              <a:rPr lang="cs-CZ" sz="1800" dirty="0" err="1" smtClean="0"/>
              <a:t>other</a:t>
            </a:r>
            <a:r>
              <a:rPr lang="cs-CZ" sz="1800" dirty="0" smtClean="0"/>
              <a:t> </a:t>
            </a:r>
            <a:r>
              <a:rPr lang="cs-CZ" sz="1800" dirty="0" err="1" smtClean="0"/>
              <a:t>organisms</a:t>
            </a:r>
            <a:r>
              <a:rPr lang="cs-CZ" sz="1800" dirty="0" smtClean="0"/>
              <a:t> </a:t>
            </a:r>
            <a:r>
              <a:rPr lang="en-GB" sz="1800" dirty="0" smtClean="0"/>
              <a:t> </a:t>
            </a:r>
            <a:r>
              <a:rPr lang="cs-CZ" sz="1600" dirty="0" smtClean="0"/>
              <a:t>(no </a:t>
            </a:r>
            <a:r>
              <a:rPr lang="cs-CZ" sz="1600" dirty="0" err="1" smtClean="0"/>
              <a:t>ESPs</a:t>
            </a:r>
            <a:r>
              <a:rPr lang="cs-CZ" sz="1600" dirty="0" smtClean="0"/>
              <a:t> in </a:t>
            </a:r>
            <a:r>
              <a:rPr lang="cs-CZ" sz="1600" dirty="0" err="1" smtClean="0"/>
              <a:t>animals</a:t>
            </a:r>
            <a:r>
              <a:rPr lang="cs-CZ" sz="1600" dirty="0" smtClean="0"/>
              <a:t>, </a:t>
            </a:r>
            <a:r>
              <a:rPr lang="en-GB" sz="1600" dirty="0" smtClean="0"/>
              <a:t>AA</a:t>
            </a:r>
            <a:r>
              <a:rPr lang="cs-CZ" sz="1600" dirty="0" smtClean="0"/>
              <a:t>-</a:t>
            </a:r>
            <a:r>
              <a:rPr lang="cs-CZ" sz="1600" dirty="0" err="1" smtClean="0"/>
              <a:t>like</a:t>
            </a:r>
            <a:r>
              <a:rPr lang="cs-CZ" sz="1600" dirty="0" smtClean="0"/>
              <a:t> </a:t>
            </a:r>
            <a:r>
              <a:rPr lang="cs-CZ" sz="1600" dirty="0" err="1" smtClean="0"/>
              <a:t>chemical</a:t>
            </a:r>
            <a:r>
              <a:rPr lang="cs-CZ" sz="1600" dirty="0" smtClean="0"/>
              <a:t> - rapid </a:t>
            </a:r>
            <a:r>
              <a:rPr lang="cs-CZ" sz="1600" dirty="0" err="1" smtClean="0"/>
              <a:t>degradation</a:t>
            </a:r>
            <a:r>
              <a:rPr lang="cs-CZ" sz="1600" dirty="0" smtClean="0"/>
              <a:t>)</a:t>
            </a:r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259484"/>
            <a:ext cx="4651201" cy="339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Line 14"/>
          <p:cNvSpPr>
            <a:spLocks noChangeShapeType="1"/>
          </p:cNvSpPr>
          <p:nvPr/>
        </p:nvSpPr>
        <p:spPr bwMode="auto">
          <a:xfrm flipV="1">
            <a:off x="5148263" y="5373688"/>
            <a:ext cx="1223962" cy="15875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  <p:pic>
        <p:nvPicPr>
          <p:cNvPr id="3584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4221163"/>
            <a:ext cx="14001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25" y="5619750"/>
            <a:ext cx="1439863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chemeClr val="tx1"/>
                </a:solidFill>
              </a:rPr>
              <a:t>Glyphosate</a:t>
            </a:r>
            <a:r>
              <a:rPr lang="en-GB" dirty="0" smtClean="0">
                <a:solidFill>
                  <a:schemeClr val="tx1"/>
                </a:solidFill>
              </a:rPr>
              <a:t> action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6" cstate="print"/>
          <a:srcRect b="24883"/>
          <a:stretch>
            <a:fillRect/>
          </a:stretch>
        </p:blipFill>
        <p:spPr bwMode="auto">
          <a:xfrm>
            <a:off x="6592888" y="0"/>
            <a:ext cx="2551112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Major mechanisms (modes of action) to be discussed in detail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251520" y="1124744"/>
            <a:ext cx="8625136" cy="5112568"/>
          </a:xfrm>
        </p:spPr>
        <p:txBody>
          <a:bodyPr>
            <a:normAutofit fontScale="77500" lnSpcReduction="20000"/>
          </a:bodyPr>
          <a:lstStyle/>
          <a:p>
            <a:pPr marL="476250" indent="-533400"/>
            <a:r>
              <a:rPr lang="en-GB" b="1" dirty="0" smtClean="0">
                <a:solidFill>
                  <a:srgbClr val="FF0000"/>
                </a:solidFill>
              </a:rPr>
              <a:t>Proteins </a:t>
            </a:r>
            <a:r>
              <a:rPr lang="en-GB" dirty="0" smtClean="0"/>
              <a:t>and </a:t>
            </a:r>
            <a:r>
              <a:rPr lang="en-GB" dirty="0" err="1" smtClean="0"/>
              <a:t>i</a:t>
            </a:r>
            <a:r>
              <a:rPr lang="cs-CZ" dirty="0" err="1" smtClean="0"/>
              <a:t>nhibition</a:t>
            </a:r>
            <a:r>
              <a:rPr lang="cs-CZ" dirty="0" smtClean="0"/>
              <a:t> of enzym</a:t>
            </a:r>
            <a:r>
              <a:rPr lang="en-US" dirty="0" err="1" smtClean="0"/>
              <a:t>atic</a:t>
            </a:r>
            <a:r>
              <a:rPr lang="en-US" dirty="0" smtClean="0"/>
              <a:t> activities</a:t>
            </a:r>
            <a:endParaRPr lang="cs-CZ" dirty="0" smtClean="0"/>
          </a:p>
          <a:p>
            <a:pPr marL="476250" indent="-533400"/>
            <a:r>
              <a:rPr lang="cs-CZ" dirty="0" err="1" smtClean="0"/>
              <a:t>Mitotic</a:t>
            </a:r>
            <a:r>
              <a:rPr lang="cs-CZ" dirty="0" smtClean="0"/>
              <a:t> </a:t>
            </a:r>
            <a:r>
              <a:rPr lang="cs-CZ" dirty="0" err="1" smtClean="0"/>
              <a:t>poisons</a:t>
            </a:r>
            <a:r>
              <a:rPr lang="cs-CZ" dirty="0" smtClean="0"/>
              <a:t> </a:t>
            </a:r>
            <a:r>
              <a:rPr lang="en-US" dirty="0" smtClean="0"/>
              <a:t>&amp;</a:t>
            </a:r>
            <a:r>
              <a:rPr lang="cs-CZ" dirty="0" smtClean="0"/>
              <a:t> </a:t>
            </a:r>
            <a:r>
              <a:rPr lang="cs-CZ" dirty="0" err="1" smtClean="0"/>
              <a:t>microtubule</a:t>
            </a:r>
            <a:r>
              <a:rPr lang="en-US" dirty="0" smtClean="0"/>
              <a:t> </a:t>
            </a:r>
            <a:r>
              <a:rPr lang="en-US" dirty="0" err="1" smtClean="0"/>
              <a:t>toxicit</a:t>
            </a:r>
            <a:r>
              <a:rPr lang="cs-CZ" dirty="0" smtClean="0"/>
              <a:t>y</a:t>
            </a:r>
          </a:p>
          <a:p>
            <a:pPr marL="476250" indent="-533400"/>
            <a:r>
              <a:rPr lang="cs-CZ" dirty="0" smtClean="0"/>
              <a:t>Ligand </a:t>
            </a:r>
            <a:r>
              <a:rPr lang="cs-CZ" dirty="0" err="1" smtClean="0"/>
              <a:t>competition</a:t>
            </a:r>
            <a:r>
              <a:rPr lang="cs-CZ" dirty="0" smtClean="0"/>
              <a:t> –</a:t>
            </a:r>
            <a:r>
              <a:rPr lang="en-US" dirty="0" smtClean="0"/>
              <a:t> </a:t>
            </a:r>
            <a:r>
              <a:rPr lang="cs-CZ" dirty="0" smtClean="0"/>
              <a:t>re</a:t>
            </a:r>
            <a:r>
              <a:rPr lang="en-US" dirty="0" err="1" smtClean="0"/>
              <a:t>ceptor</a:t>
            </a:r>
            <a:r>
              <a:rPr lang="en-US" dirty="0" smtClean="0"/>
              <a:t> mediated </a:t>
            </a:r>
            <a:r>
              <a:rPr lang="en-US" dirty="0" err="1" smtClean="0"/>
              <a:t>toxicit</a:t>
            </a:r>
            <a:r>
              <a:rPr lang="cs-CZ" dirty="0" smtClean="0"/>
              <a:t>y</a:t>
            </a:r>
          </a:p>
          <a:p>
            <a:pPr marL="476250" indent="-533400"/>
            <a:endParaRPr lang="en-GB" dirty="0" smtClean="0"/>
          </a:p>
          <a:p>
            <a:pPr marL="476250" indent="-533400"/>
            <a:r>
              <a:rPr lang="cs-CZ" b="1" dirty="0" err="1" smtClean="0">
                <a:solidFill>
                  <a:srgbClr val="FF0000"/>
                </a:solidFill>
              </a:rPr>
              <a:t>Membrane</a:t>
            </a:r>
            <a:r>
              <a:rPr lang="cs-CZ" dirty="0" smtClean="0"/>
              <a:t> </a:t>
            </a:r>
            <a:r>
              <a:rPr lang="cs-CZ" dirty="0" err="1" smtClean="0"/>
              <a:t>nonspecific</a:t>
            </a:r>
            <a:r>
              <a:rPr lang="cs-CZ" dirty="0" smtClean="0"/>
              <a:t> toxicity (</a:t>
            </a:r>
            <a:r>
              <a:rPr lang="cs-CZ" dirty="0" err="1" smtClean="0"/>
              <a:t>narcosis</a:t>
            </a:r>
            <a:r>
              <a:rPr lang="cs-CZ" dirty="0" smtClean="0"/>
              <a:t>)</a:t>
            </a:r>
          </a:p>
          <a:p>
            <a:pPr marL="476250" indent="-533400"/>
            <a:r>
              <a:rPr lang="cs-CZ" dirty="0" smtClean="0"/>
              <a:t>Toxicity to </a:t>
            </a:r>
            <a:r>
              <a:rPr lang="cs-CZ" dirty="0" err="1" smtClean="0"/>
              <a:t>membrane</a:t>
            </a:r>
            <a:r>
              <a:rPr lang="cs-CZ" dirty="0" smtClean="0"/>
              <a:t> </a:t>
            </a:r>
            <a:r>
              <a:rPr lang="cs-CZ" dirty="0" err="1" smtClean="0"/>
              <a:t>gradients</a:t>
            </a:r>
            <a:endParaRPr lang="cs-CZ" dirty="0" smtClean="0"/>
          </a:p>
          <a:p>
            <a:pPr marL="476250" indent="-533400"/>
            <a:endParaRPr lang="en-GB" dirty="0" smtClean="0"/>
          </a:p>
          <a:p>
            <a:pPr marL="476250" indent="-533400"/>
            <a:r>
              <a:rPr lang="cs-CZ" b="1" dirty="0" smtClean="0">
                <a:solidFill>
                  <a:srgbClr val="FF0000"/>
                </a:solidFill>
              </a:rPr>
              <a:t>DNA </a:t>
            </a:r>
            <a:r>
              <a:rPr lang="cs-CZ" dirty="0" smtClean="0"/>
              <a:t>toxicity (</a:t>
            </a:r>
            <a:r>
              <a:rPr lang="cs-CZ" dirty="0" err="1" smtClean="0"/>
              <a:t>genotoxicity</a:t>
            </a:r>
            <a:r>
              <a:rPr lang="cs-CZ" dirty="0" smtClean="0"/>
              <a:t>)</a:t>
            </a:r>
            <a:endParaRPr lang="en-GB" dirty="0" smtClean="0"/>
          </a:p>
          <a:p>
            <a:pPr marL="476250" indent="-533400"/>
            <a:endParaRPr lang="en-GB" dirty="0" smtClean="0"/>
          </a:p>
          <a:p>
            <a:pPr marL="476250" indent="-533400"/>
            <a:r>
              <a:rPr lang="en-GB" b="1" dirty="0" smtClean="0">
                <a:solidFill>
                  <a:srgbClr val="FF0000"/>
                </a:solidFill>
              </a:rPr>
              <a:t>Complex </a:t>
            </a:r>
            <a:r>
              <a:rPr lang="en-GB" dirty="0" smtClean="0"/>
              <a:t>mechanisms</a:t>
            </a:r>
          </a:p>
          <a:p>
            <a:pPr marL="876300" lvl="1" indent="-533400"/>
            <a:r>
              <a:rPr lang="cs-CZ" dirty="0" err="1" smtClean="0"/>
              <a:t>Oxidative</a:t>
            </a:r>
            <a:r>
              <a:rPr lang="cs-CZ" dirty="0" smtClean="0"/>
              <a:t> </a:t>
            </a:r>
            <a:r>
              <a:rPr lang="cs-CZ" dirty="0" smtClean="0"/>
              <a:t>stress – </a:t>
            </a:r>
            <a:r>
              <a:rPr lang="cs-CZ" dirty="0" err="1" smtClean="0"/>
              <a:t>redox</a:t>
            </a:r>
            <a:r>
              <a:rPr lang="cs-CZ" dirty="0" smtClean="0"/>
              <a:t> toxicity</a:t>
            </a:r>
            <a:endParaRPr lang="en-GB" dirty="0" smtClean="0"/>
          </a:p>
          <a:p>
            <a:pPr marL="876300" lvl="1" indent="-533400"/>
            <a:r>
              <a:rPr lang="en-GB" dirty="0" smtClean="0"/>
              <a:t>D</a:t>
            </a:r>
            <a:r>
              <a:rPr lang="cs-CZ" dirty="0" err="1" smtClean="0"/>
              <a:t>efence</a:t>
            </a:r>
            <a:r>
              <a:rPr lang="cs-CZ" dirty="0" smtClean="0"/>
              <a:t> </a:t>
            </a:r>
            <a:r>
              <a:rPr lang="cs-CZ" dirty="0" err="1" smtClean="0"/>
              <a:t>processes</a:t>
            </a:r>
            <a:r>
              <a:rPr lang="cs-CZ" dirty="0" smtClean="0"/>
              <a:t> as toxicity </a:t>
            </a:r>
            <a:r>
              <a:rPr lang="cs-CZ" dirty="0" err="1" smtClean="0"/>
              <a:t>mechanisms</a:t>
            </a:r>
            <a:r>
              <a:rPr lang="en-US" dirty="0" smtClean="0"/>
              <a:t> and biomarkers </a:t>
            </a:r>
            <a:r>
              <a:rPr lang="cs-CZ" dirty="0" smtClean="0"/>
              <a:t>- </a:t>
            </a:r>
            <a:r>
              <a:rPr lang="cs-CZ" dirty="0" err="1" smtClean="0"/>
              <a:t>detoxification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stress protein </a:t>
            </a:r>
            <a:r>
              <a:rPr lang="cs-CZ" dirty="0" err="1" smtClean="0"/>
              <a:t>induction</a:t>
            </a:r>
            <a:endParaRPr lang="en-GB" dirty="0" smtClean="0"/>
          </a:p>
          <a:p>
            <a:pPr marL="876300" lvl="1" indent="-533400"/>
            <a:r>
              <a:rPr lang="cs-CZ" dirty="0" smtClean="0"/>
              <a:t>Toxicity to </a:t>
            </a:r>
            <a:r>
              <a:rPr lang="cs-CZ" dirty="0" err="1" smtClean="0"/>
              <a:t>signal</a:t>
            </a:r>
            <a:r>
              <a:rPr lang="cs-CZ" dirty="0" smtClean="0"/>
              <a:t> </a:t>
            </a:r>
            <a:r>
              <a:rPr lang="cs-CZ" dirty="0" err="1" smtClean="0"/>
              <a:t>transduction</a:t>
            </a:r>
            <a:r>
              <a:rPr lang="cs-CZ" dirty="0" smtClean="0"/>
              <a:t> </a:t>
            </a:r>
          </a:p>
          <a:p>
            <a:pPr marL="876300" lvl="1" indent="-533400"/>
            <a:endParaRPr lang="cs-CZ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205038"/>
            <a:ext cx="8458200" cy="1800026"/>
          </a:xfrm>
        </p:spPr>
        <p:txBody>
          <a:bodyPr/>
          <a:lstStyle/>
          <a:p>
            <a:pPr algn="ctr" eaLnBrk="1" hangingPunct="1"/>
            <a:r>
              <a:rPr lang="en-GB" sz="3400" dirty="0" smtClean="0">
                <a:solidFill>
                  <a:schemeClr val="tx1"/>
                </a:solidFill>
              </a:rPr>
              <a:t>Structural proteins (CYTOSKELETON)</a:t>
            </a:r>
            <a:br>
              <a:rPr lang="en-GB" sz="3400" dirty="0" smtClean="0">
                <a:solidFill>
                  <a:schemeClr val="tx1"/>
                </a:solidFill>
              </a:rPr>
            </a:br>
            <a:r>
              <a:rPr lang="en-GB" sz="3400" dirty="0" smtClean="0">
                <a:solidFill>
                  <a:schemeClr val="tx1"/>
                </a:solidFill>
              </a:rPr>
              <a:t>as target for toxicants</a:t>
            </a:r>
            <a:endParaRPr lang="cs-CZ" sz="3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0" dirty="0" smtClean="0">
                <a:solidFill>
                  <a:schemeClr val="tx1"/>
                </a:solidFill>
              </a:rPr>
              <a:t>Structures of microtubules – dynamic de</a:t>
            </a:r>
            <a:r>
              <a:rPr lang="en-US" dirty="0" smtClean="0">
                <a:solidFill>
                  <a:schemeClr val="tx1"/>
                </a:solidFill>
              </a:rPr>
              <a:t>/polymerization</a:t>
            </a:r>
            <a:endParaRPr lang="cs-CZ" b="0" dirty="0" smtClean="0">
              <a:solidFill>
                <a:schemeClr val="tx1"/>
              </a:solidFill>
            </a:endParaRPr>
          </a:p>
        </p:txBody>
      </p:sp>
      <p:pic>
        <p:nvPicPr>
          <p:cNvPr id="13315" name="Picture 7" descr="C:\Documents and Settings\Ludek Blaha\Obrázky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73780"/>
            <a:ext cx="4248472" cy="5495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http://www.primitive-streak.org/gfx/celldivision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564904"/>
            <a:ext cx="4217611" cy="2952328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4568606" y="1700808"/>
            <a:ext cx="4467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Visualization of microtubules during</a:t>
            </a:r>
            <a:br>
              <a:rPr lang="en-GB" dirty="0" smtClean="0"/>
            </a:br>
            <a:r>
              <a:rPr lang="en-GB" dirty="0" smtClean="0"/>
              <a:t>cell division – separation of chromosomes</a:t>
            </a:r>
            <a:endParaRPr lang="en-GB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0" dirty="0" smtClean="0">
                <a:solidFill>
                  <a:schemeClr val="tx1"/>
                </a:solidFill>
              </a:rPr>
              <a:t>Structure of </a:t>
            </a:r>
            <a:r>
              <a:rPr lang="en-US" b="0" dirty="0" err="1" smtClean="0">
                <a:solidFill>
                  <a:schemeClr val="tx1"/>
                </a:solidFill>
              </a:rPr>
              <a:t>actin</a:t>
            </a:r>
            <a:r>
              <a:rPr lang="cs-CZ" b="0" dirty="0" smtClean="0">
                <a:solidFill>
                  <a:schemeClr val="tx1"/>
                </a:solidFill>
              </a:rPr>
              <a:t>-</a:t>
            </a:r>
            <a:r>
              <a:rPr lang="cs-CZ" b="0" dirty="0" err="1" smtClean="0">
                <a:solidFill>
                  <a:schemeClr val="tx1"/>
                </a:solidFill>
              </a:rPr>
              <a:t>myosin</a:t>
            </a:r>
            <a:r>
              <a:rPr lang="en-GB" b="0" dirty="0" smtClean="0">
                <a:solidFill>
                  <a:schemeClr val="tx1"/>
                </a:solidFill>
              </a:rPr>
              <a:t> system</a:t>
            </a:r>
            <a:endParaRPr lang="cs-CZ" b="0" dirty="0" smtClean="0">
              <a:solidFill>
                <a:schemeClr val="tx1"/>
              </a:solidFill>
            </a:endParaRPr>
          </a:p>
        </p:txBody>
      </p:sp>
      <p:pic>
        <p:nvPicPr>
          <p:cNvPr id="13317" name="Picture 9" descr="C:\Documents and Settings\Ludek Blaha\Obrázky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0768"/>
            <a:ext cx="850380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dirty="0" err="1" smtClean="0">
                <a:solidFill>
                  <a:schemeClr val="tx1"/>
                </a:solidFill>
              </a:rPr>
              <a:t>Cytoskeleton</a:t>
            </a:r>
            <a:r>
              <a:rPr lang="cs-CZ" sz="2800" dirty="0" smtClean="0">
                <a:solidFill>
                  <a:schemeClr val="tx1"/>
                </a:solidFill>
              </a:rPr>
              <a:t> – </a:t>
            </a:r>
            <a:r>
              <a:rPr lang="cs-CZ" sz="2800" dirty="0" err="1" smtClean="0">
                <a:solidFill>
                  <a:schemeClr val="tx1"/>
                </a:solidFill>
              </a:rPr>
              <a:t>function</a:t>
            </a:r>
            <a:r>
              <a:rPr lang="en-GB" sz="2800" dirty="0" smtClean="0">
                <a:solidFill>
                  <a:schemeClr val="tx1"/>
                </a:solidFill>
              </a:rPr>
              <a:t>s</a:t>
            </a:r>
            <a:endParaRPr lang="cs-CZ" sz="2800" dirty="0" smtClean="0">
              <a:solidFill>
                <a:schemeClr val="tx1"/>
              </a:solidFill>
            </a:endParaRPr>
          </a:p>
        </p:txBody>
      </p:sp>
      <p:pic>
        <p:nvPicPr>
          <p:cNvPr id="14339" name="Picture 6" descr="C:\Documents and Settings\Ludek Blaha\Obrázky\1.jpg"/>
          <p:cNvPicPr>
            <a:picLocks noChangeAspect="1" noChangeArrowheads="1"/>
          </p:cNvPicPr>
          <p:nvPr/>
        </p:nvPicPr>
        <p:blipFill>
          <a:blip r:embed="rId3" cstate="print"/>
          <a:srcRect b="14668"/>
          <a:stretch>
            <a:fillRect/>
          </a:stretch>
        </p:blipFill>
        <p:spPr bwMode="auto">
          <a:xfrm>
            <a:off x="2411760" y="2492896"/>
            <a:ext cx="6134380" cy="402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467544" y="1124744"/>
            <a:ext cx="55194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- </a:t>
            </a:r>
            <a:r>
              <a:rPr lang="cs-CZ" dirty="0" err="1" smtClean="0"/>
              <a:t>intracellular</a:t>
            </a:r>
            <a:r>
              <a:rPr lang="cs-CZ" dirty="0" smtClean="0"/>
              <a:t> transport</a:t>
            </a:r>
            <a:br>
              <a:rPr lang="cs-CZ" dirty="0" smtClean="0"/>
            </a:br>
            <a:r>
              <a:rPr lang="cs-CZ" dirty="0" smtClean="0"/>
              <a:t>- cell </a:t>
            </a:r>
            <a:r>
              <a:rPr lang="cs-CZ" dirty="0" err="1" smtClean="0"/>
              <a:t>replication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division</a:t>
            </a:r>
            <a:r>
              <a:rPr lang="cs-CZ" dirty="0" smtClean="0"/>
              <a:t> (</a:t>
            </a:r>
            <a:r>
              <a:rPr lang="cs-CZ" dirty="0" err="1" smtClean="0"/>
              <a:t>mitosis</a:t>
            </a:r>
            <a:r>
              <a:rPr lang="cs-CZ" dirty="0" smtClean="0"/>
              <a:t>:</a:t>
            </a:r>
            <a:r>
              <a:rPr lang="cs-CZ" dirty="0" err="1" smtClean="0"/>
              <a:t>chromosomes</a:t>
            </a:r>
            <a:r>
              <a:rPr lang="cs-CZ" dirty="0" smtClean="0"/>
              <a:t>)</a:t>
            </a:r>
            <a:br>
              <a:rPr lang="cs-CZ" dirty="0" smtClean="0"/>
            </a:br>
            <a:r>
              <a:rPr lang="cs-CZ" dirty="0" smtClean="0"/>
              <a:t>- </a:t>
            </a:r>
            <a:r>
              <a:rPr lang="cs-CZ" dirty="0" err="1" smtClean="0"/>
              <a:t>muscle</a:t>
            </a:r>
            <a:r>
              <a:rPr lang="cs-CZ" dirty="0" smtClean="0"/>
              <a:t> </a:t>
            </a:r>
            <a:r>
              <a:rPr lang="cs-CZ" dirty="0" err="1" smtClean="0"/>
              <a:t>movement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- </a:t>
            </a:r>
            <a:r>
              <a:rPr lang="cs-CZ" dirty="0" err="1" smtClean="0"/>
              <a:t>membrane</a:t>
            </a:r>
            <a:r>
              <a:rPr lang="cs-CZ" dirty="0" smtClean="0"/>
              <a:t> (</a:t>
            </a:r>
            <a:r>
              <a:rPr lang="cs-CZ" dirty="0" err="1" smtClean="0"/>
              <a:t>vesicles</a:t>
            </a:r>
            <a:r>
              <a:rPr lang="cs-CZ" dirty="0" smtClean="0"/>
              <a:t>) </a:t>
            </a:r>
            <a:r>
              <a:rPr lang="cs-CZ" dirty="0" err="1" smtClean="0"/>
              <a:t>fusion</a:t>
            </a:r>
            <a:endParaRPr lang="en-GB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dirty="0" smtClean="0">
                <a:solidFill>
                  <a:schemeClr val="tx1"/>
                </a:solidFill>
              </a:rPr>
              <a:t>ACTIN – toxin effects on </a:t>
            </a:r>
            <a:r>
              <a:rPr lang="cs-CZ" dirty="0" smtClean="0">
                <a:solidFill>
                  <a:schemeClr val="tx1"/>
                </a:solidFill>
              </a:rPr>
              <a:t>(DE)POLYMERIZATION</a:t>
            </a:r>
            <a:endParaRPr lang="cs-CZ" b="1" dirty="0" smtClean="0">
              <a:solidFill>
                <a:schemeClr val="tx1"/>
              </a:solidFill>
            </a:endParaRPr>
          </a:p>
        </p:txBody>
      </p:sp>
      <p:pic>
        <p:nvPicPr>
          <p:cNvPr id="15363" name="Picture 3" descr="C:\Documents and Settings\Ludek Blaha\Obrázky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081163"/>
            <a:ext cx="6324600" cy="373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C:\Documents and Settings\Ludek Blaha\Obrázky\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068586"/>
            <a:ext cx="26670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2915816" y="1094507"/>
            <a:ext cx="20018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err="1"/>
              <a:t>cytochalasin</a:t>
            </a:r>
            <a:r>
              <a:rPr lang="cs-CZ" dirty="0"/>
              <a:t> D</a:t>
            </a:r>
          </a:p>
          <a:p>
            <a:r>
              <a:rPr lang="cs-CZ" dirty="0"/>
              <a:t>(</a:t>
            </a:r>
            <a:r>
              <a:rPr lang="cs-CZ" dirty="0" err="1"/>
              <a:t>fungal</a:t>
            </a:r>
            <a:r>
              <a:rPr lang="cs-CZ" dirty="0"/>
              <a:t> toxin)</a:t>
            </a:r>
          </a:p>
        </p:txBody>
      </p:sp>
      <p:pic>
        <p:nvPicPr>
          <p:cNvPr id="15366" name="Picture 7" descr="C:\Documents and Settings\Ludek Blaha\Obrázky\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1052736"/>
            <a:ext cx="1973263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 Box 8"/>
          <p:cNvSpPr txBox="1">
            <a:spLocks noChangeArrowheads="1"/>
          </p:cNvSpPr>
          <p:nvPr/>
        </p:nvSpPr>
        <p:spPr bwMode="auto">
          <a:xfrm>
            <a:off x="4876800" y="2318643"/>
            <a:ext cx="42497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err="1"/>
              <a:t>Phalloidin</a:t>
            </a:r>
            <a:endParaRPr lang="cs-CZ" dirty="0"/>
          </a:p>
          <a:p>
            <a:r>
              <a:rPr lang="cs-CZ" dirty="0"/>
              <a:t>(</a:t>
            </a:r>
            <a:r>
              <a:rPr lang="cs-CZ" dirty="0" err="1"/>
              <a:t>death</a:t>
            </a:r>
            <a:r>
              <a:rPr lang="cs-CZ" dirty="0"/>
              <a:t> cap - </a:t>
            </a:r>
            <a:r>
              <a:rPr lang="cs-CZ" dirty="0" err="1"/>
              <a:t>Amanita</a:t>
            </a:r>
            <a:r>
              <a:rPr lang="cs-CZ" dirty="0"/>
              <a:t> </a:t>
            </a:r>
            <a:r>
              <a:rPr lang="cs-CZ" dirty="0" err="1"/>
              <a:t>phalloides</a:t>
            </a:r>
            <a:r>
              <a:rPr lang="cs-CZ" dirty="0"/>
              <a:t>) </a:t>
            </a:r>
          </a:p>
        </p:txBody>
      </p:sp>
      <p:pic>
        <p:nvPicPr>
          <p:cNvPr id="15368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3068960"/>
            <a:ext cx="1579563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3048000" y="1022499"/>
            <a:ext cx="15017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err="1"/>
              <a:t>Colchicine</a:t>
            </a:r>
            <a:endParaRPr lang="cs-CZ" dirty="0"/>
          </a:p>
          <a:p>
            <a:endParaRPr lang="cs-CZ" dirty="0"/>
          </a:p>
        </p:txBody>
      </p:sp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7696200" y="2899792"/>
            <a:ext cx="792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err="1"/>
              <a:t>taxol</a:t>
            </a:r>
            <a:endParaRPr lang="cs-CZ" dirty="0"/>
          </a:p>
        </p:txBody>
      </p:sp>
      <p:pic>
        <p:nvPicPr>
          <p:cNvPr id="16389" name="Picture 8" descr="C:\Documents and Settings\Ludek Blaha\Obrázky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009155"/>
            <a:ext cx="6324600" cy="373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9" descr="C:\Documents and Settings\Ludek Blaha\Obrázky\1.gif"/>
          <p:cNvPicPr>
            <a:picLocks noChangeAspect="1" noChangeArrowheads="1"/>
          </p:cNvPicPr>
          <p:nvPr/>
        </p:nvPicPr>
        <p:blipFill>
          <a:blip r:embed="rId4" cstate="print"/>
          <a:srcRect r="22223" b="23927"/>
          <a:stretch>
            <a:fillRect/>
          </a:stretch>
        </p:blipFill>
        <p:spPr bwMode="auto">
          <a:xfrm>
            <a:off x="228600" y="1173237"/>
            <a:ext cx="2667000" cy="14636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6391" name="Picture 10" descr="C:\Documents and Settings\Ludek Blaha\Obrázky\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9313" y="963811"/>
            <a:ext cx="3305175" cy="18891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6392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1371600"/>
            <a:ext cx="17526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4200" y="3276600"/>
            <a:ext cx="20574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pPr algn="ctr" eaLnBrk="1" hangingPunct="1"/>
            <a:r>
              <a:rPr lang="en-GB" dirty="0" smtClean="0">
                <a:solidFill>
                  <a:schemeClr val="tx1"/>
                </a:solidFill>
              </a:rPr>
              <a:t>TUBULIN – toxin effects on </a:t>
            </a:r>
            <a:r>
              <a:rPr lang="cs-CZ" dirty="0" smtClean="0">
                <a:solidFill>
                  <a:schemeClr val="tx1"/>
                </a:solidFill>
              </a:rPr>
              <a:t>(DE)POLYMERIZATION</a:t>
            </a:r>
            <a:endParaRPr lang="cs-CZ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205038"/>
            <a:ext cx="8458200" cy="1800026"/>
          </a:xfrm>
        </p:spPr>
        <p:txBody>
          <a:bodyPr/>
          <a:lstStyle/>
          <a:p>
            <a:pPr algn="ctr" eaLnBrk="1" hangingPunct="1"/>
            <a:r>
              <a:rPr lang="en-US" sz="3400" dirty="0" smtClean="0">
                <a:solidFill>
                  <a:schemeClr val="tx1"/>
                </a:solidFill>
              </a:rPr>
              <a:t>Proteins and en</a:t>
            </a:r>
            <a:r>
              <a:rPr lang="cs-CZ" sz="3400" dirty="0" err="1" smtClean="0">
                <a:solidFill>
                  <a:schemeClr val="tx1"/>
                </a:solidFill>
              </a:rPr>
              <a:t>zyme</a:t>
            </a:r>
            <a:r>
              <a:rPr lang="cs-CZ" sz="3400" dirty="0" smtClean="0">
                <a:solidFill>
                  <a:schemeClr val="tx1"/>
                </a:solidFill>
              </a:rPr>
              <a:t> </a:t>
            </a:r>
            <a:r>
              <a:rPr lang="cs-CZ" sz="3400" dirty="0" err="1" smtClean="0">
                <a:solidFill>
                  <a:schemeClr val="tx1"/>
                </a:solidFill>
              </a:rPr>
              <a:t>inhibition</a:t>
            </a:r>
            <a:r>
              <a:rPr lang="en-GB" sz="3400" dirty="0" smtClean="0">
                <a:solidFill>
                  <a:schemeClr val="tx1"/>
                </a:solidFill>
              </a:rPr>
              <a:t>s </a:t>
            </a:r>
            <a:br>
              <a:rPr lang="en-GB" sz="3400" dirty="0" smtClean="0">
                <a:solidFill>
                  <a:schemeClr val="tx1"/>
                </a:solidFill>
              </a:rPr>
            </a:br>
            <a:r>
              <a:rPr lang="en-GB" sz="3400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cs-CZ" sz="3400" dirty="0" smtClean="0">
                <a:solidFill>
                  <a:schemeClr val="tx1"/>
                </a:solidFill>
              </a:rPr>
              <a:t>toxicity </a:t>
            </a:r>
            <a:r>
              <a:rPr lang="cs-CZ" sz="3400" dirty="0" err="1" smtClean="0">
                <a:solidFill>
                  <a:schemeClr val="tx1"/>
                </a:solidFill>
              </a:rPr>
              <a:t>mechanism</a:t>
            </a:r>
            <a:r>
              <a:rPr lang="en-GB" sz="3400" dirty="0" smtClean="0">
                <a:solidFill>
                  <a:schemeClr val="tx1"/>
                </a:solidFill>
              </a:rPr>
              <a:t>s</a:t>
            </a:r>
            <a:endParaRPr lang="cs-CZ" sz="3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76672"/>
            <a:ext cx="8839200" cy="4800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000" b="1" dirty="0" smtClean="0"/>
              <a:t>Structure 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000" dirty="0" smtClean="0"/>
              <a:t>	– primary (sequence of </a:t>
            </a:r>
            <a:r>
              <a:rPr lang="en-GB" sz="2000" dirty="0" err="1" smtClean="0"/>
              <a:t>aminoacids</a:t>
            </a:r>
            <a:r>
              <a:rPr lang="en-GB" sz="2000" dirty="0" smtClean="0"/>
              <a:t>, AA), 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000" dirty="0" smtClean="0"/>
              <a:t>	- secondary, tertiary, </a:t>
            </a:r>
            <a:r>
              <a:rPr lang="en-GB" sz="2000" dirty="0" err="1" smtClean="0"/>
              <a:t>quarternary</a:t>
            </a:r>
            <a:r>
              <a:rPr lang="en-GB" sz="2000" dirty="0" smtClean="0"/>
              <a:t> (folding – important for functions)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2000" b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000" b="1" dirty="0" smtClean="0"/>
              <a:t>Proteins - large/long – key target for number of toxicants!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000" b="1" dirty="0" smtClean="0"/>
              <a:t>	</a:t>
            </a:r>
            <a:r>
              <a:rPr lang="en-GB" sz="2000" dirty="0" smtClean="0"/>
              <a:t>=</a:t>
            </a:r>
            <a:r>
              <a:rPr lang="en-GB" sz="2000" b="1" dirty="0" smtClean="0"/>
              <a:t> </a:t>
            </a:r>
            <a:r>
              <a:rPr lang="en-GB" sz="2000" dirty="0" smtClean="0"/>
              <a:t>polypeptides - tens to thousands of AA</a:t>
            </a:r>
            <a:endParaRPr lang="en-GB" sz="2000" b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000" b="1" dirty="0" smtClean="0"/>
              <a:t>Peptides </a:t>
            </a:r>
            <a:r>
              <a:rPr lang="en-GB" sz="2000" dirty="0" smtClean="0"/>
              <a:t>(small, “</a:t>
            </a:r>
            <a:r>
              <a:rPr lang="el-GR" sz="2000" dirty="0" smtClean="0"/>
              <a:t>πεπτός, "</a:t>
            </a:r>
            <a:r>
              <a:rPr lang="en-GB" sz="2000" dirty="0" smtClean="0"/>
              <a:t>digested“, 2x AA to e.g. 20x AA)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000" dirty="0" smtClean="0"/>
              <a:t>	may have various functions (e.g. protective - glutathione)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2000" b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000" b="1" dirty="0" smtClean="0"/>
              <a:t>Key functions of proteins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000" dirty="0" smtClean="0"/>
              <a:t>STRUCTURE and PROTECTION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000" dirty="0" smtClean="0"/>
              <a:t>CATALYSIS (enzymes)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000" dirty="0" smtClean="0"/>
              <a:t>TRANSFER (information and mass)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000" dirty="0" smtClean="0"/>
              <a:t>  - receptors, channels, transporters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1600" dirty="0" smtClean="0"/>
              <a:t>... student should know examples..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000" dirty="0" smtClean="0"/>
              <a:t>	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solidFill>
                  <a:schemeClr val="tx1"/>
                </a:solidFill>
              </a:rPr>
              <a:t>Proteins as targets to toxicants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32770" name="Picture 2" descr="https://www.mun.ca/biology/scarr/iGen3_06-04_Figure-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39952" y="3910346"/>
            <a:ext cx="5004048" cy="2947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://www.nc3rs.org.uk/downloaddoc.asp?id=7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250" y="703263"/>
            <a:ext cx="8742363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2"/>
          <p:cNvSpPr txBox="1">
            <a:spLocks noChangeArrowheads="1"/>
          </p:cNvSpPr>
          <p:nvPr/>
        </p:nvSpPr>
        <p:spPr bwMode="auto">
          <a:xfrm>
            <a:off x="925616" y="188913"/>
            <a:ext cx="77508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 smtClean="0"/>
              <a:t>Overview - interactions of small molecules with proteins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solidFill>
                  <a:schemeClr val="tx1"/>
                </a:solidFill>
              </a:rPr>
              <a:t>CATALYTICAL  PROTEINS = </a:t>
            </a:r>
            <a:r>
              <a:rPr lang="cs-CZ" sz="2800" dirty="0" smtClean="0">
                <a:solidFill>
                  <a:schemeClr val="tx1"/>
                </a:solidFill>
              </a:rPr>
              <a:t>Enzyme</a:t>
            </a:r>
            <a:r>
              <a:rPr lang="en-GB" sz="2800" dirty="0" smtClean="0">
                <a:solidFill>
                  <a:schemeClr val="tx1"/>
                </a:solidFill>
              </a:rPr>
              <a:t>s 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4968552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Catalysis - what is it? </a:t>
            </a:r>
            <a:br>
              <a:rPr lang="en-GB" dirty="0" smtClean="0"/>
            </a:br>
            <a:r>
              <a:rPr lang="en-GB" sz="2200" dirty="0" smtClean="0"/>
              <a:t>... student should know</a:t>
            </a:r>
          </a:p>
          <a:p>
            <a:endParaRPr lang="en-GB" dirty="0" smtClean="0"/>
          </a:p>
          <a:p>
            <a:r>
              <a:rPr lang="en-GB" dirty="0" smtClean="0"/>
              <a:t>Thousands of enzymes  (vs. millions of compounds)</a:t>
            </a:r>
          </a:p>
          <a:p>
            <a:pPr lvl="1"/>
            <a:r>
              <a:rPr lang="en-GB" dirty="0" smtClean="0"/>
              <a:t>present in body fluids, membranes, cytoplasm, organelles..</a:t>
            </a:r>
          </a:p>
          <a:p>
            <a:pPr lvl="1">
              <a:buNone/>
            </a:pPr>
            <a:r>
              <a:rPr lang="en-GB" sz="1900" dirty="0" smtClean="0"/>
              <a:t>... student should know key examples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Enzymology</a:t>
            </a:r>
            <a:r>
              <a:rPr lang="en-GB" dirty="0" smtClean="0"/>
              <a:t> – science of enzymes</a:t>
            </a:r>
          </a:p>
          <a:p>
            <a:pPr lvl="1"/>
            <a:r>
              <a:rPr lang="en-GB" dirty="0" smtClean="0"/>
              <a:t>includes also </a:t>
            </a:r>
            <a:r>
              <a:rPr lang="en-GB" b="1" dirty="0" smtClean="0">
                <a:solidFill>
                  <a:srgbClr val="FF0000"/>
                </a:solidFill>
              </a:rPr>
              <a:t>interactions </a:t>
            </a:r>
            <a:r>
              <a:rPr lang="en-GB" dirty="0" smtClean="0"/>
              <a:t>of enzymes with small molecules (</a:t>
            </a:r>
            <a:r>
              <a:rPr lang="en-GB" dirty="0" err="1" smtClean="0"/>
              <a:t>xenobiotics</a:t>
            </a:r>
            <a:r>
              <a:rPr lang="en-GB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solidFill>
                  <a:schemeClr val="tx1"/>
                </a:solidFill>
              </a:rPr>
              <a:t>Enzymes </a:t>
            </a:r>
            <a:r>
              <a:rPr lang="en-GB" sz="2800" i="1" dirty="0" err="1" smtClean="0">
                <a:solidFill>
                  <a:schemeClr val="tx1"/>
                </a:solidFill>
              </a:rPr>
              <a:t>vs</a:t>
            </a:r>
            <a:r>
              <a:rPr lang="en-GB" sz="2800" i="1" dirty="0" smtClean="0">
                <a:solidFill>
                  <a:schemeClr val="tx1"/>
                </a:solidFill>
              </a:rPr>
              <a:t> </a:t>
            </a:r>
            <a:r>
              <a:rPr lang="en-GB" sz="2800" dirty="0" smtClean="0">
                <a:solidFill>
                  <a:schemeClr val="tx1"/>
                </a:solidFill>
              </a:rPr>
              <a:t> toxicants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0" y="1052736"/>
            <a:ext cx="8748464" cy="4752528"/>
          </a:xfrm>
        </p:spPr>
        <p:txBody>
          <a:bodyPr>
            <a:normAutofit fontScale="70000" lnSpcReduction="20000"/>
          </a:bodyPr>
          <a:lstStyle/>
          <a:p>
            <a:r>
              <a:rPr lang="en-GB" b="1" dirty="0" smtClean="0"/>
              <a:t>Interactions </a:t>
            </a:r>
            <a:r>
              <a:rPr lang="en-GB" dirty="0" smtClean="0"/>
              <a:t>that make a chemical compound an enzyme (or protein) inhibitor</a:t>
            </a:r>
          </a:p>
          <a:p>
            <a:endParaRPr lang="en-GB" dirty="0" smtClean="0"/>
          </a:p>
          <a:p>
            <a:pPr lvl="1"/>
            <a:r>
              <a:rPr lang="en-GB" dirty="0" smtClean="0"/>
              <a:t>Competitive vs. non-competitive</a:t>
            </a:r>
          </a:p>
          <a:p>
            <a:pPr lvl="2"/>
            <a:r>
              <a:rPr lang="en-GB" dirty="0" smtClean="0"/>
              <a:t> active site vs. side domains 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Specific </a:t>
            </a:r>
            <a:r>
              <a:rPr lang="en-GB" dirty="0" err="1" smtClean="0"/>
              <a:t>vs</a:t>
            </a:r>
            <a:r>
              <a:rPr lang="en-GB" dirty="0" smtClean="0"/>
              <a:t> nonspecific </a:t>
            </a:r>
          </a:p>
          <a:p>
            <a:pPr lvl="2"/>
            <a:r>
              <a:rPr lang="en-GB" dirty="0" smtClean="0"/>
              <a:t>affinity of the inhibition .... is determined by the effective concentration (lower the effective concentrations </a:t>
            </a:r>
            <a:r>
              <a:rPr lang="en-GB" dirty="0" smtClean="0">
                <a:sym typeface="Wingdings" pitchFamily="2" charset="2"/>
              </a:rPr>
              <a:t> higher the affinity)</a:t>
            </a:r>
            <a:endParaRPr lang="en-GB" dirty="0" smtClean="0"/>
          </a:p>
          <a:p>
            <a:pPr lvl="1"/>
            <a:r>
              <a:rPr lang="en-GB" dirty="0" smtClean="0"/>
              <a:t>Nonspecific inhibitions</a:t>
            </a:r>
          </a:p>
          <a:p>
            <a:pPr lvl="2"/>
            <a:r>
              <a:rPr lang="en-GB" b="1" dirty="0" smtClean="0"/>
              <a:t>Most of the chemical toxicants </a:t>
            </a:r>
            <a:r>
              <a:rPr lang="en-GB" dirty="0" smtClean="0"/>
              <a:t>(!)</a:t>
            </a:r>
          </a:p>
          <a:p>
            <a:pPr lvl="2"/>
            <a:r>
              <a:rPr lang="en-GB" dirty="0" smtClean="0"/>
              <a:t>Compound interacts </a:t>
            </a:r>
            <a:br>
              <a:rPr lang="en-GB" dirty="0" smtClean="0"/>
            </a:br>
            <a:r>
              <a:rPr lang="en-GB" dirty="0" smtClean="0"/>
              <a:t>with functional groups on</a:t>
            </a:r>
            <a:br>
              <a:rPr lang="en-GB" dirty="0" smtClean="0"/>
            </a:br>
            <a:r>
              <a:rPr lang="en-GB" dirty="0" smtClean="0"/>
              <a:t>the surface of the protein (reactive</a:t>
            </a:r>
            <a:br>
              <a:rPr lang="en-GB" dirty="0" smtClean="0"/>
            </a:br>
            <a:r>
              <a:rPr lang="en-GB" dirty="0" smtClean="0"/>
              <a:t>toxicity) or affects the environment </a:t>
            </a:r>
            <a:br>
              <a:rPr lang="en-GB" dirty="0" smtClean="0"/>
            </a:br>
            <a:r>
              <a:rPr lang="en-GB" dirty="0" smtClean="0"/>
              <a:t>(high </a:t>
            </a:r>
            <a:r>
              <a:rPr lang="en-GB" dirty="0" err="1" smtClean="0"/>
              <a:t>osmomolarity</a:t>
            </a:r>
            <a:r>
              <a:rPr lang="en-GB" dirty="0" smtClean="0"/>
              <a:t>, changing pH)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3878535"/>
            <a:ext cx="364807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304800" y="765175"/>
            <a:ext cx="861060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200" dirty="0" smtClean="0"/>
              <a:t>Most common interactions (and some examples)</a:t>
            </a:r>
          </a:p>
          <a:p>
            <a:pPr eaLnBrk="0" hangingPunct="0"/>
            <a:endParaRPr lang="cs-CZ" sz="2200" dirty="0"/>
          </a:p>
          <a:p>
            <a:pPr eaLnBrk="0" hangingPunct="0"/>
            <a:r>
              <a:rPr lang="en-US" b="1" dirty="0" smtClean="0"/>
              <a:t>H</a:t>
            </a:r>
            <a:r>
              <a:rPr lang="en-GB" b="1" dirty="0" err="1" smtClean="0"/>
              <a:t>ydrogen</a:t>
            </a:r>
            <a:r>
              <a:rPr lang="en-GB" b="1" dirty="0" smtClean="0"/>
              <a:t> bond disruption</a:t>
            </a:r>
            <a:r>
              <a:rPr lang="cs-CZ" dirty="0"/>
              <a:t>	</a:t>
            </a:r>
            <a:r>
              <a:rPr lang="en-GB" dirty="0" smtClean="0"/>
              <a:t>alcohols, amines</a:t>
            </a:r>
            <a:endParaRPr lang="cs-CZ" dirty="0"/>
          </a:p>
          <a:p>
            <a:pPr eaLnBrk="0" hangingPunct="0"/>
            <a:r>
              <a:rPr lang="en-GB" b="1" dirty="0" smtClean="0"/>
              <a:t>Ion bonds	</a:t>
            </a:r>
            <a:r>
              <a:rPr lang="cs-CZ" b="1" dirty="0"/>
              <a:t>	</a:t>
            </a:r>
            <a:r>
              <a:rPr lang="cs-CZ" dirty="0"/>
              <a:t>	</a:t>
            </a:r>
            <a:r>
              <a:rPr lang="en-GB" dirty="0" smtClean="0"/>
              <a:t>acids </a:t>
            </a:r>
            <a:r>
              <a:rPr lang="cs-CZ" dirty="0" smtClean="0"/>
              <a:t>(COOH</a:t>
            </a:r>
            <a:r>
              <a:rPr lang="cs-CZ" dirty="0"/>
              <a:t>), </a:t>
            </a:r>
            <a:r>
              <a:rPr lang="en-GB" dirty="0" err="1" smtClean="0"/>
              <a:t>alkalic</a:t>
            </a:r>
            <a:r>
              <a:rPr lang="en-GB" dirty="0" smtClean="0"/>
              <a:t> compounds </a:t>
            </a:r>
            <a:r>
              <a:rPr lang="cs-CZ" dirty="0" smtClean="0"/>
              <a:t>(amin</a:t>
            </a:r>
            <a:r>
              <a:rPr lang="en-GB" dirty="0" err="1" smtClean="0"/>
              <a:t>es</a:t>
            </a:r>
            <a:r>
              <a:rPr lang="cs-CZ" dirty="0" smtClean="0"/>
              <a:t>)</a:t>
            </a:r>
            <a:r>
              <a:rPr lang="cs-CZ" dirty="0"/>
              <a:t>	</a:t>
            </a:r>
          </a:p>
          <a:p>
            <a:pPr eaLnBrk="0" hangingPunct="0"/>
            <a:r>
              <a:rPr lang="cs-CZ" dirty="0"/>
              <a:t>			</a:t>
            </a:r>
            <a:r>
              <a:rPr lang="en-GB" dirty="0" smtClean="0"/>
              <a:t>	toxic metals </a:t>
            </a:r>
            <a:r>
              <a:rPr lang="de-DE" dirty="0" smtClean="0"/>
              <a:t>Hg</a:t>
            </a:r>
            <a:r>
              <a:rPr lang="de-DE" baseline="30000" dirty="0" smtClean="0"/>
              <a:t>+2</a:t>
            </a:r>
            <a:r>
              <a:rPr lang="de-DE" dirty="0"/>
              <a:t>, Pb</a:t>
            </a:r>
            <a:r>
              <a:rPr lang="de-DE" baseline="30000" dirty="0"/>
              <a:t>+2</a:t>
            </a:r>
            <a:r>
              <a:rPr lang="de-DE" dirty="0"/>
              <a:t>, Cd</a:t>
            </a:r>
            <a:r>
              <a:rPr lang="de-DE" baseline="30000" dirty="0"/>
              <a:t>+2 </a:t>
            </a:r>
            <a:r>
              <a:rPr lang="cs-CZ" dirty="0"/>
              <a:t>, A</a:t>
            </a:r>
            <a:r>
              <a:rPr lang="de-DE" dirty="0"/>
              <a:t>g</a:t>
            </a:r>
            <a:r>
              <a:rPr lang="de-DE" baseline="30000" dirty="0"/>
              <a:t>+1</a:t>
            </a:r>
            <a:r>
              <a:rPr lang="de-DE" dirty="0"/>
              <a:t> Tl</a:t>
            </a:r>
            <a:r>
              <a:rPr lang="de-DE" baseline="30000" dirty="0"/>
              <a:t>+1</a:t>
            </a:r>
            <a:r>
              <a:rPr lang="de-DE" dirty="0" smtClean="0"/>
              <a:t>,</a:t>
            </a:r>
          </a:p>
          <a:p>
            <a:pPr eaLnBrk="0" hangingPunct="0"/>
            <a:r>
              <a:rPr lang="de-DE" dirty="0" smtClean="0"/>
              <a:t>				</a:t>
            </a:r>
            <a:r>
              <a:rPr lang="de-DE" dirty="0" err="1" smtClean="0"/>
              <a:t>carbonyls</a:t>
            </a:r>
            <a:endParaRPr lang="cs-CZ" dirty="0"/>
          </a:p>
          <a:p>
            <a:pPr eaLnBrk="0" hangingPunct="0"/>
            <a:r>
              <a:rPr lang="cs-CZ" b="1" dirty="0"/>
              <a:t>S-S </a:t>
            </a:r>
            <a:r>
              <a:rPr lang="en-GB" b="1" dirty="0" smtClean="0"/>
              <a:t>bonds</a:t>
            </a:r>
            <a:r>
              <a:rPr lang="cs-CZ" b="1" dirty="0"/>
              <a:t>	</a:t>
            </a:r>
            <a:r>
              <a:rPr lang="cs-CZ" dirty="0"/>
              <a:t>	</a:t>
            </a:r>
            <a:r>
              <a:rPr lang="en-GB" dirty="0" smtClean="0"/>
              <a:t>	toxic metals</a:t>
            </a:r>
            <a:endParaRPr lang="cs-CZ" dirty="0"/>
          </a:p>
          <a:p>
            <a:pPr eaLnBrk="0" hangingPunct="0"/>
            <a:endParaRPr lang="cs-CZ" dirty="0"/>
          </a:p>
          <a:p>
            <a:pPr eaLnBrk="0" hangingPunct="0"/>
            <a:r>
              <a:rPr lang="en-GB" sz="1600" b="1" dirty="0" smtClean="0">
                <a:solidFill>
                  <a:schemeClr val="tx2"/>
                </a:solidFill>
              </a:rPr>
              <a:t>See also </a:t>
            </a:r>
            <a:r>
              <a:rPr lang="cs-CZ" sz="1600" u="sng" dirty="0" smtClean="0">
                <a:solidFill>
                  <a:schemeClr val="tx2"/>
                </a:solidFill>
              </a:rPr>
              <a:t>http</a:t>
            </a:r>
            <a:r>
              <a:rPr lang="cs-CZ" sz="1600" u="sng" dirty="0">
                <a:solidFill>
                  <a:schemeClr val="tx2"/>
                </a:solidFill>
              </a:rPr>
              <a:t>://www.</a:t>
            </a:r>
            <a:r>
              <a:rPr lang="cs-CZ" sz="1600" u="sng" dirty="0" err="1">
                <a:solidFill>
                  <a:schemeClr val="tx2"/>
                </a:solidFill>
              </a:rPr>
              <a:t>elmhurst.edu</a:t>
            </a:r>
            <a:r>
              <a:rPr lang="cs-CZ" sz="1600" u="sng" dirty="0">
                <a:solidFill>
                  <a:schemeClr val="tx2"/>
                </a:solidFill>
              </a:rPr>
              <a:t>/~</a:t>
            </a:r>
            <a:r>
              <a:rPr lang="cs-CZ" sz="1600" u="sng" dirty="0" err="1">
                <a:solidFill>
                  <a:schemeClr val="tx2"/>
                </a:solidFill>
              </a:rPr>
              <a:t>chm</a:t>
            </a:r>
            <a:r>
              <a:rPr lang="cs-CZ" sz="1600" u="sng" dirty="0">
                <a:solidFill>
                  <a:schemeClr val="tx2"/>
                </a:solidFill>
              </a:rPr>
              <a:t>/</a:t>
            </a:r>
            <a:r>
              <a:rPr lang="cs-CZ" sz="1600" u="sng" dirty="0" err="1">
                <a:solidFill>
                  <a:schemeClr val="tx2"/>
                </a:solidFill>
              </a:rPr>
              <a:t>vchembook</a:t>
            </a:r>
            <a:r>
              <a:rPr lang="cs-CZ" sz="1600" u="sng" dirty="0">
                <a:solidFill>
                  <a:schemeClr val="tx2"/>
                </a:solidFill>
              </a:rPr>
              <a:t>/568denaturation.html</a:t>
            </a:r>
          </a:p>
          <a:p>
            <a:pPr eaLnBrk="0" hangingPunct="0"/>
            <a:endParaRPr lang="cs-CZ" sz="1600" dirty="0"/>
          </a:p>
        </p:txBody>
      </p:sp>
      <p:pic>
        <p:nvPicPr>
          <p:cNvPr id="49156" name="Picture 4" descr="http://www.elmhurst.edu/%7Echm/vchembook/images/568denathbon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3813175"/>
            <a:ext cx="4392613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6" descr="http://www.elmhurst.edu/%7Echm/vchembook/images/568denatdisu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789363"/>
            <a:ext cx="4427538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-36512" y="110654"/>
            <a:ext cx="9144000" cy="65405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Non-specific interactions </a:t>
            </a:r>
            <a:r>
              <a:rPr lang="en-US" dirty="0" smtClean="0">
                <a:solidFill>
                  <a:schemeClr val="tx1"/>
                </a:solidFill>
              </a:rPr>
              <a:t>&amp; </a:t>
            </a:r>
            <a:r>
              <a:rPr lang="en-US" dirty="0" err="1" smtClean="0">
                <a:solidFill>
                  <a:schemeClr val="tx1"/>
                </a:solidFill>
              </a:rPr>
              <a:t>denaturation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1030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87463"/>
            <a:ext cx="8305800" cy="496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22114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Kinetics of the enzyme reaction 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(</a:t>
            </a:r>
            <a:r>
              <a:rPr lang="en-GB" dirty="0" err="1" smtClean="0">
                <a:solidFill>
                  <a:schemeClr val="tx1"/>
                </a:solidFill>
              </a:rPr>
              <a:t>Michaelis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Menten</a:t>
            </a:r>
            <a:r>
              <a:rPr lang="en-GB" dirty="0" smtClean="0">
                <a:solidFill>
                  <a:schemeClr val="tx1"/>
                </a:solidFill>
              </a:rPr>
              <a:t>)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987</TotalTime>
  <Words>517</Words>
  <Application>Microsoft Office PowerPoint</Application>
  <PresentationFormat>Předvádění na obrazovce (4:3)</PresentationFormat>
  <Paragraphs>149</Paragraphs>
  <Slides>25</Slides>
  <Notes>25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Motiv sady Office</vt:lpstr>
      <vt:lpstr>Snímek 1</vt:lpstr>
      <vt:lpstr>Major mechanisms (modes of action) to be discussed in detail</vt:lpstr>
      <vt:lpstr>Proteins and enzyme inhibitions   toxicity mechanisms</vt:lpstr>
      <vt:lpstr>Proteins as targets to toxicants</vt:lpstr>
      <vt:lpstr>Snímek 5</vt:lpstr>
      <vt:lpstr>CATALYTICAL  PROTEINS = Enzymes </vt:lpstr>
      <vt:lpstr>Enzymes vs  toxicants</vt:lpstr>
      <vt:lpstr>Non-specific interactions &amp; denaturation</vt:lpstr>
      <vt:lpstr>Kinetics of the enzyme reaction  (Michaelis Menten)</vt:lpstr>
      <vt:lpstr>Michaelis Menten INHIBITIONS</vt:lpstr>
      <vt:lpstr>Enzyme inhibitions by toxicants – overview of key examples</vt:lpstr>
      <vt:lpstr>Acetylcholinesterase  inhibition by organophosphates </vt:lpstr>
      <vt:lpstr>Acetylcholinesterase  inhibition by organophosphates (and carbamates)</vt:lpstr>
      <vt:lpstr>Inhibition of Ca2+-ATPase by DDE</vt:lpstr>
      <vt:lpstr>Inhibition of hemes – e.g. Haemoglobin, Mitchochondria, CYP450 etc. (cyanide HCN, carbon monooxide – CO)</vt:lpstr>
      <vt:lpstr>ALAD inhibition by lead (Pb)</vt:lpstr>
      <vt:lpstr>ALAD inhibition by lead (Pb) – inhibition of HAEM (!) synthesis </vt:lpstr>
      <vt:lpstr>Inhibitions of PROTEINPHOSPHATASES by microcystins</vt:lpstr>
      <vt:lpstr>Glyphosate action</vt:lpstr>
      <vt:lpstr>Structural proteins (CYTOSKELETON) as target for toxicants</vt:lpstr>
      <vt:lpstr>Structures of microtubules – dynamic de/polymerization</vt:lpstr>
      <vt:lpstr>Structure of actin-myosin system</vt:lpstr>
      <vt:lpstr>Cytoskeleton – functions</vt:lpstr>
      <vt:lpstr>ACTIN – toxin effects on (DE)POLYMERIZATION</vt:lpstr>
      <vt:lpstr>TUBULIN – toxin effects on (DE)POLYMERIZATION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Ludek Blaha</cp:lastModifiedBy>
  <cp:revision>103</cp:revision>
  <dcterms:created xsi:type="dcterms:W3CDTF">2010-05-17T15:27:49Z</dcterms:created>
  <dcterms:modified xsi:type="dcterms:W3CDTF">2014-09-16T13:16:39Z</dcterms:modified>
</cp:coreProperties>
</file>