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1" r:id="rId2"/>
    <p:sldId id="514" r:id="rId3"/>
    <p:sldId id="522" r:id="rId4"/>
    <p:sldId id="523" r:id="rId5"/>
    <p:sldId id="524" r:id="rId6"/>
    <p:sldId id="525" r:id="rId7"/>
    <p:sldId id="526" r:id="rId8"/>
    <p:sldId id="528" r:id="rId9"/>
    <p:sldId id="534" r:id="rId10"/>
    <p:sldId id="536" r:id="rId11"/>
    <p:sldId id="533" r:id="rId12"/>
    <p:sldId id="535" r:id="rId13"/>
    <p:sldId id="537" r:id="rId14"/>
    <p:sldId id="538" r:id="rId15"/>
    <p:sldId id="532" r:id="rId16"/>
    <p:sldId id="541" r:id="rId17"/>
    <p:sldId id="527" r:id="rId18"/>
    <p:sldId id="540" r:id="rId19"/>
    <p:sldId id="539" r:id="rId20"/>
    <p:sldId id="542" r:id="rId2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18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0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FD51-2155-40F0-BED6-48D310011899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8DEB7-7892-4267-956B-B2601677992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04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 </a:t>
            </a:r>
            <a:r>
              <a:rPr lang="en-US" sz="3600" b="1" dirty="0" smtClean="0">
                <a:solidFill>
                  <a:srgbClr val="FF3300"/>
                </a:solidFill>
              </a:rPr>
              <a:t>@</a:t>
            </a:r>
            <a:r>
              <a:rPr lang="cs-CZ" sz="3600" b="1" dirty="0" err="1" smtClean="0">
                <a:solidFill>
                  <a:srgbClr val="FF3300"/>
                </a:solidFill>
              </a:rPr>
              <a:t>membranes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l="9375" r="10001" b="6541"/>
          <a:stretch>
            <a:fillRect/>
          </a:stretch>
        </p:blipFill>
        <p:spPr bwMode="auto">
          <a:xfrm>
            <a:off x="4230844" y="1196752"/>
            <a:ext cx="47683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Ludek Blaha\Obrázky\2.jpg"/>
          <p:cNvPicPr>
            <a:picLocks noChangeAspect="1" noChangeArrowheads="1"/>
          </p:cNvPicPr>
          <p:nvPr/>
        </p:nvPicPr>
        <p:blipFill>
          <a:blip r:embed="rId4" cstate="print"/>
          <a:srcRect l="19733" r="19424" b="9836"/>
          <a:stretch>
            <a:fillRect/>
          </a:stretch>
        </p:blipFill>
        <p:spPr bwMode="auto">
          <a:xfrm>
            <a:off x="228601" y="1196752"/>
            <a:ext cx="38847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321607" y="332656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Principal types of channel activation</a:t>
            </a:r>
            <a:endParaRPr lang="en-GB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77193"/>
            <a:ext cx="8915400" cy="5464175"/>
            <a:chOff x="96" y="495"/>
            <a:chExt cx="5616" cy="3442"/>
          </a:xfrm>
        </p:grpSpPr>
        <p:pic>
          <p:nvPicPr>
            <p:cNvPr id="9219" name="Picture 3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56"/>
              <a:ext cx="5616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95"/>
              <a:ext cx="465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/>
        </p:nvSpPr>
        <p:spPr>
          <a:xfrm>
            <a:off x="539552" y="332656"/>
            <a:ext cx="701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Various membrane </a:t>
            </a:r>
            <a:r>
              <a:rPr lang="en-US" sz="2800" b="1" dirty="0" smtClean="0"/>
              <a:t>channels - examples</a:t>
            </a:r>
            <a:endParaRPr lang="en-GB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Activation of </a:t>
            </a:r>
            <a:r>
              <a:rPr lang="en-US" sz="2800" b="1" dirty="0" err="1" smtClean="0"/>
              <a:t>AcChol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receptors </a:t>
            </a:r>
          </a:p>
          <a:p>
            <a:r>
              <a:rPr lang="en-US" sz="2800" dirty="0" smtClean="0">
                <a:sym typeface="Wingdings" pitchFamily="2" charset="2"/>
              </a:rPr>
              <a:t> Disruption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of membrane gradients</a:t>
            </a:r>
            <a:endParaRPr lang="en-GB" sz="2800" dirty="0"/>
          </a:p>
        </p:txBody>
      </p:sp>
      <p:pic>
        <p:nvPicPr>
          <p:cNvPr id="36866" name="Picture 2" descr="http://www.mun.ca/biology/desmid/brian/BIOL2060/BIOL2060-13/13_20.jpg"/>
          <p:cNvPicPr>
            <a:picLocks noChangeAspect="1" noChangeArrowheads="1"/>
          </p:cNvPicPr>
          <p:nvPr/>
        </p:nvPicPr>
        <p:blipFill>
          <a:blip r:embed="rId3" cstate="print"/>
          <a:srcRect t="20129" r="37138"/>
          <a:stretch>
            <a:fillRect/>
          </a:stretch>
        </p:blipFill>
        <p:spPr bwMode="auto">
          <a:xfrm>
            <a:off x="4644008" y="260648"/>
            <a:ext cx="3960440" cy="2571490"/>
          </a:xfrm>
          <a:prstGeom prst="rect">
            <a:avLst/>
          </a:prstGeom>
          <a:noFill/>
        </p:spPr>
      </p:pic>
      <p:pic>
        <p:nvPicPr>
          <p:cNvPr id="36868" name="Picture 4" descr="http://philschatz.com/anatomy-book/resources/1216_Ligand-gated_Chan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96344"/>
            <a:ext cx="715288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49154" name="Picture 2" descr="https://courses.washington.edu/chat543/cvans/images/sfp/large_format/achre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01789" cy="558924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98921" y="278092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327113" y="2132855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4327113" y="515719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321297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Concentration</a:t>
            </a:r>
          </a:p>
          <a:p>
            <a:pPr algn="ctr"/>
            <a:r>
              <a:rPr lang="en-GB" b="1" dirty="0" smtClean="0"/>
              <a:t>-dependent</a:t>
            </a:r>
          </a:p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012160" y="256490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156176" y="393305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51202" name="Picture 2" descr="http://www.atsdr.cdc.gov/csem/cholinesterase/images/nicotinic_muscari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776864" cy="584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 smtClean="0"/>
              <a:t>Neurotoxins</a:t>
            </a:r>
            <a:r>
              <a:rPr lang="cs-CZ" sz="2400" dirty="0" smtClean="0"/>
              <a:t> (</a:t>
            </a:r>
            <a:r>
              <a:rPr lang="cs-CZ" sz="2400" dirty="0" err="1" smtClean="0"/>
              <a:t>cyanobacterial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SAXITOXINS</a:t>
            </a:r>
            <a:endParaRPr lang="cs-CZ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b="1" dirty="0" err="1" smtClean="0"/>
              <a:t>dinoflagelates</a:t>
            </a:r>
            <a:r>
              <a:rPr lang="cs-CZ" dirty="0" smtClean="0"/>
              <a:t> and </a:t>
            </a:r>
            <a:r>
              <a:rPr lang="cs-CZ" b="1" dirty="0" err="1" smtClean="0"/>
              <a:t>cyanobacteria</a:t>
            </a:r>
            <a:endParaRPr lang="cs-CZ" b="1" dirty="0" smtClean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(</a:t>
            </a:r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blooms</a:t>
            </a:r>
            <a:r>
              <a:rPr lang="cs-CZ" dirty="0" smtClean="0"/>
              <a:t>, „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tides</a:t>
            </a:r>
            <a:r>
              <a:rPr lang="cs-CZ" dirty="0" smtClean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 smtClean="0">
                <a:solidFill>
                  <a:schemeClr val="tx1"/>
                </a:solidFill>
              </a:rPr>
              <a:t>Botulinum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and</a:t>
            </a:r>
            <a:r>
              <a:rPr lang="cs-CZ" sz="3200" b="1" dirty="0" smtClean="0">
                <a:solidFill>
                  <a:schemeClr val="tx1"/>
                </a:solidFill>
              </a:rPr>
              <a:t> Tetanus </a:t>
            </a:r>
            <a:r>
              <a:rPr lang="cs-CZ" sz="3200" b="1" dirty="0" err="1" smtClean="0">
                <a:solidFill>
                  <a:schemeClr val="tx1"/>
                </a:solidFill>
              </a:rPr>
              <a:t>toxins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633" y="1844824"/>
            <a:ext cx="5453863" cy="47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496" y="1124744"/>
            <a:ext cx="380315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b="1" dirty="0" err="1" smtClean="0"/>
              <a:t>Toxins</a:t>
            </a:r>
            <a:r>
              <a:rPr lang="cs-CZ" b="1" dirty="0" smtClean="0"/>
              <a:t> = </a:t>
            </a:r>
            <a:r>
              <a:rPr lang="cs-CZ" b="1" dirty="0" err="1" smtClean="0"/>
              <a:t>enzymes</a:t>
            </a:r>
            <a:r>
              <a:rPr lang="cs-CZ" b="1" dirty="0" smtClean="0"/>
              <a:t> - </a:t>
            </a:r>
            <a:r>
              <a:rPr lang="cs-CZ" b="1" u="sng" dirty="0" err="1" smtClean="0"/>
              <a:t>proteases</a:t>
            </a:r>
            <a:r>
              <a:rPr lang="cs-CZ" b="1" dirty="0" smtClean="0"/>
              <a:t> (!)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en-GB" dirty="0" smtClean="0"/>
              <a:t>direct </a:t>
            </a:r>
            <a:r>
              <a:rPr lang="cs-CZ" dirty="0" err="1" smtClean="0"/>
              <a:t>cleavage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of </a:t>
            </a:r>
            <a:r>
              <a:rPr lang="cs-CZ" dirty="0" err="1" smtClean="0"/>
              <a:t>proteins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in </a:t>
            </a:r>
            <a:r>
              <a:rPr lang="cs-CZ" dirty="0" err="1" smtClean="0"/>
              <a:t>vesicle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selective</a:t>
            </a:r>
            <a:r>
              <a:rPr lang="cs-CZ" dirty="0" smtClean="0"/>
              <a:t> </a:t>
            </a:r>
            <a:r>
              <a:rPr lang="cs-CZ" dirty="0" err="1" smtClean="0"/>
              <a:t>inhibition</a:t>
            </a:r>
            <a:r>
              <a:rPr lang="cs-CZ" dirty="0" smtClean="0"/>
              <a:t>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neutrotransmitter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pPr lvl="0"/>
            <a:r>
              <a:rPr lang="en-GB" dirty="0" smtClean="0"/>
              <a:t>BOTULINISM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(paralysis)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2050" name="Picture 2" descr="http://ssrl.slac.stanford.edu/research/highlights_archive/bont-stevens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281814"/>
            <a:ext cx="2915816" cy="253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5496" y="1630541"/>
            <a:ext cx="5968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 smtClean="0"/>
              <a:t>TETANUS TOXIN (</a:t>
            </a:r>
            <a:r>
              <a:rPr lang="en-GB" b="1" dirty="0" err="1" smtClean="0"/>
              <a:t>tetanospasmin</a:t>
            </a:r>
            <a:r>
              <a:rPr lang="en-GB" b="1" dirty="0" smtClean="0"/>
              <a:t>)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 blocks release of INHIBITORY NEUROTRANSMITERS </a:t>
            </a:r>
            <a:br>
              <a:rPr lang="en-GB" dirty="0" smtClean="0"/>
            </a:br>
            <a:r>
              <a:rPr lang="en-GB" dirty="0" smtClean="0"/>
              <a:t>(γ-</a:t>
            </a:r>
            <a:r>
              <a:rPr lang="en-GB" dirty="0" err="1" smtClean="0"/>
              <a:t>aminobutyric</a:t>
            </a:r>
            <a:r>
              <a:rPr lang="en-GB" dirty="0" smtClean="0"/>
              <a:t> acid (GABA) in CNS</a:t>
            </a:r>
          </a:p>
          <a:p>
            <a:pPr lvl="0"/>
            <a:endParaRPr lang="en-GB" dirty="0" smtClean="0"/>
          </a:p>
          <a:p>
            <a:pPr lvl="0"/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– permanent contraction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55298" name="Picture 2" descr="https://encrypted-tbn1.gstatic.com/images?q=tbn:ANd9GcStx6ZbOIqeRwoQiN90IdLcl0UtWWVcyk74FiwYbUwJA9i_hrnO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781300" cy="1647825"/>
          </a:xfrm>
          <a:prstGeom prst="rect">
            <a:avLst/>
          </a:prstGeom>
          <a:noFill/>
        </p:spPr>
      </p:pic>
      <p:pic>
        <p:nvPicPr>
          <p:cNvPr id="55300" name="Picture 4" descr="http://www.atsu.edu/faculty/chamberlain/Website/Lects/tox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0" y="4176464"/>
            <a:ext cx="7704650" cy="2564904"/>
          </a:xfrm>
          <a:prstGeom prst="rect">
            <a:avLst/>
          </a:prstGeom>
          <a:noFill/>
        </p:spPr>
      </p:pic>
      <p:sp>
        <p:nvSpPr>
          <p:cNvPr id="7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 smtClean="0">
                <a:solidFill>
                  <a:schemeClr val="tx1"/>
                </a:solidFill>
              </a:rPr>
              <a:t>Botulinum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and</a:t>
            </a:r>
            <a:r>
              <a:rPr lang="cs-CZ" sz="3200" b="1" dirty="0" smtClean="0">
                <a:solidFill>
                  <a:schemeClr val="tx1"/>
                </a:solidFill>
              </a:rPr>
              <a:t> Tetanus </a:t>
            </a:r>
            <a:r>
              <a:rPr lang="cs-CZ" sz="3200" b="1" dirty="0" err="1" smtClean="0">
                <a:solidFill>
                  <a:schemeClr val="tx1"/>
                </a:solidFill>
              </a:rPr>
              <a:t>toxins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Gradient of H+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Major mechanisms (modes of action) to be discussed in detail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endParaRPr lang="cs-CZ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en-GB" dirty="0" err="1" smtClean="0"/>
              <a:t>Detoxificiation</a:t>
            </a:r>
            <a:endParaRPr lang="en-GB" dirty="0" smtClean="0"/>
          </a:p>
          <a:p>
            <a:pPr marL="1276350" lvl="2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endParaRPr lang="en-GB" dirty="0" smtClean="0"/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876300" lvl="1" indent="-533400"/>
            <a:endParaRPr lang="en-GB" dirty="0" smtClean="0"/>
          </a:p>
          <a:p>
            <a:pPr marL="876300" lvl="1" indent="-533400"/>
            <a:endParaRPr lang="cs-CZ" dirty="0" smtClean="0"/>
          </a:p>
          <a:p>
            <a:pPr marL="876300" lvl="1" indent="-533400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Gradient of H+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" y="1196351"/>
            <a:ext cx="278694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1247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Rotenone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8" y="1124744"/>
            <a:ext cx="2232248" cy="230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4433" y="11954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Oligomycin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5" y="4221088"/>
            <a:ext cx="4425278" cy="24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7025" y="3068960"/>
            <a:ext cx="3219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(</a:t>
            </a:r>
            <a:r>
              <a:rPr lang="cs-CZ" b="1" dirty="0" err="1" smtClean="0"/>
              <a:t>carbon</a:t>
            </a:r>
            <a:r>
              <a:rPr lang="cs-CZ" b="1" dirty="0" smtClean="0"/>
              <a:t> </a:t>
            </a:r>
            <a:r>
              <a:rPr lang="cs-CZ" b="1" dirty="0" err="1" smtClean="0"/>
              <a:t>monoxide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b="1" dirty="0" err="1" smtClean="0"/>
              <a:t>CN</a:t>
            </a:r>
            <a:r>
              <a:rPr lang="cs-CZ" b="1" dirty="0" smtClean="0"/>
              <a:t> (</a:t>
            </a:r>
            <a:r>
              <a:rPr lang="cs-CZ" b="1" dirty="0" err="1" smtClean="0"/>
              <a:t>cyanide</a:t>
            </a:r>
            <a:r>
              <a:rPr lang="cs-CZ" b="1" dirty="0" smtClean="0"/>
              <a:t>) </a:t>
            </a:r>
            <a:r>
              <a:rPr lang="en-US" b="1" dirty="0" smtClean="0"/>
              <a:t>		</a:t>
            </a:r>
            <a:br>
              <a:rPr lang="en-US" b="1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Bindin</a:t>
            </a:r>
            <a:r>
              <a:rPr lang="en-US" dirty="0" smtClean="0"/>
              <a:t>g to </a:t>
            </a:r>
            <a:r>
              <a:rPr lang="en-US" dirty="0" err="1" smtClean="0"/>
              <a:t>haem</a:t>
            </a:r>
            <a:r>
              <a:rPr lang="en-US" dirty="0" smtClean="0"/>
              <a:t>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Cell </a:t>
            </a:r>
            <a:r>
              <a:rPr lang="cs-CZ" sz="3400" dirty="0" err="1" smtClean="0">
                <a:solidFill>
                  <a:schemeClr val="tx1"/>
                </a:solidFill>
              </a:rPr>
              <a:t>membrane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 smtClean="0"/>
              <a:t>Key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functions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for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life</a:t>
            </a:r>
            <a:endParaRPr lang="cs-CZ" sz="35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Primary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barrier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/ </a:t>
            </a:r>
            <a:r>
              <a:rPr lang="cs-CZ" sz="2400" dirty="0" err="1" smtClean="0"/>
              <a:t>separation</a:t>
            </a:r>
            <a:r>
              <a:rPr lang="cs-CZ" sz="2400" dirty="0" smtClean="0"/>
              <a:t> of „</a:t>
            </a:r>
            <a:r>
              <a:rPr lang="cs-CZ" sz="2400" dirty="0" err="1" smtClean="0"/>
              <a:t>living</a:t>
            </a:r>
            <a:r>
              <a:rPr lang="cs-CZ" sz="2400" dirty="0" smtClean="0"/>
              <a:t>“ </a:t>
            </a:r>
            <a:r>
              <a:rPr lang="cs-CZ" sz="2400" dirty="0" err="1" smtClean="0"/>
              <a:t>inside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„</a:t>
            </a:r>
            <a:r>
              <a:rPr lang="cs-CZ" sz="2400" dirty="0" err="1" smtClean="0"/>
              <a:t>abiotic</a:t>
            </a:r>
            <a:r>
              <a:rPr lang="cs-CZ" sz="2400" dirty="0" smtClean="0"/>
              <a:t>“ </a:t>
            </a:r>
            <a:r>
              <a:rPr lang="cs-CZ" sz="2400" dirty="0" err="1" smtClean="0"/>
              <a:t>outside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Semipermeability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nutrients</a:t>
            </a:r>
            <a:r>
              <a:rPr lang="cs-CZ" sz="2400" dirty="0" smtClean="0"/>
              <a:t> / </a:t>
            </a:r>
            <a:r>
              <a:rPr lang="cs-CZ" sz="2400" dirty="0" err="1" smtClean="0"/>
              <a:t>signals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Reception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signals</a:t>
            </a:r>
            <a:r>
              <a:rPr lang="cs-CZ" sz="2400" dirty="0" smtClean="0"/>
              <a:t> </a:t>
            </a:r>
            <a:r>
              <a:rPr lang="en-US" sz="2400" dirty="0" smtClean="0"/>
              <a:t>&amp; regulator</a:t>
            </a:r>
            <a:r>
              <a:rPr lang="cs-CZ" sz="2400" dirty="0" smtClean="0"/>
              <a:t>y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Keeping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gradients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endParaRPr lang="cs-CZ" sz="2400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H+  - ATP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(</a:t>
            </a:r>
            <a:r>
              <a:rPr lang="cs-CZ" sz="2000" dirty="0" err="1" smtClean="0"/>
              <a:t>mitochondria</a:t>
            </a:r>
            <a:r>
              <a:rPr lang="cs-CZ" sz="2000" dirty="0" smtClean="0"/>
              <a:t> / </a:t>
            </a:r>
            <a:r>
              <a:rPr lang="cs-CZ" sz="2000" dirty="0" err="1" smtClean="0"/>
              <a:t>bacterial</a:t>
            </a:r>
            <a:r>
              <a:rPr lang="cs-CZ" sz="2000" dirty="0" smtClean="0"/>
              <a:t> </a:t>
            </a:r>
            <a:r>
              <a:rPr lang="cs-CZ" sz="2000" dirty="0" err="1" smtClean="0"/>
              <a:t>emambrane</a:t>
            </a:r>
            <a:r>
              <a:rPr lang="cs-CZ" sz="2000" dirty="0" smtClean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K+/Na+ - </a:t>
            </a:r>
            <a:r>
              <a:rPr lang="cs-CZ" sz="2000" dirty="0" err="1" smtClean="0"/>
              <a:t>neuronal</a:t>
            </a:r>
            <a:r>
              <a:rPr lang="cs-CZ" sz="2000" dirty="0" smtClean="0"/>
              <a:t> </a:t>
            </a:r>
            <a:r>
              <a:rPr lang="cs-CZ" sz="2000" dirty="0" err="1" smtClean="0"/>
              <a:t>signals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Proteosynthesis</a:t>
            </a:r>
            <a:r>
              <a:rPr lang="cs-CZ" sz="2400" dirty="0" smtClean="0"/>
              <a:t> (</a:t>
            </a:r>
            <a:r>
              <a:rPr lang="cs-CZ" sz="2400" dirty="0" err="1" smtClean="0"/>
              <a:t>ribosomes</a:t>
            </a:r>
            <a:r>
              <a:rPr lang="cs-CZ" sz="2400" dirty="0" smtClean="0"/>
              <a:t>) </a:t>
            </a:r>
            <a:r>
              <a:rPr lang="cs-CZ" sz="2400" dirty="0" err="1" smtClean="0"/>
              <a:t>depends</a:t>
            </a:r>
            <a:r>
              <a:rPr lang="cs-CZ" sz="2400" dirty="0" smtClean="0"/>
              <a:t> on </a:t>
            </a:r>
            <a:r>
              <a:rPr lang="cs-CZ" sz="2400" dirty="0" err="1" smtClean="0"/>
              <a:t>membranes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Many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enzymes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bound</a:t>
            </a:r>
            <a:r>
              <a:rPr lang="cs-CZ" sz="2400" dirty="0" smtClean="0">
                <a:solidFill>
                  <a:srgbClr val="FF0000"/>
                </a:solidFill>
              </a:rPr>
              <a:t> to </a:t>
            </a:r>
            <a:r>
              <a:rPr lang="cs-CZ" sz="2400" dirty="0" err="1" smtClean="0">
                <a:solidFill>
                  <a:srgbClr val="FF0000"/>
                </a:solidFill>
              </a:rPr>
              <a:t>membranes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dirty="0" err="1" smtClean="0"/>
              <a:t>signaling</a:t>
            </a:r>
            <a:r>
              <a:rPr lang="cs-CZ" sz="2400" dirty="0" smtClean="0"/>
              <a:t>, </a:t>
            </a:r>
            <a:r>
              <a:rPr lang="cs-CZ" sz="2400" dirty="0" err="1" smtClean="0"/>
              <a:t>detoxification</a:t>
            </a:r>
            <a:r>
              <a:rPr lang="cs-CZ" sz="2400" dirty="0" smtClean="0"/>
              <a:t>, post-</a:t>
            </a:r>
            <a:r>
              <a:rPr lang="cs-CZ" sz="2400" dirty="0" err="1" smtClean="0"/>
              <a:t>translational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modifications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Etc</a:t>
            </a:r>
            <a:r>
              <a:rPr lang="cs-CZ" sz="24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 smtClean="0"/>
              <a:t>struct</a:t>
            </a:r>
            <a:r>
              <a:rPr lang="en-GB" i="1" dirty="0" smtClean="0"/>
              <a:t>u</a:t>
            </a:r>
            <a:r>
              <a:rPr lang="cs-CZ" i="1" dirty="0" err="1" smtClean="0"/>
              <a:t>ral</a:t>
            </a:r>
            <a:r>
              <a:rPr lang="cs-CZ" i="1" dirty="0" smtClean="0"/>
              <a:t>/</a:t>
            </a:r>
            <a:r>
              <a:rPr lang="cs-CZ" i="1" dirty="0" err="1" smtClean="0"/>
              <a:t>size</a:t>
            </a:r>
            <a:r>
              <a:rPr lang="cs-CZ" i="1" dirty="0" smtClean="0"/>
              <a:t> </a:t>
            </a:r>
            <a:r>
              <a:rPr lang="cs-CZ" i="1" dirty="0" err="1" smtClean="0"/>
              <a:t>similarity</a:t>
            </a:r>
            <a:r>
              <a:rPr lang="cs-CZ" i="1" dirty="0" smtClean="0"/>
              <a:t> </a:t>
            </a:r>
            <a:r>
              <a:rPr lang="cs-CZ" i="1" dirty="0"/>
              <a:t>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 smtClean="0"/>
              <a:t>Benzo</a:t>
            </a:r>
            <a:r>
              <a:rPr lang="en-US" i="1" dirty="0" smtClean="0"/>
              <a:t>[a]</a:t>
            </a:r>
            <a:r>
              <a:rPr lang="en-US" i="1" dirty="0" err="1" smtClean="0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N</a:t>
            </a:r>
            <a:r>
              <a:rPr lang="cs-CZ" sz="3400" dirty="0" err="1" smtClean="0">
                <a:solidFill>
                  <a:schemeClr val="tx1"/>
                </a:solidFill>
              </a:rPr>
              <a:t>onspecific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(basal, narcotic) </a:t>
            </a:r>
            <a:r>
              <a:rPr lang="en-US" sz="3400" dirty="0" err="1" smtClean="0">
                <a:solidFill>
                  <a:schemeClr val="tx1"/>
                </a:solidFill>
              </a:rPr>
              <a:t>toxicit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r>
              <a:rPr lang="en-GB" sz="3400" dirty="0" smtClean="0">
                <a:solidFill>
                  <a:schemeClr val="tx1"/>
                </a:solidFill>
              </a:rPr>
              <a:t> 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u="sng" dirty="0" err="1" smtClean="0"/>
              <a:t>organic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tend to accumulate in membranes, being “</a:t>
            </a:r>
            <a:r>
              <a:rPr lang="cs-CZ" sz="2400" b="1" dirty="0" err="1" smtClean="0"/>
              <a:t>narcotic</a:t>
            </a:r>
            <a:r>
              <a:rPr lang="en-GB" sz="2400" b="1" dirty="0" smtClean="0"/>
              <a:t>”</a:t>
            </a:r>
            <a:r>
              <a:rPr lang="cs-CZ" sz="2400" b="1" dirty="0" smtClean="0"/>
              <a:t> </a:t>
            </a:r>
            <a:r>
              <a:rPr lang="en-US" sz="2400" b="1" dirty="0" smtClean="0"/>
              <a:t>at relatively </a:t>
            </a:r>
            <a:r>
              <a:rPr lang="cs-CZ" sz="2400" b="1" dirty="0" smtClean="0"/>
              <a:t>"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“ c</a:t>
            </a:r>
            <a:r>
              <a:rPr lang="en-US" sz="2400" b="1" dirty="0" err="1" smtClean="0"/>
              <a:t>oncentration</a:t>
            </a:r>
            <a:r>
              <a:rPr lang="cs-CZ" sz="2400" b="1" dirty="0" smtClean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then </a:t>
            </a:r>
            <a:r>
              <a:rPr lang="cs-CZ" sz="2400" b="1" dirty="0" err="1" smtClean="0"/>
              <a:t>affect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cs-CZ" sz="2400" dirty="0" err="1" smtClean="0"/>
              <a:t>nonspecific</a:t>
            </a:r>
            <a:r>
              <a:rPr lang="cs-CZ" sz="2400" dirty="0" smtClean="0"/>
              <a:t> </a:t>
            </a:r>
            <a:r>
              <a:rPr lang="en-US" sz="2400" dirty="0" smtClean="0"/>
              <a:t>disruption of </a:t>
            </a:r>
            <a:r>
              <a:rPr lang="en-US" sz="2400" dirty="0" err="1" smtClean="0"/>
              <a:t>fluidit</a:t>
            </a:r>
            <a:r>
              <a:rPr lang="cs-CZ" sz="2400" dirty="0" smtClean="0"/>
              <a:t>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and/or disruption of membrane </a:t>
            </a:r>
            <a:r>
              <a:rPr lang="en-GB" sz="2400" dirty="0" smtClean="0"/>
              <a:t>proteins 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en-US" sz="2400" b="1" dirty="0" smtClean="0"/>
              <a:t>Related to </a:t>
            </a:r>
            <a:r>
              <a:rPr lang="en-US" sz="2400" b="1" dirty="0" err="1" smtClean="0"/>
              <a:t>lipophilicit</a:t>
            </a:r>
            <a:r>
              <a:rPr lang="cs-CZ" sz="2400" b="1" dirty="0" smtClean="0"/>
              <a:t>y (</a:t>
            </a:r>
            <a:r>
              <a:rPr lang="cs-CZ" sz="2400" b="1" dirty="0" err="1" smtClean="0"/>
              <a:t>Kow</a:t>
            </a:r>
            <a:r>
              <a:rPr lang="cs-CZ" sz="2400" b="1" dirty="0" smtClean="0"/>
              <a:t>): </a:t>
            </a:r>
            <a:r>
              <a:rPr lang="cs-CZ" sz="2400" b="1" dirty="0" err="1" smtClean="0"/>
              <a:t>tendency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accumulate</a:t>
            </a:r>
            <a:r>
              <a:rPr lang="cs-CZ" sz="2400" b="1" dirty="0" smtClean="0"/>
              <a:t> in body </a:t>
            </a:r>
            <a:r>
              <a:rPr lang="cs-CZ" sz="2400" b="1" dirty="0" err="1" smtClean="0"/>
              <a:t>lipids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incl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membranes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800" dirty="0" smtClean="0"/>
              <a:t>E.g. n</a:t>
            </a:r>
            <a:r>
              <a:rPr lang="cs-CZ" sz="1800" dirty="0" err="1" smtClean="0"/>
              <a:t>arcotic</a:t>
            </a:r>
            <a:r>
              <a:rPr lang="cs-CZ" sz="1800" dirty="0" smtClean="0"/>
              <a:t> toxicity to </a:t>
            </a:r>
            <a:r>
              <a:rPr lang="cs-CZ" sz="1800" dirty="0" err="1" smtClean="0"/>
              <a:t>fish</a:t>
            </a:r>
            <a:r>
              <a:rPr lang="cs-CZ" sz="1800" dirty="0" smtClean="0"/>
              <a:t>:  log (1</a:t>
            </a:r>
            <a:r>
              <a:rPr lang="en-US" sz="1800" dirty="0" smtClean="0"/>
              <a:t>/LC50</a:t>
            </a:r>
            <a:r>
              <a:rPr lang="cs-CZ" sz="1800" dirty="0" smtClean="0"/>
              <a:t>) = 0.907 . log </a:t>
            </a:r>
            <a:r>
              <a:rPr lang="cs-CZ" sz="1800" dirty="0" err="1" smtClean="0"/>
              <a:t>Kow</a:t>
            </a:r>
            <a:r>
              <a:rPr lang="cs-CZ" sz="1800" dirty="0" smtClean="0"/>
              <a:t>  -  4.94</a:t>
            </a:r>
            <a:endParaRPr lang="cs-CZ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toxic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occur</a:t>
            </a:r>
            <a:r>
              <a:rPr lang="cs-CZ" sz="2400" b="1" dirty="0" smtClean="0"/>
              <a:t> at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same</a:t>
            </a:r>
            <a:r>
              <a:rPr lang="cs-CZ" sz="2400" b="1" dirty="0" smtClean="0"/>
              <a:t> "</a:t>
            </a:r>
            <a:r>
              <a:rPr lang="cs-CZ" sz="2400" b="1" dirty="0" err="1" smtClean="0"/>
              <a:t>molar</a:t>
            </a:r>
            <a:r>
              <a:rPr lang="cs-CZ" sz="2400" b="1" dirty="0" smtClean="0"/>
              <a:t> volume" of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narcotic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(</a:t>
            </a:r>
            <a:r>
              <a:rPr lang="cs-CZ" sz="2400" b="1" i="1" dirty="0" smtClean="0"/>
              <a:t>volume of </a:t>
            </a:r>
            <a:r>
              <a:rPr lang="cs-CZ" sz="2400" b="1" i="1" dirty="0" err="1" smtClean="0"/>
              <a:t>distribution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principle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 smtClean="0">
                <a:solidFill>
                  <a:schemeClr val="tx1"/>
                </a:solidFill>
              </a:rPr>
              <a:t>Volume of </a:t>
            </a:r>
            <a:r>
              <a:rPr lang="cs-CZ" sz="3400" dirty="0" err="1" smtClean="0">
                <a:solidFill>
                  <a:schemeClr val="tx1"/>
                </a:solidFill>
              </a:rPr>
              <a:t>distribution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principle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BCF – </a:t>
            </a:r>
            <a:r>
              <a:rPr lang="en-GB" b="1" dirty="0" err="1" smtClean="0"/>
              <a:t>bioconcentration</a:t>
            </a:r>
            <a:r>
              <a:rPr lang="en-GB" b="1" dirty="0" smtClean="0"/>
              <a:t> factor</a:t>
            </a:r>
          </a:p>
          <a:p>
            <a:r>
              <a:rPr lang="cs-CZ" dirty="0" smtClean="0"/>
              <a:t>* </a:t>
            </a:r>
            <a:r>
              <a:rPr lang="en-GB" dirty="0" smtClean="0"/>
              <a:t>Depends </a:t>
            </a:r>
            <a:r>
              <a:rPr lang="cs-CZ" dirty="0" smtClean="0"/>
              <a:t>on </a:t>
            </a:r>
            <a:r>
              <a:rPr lang="cs-CZ" dirty="0" err="1" smtClean="0"/>
              <a:t>hydrophobicity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(i.e. </a:t>
            </a:r>
            <a:r>
              <a:rPr lang="cs-CZ" dirty="0" err="1" smtClean="0"/>
              <a:t>Kow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*  </a:t>
            </a:r>
            <a:r>
              <a:rPr lang="cs-CZ" dirty="0" err="1" smtClean="0"/>
              <a:t>Higher</a:t>
            </a:r>
            <a:r>
              <a:rPr lang="cs-CZ" dirty="0" smtClean="0"/>
              <a:t> BCF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lower concentration is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sufficient for </a:t>
            </a:r>
            <a:r>
              <a:rPr lang="en-US" dirty="0" err="1" smtClean="0">
                <a:sym typeface="Wingdings" pitchFamily="2" charset="2"/>
              </a:rPr>
              <a:t>bioconcentration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to the same </a:t>
            </a:r>
            <a:r>
              <a:rPr lang="en-GB" dirty="0" smtClean="0">
                <a:sym typeface="Wingdings" pitchFamily="2" charset="2"/>
              </a:rPr>
              <a:t>“tissue concentration”</a:t>
            </a:r>
          </a:p>
          <a:p>
            <a:r>
              <a:rPr lang="en-GB" dirty="0" smtClean="0"/>
              <a:t>   </a:t>
            </a:r>
            <a:r>
              <a:rPr lang="en-GB" dirty="0" smtClean="0">
                <a:sym typeface="Wingdings" pitchFamily="2" charset="2"/>
              </a:rPr>
              <a:t> lower external concentration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(IC50) will induce toxic effect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* Confirmed by chemical analyses  </a:t>
            </a:r>
            <a:br>
              <a:rPr lang="en-GB" i="1" dirty="0" smtClean="0"/>
            </a:br>
            <a:r>
              <a:rPr lang="en-GB" i="1" dirty="0" smtClean="0"/>
              <a:t>   (same molar concentrations of </a:t>
            </a:r>
            <a:br>
              <a:rPr lang="en-GB" i="1" dirty="0" smtClean="0"/>
            </a:br>
            <a:r>
              <a:rPr lang="en-GB" i="1" dirty="0" smtClean="0"/>
              <a:t>    different compounds accumulated</a:t>
            </a:r>
            <a:br>
              <a:rPr lang="en-GB" i="1" dirty="0" smtClean="0"/>
            </a:br>
            <a:r>
              <a:rPr lang="en-GB" i="1" dirty="0" smtClean="0"/>
              <a:t>    in membranes)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 smtClean="0"/>
              <a:t>correlation</a:t>
            </a:r>
            <a:r>
              <a:rPr lang="en-GB" sz="2200" dirty="0" smtClean="0"/>
              <a:t>s</a:t>
            </a:r>
            <a:r>
              <a:rPr lang="cs-CZ" sz="2200" dirty="0" smtClean="0"/>
              <a:t> </a:t>
            </a:r>
            <a:r>
              <a:rPr lang="en-GB" sz="2200" dirty="0" smtClean="0"/>
              <a:t>between </a:t>
            </a:r>
            <a:r>
              <a:rPr lang="en-GB" sz="2200" dirty="0" err="1" smtClean="0"/>
              <a:t>logKow</a:t>
            </a:r>
            <a:r>
              <a:rPr lang="en-GB" sz="2200" dirty="0" smtClean="0"/>
              <a:t> (=</a:t>
            </a:r>
            <a:r>
              <a:rPr lang="cs-CZ" sz="2200" dirty="0" err="1" smtClean="0"/>
              <a:t>logP</a:t>
            </a:r>
            <a:r>
              <a:rPr lang="en-GB" sz="2200" dirty="0" smtClean="0"/>
              <a:t>)</a:t>
            </a:r>
            <a:r>
              <a:rPr lang="cs-CZ" sz="2200" dirty="0" smtClean="0"/>
              <a:t> </a:t>
            </a:r>
            <a:r>
              <a:rPr lang="en-GB" sz="2200" dirty="0" smtClean="0"/>
              <a:t>and </a:t>
            </a:r>
            <a:r>
              <a:rPr lang="cs-CZ" sz="2200" dirty="0" smtClean="0"/>
              <a:t>EC50 </a:t>
            </a:r>
            <a:r>
              <a:rPr lang="en-GB" sz="2200" dirty="0" smtClean="0"/>
              <a:t>for </a:t>
            </a:r>
            <a:r>
              <a:rPr lang="cs-CZ" sz="2200" dirty="0" err="1" smtClean="0"/>
              <a:t>aquatic</a:t>
            </a:r>
            <a:r>
              <a:rPr lang="cs-CZ" sz="2200" dirty="0" smtClean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</a:t>
            </a:r>
            <a:r>
              <a:rPr lang="cs-CZ" sz="2200" dirty="0" smtClean="0"/>
              <a:t>(</a:t>
            </a:r>
            <a:r>
              <a:rPr lang="en-GB" sz="2200" dirty="0" smtClean="0"/>
              <a:t>e.g. </a:t>
            </a:r>
            <a:r>
              <a:rPr lang="cs-CZ" sz="2200" i="1" dirty="0" err="1" smtClean="0"/>
              <a:t>Daphnia</a:t>
            </a:r>
            <a:r>
              <a:rPr lang="en-GB" sz="2200" i="1" dirty="0" smtClean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dirty="0">
                <a:sym typeface="Wingdings" pitchFamily="2" charset="2"/>
              </a:rPr>
              <a:t/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smtClean="0"/>
              <a:t> </a:t>
            </a:r>
            <a:r>
              <a:rPr lang="en-GB" b="1" dirty="0" smtClean="0"/>
              <a:t>More specific</a:t>
            </a:r>
            <a:r>
              <a:rPr lang="en-GB" dirty="0" smtClean="0"/>
              <a:t> </a:t>
            </a:r>
            <a:r>
              <a:rPr lang="en-GB" sz="1600" dirty="0" smtClean="0"/>
              <a:t>... In addition </a:t>
            </a:r>
            <a:br>
              <a:rPr lang="en-GB" sz="1600" dirty="0" smtClean="0"/>
            </a:br>
            <a:r>
              <a:rPr lang="en-GB" sz="1600" dirty="0" smtClean="0"/>
              <a:t>to membrane accumulation, direct </a:t>
            </a:r>
            <a:br>
              <a:rPr lang="en-GB" sz="1600" dirty="0" smtClean="0"/>
            </a:br>
            <a:r>
              <a:rPr lang="en-GB" sz="1600" dirty="0" smtClean="0"/>
              <a:t>interactions with proteins </a:t>
            </a:r>
            <a:br>
              <a:rPr lang="en-GB" sz="1600" dirty="0" smtClean="0"/>
            </a:br>
            <a:r>
              <a:rPr lang="en-GB" sz="1600" dirty="0" smtClean="0"/>
              <a:t>are anticipated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chemeClr val="tx1"/>
                </a:solidFill>
              </a:rPr>
              <a:t>Toxicit</a:t>
            </a:r>
            <a:r>
              <a:rPr lang="cs-CZ" sz="2800" b="1" dirty="0" smtClean="0">
                <a:solidFill>
                  <a:schemeClr val="tx1"/>
                </a:solidFill>
              </a:rPr>
              <a:t>y to </a:t>
            </a:r>
            <a:r>
              <a:rPr lang="cs-CZ" sz="2800" b="1" dirty="0" err="1" smtClean="0">
                <a:solidFill>
                  <a:schemeClr val="tx1"/>
                </a:solidFill>
              </a:rPr>
              <a:t>membrane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gradients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and</a:t>
            </a:r>
            <a:r>
              <a:rPr lang="cs-CZ" sz="2800" b="1" dirty="0" smtClean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Semipermeability of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> and key functions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cytoplasmic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 </a:t>
            </a:r>
            <a:br>
              <a:rPr lang="cs-CZ" sz="2400" b="1" dirty="0" smtClean="0"/>
            </a:br>
            <a:r>
              <a:rPr lang="cs-CZ" sz="2400" b="1" dirty="0" smtClean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signalling</a:t>
            </a:r>
            <a:r>
              <a:rPr lang="cs-CZ" sz="2400" dirty="0" smtClean="0"/>
              <a:t>, </a:t>
            </a:r>
            <a:r>
              <a:rPr lang="cs-CZ" sz="2400" dirty="0" err="1" smtClean="0"/>
              <a:t>neural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Na+/K+ gradient</a:t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mitochondrial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</a:t>
            </a:r>
            <a:br>
              <a:rPr lang="cs-CZ" sz="2400" b="1" dirty="0" smtClean="0"/>
            </a:br>
            <a:r>
              <a:rPr lang="cs-CZ" sz="2400" dirty="0" smtClean="0"/>
              <a:t>		</a:t>
            </a:r>
            <a:r>
              <a:rPr lang="cs-CZ" sz="2400" dirty="0" err="1" smtClean="0"/>
              <a:t>electrone</a:t>
            </a:r>
            <a:r>
              <a:rPr lang="cs-CZ" sz="2400" dirty="0" smtClean="0"/>
              <a:t> </a:t>
            </a:r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ATP s</a:t>
            </a:r>
            <a:r>
              <a:rPr lang="cs-CZ" sz="2400" dirty="0" err="1" smtClean="0"/>
              <a:t>ynthesis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endoplasmatic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reticulum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		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 </a:t>
            </a:r>
            <a:r>
              <a:rPr lang="cs-CZ" sz="2400" dirty="0" err="1" smtClean="0"/>
              <a:t>signalling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220200" cy="792088"/>
          </a:xfrm>
        </p:spPr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tx1"/>
                </a:solidFill>
              </a:rPr>
              <a:t> Direct m</a:t>
            </a:r>
            <a:r>
              <a:rPr lang="cs-CZ" dirty="0" err="1" smtClean="0">
                <a:solidFill>
                  <a:schemeClr val="tx1"/>
                </a:solidFill>
              </a:rPr>
              <a:t>embrane</a:t>
            </a:r>
            <a:r>
              <a:rPr lang="cs-CZ" dirty="0" smtClean="0">
                <a:solidFill>
                  <a:schemeClr val="tx1"/>
                </a:solidFill>
              </a:rPr>
              <a:t> gradient </a:t>
            </a:r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137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Ion transfer ("</a:t>
            </a:r>
            <a:r>
              <a:rPr lang="cs-CZ" sz="2400" b="1" dirty="0" smtClean="0">
                <a:solidFill>
                  <a:srgbClr val="FF0000"/>
                </a:solidFill>
              </a:rPr>
              <a:t>ionofor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cs-CZ" sz="2400" b="1" dirty="0" smtClean="0">
                <a:solidFill>
                  <a:srgbClr val="FF0000"/>
                </a:solidFill>
              </a:rPr>
              <a:t>s</a:t>
            </a:r>
            <a:r>
              <a:rPr lang="cs-CZ" sz="2400" b="1" dirty="0" smtClean="0"/>
              <a:t>")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e.g. </a:t>
            </a:r>
            <a:r>
              <a:rPr lang="cs-CZ" sz="2400" b="1" dirty="0" err="1" smtClean="0"/>
              <a:t>antibiotics</a:t>
            </a:r>
            <a:r>
              <a:rPr lang="cs-CZ" sz="2400" b="1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(K+, Ca2+, Mg2+)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10244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765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9" y="2858616"/>
            <a:ext cx="197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 t="18594" b="13669"/>
          <a:stretch>
            <a:fillRect/>
          </a:stretch>
        </p:blipFill>
        <p:spPr bwMode="auto">
          <a:xfrm>
            <a:off x="2335213" y="2971800"/>
            <a:ext cx="6808787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410</Words>
  <Application>Microsoft Office PowerPoint</Application>
  <PresentationFormat>Předvádění na obrazovce (4:3)</PresentationFormat>
  <Paragraphs>120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Prezentace aplikace PowerPoint</vt:lpstr>
      <vt:lpstr>Major mechanisms (modes of action) to be discussed in detail</vt:lpstr>
      <vt:lpstr>Cell membrane</vt:lpstr>
      <vt:lpstr>Prezentace aplikace PowerPoint</vt:lpstr>
      <vt:lpstr>Nonspecific (basal, narcotic) toxicity </vt:lpstr>
      <vt:lpstr>Volume of distribution principle</vt:lpstr>
      <vt:lpstr>Prezentace aplikace PowerPoint</vt:lpstr>
      <vt:lpstr>Toxicity to membrane gradients and transport</vt:lpstr>
      <vt:lpstr> Direct membrane gradient disruption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Environmentally relevant ion channel activators</vt:lpstr>
      <vt:lpstr>Environmentally relevant ion channel activators</vt:lpstr>
      <vt:lpstr>Botulinum and Tetanus toxins  (Clostridium botulinum, Clostridium tetani)</vt:lpstr>
      <vt:lpstr>Botulinum and Tetanus toxins  (Clostridium botulinum, Clostridium tetani)</vt:lpstr>
      <vt:lpstr>Gradient of H+  ATP generation &amp; its disruption </vt:lpstr>
      <vt:lpstr>Gradient of H+  ATP generation &amp; its disruption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119</cp:revision>
  <dcterms:created xsi:type="dcterms:W3CDTF">2010-05-17T15:27:49Z</dcterms:created>
  <dcterms:modified xsi:type="dcterms:W3CDTF">2016-10-19T10:24:09Z</dcterms:modified>
</cp:coreProperties>
</file>