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1" r:id="rId2"/>
    <p:sldId id="443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9" r:id="rId13"/>
    <p:sldId id="460" r:id="rId14"/>
    <p:sldId id="465" r:id="rId15"/>
    <p:sldId id="466" r:id="rId16"/>
    <p:sldId id="477" r:id="rId17"/>
    <p:sldId id="469" r:id="rId18"/>
    <p:sldId id="470" r:id="rId19"/>
    <p:sldId id="471" r:id="rId20"/>
    <p:sldId id="478" r:id="rId21"/>
    <p:sldId id="474" r:id="rId22"/>
    <p:sldId id="475" r:id="rId23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66" d="100"/>
          <a:sy n="66" d="100"/>
        </p:scale>
        <p:origin x="-220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2.11.2016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629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2.11.2016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91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4F33B5-2CCF-4FE1-95CE-A2FCCB1F9D8E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FAFC5-A8EA-42C2-AF8A-963EB91DF78B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F36405-7CBA-4F8A-8223-4C79FBC24963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BB55F9-BD49-408D-9E70-9DF1DA3C3838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27EF12-5831-449E-AC4E-44B704E6E10E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9A55BD-3AF3-4876-9E5D-3E4E4A07E846}" type="slidenum">
              <a:rPr lang="cs-CZ" altLang="en-US" b="0" smtClean="0"/>
              <a:pPr eaLnBrk="1" hangingPunct="1"/>
              <a:t>15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9A55BD-3AF3-4876-9E5D-3E4E4A07E846}" type="slidenum">
              <a:rPr lang="cs-CZ" altLang="en-US" b="0" smtClean="0"/>
              <a:pPr eaLnBrk="1" hangingPunct="1"/>
              <a:t>16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0C101A-2B03-4935-B3A6-1880558A1BAF}" type="slidenum">
              <a:rPr lang="cs-CZ" altLang="en-US" b="0" smtClean="0"/>
              <a:pPr eaLnBrk="1" hangingPunct="1"/>
              <a:t>17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E0C8C6-56BD-4708-B6B6-884CF6F838FF}" type="slidenum">
              <a:rPr lang="cs-CZ" altLang="en-US" b="0" smtClean="0"/>
              <a:pPr eaLnBrk="1" hangingPunct="1"/>
              <a:t>18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5D0F64-7657-4BCA-9D0C-100BF0F668F7}" type="slidenum">
              <a:rPr lang="cs-CZ" altLang="en-US" b="0" smtClean="0"/>
              <a:pPr eaLnBrk="1" hangingPunct="1"/>
              <a:t>19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5D0F64-7657-4BCA-9D0C-100BF0F668F7}" type="slidenum">
              <a:rPr lang="cs-CZ" altLang="en-US" b="0" smtClean="0"/>
              <a:pPr eaLnBrk="1" hangingPunct="1"/>
              <a:t>20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C90BAE-5676-4E5A-BE09-864A48D0BB72}" type="slidenum">
              <a:rPr lang="cs-CZ" altLang="en-US" b="0" smtClean="0"/>
              <a:pPr eaLnBrk="1" hangingPunct="1"/>
              <a:t>21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44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5641DD-10A9-46E1-A189-B16CDDA7FB16}" type="slidenum">
              <a:rPr lang="cs-CZ" altLang="en-US" b="0" smtClean="0"/>
              <a:pPr eaLnBrk="1" hangingPunct="1"/>
              <a:t>22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074-E12A-46E8-9549-1F0C87F1B2AC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0ABD0C-7A3F-499F-8C8E-B8BCC932D0F3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DA52-9F62-457B-BDA0-54D53132F697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8E95A3-E89E-4548-8DE1-4CE4A4C7A59C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F99E3A-D6C4-4E67-970A-3E2CCCF19352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22ED70-4176-464B-BF81-EDB062AF202D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E76065-C25E-4104-9A0A-943968989678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08 –Toxicity m</a:t>
            </a:r>
            <a:r>
              <a:rPr lang="en-GB" sz="3600" b="1" dirty="0" err="1" smtClean="0">
                <a:solidFill>
                  <a:srgbClr val="FF3300"/>
                </a:solidFill>
              </a:rPr>
              <a:t>echanisms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 err="1" smtClean="0">
                <a:solidFill>
                  <a:srgbClr val="FF3300"/>
                </a:solidFill>
              </a:rPr>
              <a:t>at</a:t>
            </a:r>
            <a:r>
              <a:rPr lang="cs-CZ" sz="3600" b="1" dirty="0" smtClean="0">
                <a:solidFill>
                  <a:srgbClr val="FF3300"/>
                </a:solidFill>
              </a:rPr>
              <a:t> cell </a:t>
            </a:r>
            <a:r>
              <a:rPr lang="cs-CZ" sz="3600" b="1" dirty="0" err="1" smtClean="0">
                <a:solidFill>
                  <a:srgbClr val="FF3300"/>
                </a:solidFill>
              </a:rPr>
              <a:t>level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485775"/>
            <a:ext cx="7704137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6106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Different “types” of </a:t>
            </a:r>
            <a:r>
              <a:rPr lang="en-US" dirty="0" err="1" smtClean="0">
                <a:solidFill>
                  <a:schemeClr val="tx1"/>
                </a:solidFill>
              </a:rPr>
              <a:t>signalling</a:t>
            </a:r>
            <a:r>
              <a:rPr lang="en-US" dirty="0" smtClean="0">
                <a:solidFill>
                  <a:schemeClr val="tx1"/>
                </a:solidFill>
              </a:rPr>
              <a:t> crosstalk </a:t>
            </a:r>
            <a:r>
              <a:rPr lang="cs-CZ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networks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3456384" cy="4176464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b="1" dirty="0" smtClean="0"/>
              <a:t>C</a:t>
            </a:r>
            <a:r>
              <a:rPr lang="en-US" sz="2400" b="1" dirty="0" err="1" smtClean="0"/>
              <a:t>holera</a:t>
            </a:r>
            <a:r>
              <a:rPr lang="en-US" sz="2400" b="1" dirty="0" smtClean="0"/>
              <a:t> toxin </a:t>
            </a:r>
            <a:br>
              <a:rPr lang="en-US" sz="2400" b="1" dirty="0" smtClean="0"/>
            </a:br>
            <a:endParaRPr lang="en-US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 smtClean="0"/>
              <a:t>CT acts as </a:t>
            </a:r>
            <a:r>
              <a:rPr lang="cs-CZ" sz="2400" b="1" dirty="0" err="1" smtClean="0"/>
              <a:t>adenylate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cyclase</a:t>
            </a:r>
            <a:r>
              <a:rPr lang="en-GB" sz="2400" dirty="0" smtClean="0"/>
              <a:t> enzyme</a:t>
            </a:r>
          </a:p>
          <a:p>
            <a:pPr marL="533400" indent="-533400" eaLnBrk="1" hangingPunct="1">
              <a:buFont typeface="Wingdings"/>
              <a:buChar char="à"/>
            </a:pPr>
            <a:r>
              <a:rPr lang="en-GB" sz="2400" dirty="0" smtClean="0">
                <a:sym typeface="Wingdings" pitchFamily="2" charset="2"/>
              </a:rPr>
              <a:t>increasing </a:t>
            </a:r>
            <a:r>
              <a:rPr lang="en-GB" sz="2400" dirty="0" err="1" smtClean="0">
                <a:sym typeface="Wingdings" pitchFamily="2" charset="2"/>
              </a:rPr>
              <a:t>cAMP</a:t>
            </a:r>
            <a:r>
              <a:rPr lang="en-GB" sz="2400" dirty="0" smtClean="0">
                <a:sym typeface="Wingdings" pitchFamily="2" charset="2"/>
              </a:rPr>
              <a:t> levels </a:t>
            </a:r>
          </a:p>
          <a:p>
            <a:pPr marL="533400" indent="-533400" eaLnBrk="1" hangingPunct="1">
              <a:buFont typeface="Wingdings"/>
              <a:buChar char="à"/>
            </a:pPr>
            <a:r>
              <a:rPr lang="en-GB" sz="2400" dirty="0" smtClean="0">
                <a:sym typeface="Wingdings" pitchFamily="2" charset="2"/>
              </a:rPr>
              <a:t>TOXICITY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2765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4795838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4584"/>
            <a:ext cx="8458200" cy="68012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Disruption of intracellular signaling - EXAMPLES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3672408" cy="5472608"/>
          </a:xfrm>
          <a:noFill/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 smtClean="0"/>
              <a:t>Example</a:t>
            </a:r>
            <a:r>
              <a:rPr lang="en-GB" sz="2400" b="1" dirty="0" smtClean="0"/>
              <a:t>:</a:t>
            </a:r>
            <a:r>
              <a:rPr lang="en-US" sz="2400" b="1" dirty="0" smtClean="0"/>
              <a:t> </a:t>
            </a:r>
            <a:r>
              <a:rPr lang="cs-CZ" sz="2400" dirty="0" err="1" smtClean="0"/>
              <a:t>Lipopolysaccharide</a:t>
            </a:r>
            <a:r>
              <a:rPr lang="en-GB" sz="2400" dirty="0" smtClean="0"/>
              <a:t>s (LPS) from cell walls</a:t>
            </a:r>
          </a:p>
          <a:p>
            <a:pPr marL="533400" indent="-533400" eaLnBrk="1" hangingPunct="1">
              <a:buNone/>
            </a:pPr>
            <a:r>
              <a:rPr lang="en-GB" sz="2400" dirty="0" smtClean="0"/>
              <a:t>	</a:t>
            </a:r>
            <a:r>
              <a:rPr lang="cs-CZ" sz="1800" dirty="0" smtClean="0">
                <a:sym typeface="Wingdings" pitchFamily="2" charset="2"/>
              </a:rPr>
              <a:t></a:t>
            </a:r>
            <a:r>
              <a:rPr lang="en-US" sz="1800" dirty="0" smtClean="0">
                <a:sym typeface="Wingdings" pitchFamily="2" charset="2"/>
              </a:rPr>
              <a:t> h</a:t>
            </a:r>
            <a:r>
              <a:rPr lang="en-GB" sz="1800" dirty="0" err="1" smtClean="0">
                <a:sym typeface="Wingdings" pitchFamily="2" charset="2"/>
              </a:rPr>
              <a:t>yper</a:t>
            </a:r>
            <a:r>
              <a:rPr lang="en-US" sz="1800" dirty="0" smtClean="0">
                <a:sym typeface="Wingdings" pitchFamily="2" charset="2"/>
              </a:rPr>
              <a:t>activation </a:t>
            </a:r>
            <a:r>
              <a:rPr lang="cs-CZ" sz="1800" dirty="0" smtClean="0"/>
              <a:t> </a:t>
            </a:r>
            <a:r>
              <a:rPr lang="en-GB" sz="1800" dirty="0" smtClean="0"/>
              <a:t>of intracellular signals </a:t>
            </a:r>
            <a:r>
              <a:rPr lang="en-GB" sz="1800" dirty="0" smtClean="0">
                <a:sym typeface="Wingdings" pitchFamily="2" charset="2"/>
              </a:rPr>
              <a:t> </a:t>
            </a:r>
            <a:r>
              <a:rPr lang="cs-CZ" sz="1800" dirty="0" err="1" smtClean="0"/>
              <a:t>immunotoxicity</a:t>
            </a:r>
            <a:endParaRPr lang="cs-CZ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 t="2784" r="1584" b="2543"/>
          <a:stretch>
            <a:fillRect/>
          </a:stretch>
        </p:blipFill>
        <p:spPr bwMode="auto">
          <a:xfrm>
            <a:off x="3851920" y="332656"/>
            <a:ext cx="498125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63596"/>
            <a:ext cx="5050190" cy="156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1823692" y="231031"/>
            <a:ext cx="33243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DOI: 10.1021/acs.est.5b02049</a:t>
            </a:r>
          </a:p>
          <a:p>
            <a:r>
              <a:rPr lang="fr-FR" sz="1200" dirty="0" smtClean="0"/>
              <a:t>Environ. Sci. Technol. 2015, 49, 12457−12464</a:t>
            </a:r>
            <a:endParaRPr lang="en-GB" sz="1200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 t="5357" b="7143"/>
          <a:stretch>
            <a:fillRect/>
          </a:stretch>
        </p:blipFill>
        <p:spPr bwMode="auto">
          <a:xfrm>
            <a:off x="107504" y="2780928"/>
            <a:ext cx="7920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2138" y="260648"/>
            <a:ext cx="413435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ipsa 15"/>
          <p:cNvSpPr/>
          <p:nvPr/>
        </p:nvSpPr>
        <p:spPr>
          <a:xfrm>
            <a:off x="5436096" y="980728"/>
            <a:ext cx="86409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4355976" y="1844824"/>
            <a:ext cx="1512168" cy="388843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 bwMode="auto">
          <a:xfrm>
            <a:off x="0" y="188640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smtClean="0">
                <a:solidFill>
                  <a:schemeClr val="tx1"/>
                </a:solidFill>
              </a:rPr>
              <a:t>Cell and </a:t>
            </a:r>
            <a:r>
              <a:rPr lang="cs-CZ" altLang="en-US" dirty="0" err="1" smtClean="0">
                <a:solidFill>
                  <a:schemeClr val="tx1"/>
                </a:solidFill>
              </a:rPr>
              <a:t>its</a:t>
            </a:r>
            <a:r>
              <a:rPr lang="cs-CZ" altLang="en-US" dirty="0" smtClean="0">
                <a:solidFill>
                  <a:schemeClr val="tx1"/>
                </a:solidFill>
              </a:rPr>
              <a:t> basic </a:t>
            </a:r>
            <a:r>
              <a:rPr lang="cs-CZ" altLang="en-US" dirty="0" err="1" smtClean="0">
                <a:solidFill>
                  <a:schemeClr val="tx1"/>
                </a:solidFill>
              </a:rPr>
              <a:t>functions</a:t>
            </a:r>
            <a:r>
              <a:rPr lang="cs-CZ" altLang="en-US" dirty="0" smtClean="0">
                <a:solidFill>
                  <a:schemeClr val="tx1"/>
                </a:solidFill>
              </a:rPr>
              <a:t> and </a:t>
            </a:r>
            <a:r>
              <a:rPr lang="cs-CZ" altLang="en-US" dirty="0" err="1" smtClean="0">
                <a:solidFill>
                  <a:schemeClr val="tx1"/>
                </a:solidFill>
              </a:rPr>
              <a:t>life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trajectories</a:t>
            </a:r>
            <a:endParaRPr lang="cs-CZ" altLang="en-US" dirty="0" smtClean="0">
              <a:solidFill>
                <a:schemeClr val="tx1"/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323850" y="1054100"/>
            <a:ext cx="8362950" cy="2735263"/>
          </a:xfrm>
        </p:spPr>
        <p:txBody>
          <a:bodyPr/>
          <a:lstStyle/>
          <a:p>
            <a:r>
              <a:rPr lang="cs-CZ" altLang="en-US" dirty="0" err="1" smtClean="0"/>
              <a:t>Metabolism</a:t>
            </a:r>
            <a:endParaRPr lang="cs-CZ" altLang="en-US" dirty="0" smtClean="0"/>
          </a:p>
          <a:p>
            <a:r>
              <a:rPr lang="cs-CZ" altLang="en-US" dirty="0" err="1" smtClean="0"/>
              <a:t>Proliferation</a:t>
            </a:r>
            <a:r>
              <a:rPr lang="cs-CZ" altLang="en-US" dirty="0" smtClean="0"/>
              <a:t> (cell </a:t>
            </a:r>
            <a:r>
              <a:rPr lang="cs-CZ" altLang="en-US" dirty="0" err="1" smtClean="0"/>
              <a:t>division</a:t>
            </a:r>
            <a:r>
              <a:rPr lang="cs-CZ" altLang="en-US" dirty="0" smtClean="0"/>
              <a:t>) – cell </a:t>
            </a:r>
            <a:r>
              <a:rPr lang="cs-CZ" altLang="en-US" dirty="0" err="1" smtClean="0"/>
              <a:t>cycle</a:t>
            </a:r>
            <a:r>
              <a:rPr lang="cs-CZ" altLang="en-US" dirty="0" smtClean="0"/>
              <a:t> </a:t>
            </a:r>
          </a:p>
          <a:p>
            <a:r>
              <a:rPr lang="cs-CZ" altLang="en-US" dirty="0" err="1"/>
              <a:t>Diferentiation</a:t>
            </a:r>
            <a:endParaRPr lang="cs-CZ" altLang="en-US" dirty="0"/>
          </a:p>
          <a:p>
            <a:r>
              <a:rPr lang="cs-CZ" altLang="en-US" dirty="0" smtClean="0"/>
              <a:t>Senescence </a:t>
            </a:r>
          </a:p>
          <a:p>
            <a:r>
              <a:rPr lang="cs-CZ" altLang="en-US" dirty="0" smtClean="0"/>
              <a:t>Cell </a:t>
            </a:r>
            <a:r>
              <a:rPr lang="cs-CZ" altLang="en-US" dirty="0" err="1" smtClean="0"/>
              <a:t>death</a:t>
            </a:r>
            <a:endParaRPr lang="cs-CZ" altLang="en-US" dirty="0" smtClean="0"/>
          </a:p>
          <a:p>
            <a:pPr lvl="1" indent="-342900">
              <a:buFontTx/>
              <a:buChar char="-"/>
            </a:pPr>
            <a:r>
              <a:rPr lang="cs-CZ" altLang="en-US" sz="2000" dirty="0" err="1" smtClean="0"/>
              <a:t>Apoptosis</a:t>
            </a:r>
            <a:endParaRPr lang="cs-CZ" altLang="en-US" sz="2000" dirty="0" smtClean="0"/>
          </a:p>
          <a:p>
            <a:pPr lvl="1" indent="-342900">
              <a:buFontTx/>
              <a:buChar char="-"/>
            </a:pPr>
            <a:r>
              <a:rPr lang="cs-CZ" altLang="en-US" sz="2000" dirty="0" err="1" smtClean="0"/>
              <a:t>Necroptosis</a:t>
            </a:r>
            <a:endParaRPr lang="cs-CZ" altLang="en-US" sz="2000" dirty="0" smtClean="0"/>
          </a:p>
          <a:p>
            <a:pPr lvl="1" indent="-342900">
              <a:buFontTx/>
              <a:buChar char="-"/>
            </a:pPr>
            <a:r>
              <a:rPr lang="cs-CZ" altLang="en-US" sz="2000" dirty="0" err="1" smtClean="0"/>
              <a:t>Necrosis</a:t>
            </a:r>
            <a:r>
              <a:rPr lang="cs-CZ" altLang="en-US" sz="2000" dirty="0" smtClean="0"/>
              <a:t> </a:t>
            </a:r>
          </a:p>
        </p:txBody>
      </p:sp>
      <p:pic>
        <p:nvPicPr>
          <p:cNvPr id="8196" name="Picture 2" descr="https://www.i-med.ac.at/imcbc/bc/bilder/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81300"/>
            <a:ext cx="449897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9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 bwMode="auto">
          <a:xfrm>
            <a:off x="0" y="188640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smtClean="0">
                <a:solidFill>
                  <a:schemeClr val="tx1"/>
                </a:solidFill>
              </a:rPr>
              <a:t>Influence of toxicity </a:t>
            </a:r>
            <a:r>
              <a:rPr lang="cs-CZ" altLang="en-US" dirty="0" err="1" smtClean="0">
                <a:solidFill>
                  <a:schemeClr val="tx1"/>
                </a:solidFill>
              </a:rPr>
              <a:t>mechanisms</a:t>
            </a:r>
            <a:r>
              <a:rPr lang="cs-CZ" altLang="en-US" dirty="0" smtClean="0">
                <a:solidFill>
                  <a:schemeClr val="tx1"/>
                </a:solidFill>
              </a:rPr>
              <a:t> on </a:t>
            </a:r>
            <a:r>
              <a:rPr lang="cs-CZ" altLang="en-US" dirty="0" err="1" smtClean="0">
                <a:solidFill>
                  <a:schemeClr val="tx1"/>
                </a:solidFill>
              </a:rPr>
              <a:t>cellular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life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trajectories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219770" y="980728"/>
            <a:ext cx="8918326" cy="5877272"/>
          </a:xfrm>
        </p:spPr>
        <p:txBody>
          <a:bodyPr>
            <a:normAutofit fontScale="62500" lnSpcReduction="20000"/>
          </a:bodyPr>
          <a:lstStyle/>
          <a:p>
            <a:r>
              <a:rPr lang="cs-CZ" altLang="en-US" b="1" dirty="0" err="1" smtClean="0">
                <a:solidFill>
                  <a:srgbClr val="FF0000"/>
                </a:solidFill>
              </a:rPr>
              <a:t>Various</a:t>
            </a:r>
            <a:r>
              <a:rPr lang="cs-CZ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toxicit</a:t>
            </a:r>
            <a:r>
              <a:rPr lang="cs-CZ" altLang="en-US" b="1" dirty="0" smtClean="0">
                <a:solidFill>
                  <a:srgbClr val="FF0000"/>
                </a:solidFill>
              </a:rPr>
              <a:t>y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mechanisms</a:t>
            </a:r>
            <a:r>
              <a:rPr lang="cs-CZ" altLang="en-US" b="1" dirty="0" smtClean="0">
                <a:solidFill>
                  <a:srgbClr val="FF0000"/>
                </a:solidFill>
              </a:rPr>
              <a:t> /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modes</a:t>
            </a:r>
            <a:r>
              <a:rPr lang="cs-CZ" altLang="en-US" b="1" dirty="0" smtClean="0">
                <a:solidFill>
                  <a:srgbClr val="FF0000"/>
                </a:solidFill>
              </a:rPr>
              <a:t> of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action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lvl="1"/>
            <a:r>
              <a:rPr lang="cs-CZ" altLang="en-US" dirty="0" err="1" smtClean="0"/>
              <a:t>i.e</a:t>
            </a:r>
            <a:r>
              <a:rPr lang="cs-CZ" altLang="en-US" dirty="0" smtClean="0"/>
              <a:t>. </a:t>
            </a:r>
            <a:r>
              <a:rPr lang="cs-CZ" altLang="en-US" dirty="0" err="1" smtClean="0"/>
              <a:t>those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discussed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previously</a:t>
            </a:r>
            <a:endParaRPr lang="cs-CZ" altLang="en-US" dirty="0" smtClean="0"/>
          </a:p>
          <a:p>
            <a:pPr lvl="2"/>
            <a:r>
              <a:rPr lang="cs-CZ" altLang="en-US" dirty="0" err="1" smtClean="0"/>
              <a:t>PROTEINS</a:t>
            </a:r>
            <a:r>
              <a:rPr lang="cs-CZ" altLang="en-US" dirty="0" smtClean="0"/>
              <a:t> – enzyme </a:t>
            </a:r>
            <a:r>
              <a:rPr lang="cs-CZ" altLang="en-US" dirty="0" err="1" smtClean="0"/>
              <a:t>inhibitions</a:t>
            </a:r>
            <a:r>
              <a:rPr lang="cs-CZ" altLang="en-US" dirty="0" smtClean="0"/>
              <a:t>, protein </a:t>
            </a:r>
            <a:r>
              <a:rPr lang="cs-CZ" altLang="en-US" dirty="0" err="1" smtClean="0"/>
              <a:t>damage</a:t>
            </a:r>
            <a:r>
              <a:rPr lang="en-US" altLang="en-US" dirty="0" smtClean="0"/>
              <a:t>/</a:t>
            </a:r>
            <a:r>
              <a:rPr lang="cs-CZ" altLang="en-US" dirty="0" err="1" smtClean="0"/>
              <a:t>oxidation</a:t>
            </a:r>
            <a:endParaRPr lang="cs-CZ" altLang="en-US" dirty="0" smtClean="0"/>
          </a:p>
          <a:p>
            <a:pPr lvl="2"/>
            <a:r>
              <a:rPr lang="cs-CZ" altLang="en-US" dirty="0" smtClean="0"/>
              <a:t>DNA </a:t>
            </a:r>
            <a:r>
              <a:rPr lang="cs-CZ" altLang="en-US" dirty="0" err="1" smtClean="0"/>
              <a:t>damage</a:t>
            </a:r>
            <a:endParaRPr lang="cs-CZ" altLang="en-US" dirty="0"/>
          </a:p>
          <a:p>
            <a:pPr lvl="2"/>
            <a:r>
              <a:rPr lang="cs-CZ" altLang="en-US" dirty="0" err="1" smtClean="0"/>
              <a:t>MEMBRANE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disruption</a:t>
            </a:r>
            <a:endParaRPr lang="cs-CZ" altLang="en-US" dirty="0" smtClean="0"/>
          </a:p>
          <a:p>
            <a:pPr lvl="1"/>
            <a:r>
              <a:rPr lang="cs-CZ" altLang="en-US" dirty="0" smtClean="0"/>
              <a:t>as </a:t>
            </a:r>
            <a:r>
              <a:rPr lang="cs-CZ" altLang="en-US" dirty="0" err="1" smtClean="0"/>
              <a:t>well</a:t>
            </a:r>
            <a:r>
              <a:rPr lang="cs-CZ" altLang="en-US" dirty="0" smtClean="0"/>
              <a:t> as </a:t>
            </a:r>
            <a:r>
              <a:rPr lang="cs-CZ" altLang="en-US" dirty="0" err="1" smtClean="0"/>
              <a:t>others</a:t>
            </a:r>
            <a:endParaRPr lang="cs-CZ" altLang="en-US" dirty="0" smtClean="0"/>
          </a:p>
          <a:p>
            <a:pPr lvl="2"/>
            <a:r>
              <a:rPr lang="cs-CZ" altLang="en-US" b="1" dirty="0" err="1" smtClean="0">
                <a:solidFill>
                  <a:schemeClr val="tx2"/>
                </a:solidFill>
              </a:rPr>
              <a:t>including</a:t>
            </a:r>
            <a:r>
              <a:rPr lang="cs-CZ" altLang="en-US" b="1" dirty="0" smtClean="0">
                <a:solidFill>
                  <a:schemeClr val="tx2"/>
                </a:solidFill>
              </a:rPr>
              <a:t> </a:t>
            </a:r>
            <a:r>
              <a:rPr lang="cs-CZ" altLang="en-US" b="1" dirty="0" err="1" smtClean="0">
                <a:solidFill>
                  <a:schemeClr val="tx2"/>
                </a:solidFill>
              </a:rPr>
              <a:t>mainly</a:t>
            </a:r>
            <a:r>
              <a:rPr lang="cs-CZ" altLang="en-US" b="1" dirty="0" smtClean="0">
                <a:solidFill>
                  <a:schemeClr val="tx2"/>
                </a:solidFill>
              </a:rPr>
              <a:t> </a:t>
            </a:r>
            <a:r>
              <a:rPr lang="cs-CZ" altLang="en-US" b="1" dirty="0" err="1" smtClean="0">
                <a:solidFill>
                  <a:schemeClr val="tx2"/>
                </a:solidFill>
              </a:rPr>
              <a:t>INTRACELLULAR</a:t>
            </a:r>
            <a:r>
              <a:rPr lang="cs-CZ" altLang="en-US" b="1" dirty="0" smtClean="0">
                <a:solidFill>
                  <a:schemeClr val="tx2"/>
                </a:solidFill>
              </a:rPr>
              <a:t> </a:t>
            </a:r>
            <a:r>
              <a:rPr lang="cs-CZ" altLang="en-US" b="1" dirty="0" err="1" smtClean="0">
                <a:solidFill>
                  <a:schemeClr val="tx2"/>
                </a:solidFill>
              </a:rPr>
              <a:t>signalling</a:t>
            </a:r>
            <a:r>
              <a:rPr lang="cs-CZ" altLang="en-US" b="1" dirty="0" smtClean="0">
                <a:solidFill>
                  <a:schemeClr val="tx2"/>
                </a:solidFill>
              </a:rPr>
              <a:t> </a:t>
            </a:r>
            <a:r>
              <a:rPr lang="cs-CZ" altLang="en-US" b="1" dirty="0" err="1" smtClean="0">
                <a:solidFill>
                  <a:schemeClr val="tx2"/>
                </a:solidFill>
              </a:rPr>
              <a:t>disruptions</a:t>
            </a:r>
            <a:endParaRPr lang="cs-CZ" altLang="en-US" b="1" dirty="0" smtClean="0">
              <a:solidFill>
                <a:schemeClr val="tx2"/>
              </a:solidFill>
            </a:endParaRPr>
          </a:p>
          <a:p>
            <a:endParaRPr lang="cs-CZ" altLang="en-US" dirty="0" smtClean="0"/>
          </a:p>
          <a:p>
            <a:r>
              <a:rPr lang="cs-CZ" altLang="en-US" b="1" dirty="0" smtClean="0">
                <a:solidFill>
                  <a:srgbClr val="FF0000"/>
                </a:solidFill>
              </a:rPr>
              <a:t>… a</a:t>
            </a:r>
            <a:r>
              <a:rPr lang="en-US" altLang="en-US" b="1" dirty="0" err="1" smtClean="0">
                <a:solidFill>
                  <a:srgbClr val="FF0000"/>
                </a:solidFill>
              </a:rPr>
              <a:t>ffect</a:t>
            </a:r>
            <a:r>
              <a:rPr lang="cs-CZ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the cell fate, and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propagate</a:t>
            </a:r>
            <a:r>
              <a:rPr lang="cs-CZ" altLang="en-US" b="1" dirty="0" smtClean="0">
                <a:solidFill>
                  <a:srgbClr val="FF0000"/>
                </a:solidFill>
              </a:rPr>
              <a:t> to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systemic</a:t>
            </a:r>
            <a:r>
              <a:rPr lang="cs-CZ" altLang="en-US" b="1" dirty="0" smtClean="0">
                <a:solidFill>
                  <a:srgbClr val="FF0000"/>
                </a:solidFill>
              </a:rPr>
              <a:t>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effects</a:t>
            </a:r>
            <a:r>
              <a:rPr lang="cs-CZ" altLang="en-US" dirty="0" smtClean="0"/>
              <a:t>:  </a:t>
            </a:r>
            <a:r>
              <a:rPr lang="cs-CZ" altLang="en-US" sz="2600" dirty="0" smtClean="0"/>
              <a:t>…</a:t>
            </a:r>
            <a:r>
              <a:rPr lang="cs-CZ" altLang="en-US" sz="2600" i="1" dirty="0" err="1" smtClean="0"/>
              <a:t>examples</a:t>
            </a:r>
            <a:r>
              <a:rPr lang="cs-CZ" altLang="en-US" sz="2600" i="1" dirty="0" smtClean="0"/>
              <a:t>…</a:t>
            </a:r>
            <a:endParaRPr lang="cs-CZ" altLang="en-US" i="1" dirty="0" smtClean="0"/>
          </a:p>
          <a:p>
            <a:pPr lvl="1"/>
            <a:r>
              <a:rPr lang="cs-CZ" altLang="en-US" b="1" dirty="0" err="1" smtClean="0"/>
              <a:t>Disruption</a:t>
            </a:r>
            <a:r>
              <a:rPr lang="cs-CZ" altLang="en-US" b="1" dirty="0" smtClean="0"/>
              <a:t> of </a:t>
            </a:r>
            <a:r>
              <a:rPr lang="cs-CZ" altLang="en-US" b="1" dirty="0" err="1" smtClean="0"/>
              <a:t>metabolism</a:t>
            </a:r>
            <a:endParaRPr lang="cs-CZ" altLang="en-US" b="1" dirty="0" smtClean="0"/>
          </a:p>
          <a:p>
            <a:pPr lvl="2"/>
            <a:r>
              <a:rPr lang="cs-CZ" altLang="en-US" dirty="0" err="1" smtClean="0"/>
              <a:t>Acute</a:t>
            </a:r>
            <a:r>
              <a:rPr lang="cs-CZ" altLang="en-US" dirty="0" smtClean="0"/>
              <a:t> </a:t>
            </a:r>
            <a:r>
              <a:rPr lang="cs-CZ" altLang="en-US" dirty="0" smtClean="0">
                <a:sym typeface="Wingdings" panose="05000000000000000000" pitchFamily="2" charset="2"/>
              </a:rPr>
              <a:t></a:t>
            </a:r>
            <a:r>
              <a:rPr lang="en-US" altLang="en-US" dirty="0" smtClean="0">
                <a:sym typeface="Wingdings" panose="05000000000000000000" pitchFamily="2" charset="2"/>
              </a:rPr>
              <a:t>  </a:t>
            </a:r>
            <a:r>
              <a:rPr lang="cs-CZ" altLang="en-US" dirty="0" smtClean="0">
                <a:sym typeface="Wingdings" panose="05000000000000000000" pitchFamily="2" charset="2"/>
              </a:rPr>
              <a:t>(</a:t>
            </a:r>
            <a:r>
              <a:rPr lang="cs-CZ" altLang="en-US" dirty="0" smtClean="0"/>
              <a:t>cell) </a:t>
            </a:r>
            <a:r>
              <a:rPr lang="cs-CZ" altLang="en-US" dirty="0" err="1" smtClean="0"/>
              <a:t>death</a:t>
            </a:r>
            <a:r>
              <a:rPr lang="cs-CZ" altLang="en-US" dirty="0" smtClean="0"/>
              <a:t> (</a:t>
            </a:r>
            <a:r>
              <a:rPr lang="cs-CZ" altLang="en-US" dirty="0" smtClean="0"/>
              <a:t>CO, </a:t>
            </a:r>
            <a:r>
              <a:rPr lang="cs-CZ" altLang="en-US" dirty="0" err="1" smtClean="0"/>
              <a:t>CN</a:t>
            </a:r>
            <a:r>
              <a:rPr lang="cs-CZ" altLang="en-US" dirty="0" smtClean="0"/>
              <a:t>- </a:t>
            </a:r>
            <a:r>
              <a:rPr lang="cs-CZ" altLang="en-US" dirty="0" smtClean="0">
                <a:sym typeface="Wingdings" panose="05000000000000000000" pitchFamily="2" charset="2"/>
              </a:rPr>
              <a:t></a:t>
            </a:r>
            <a:r>
              <a:rPr lang="en-US" altLang="en-US" dirty="0" smtClean="0">
                <a:sym typeface="Wingdings" panose="05000000000000000000" pitchFamily="2" charset="2"/>
              </a:rPr>
              <a:t> effects on mitochondria/</a:t>
            </a:r>
            <a:r>
              <a:rPr lang="en-US" altLang="en-US" dirty="0" err="1" smtClean="0">
                <a:sym typeface="Wingdings" panose="05000000000000000000" pitchFamily="2" charset="2"/>
              </a:rPr>
              <a:t>haeme</a:t>
            </a:r>
            <a:r>
              <a:rPr lang="cs-CZ" altLang="en-US" dirty="0" smtClean="0"/>
              <a:t>)</a:t>
            </a:r>
            <a:endParaRPr lang="cs-CZ" altLang="en-US" dirty="0" smtClean="0"/>
          </a:p>
          <a:p>
            <a:pPr lvl="2"/>
            <a:r>
              <a:rPr lang="en-US" altLang="en-US" dirty="0" smtClean="0"/>
              <a:t>C</a:t>
            </a:r>
            <a:r>
              <a:rPr lang="cs-CZ" altLang="en-US" dirty="0" err="1" smtClean="0"/>
              <a:t>hronic</a:t>
            </a:r>
            <a:r>
              <a:rPr lang="cs-CZ" altLang="en-US" dirty="0" smtClean="0"/>
              <a:t> </a:t>
            </a:r>
            <a:r>
              <a:rPr lang="cs-CZ" altLang="en-US" dirty="0" smtClean="0">
                <a:sym typeface="Wingdings" panose="05000000000000000000" pitchFamily="2" charset="2"/>
              </a:rPr>
              <a:t></a:t>
            </a:r>
            <a:r>
              <a:rPr lang="en-US" altLang="en-US" dirty="0" smtClean="0">
                <a:sym typeface="Wingdings" panose="05000000000000000000" pitchFamily="2" charset="2"/>
              </a:rPr>
              <a:t> various </a:t>
            </a:r>
            <a:r>
              <a:rPr lang="cs-CZ" altLang="en-US" dirty="0" err="1" smtClean="0"/>
              <a:t>diseases</a:t>
            </a:r>
            <a:r>
              <a:rPr lang="cs-CZ" altLang="en-US" dirty="0" smtClean="0"/>
              <a:t> (</a:t>
            </a:r>
            <a:r>
              <a:rPr lang="cs-CZ" altLang="en-US" dirty="0" err="1" smtClean="0"/>
              <a:t>e.g</a:t>
            </a:r>
            <a:r>
              <a:rPr lang="cs-CZ" altLang="en-US" dirty="0" smtClean="0"/>
              <a:t>. diabetes)</a:t>
            </a:r>
          </a:p>
          <a:p>
            <a:pPr lvl="1"/>
            <a:r>
              <a:rPr lang="cs-CZ" altLang="en-US" b="1" dirty="0" err="1" smtClean="0"/>
              <a:t>Effects</a:t>
            </a:r>
            <a:r>
              <a:rPr lang="cs-CZ" altLang="en-US" b="1" dirty="0" smtClean="0"/>
              <a:t> on </a:t>
            </a:r>
            <a:r>
              <a:rPr lang="cs-CZ" altLang="en-US" b="1" dirty="0" err="1" smtClean="0"/>
              <a:t>proliferation</a:t>
            </a:r>
            <a:r>
              <a:rPr lang="cs-CZ" altLang="en-US" b="1" dirty="0" smtClean="0"/>
              <a:t> (cell </a:t>
            </a:r>
            <a:r>
              <a:rPr lang="cs-CZ" altLang="en-US" b="1" dirty="0" err="1" smtClean="0"/>
              <a:t>division</a:t>
            </a:r>
            <a:r>
              <a:rPr lang="cs-CZ" altLang="en-US" b="1" dirty="0" smtClean="0"/>
              <a:t>) – cell </a:t>
            </a:r>
            <a:r>
              <a:rPr lang="cs-CZ" altLang="en-US" b="1" dirty="0" err="1" smtClean="0"/>
              <a:t>cycle</a:t>
            </a:r>
            <a:r>
              <a:rPr lang="cs-CZ" altLang="en-US" b="1" dirty="0" smtClean="0"/>
              <a:t> </a:t>
            </a:r>
          </a:p>
          <a:p>
            <a:pPr lvl="2"/>
            <a:r>
              <a:rPr lang="cs-CZ" altLang="en-US" dirty="0" smtClean="0"/>
              <a:t>Tumor </a:t>
            </a:r>
            <a:r>
              <a:rPr lang="cs-CZ" altLang="en-US" dirty="0" err="1" smtClean="0"/>
              <a:t>growth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carcinogenesis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effects</a:t>
            </a:r>
            <a:r>
              <a:rPr lang="cs-CZ" altLang="en-US" dirty="0" smtClean="0"/>
              <a:t> on </a:t>
            </a:r>
            <a:r>
              <a:rPr lang="cs-CZ" altLang="en-US" dirty="0" err="1" smtClean="0"/>
              <a:t>immune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system</a:t>
            </a:r>
            <a:r>
              <a:rPr lang="cs-CZ" altLang="en-US" dirty="0" smtClean="0"/>
              <a:t> </a:t>
            </a:r>
            <a:r>
              <a:rPr lang="en-US" altLang="en-US" dirty="0" smtClean="0"/>
              <a:t>/ </a:t>
            </a:r>
            <a:r>
              <a:rPr lang="en-US" altLang="en-US" dirty="0" err="1" smtClean="0"/>
              <a:t>haemopoiesis</a:t>
            </a:r>
            <a:endParaRPr lang="cs-CZ" altLang="en-US" dirty="0" smtClean="0"/>
          </a:p>
          <a:p>
            <a:pPr lvl="1"/>
            <a:r>
              <a:rPr lang="cs-CZ" altLang="en-US" b="1" dirty="0" err="1" smtClean="0"/>
              <a:t>Diferentiation</a:t>
            </a:r>
            <a:endParaRPr lang="cs-CZ" altLang="en-US" b="1" dirty="0" smtClean="0"/>
          </a:p>
          <a:p>
            <a:pPr lvl="2"/>
            <a:r>
              <a:rPr lang="cs-CZ" altLang="en-US" dirty="0" err="1" smtClean="0"/>
              <a:t>Developmental</a:t>
            </a:r>
            <a:r>
              <a:rPr lang="cs-CZ" altLang="en-US" dirty="0" smtClean="0"/>
              <a:t> toxicity, </a:t>
            </a:r>
            <a:r>
              <a:rPr lang="cs-CZ" altLang="en-US" dirty="0" err="1" smtClean="0"/>
              <a:t>embryotoxicity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teratogenicity</a:t>
            </a:r>
            <a:r>
              <a:rPr lang="en-US" altLang="en-US" dirty="0" smtClean="0"/>
              <a:t>, immune s</a:t>
            </a:r>
            <a:r>
              <a:rPr lang="cs-CZ" altLang="en-US" dirty="0" err="1" smtClean="0"/>
              <a:t>ystem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effects</a:t>
            </a:r>
            <a:endParaRPr lang="cs-CZ" altLang="en-US" dirty="0"/>
          </a:p>
          <a:p>
            <a:pPr lvl="1"/>
            <a:r>
              <a:rPr lang="cs-CZ" altLang="en-US" b="1" dirty="0" smtClean="0"/>
              <a:t>Senescence </a:t>
            </a:r>
            <a:r>
              <a:rPr lang="en-US" altLang="en-US" b="1" dirty="0" smtClean="0"/>
              <a:t> </a:t>
            </a:r>
            <a:r>
              <a:rPr lang="cs-CZ" altLang="en-US" sz="2300" dirty="0" smtClean="0"/>
              <a:t>(</a:t>
            </a:r>
            <a:r>
              <a:rPr lang="cs-CZ" altLang="en-US" sz="2300" dirty="0" smtClean="0">
                <a:sym typeface="Wingdings" panose="05000000000000000000" pitchFamily="2" charset="2"/>
              </a:rPr>
              <a:t>U</a:t>
            </a:r>
            <a:r>
              <a:rPr lang="en-US" altLang="en-US" sz="2300" dirty="0" err="1" smtClean="0">
                <a:sym typeface="Wingdings" panose="05000000000000000000" pitchFamily="2" charset="2"/>
              </a:rPr>
              <a:t>suall</a:t>
            </a:r>
            <a:r>
              <a:rPr lang="cs-CZ" altLang="en-US" sz="2300" dirty="0" smtClean="0">
                <a:sym typeface="Wingdings" panose="05000000000000000000" pitchFamily="2" charset="2"/>
              </a:rPr>
              <a:t>y not </a:t>
            </a:r>
            <a:r>
              <a:rPr lang="cs-CZ" altLang="en-US" sz="2300" dirty="0" err="1" smtClean="0">
                <a:sym typeface="Wingdings" panose="05000000000000000000" pitchFamily="2" charset="2"/>
              </a:rPr>
              <a:t>adverse</a:t>
            </a:r>
            <a:r>
              <a:rPr lang="cs-CZ" altLang="en-US" sz="2300" dirty="0" smtClean="0">
                <a:sym typeface="Wingdings" panose="05000000000000000000" pitchFamily="2" charset="2"/>
              </a:rPr>
              <a:t> </a:t>
            </a:r>
            <a:r>
              <a:rPr lang="cs-CZ" altLang="en-US" sz="2300" dirty="0" err="1" smtClean="0">
                <a:sym typeface="Wingdings" panose="05000000000000000000" pitchFamily="2" charset="2"/>
              </a:rPr>
              <a:t>or</a:t>
            </a:r>
            <a:r>
              <a:rPr lang="cs-CZ" altLang="en-US" sz="2300" dirty="0" smtClean="0">
                <a:sym typeface="Wingdings" panose="05000000000000000000" pitchFamily="2" charset="2"/>
              </a:rPr>
              <a:t> </a:t>
            </a:r>
            <a:r>
              <a:rPr lang="cs-CZ" altLang="en-US" sz="2300" dirty="0" err="1" smtClean="0">
                <a:sym typeface="Wingdings" panose="05000000000000000000" pitchFamily="2" charset="2"/>
              </a:rPr>
              <a:t>toxic</a:t>
            </a:r>
            <a:r>
              <a:rPr lang="cs-CZ" altLang="en-US" sz="2300" dirty="0" smtClean="0">
                <a:sym typeface="Wingdings" panose="05000000000000000000" pitchFamily="2" charset="2"/>
              </a:rPr>
              <a:t>)</a:t>
            </a:r>
            <a:endParaRPr lang="cs-CZ" altLang="en-US" dirty="0" smtClean="0"/>
          </a:p>
          <a:p>
            <a:pPr lvl="1"/>
            <a:r>
              <a:rPr lang="cs-CZ" altLang="en-US" b="1" dirty="0" smtClean="0"/>
              <a:t>Cell </a:t>
            </a:r>
            <a:r>
              <a:rPr lang="cs-CZ" altLang="en-US" b="1" dirty="0" err="1" smtClean="0"/>
              <a:t>death</a:t>
            </a:r>
            <a:endParaRPr lang="cs-CZ" altLang="en-US" b="1" dirty="0" smtClean="0"/>
          </a:p>
          <a:p>
            <a:pPr lvl="2"/>
            <a:r>
              <a:rPr lang="cs-CZ" altLang="en-US" dirty="0" err="1" smtClean="0"/>
              <a:t>NECROSES</a:t>
            </a:r>
            <a:r>
              <a:rPr lang="cs-CZ" altLang="en-US" dirty="0" smtClean="0"/>
              <a:t> (</a:t>
            </a:r>
            <a:r>
              <a:rPr lang="cs-CZ" altLang="en-US" dirty="0" err="1" smtClean="0"/>
              <a:t>e.g</a:t>
            </a:r>
            <a:r>
              <a:rPr lang="cs-CZ" altLang="en-US" dirty="0" smtClean="0"/>
              <a:t>. </a:t>
            </a:r>
            <a:r>
              <a:rPr lang="cs-CZ" altLang="en-US" dirty="0" err="1" smtClean="0"/>
              <a:t>after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irradiation</a:t>
            </a:r>
            <a:r>
              <a:rPr lang="cs-CZ" altLang="en-US" dirty="0" smtClean="0"/>
              <a:t>)</a:t>
            </a:r>
          </a:p>
          <a:p>
            <a:pPr lvl="2"/>
            <a:r>
              <a:rPr lang="cs-CZ" altLang="en-US" dirty="0" err="1" smtClean="0"/>
              <a:t>APOPTOSES</a:t>
            </a:r>
            <a:r>
              <a:rPr lang="cs-CZ" altLang="en-US" dirty="0" smtClean="0"/>
              <a:t> (bone </a:t>
            </a:r>
            <a:r>
              <a:rPr lang="cs-CZ" altLang="en-US" dirty="0" err="1" smtClean="0"/>
              <a:t>marrow</a:t>
            </a:r>
            <a:r>
              <a:rPr lang="cs-CZ" altLang="en-US" dirty="0" smtClean="0"/>
              <a:t> – </a:t>
            </a:r>
            <a:r>
              <a:rPr lang="cs-CZ" altLang="en-US" dirty="0" err="1" smtClean="0"/>
              <a:t>haemopoetic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effects</a:t>
            </a:r>
            <a:r>
              <a:rPr lang="en-US" altLang="en-US" dirty="0" smtClean="0"/>
              <a:t>; effects on tumors</a:t>
            </a:r>
            <a:r>
              <a:rPr lang="cs-CZ" alt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90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CELL </a:t>
            </a:r>
            <a:r>
              <a:rPr lang="cs-CZ" dirty="0" err="1" smtClean="0">
                <a:solidFill>
                  <a:schemeClr val="tx1"/>
                </a:solidFill>
              </a:rPr>
              <a:t>CYCLE</a:t>
            </a:r>
            <a:r>
              <a:rPr lang="cs-CZ" dirty="0" smtClean="0">
                <a:solidFill>
                  <a:schemeClr val="tx1"/>
                </a:solidFill>
              </a:rPr>
              <a:t> and </a:t>
            </a:r>
            <a:r>
              <a:rPr lang="cs-CZ" dirty="0" err="1" smtClean="0">
                <a:solidFill>
                  <a:schemeClr val="tx1"/>
                </a:solidFill>
              </a:rPr>
              <a:t>its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careful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CONTROL</a:t>
            </a:r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 smtClean="0">
                <a:solidFill>
                  <a:schemeClr val="tx1"/>
                </a:solidFill>
              </a:rPr>
              <a:t>importance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3877664" cy="496855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GENERAL</a:t>
            </a:r>
          </a:p>
          <a:p>
            <a:pPr lvl="1"/>
            <a:r>
              <a:rPr lang="en-GB" dirty="0"/>
              <a:t>Control of genetic material and </a:t>
            </a:r>
            <a:r>
              <a:rPr lang="en-GB" dirty="0" smtClean="0"/>
              <a:t>information </a:t>
            </a:r>
            <a:r>
              <a:rPr lang="en-GB" dirty="0"/>
              <a:t>(including reparation)</a:t>
            </a:r>
            <a:endParaRPr lang="cs-CZ" dirty="0"/>
          </a:p>
          <a:p>
            <a:pPr lvl="1"/>
            <a:r>
              <a:rPr lang="en-GB" dirty="0"/>
              <a:t>Proper distribution of genetic material into daughter </a:t>
            </a:r>
            <a:r>
              <a:rPr lang="en-GB" dirty="0" smtClean="0"/>
              <a:t>cells</a:t>
            </a:r>
            <a:endParaRPr lang="cs-CZ" dirty="0" smtClean="0"/>
          </a:p>
          <a:p>
            <a:pPr lvl="1"/>
            <a:endParaRPr lang="en-GB" dirty="0"/>
          </a:p>
          <a:p>
            <a:r>
              <a:rPr lang="cs-CZ" b="1" dirty="0" smtClean="0">
                <a:solidFill>
                  <a:schemeClr val="tx2"/>
                </a:solidFill>
              </a:rPr>
              <a:t>EARLY </a:t>
            </a:r>
            <a:r>
              <a:rPr lang="cs-CZ" b="1" dirty="0" err="1" smtClean="0">
                <a:solidFill>
                  <a:schemeClr val="tx2"/>
                </a:solidFill>
              </a:rPr>
              <a:t>DEVELOPMENT</a:t>
            </a:r>
            <a:endParaRPr lang="cs-CZ" b="1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/>
              <a:t>Regulation </a:t>
            </a:r>
            <a:r>
              <a:rPr lang="en-GB" dirty="0"/>
              <a:t>of development, embryo- and organogenesis </a:t>
            </a:r>
            <a:endParaRPr lang="cs-CZ" dirty="0" smtClean="0"/>
          </a:p>
          <a:p>
            <a:pPr lvl="1"/>
            <a:endParaRPr lang="en-GB" dirty="0"/>
          </a:p>
          <a:p>
            <a:r>
              <a:rPr lang="cs-CZ" b="1" dirty="0" err="1" smtClean="0">
                <a:solidFill>
                  <a:schemeClr val="tx2"/>
                </a:solidFill>
              </a:rPr>
              <a:t>ADULTHOOD</a:t>
            </a:r>
            <a:endParaRPr lang="cs-CZ" b="1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/>
              <a:t>Reconstruction </a:t>
            </a:r>
            <a:r>
              <a:rPr lang="en-GB" dirty="0"/>
              <a:t>and renewal of adult </a:t>
            </a:r>
            <a:r>
              <a:rPr lang="en-GB" dirty="0" smtClean="0"/>
              <a:t>tissues</a:t>
            </a:r>
            <a:endParaRPr lang="cs-CZ" dirty="0" smtClean="0"/>
          </a:p>
          <a:p>
            <a:pPr lvl="1"/>
            <a:r>
              <a:rPr lang="en-GB" dirty="0"/>
              <a:t>Control of </a:t>
            </a:r>
            <a:r>
              <a:rPr lang="cs-CZ" dirty="0" err="1" smtClean="0"/>
              <a:t>proliferation</a:t>
            </a:r>
            <a:r>
              <a:rPr lang="cs-CZ" dirty="0" smtClean="0"/>
              <a:t> </a:t>
            </a:r>
            <a:r>
              <a:rPr lang="en-US" dirty="0" smtClean="0"/>
              <a:t>/ </a:t>
            </a:r>
            <a:r>
              <a:rPr lang="en-GB" dirty="0" err="1" smtClean="0"/>
              <a:t>tumor</a:t>
            </a:r>
            <a:r>
              <a:rPr lang="en-GB" dirty="0" smtClean="0"/>
              <a:t> growth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92" y="2564904"/>
            <a:ext cx="4942808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528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solidFill>
                  <a:schemeClr val="tx1"/>
                </a:solidFill>
              </a:rPr>
              <a:t>Cell c</a:t>
            </a:r>
            <a:r>
              <a:rPr lang="cs-CZ" altLang="en-US" dirty="0" err="1" smtClean="0">
                <a:solidFill>
                  <a:schemeClr val="tx1"/>
                </a:solidFill>
              </a:rPr>
              <a:t>ycle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regulation</a:t>
            </a:r>
            <a:r>
              <a:rPr lang="cs-CZ" altLang="en-US" dirty="0" smtClean="0">
                <a:solidFill>
                  <a:schemeClr val="tx1"/>
                </a:solidFill>
              </a:rPr>
              <a:t> and </a:t>
            </a:r>
            <a:r>
              <a:rPr lang="cs-CZ" altLang="en-US" dirty="0" err="1" smtClean="0">
                <a:solidFill>
                  <a:schemeClr val="tx1"/>
                </a:solidFill>
              </a:rPr>
              <a:t>control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584" y="1052736"/>
            <a:ext cx="4480407" cy="573325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en-US" sz="2400" dirty="0" err="1"/>
              <a:t>Factors</a:t>
            </a:r>
            <a:r>
              <a:rPr lang="cs-CZ" altLang="en-US" sz="2400" dirty="0"/>
              <a:t> controlling proper cell </a:t>
            </a:r>
            <a:r>
              <a:rPr lang="cs-CZ" altLang="en-US" sz="2400" dirty="0" err="1"/>
              <a:t>cycle</a:t>
            </a:r>
            <a:endParaRPr lang="cs-CZ" altLang="en-US" sz="2400" dirty="0"/>
          </a:p>
          <a:p>
            <a:pPr lvl="1" eaLnBrk="1" hangingPunct="1">
              <a:buFontTx/>
              <a:buChar char="•"/>
            </a:pPr>
            <a:r>
              <a:rPr lang="cs-CZ" altLang="en-US" sz="2000" dirty="0" err="1"/>
              <a:t>Extracellular</a:t>
            </a:r>
            <a:r>
              <a:rPr lang="cs-CZ" altLang="en-US" sz="2000" dirty="0"/>
              <a:t> </a:t>
            </a:r>
            <a:r>
              <a:rPr lang="cs-CZ" altLang="en-US" sz="2000" dirty="0" err="1"/>
              <a:t>signals</a:t>
            </a:r>
            <a:r>
              <a:rPr lang="cs-CZ" altLang="en-US" sz="2000" dirty="0"/>
              <a:t> (</a:t>
            </a:r>
            <a:r>
              <a:rPr lang="cs-CZ" altLang="en-US" sz="2000" dirty="0" err="1"/>
              <a:t>hormones</a:t>
            </a:r>
            <a:r>
              <a:rPr lang="cs-CZ" altLang="en-US" sz="2000" dirty="0"/>
              <a:t>, </a:t>
            </a:r>
            <a:r>
              <a:rPr lang="cs-CZ" altLang="en-US" sz="2000" dirty="0" err="1"/>
              <a:t>neurotrasmitters</a:t>
            </a:r>
            <a:r>
              <a:rPr lang="cs-CZ" altLang="en-US" sz="2000" dirty="0"/>
              <a:t>…)</a:t>
            </a:r>
          </a:p>
          <a:p>
            <a:pPr lvl="1" eaLnBrk="1" hangingPunct="1">
              <a:buFontTx/>
              <a:buChar char="•"/>
            </a:pPr>
            <a:r>
              <a:rPr lang="cs-CZ" altLang="en-US" sz="2000" dirty="0" err="1"/>
              <a:t>Intracellular</a:t>
            </a:r>
            <a:r>
              <a:rPr lang="cs-CZ" altLang="en-US" sz="2000" dirty="0"/>
              <a:t> „stress </a:t>
            </a:r>
            <a:r>
              <a:rPr lang="cs-CZ" altLang="en-US" sz="2000" dirty="0" err="1"/>
              <a:t>sensors</a:t>
            </a:r>
            <a:r>
              <a:rPr lang="cs-CZ" altLang="en-US" sz="2000" dirty="0"/>
              <a:t>“ and </a:t>
            </a:r>
            <a:r>
              <a:rPr lang="cs-CZ" altLang="en-US" sz="2000" dirty="0" err="1"/>
              <a:t>signals</a:t>
            </a:r>
            <a:endParaRPr lang="cs-CZ" altLang="en-US" sz="2000" dirty="0"/>
          </a:p>
          <a:p>
            <a:pPr lvl="2" eaLnBrk="1" hangingPunct="1">
              <a:buFontTx/>
              <a:buChar char="•"/>
            </a:pPr>
            <a:r>
              <a:rPr lang="cs-CZ" altLang="en-US" sz="2000" dirty="0">
                <a:solidFill>
                  <a:srgbClr val="FF0000"/>
                </a:solidFill>
              </a:rPr>
              <a:t>p53 protein </a:t>
            </a:r>
            <a:r>
              <a:rPr lang="cs-CZ" altLang="en-US" sz="2000" dirty="0" err="1"/>
              <a:t>among</a:t>
            </a:r>
            <a:r>
              <a:rPr lang="cs-CZ" altLang="en-US" sz="2000" dirty="0"/>
              <a:t> </a:t>
            </a:r>
            <a:r>
              <a:rPr lang="cs-CZ" altLang="en-US" sz="2000" dirty="0" err="1"/>
              <a:t>others</a:t>
            </a:r>
            <a:endParaRPr lang="cs-CZ" altLang="en-US" sz="2000" dirty="0"/>
          </a:p>
          <a:p>
            <a:pPr lvl="1" eaLnBrk="1" hangingPunct="1">
              <a:buFontTx/>
              <a:buChar char="•"/>
            </a:pPr>
            <a:r>
              <a:rPr lang="cs-CZ" altLang="en-US" sz="2000" dirty="0" err="1"/>
              <a:t>Correct</a:t>
            </a:r>
            <a:r>
              <a:rPr lang="cs-CZ" altLang="en-US" sz="2000" dirty="0"/>
              <a:t> </a:t>
            </a:r>
            <a:r>
              <a:rPr lang="cs-CZ" altLang="en-US" sz="2000" dirty="0" err="1"/>
              <a:t>sequence</a:t>
            </a:r>
            <a:r>
              <a:rPr lang="cs-CZ" altLang="en-US" sz="2000" dirty="0"/>
              <a:t> of </a:t>
            </a:r>
            <a:r>
              <a:rPr lang="cs-CZ" altLang="en-US" sz="2000" dirty="0" err="1"/>
              <a:t>individual</a:t>
            </a:r>
            <a:r>
              <a:rPr lang="cs-CZ" altLang="en-US" sz="2000" dirty="0"/>
              <a:t> </a:t>
            </a:r>
            <a:r>
              <a:rPr lang="cs-CZ" altLang="en-US" sz="2000" dirty="0" err="1"/>
              <a:t>events</a:t>
            </a:r>
            <a:r>
              <a:rPr lang="cs-CZ" altLang="en-US" sz="2000" dirty="0"/>
              <a:t> (</a:t>
            </a:r>
            <a:r>
              <a:rPr lang="cs-CZ" altLang="en-US" sz="2000" dirty="0" err="1"/>
              <a:t>phases</a:t>
            </a:r>
            <a:r>
              <a:rPr lang="cs-CZ" altLang="en-US" sz="2000" dirty="0"/>
              <a:t>)</a:t>
            </a:r>
          </a:p>
          <a:p>
            <a:pPr lvl="1" eaLnBrk="1" hangingPunct="1">
              <a:buFontTx/>
              <a:buChar char="•"/>
            </a:pPr>
            <a:r>
              <a:rPr lang="cs-CZ" altLang="en-US" sz="2000" dirty="0" err="1"/>
              <a:t>Error</a:t>
            </a:r>
            <a:r>
              <a:rPr lang="cs-CZ" altLang="en-US" sz="2000" dirty="0"/>
              <a:t>-free </a:t>
            </a:r>
            <a:r>
              <a:rPr lang="cs-CZ" altLang="en-US" sz="2000" dirty="0" err="1"/>
              <a:t>events</a:t>
            </a:r>
            <a:endParaRPr lang="cs-CZ" altLang="en-US" sz="2000" dirty="0"/>
          </a:p>
          <a:p>
            <a:pPr eaLnBrk="1" hangingPunct="1">
              <a:buFontTx/>
              <a:buChar char="•"/>
            </a:pPr>
            <a:endParaRPr lang="cs-CZ" altLang="en-US" sz="2400" dirty="0"/>
          </a:p>
          <a:p>
            <a:pPr eaLnBrk="1" hangingPunct="1"/>
            <a:r>
              <a:rPr lang="cs-CZ" altLang="en-US" sz="2400" dirty="0"/>
              <a:t>Controlling </a:t>
            </a:r>
            <a:r>
              <a:rPr lang="cs-CZ" altLang="en-US" sz="2400" dirty="0" err="1"/>
              <a:t>principles</a:t>
            </a:r>
            <a:endParaRPr lang="cs-CZ" altLang="en-US" sz="2400" dirty="0"/>
          </a:p>
          <a:p>
            <a:pPr lvl="1" eaLnBrk="1" hangingPunct="1"/>
            <a:r>
              <a:rPr lang="cs-CZ" altLang="en-US" sz="2000" dirty="0">
                <a:solidFill>
                  <a:schemeClr val="tx2"/>
                </a:solidFill>
              </a:rPr>
              <a:t>General:</a:t>
            </a:r>
            <a:endParaRPr lang="en-US" altLang="en-US" sz="2000" dirty="0">
              <a:solidFill>
                <a:schemeClr val="tx2"/>
              </a:solidFill>
            </a:endParaRPr>
          </a:p>
          <a:p>
            <a:pPr lvl="2" eaLnBrk="1" hangingPunct="1"/>
            <a:r>
              <a:rPr lang="cs-CZ" altLang="en-US" sz="2000" dirty="0" err="1">
                <a:solidFill>
                  <a:srgbClr val="FF0000"/>
                </a:solidFill>
              </a:rPr>
              <a:t>Phosphorylation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/>
              <a:t>(</a:t>
            </a:r>
            <a:r>
              <a:rPr lang="cs-CZ" altLang="en-US" sz="2000" dirty="0" err="1"/>
              <a:t>kinases</a:t>
            </a:r>
            <a:r>
              <a:rPr lang="cs-CZ" altLang="en-US" sz="2000" dirty="0"/>
              <a:t>) </a:t>
            </a:r>
            <a:r>
              <a:rPr lang="en-US" altLang="en-US" sz="2000" dirty="0">
                <a:solidFill>
                  <a:srgbClr val="FF0000"/>
                </a:solidFill>
              </a:rPr>
              <a:t>/ de</a:t>
            </a:r>
            <a:r>
              <a:rPr lang="cs-CZ" altLang="en-US" sz="2000" dirty="0" err="1">
                <a:solidFill>
                  <a:srgbClr val="FF0000"/>
                </a:solidFill>
              </a:rPr>
              <a:t>phosphorylation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/>
              <a:t>(</a:t>
            </a:r>
            <a:r>
              <a:rPr lang="cs-CZ" altLang="en-US" sz="2000" dirty="0" err="1"/>
              <a:t>phosphatases</a:t>
            </a:r>
            <a:r>
              <a:rPr lang="cs-CZ" altLang="en-US" sz="2000" dirty="0"/>
              <a:t>) of </a:t>
            </a:r>
            <a:r>
              <a:rPr lang="cs-CZ" altLang="en-US" sz="2000" dirty="0" err="1"/>
              <a:t>proteins</a:t>
            </a:r>
            <a:r>
              <a:rPr lang="cs-CZ" altLang="en-US" sz="2000" dirty="0"/>
              <a:t> </a:t>
            </a:r>
            <a:r>
              <a:rPr lang="cs-CZ" altLang="en-US" sz="2000" dirty="0" smtClean="0"/>
              <a:t>	</a:t>
            </a:r>
            <a:r>
              <a:rPr lang="cs-CZ" altLang="en-US" sz="2000" dirty="0" smtClean="0">
                <a:sym typeface="Wingdings" panose="05000000000000000000" pitchFamily="2" charset="2"/>
              </a:rPr>
              <a:t></a:t>
            </a:r>
            <a:r>
              <a:rPr lang="en-US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ym typeface="Wingdings" panose="05000000000000000000" pitchFamily="2" charset="2"/>
              </a:rPr>
              <a:t>discussed further </a:t>
            </a:r>
            <a:endParaRPr lang="cs-CZ" altLang="en-US" sz="2000" dirty="0"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en-US" sz="2000" dirty="0">
                <a:solidFill>
                  <a:schemeClr val="tx2"/>
                </a:solidFill>
              </a:rPr>
              <a:t>Such as </a:t>
            </a:r>
            <a:r>
              <a:rPr lang="cs-CZ" altLang="en-US" sz="2000" dirty="0">
                <a:solidFill>
                  <a:schemeClr val="tx2"/>
                </a:solidFill>
              </a:rPr>
              <a:t>… </a:t>
            </a:r>
            <a:r>
              <a:rPr lang="cs-CZ" altLang="en-US" sz="2000" i="1" dirty="0" err="1">
                <a:solidFill>
                  <a:schemeClr val="tx2"/>
                </a:solidFill>
              </a:rPr>
              <a:t>for</a:t>
            </a:r>
            <a:r>
              <a:rPr lang="cs-CZ" altLang="en-US" sz="2000" i="1" dirty="0">
                <a:solidFill>
                  <a:schemeClr val="tx2"/>
                </a:solidFill>
              </a:rPr>
              <a:t> cell </a:t>
            </a:r>
            <a:r>
              <a:rPr lang="cs-CZ" altLang="en-US" sz="2000" i="1" dirty="0" err="1">
                <a:solidFill>
                  <a:schemeClr val="tx2"/>
                </a:solidFill>
              </a:rPr>
              <a:t>cycle</a:t>
            </a:r>
            <a:r>
              <a:rPr lang="cs-CZ" altLang="en-US" sz="2000" i="1" dirty="0">
                <a:solidFill>
                  <a:schemeClr val="tx2"/>
                </a:solidFill>
              </a:rPr>
              <a:t>:</a:t>
            </a:r>
          </a:p>
          <a:p>
            <a:pPr lvl="2" eaLnBrk="1" hangingPunct="1"/>
            <a:r>
              <a:rPr lang="cs-CZ" altLang="en-US" sz="2000" dirty="0" err="1">
                <a:solidFill>
                  <a:srgbClr val="FF0000"/>
                </a:solidFill>
              </a:rPr>
              <a:t>cyclines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/>
              <a:t>and </a:t>
            </a:r>
            <a:r>
              <a:rPr lang="cs-CZ" altLang="en-US" sz="2000" dirty="0">
                <a:solidFill>
                  <a:srgbClr val="FF0000"/>
                </a:solidFill>
              </a:rPr>
              <a:t>CDK </a:t>
            </a:r>
            <a:r>
              <a:rPr lang="cs-CZ" altLang="en-US" sz="2000" dirty="0"/>
              <a:t>(</a:t>
            </a:r>
            <a:r>
              <a:rPr lang="cs-CZ" altLang="en-US" sz="2000" dirty="0" err="1"/>
              <a:t>cycline-dependent</a:t>
            </a:r>
            <a:r>
              <a:rPr lang="cs-CZ" altLang="en-US" sz="2000" dirty="0"/>
              <a:t> </a:t>
            </a:r>
            <a:r>
              <a:rPr lang="cs-CZ" altLang="en-US" sz="2000" dirty="0" err="1"/>
              <a:t>kinases</a:t>
            </a:r>
            <a:r>
              <a:rPr lang="cs-CZ" altLang="en-US" sz="2000" dirty="0"/>
              <a:t>)</a:t>
            </a:r>
          </a:p>
          <a:p>
            <a:pPr eaLnBrk="1" hangingPunct="1"/>
            <a:endParaRPr lang="cs-CZ" altLang="en-US" sz="2400" dirty="0"/>
          </a:p>
          <a:p>
            <a:pPr eaLnBrk="1" hangingPunct="1"/>
            <a:endParaRPr lang="cs-CZ" alt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4338" name="Picture 2" descr="Výsledek obrázku pro cdk cell 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55011"/>
            <a:ext cx="4511721" cy="36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59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8"/>
          <p:cNvSpPr>
            <a:spLocks noGrp="1"/>
          </p:cNvSpPr>
          <p:nvPr>
            <p:ph type="title"/>
          </p:nvPr>
        </p:nvSpPr>
        <p:spPr bwMode="auto">
          <a:xfrm>
            <a:off x="0" y="182662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smtClean="0">
                <a:solidFill>
                  <a:schemeClr val="tx1"/>
                </a:solidFill>
              </a:rPr>
              <a:t>Role and </a:t>
            </a:r>
            <a:r>
              <a:rPr lang="cs-CZ" altLang="en-US" dirty="0" err="1" smtClean="0">
                <a:solidFill>
                  <a:schemeClr val="tx1"/>
                </a:solidFill>
              </a:rPr>
              <a:t>functions</a:t>
            </a:r>
            <a:r>
              <a:rPr lang="cs-CZ" altLang="en-US" dirty="0" smtClean="0">
                <a:solidFill>
                  <a:schemeClr val="tx1"/>
                </a:solidFill>
              </a:rPr>
              <a:t> of </a:t>
            </a:r>
            <a:r>
              <a:rPr lang="cs-CZ" altLang="en-US" b="1" dirty="0" smtClean="0">
                <a:solidFill>
                  <a:srgbClr val="FF0000"/>
                </a:solidFill>
              </a:rPr>
              <a:t>p53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4396" r="4847" b="43895"/>
          <a:stretch/>
        </p:blipFill>
        <p:spPr bwMode="auto">
          <a:xfrm>
            <a:off x="3006645" y="4160754"/>
            <a:ext cx="6101859" cy="265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ýsledek obrázku pro p53 phosphory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879838"/>
            <a:ext cx="4394025" cy="18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8286" y="2708920"/>
            <a:ext cx="74478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cs-CZ" sz="1400" dirty="0" err="1" smtClean="0"/>
              <a:t>Phosphorylation</a:t>
            </a:r>
            <a:r>
              <a:rPr lang="cs-CZ" sz="1400" dirty="0" smtClean="0"/>
              <a:t> </a:t>
            </a:r>
            <a:r>
              <a:rPr lang="en-US" sz="1400" dirty="0" smtClean="0"/>
              <a:t>of </a:t>
            </a:r>
            <a:r>
              <a:rPr lang="cs-CZ" sz="1400" dirty="0" smtClean="0"/>
              <a:t>p53		</a:t>
            </a:r>
            <a:r>
              <a:rPr lang="en-GB" sz="1400" dirty="0"/>
              <a:t> </a:t>
            </a:r>
            <a:r>
              <a:rPr lang="cs-CZ" sz="1400" dirty="0" smtClean="0"/>
              <a:t>	</a:t>
            </a:r>
            <a:r>
              <a:rPr lang="en-US" sz="1400" dirty="0" smtClean="0"/>
              <a:t>* </a:t>
            </a:r>
            <a:r>
              <a:rPr lang="en-GB" sz="1400" dirty="0" smtClean="0"/>
              <a:t>acetylation </a:t>
            </a:r>
            <a:r>
              <a:rPr lang="en-GB" sz="1400" dirty="0"/>
              <a:t>(A), </a:t>
            </a:r>
            <a:r>
              <a:rPr lang="en-GB" sz="1400" dirty="0" smtClean="0"/>
              <a:t>methylation </a:t>
            </a:r>
            <a:r>
              <a:rPr lang="en-GB" sz="1400" dirty="0"/>
              <a:t>(M)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					</a:t>
            </a:r>
            <a:r>
              <a:rPr lang="en-US" sz="1400" dirty="0" smtClean="0"/>
              <a:t>* </a:t>
            </a:r>
            <a:r>
              <a:rPr lang="en-GB" sz="1400" dirty="0" smtClean="0"/>
              <a:t>and </a:t>
            </a:r>
            <a:r>
              <a:rPr lang="en-GB" sz="1400" dirty="0" err="1"/>
              <a:t>ubiquitylation</a:t>
            </a:r>
            <a:r>
              <a:rPr lang="en-GB" sz="1400" dirty="0"/>
              <a:t> (</a:t>
            </a:r>
            <a:r>
              <a:rPr lang="en-GB" sz="1400" dirty="0" err="1"/>
              <a:t>Ub</a:t>
            </a:r>
            <a:r>
              <a:rPr lang="en-GB" sz="1400" dirty="0"/>
              <a:t>) </a:t>
            </a:r>
            <a:r>
              <a:rPr lang="en-US" sz="1400" dirty="0" smtClean="0"/>
              <a:t>of </a:t>
            </a:r>
            <a:r>
              <a:rPr lang="cs-CZ" sz="1400" dirty="0" smtClean="0"/>
              <a:t>p53</a:t>
            </a:r>
          </a:p>
          <a:p>
            <a:r>
              <a:rPr lang="cs-CZ" sz="1400" dirty="0" smtClean="0"/>
              <a:t>* </a:t>
            </a:r>
            <a:r>
              <a:rPr lang="en-US" sz="1400" dirty="0" smtClean="0"/>
              <a:t>as </a:t>
            </a:r>
            <a:r>
              <a:rPr lang="cs-CZ" sz="1400" dirty="0" err="1" smtClean="0"/>
              <a:t>well</a:t>
            </a:r>
            <a:r>
              <a:rPr lang="cs-CZ" sz="1400" dirty="0" smtClean="0"/>
              <a:t> as „</a:t>
            </a:r>
            <a:r>
              <a:rPr lang="cs-CZ" sz="1400" dirty="0" err="1" smtClean="0"/>
              <a:t>mutations</a:t>
            </a:r>
            <a:r>
              <a:rPr lang="cs-CZ" sz="1400" dirty="0" smtClean="0"/>
              <a:t>“ (</a:t>
            </a:r>
            <a:r>
              <a:rPr lang="cs-CZ" sz="1400" dirty="0" err="1" smtClean="0"/>
              <a:t>SNPs</a:t>
            </a:r>
            <a:r>
              <a:rPr lang="cs-CZ" sz="1400" dirty="0" smtClean="0"/>
              <a:t>) of p53</a:t>
            </a:r>
          </a:p>
          <a:p>
            <a:r>
              <a:rPr lang="cs-CZ" sz="1400" dirty="0" smtClean="0">
                <a:sym typeface="Wingdings" panose="05000000000000000000" pitchFamily="2" charset="2"/>
              </a:rPr>
              <a:t/>
            </a:r>
            <a:br>
              <a:rPr lang="cs-CZ" sz="1400" dirty="0" smtClean="0">
                <a:sym typeface="Wingdings" panose="05000000000000000000" pitchFamily="2" charset="2"/>
              </a:rPr>
            </a:br>
            <a:endParaRPr lang="cs-CZ" sz="1400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Control</a:t>
            </a:r>
            <a:r>
              <a:rPr lang="cs-CZ" dirty="0" smtClean="0">
                <a:sym typeface="Wingdings" panose="05000000000000000000" pitchFamily="2" charset="2"/>
              </a:rPr>
              <a:t> and </a:t>
            </a:r>
            <a:r>
              <a:rPr lang="cs-CZ" dirty="0" err="1" smtClean="0">
                <a:sym typeface="Wingdings" panose="05000000000000000000" pitchFamily="2" charset="2"/>
              </a:rPr>
              <a:t>affect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key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cellular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processes</a:t>
            </a:r>
            <a:r>
              <a:rPr lang="cs-CZ" dirty="0" smtClean="0">
                <a:sym typeface="Wingdings" panose="05000000000000000000" pitchFamily="2" charset="2"/>
              </a:rPr>
              <a:t> </a:t>
            </a:r>
            <a:endParaRPr lang="en-US" dirty="0"/>
          </a:p>
        </p:txBody>
      </p:sp>
      <p:pic>
        <p:nvPicPr>
          <p:cNvPr id="1030" name="Picture 6" descr="http://a.static-abcam.com/CmsMedia/Media/p53-acetylation-methylation-and-ubiquitylation-si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04" y="836712"/>
            <a:ext cx="4495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9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-36512" y="332656"/>
            <a:ext cx="9146032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INTRACELLULAR signals</a:t>
            </a:r>
            <a:r>
              <a:rPr lang="cs-CZ" dirty="0" smtClean="0">
                <a:solidFill>
                  <a:schemeClr val="tx1"/>
                </a:solidFill>
              </a:rPr>
              <a:t> as </a:t>
            </a:r>
            <a:r>
              <a:rPr lang="cs-CZ" dirty="0" err="1" smtClean="0">
                <a:solidFill>
                  <a:schemeClr val="tx1"/>
                </a:solidFill>
              </a:rPr>
              <a:t>target</a:t>
            </a:r>
            <a:r>
              <a:rPr lang="cs-CZ" dirty="0" smtClean="0">
                <a:solidFill>
                  <a:schemeClr val="tx1"/>
                </a:solidFill>
              </a:rPr>
              <a:t> to </a:t>
            </a:r>
            <a:r>
              <a:rPr lang="cs-CZ" dirty="0" err="1" smtClean="0">
                <a:solidFill>
                  <a:schemeClr val="tx1"/>
                </a:solidFill>
              </a:rPr>
              <a:t>toxicants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site.motifolio.com/images/Intracellular-signaling-pathways-51111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654658" cy="4240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z="2000" dirty="0" err="1" smtClean="0">
                <a:solidFill>
                  <a:schemeClr val="tx1"/>
                </a:solidFill>
              </a:rPr>
              <a:t>Example</a:t>
            </a:r>
            <a:r>
              <a:rPr lang="cs-CZ" altLang="en-US" sz="2000" dirty="0" smtClean="0">
                <a:solidFill>
                  <a:schemeClr val="tx1"/>
                </a:solidFill>
              </a:rPr>
              <a:t> - p53 in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control</a:t>
            </a:r>
            <a:r>
              <a:rPr lang="cs-CZ" altLang="en-US" sz="2000" dirty="0" smtClean="0">
                <a:solidFill>
                  <a:schemeClr val="tx1"/>
                </a:solidFill>
              </a:rPr>
              <a:t> of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intracellular</a:t>
            </a:r>
            <a:r>
              <a:rPr lang="cs-CZ" altLang="en-US" sz="2000" dirty="0" smtClean="0">
                <a:solidFill>
                  <a:schemeClr val="tx1"/>
                </a:solidFill>
              </a:rPr>
              <a:t> stress / such as DNA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damage</a:t>
            </a:r>
            <a:endParaRPr lang="cs-CZ" alt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2" descr="p53-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601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04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solidFill>
                  <a:schemeClr val="tx1"/>
                </a:solidFill>
              </a:rPr>
              <a:t>Cell </a:t>
            </a:r>
            <a:r>
              <a:rPr lang="cs-CZ" altLang="en-US" dirty="0" err="1" smtClean="0">
                <a:solidFill>
                  <a:schemeClr val="tx1"/>
                </a:solidFill>
              </a:rPr>
              <a:t>deaths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68313" y="1052513"/>
            <a:ext cx="381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3200" b="1" dirty="0" err="1" smtClean="0">
                <a:solidFill>
                  <a:srgbClr val="00B0F0"/>
                </a:solidFill>
                <a:latin typeface="+mn-lt"/>
                <a:cs typeface="+mn-cs"/>
              </a:rPr>
              <a:t>Necrosis</a:t>
            </a:r>
            <a:endParaRPr lang="cs-CZ" sz="3200" b="1" dirty="0"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err="1" smtClean="0">
                <a:latin typeface="+mn-lt"/>
                <a:cs typeface="+mn-cs"/>
              </a:rPr>
              <a:t>Pathology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err="1" smtClean="0">
                <a:latin typeface="+mn-lt"/>
                <a:cs typeface="+mn-cs"/>
              </a:rPr>
              <a:t>Membrane</a:t>
            </a:r>
            <a:r>
              <a:rPr lang="cs-CZ" sz="2200" dirty="0" smtClean="0">
                <a:latin typeface="+mn-lt"/>
                <a:cs typeface="+mn-cs"/>
              </a:rPr>
              <a:t> </a:t>
            </a:r>
            <a:r>
              <a:rPr lang="cs-CZ" sz="2200" dirty="0" err="1" smtClean="0">
                <a:latin typeface="+mn-lt"/>
                <a:cs typeface="+mn-cs"/>
              </a:rPr>
              <a:t>damage</a:t>
            </a:r>
            <a:endParaRPr lang="cs-CZ" sz="2200" dirty="0" smtClean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smtClean="0">
                <a:latin typeface="+mn-lt"/>
                <a:cs typeface="+mn-cs"/>
              </a:rPr>
              <a:t>Cell „</a:t>
            </a:r>
            <a:r>
              <a:rPr lang="cs-CZ" sz="2200" dirty="0" err="1" smtClean="0">
                <a:latin typeface="+mn-lt"/>
                <a:cs typeface="+mn-cs"/>
              </a:rPr>
              <a:t>explosion</a:t>
            </a:r>
            <a:r>
              <a:rPr lang="cs-CZ" sz="2200" dirty="0" smtClean="0">
                <a:latin typeface="+mn-lt"/>
                <a:cs typeface="+mn-cs"/>
              </a:rPr>
              <a:t>“/ </a:t>
            </a:r>
            <a:r>
              <a:rPr lang="cs-CZ" sz="2200" dirty="0" err="1" smtClean="0">
                <a:latin typeface="+mn-lt"/>
                <a:cs typeface="+mn-cs"/>
              </a:rPr>
              <a:t>lysis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smtClean="0">
                <a:latin typeface="+mn-lt"/>
                <a:cs typeface="+mn-cs"/>
              </a:rPr>
              <a:t>Chromatin </a:t>
            </a:r>
            <a:r>
              <a:rPr lang="cs-CZ" sz="2200" b="0" dirty="0" err="1" smtClean="0">
                <a:latin typeface="+mn-lt"/>
                <a:cs typeface="+mn-cs"/>
              </a:rPr>
              <a:t>disintegration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en-US" sz="2200" dirty="0">
              <a:latin typeface="+mn-lt"/>
              <a:cs typeface="+mn-cs"/>
              <a:sym typeface="Wingdings" panose="05000000000000000000" pitchFamily="2" charset="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smtClean="0">
                <a:latin typeface="+mn-lt"/>
                <a:cs typeface="+mn-cs"/>
                <a:sym typeface="Wingdings" panose="05000000000000000000" pitchFamily="2" charset="2"/>
              </a:rPr>
              <a:t></a:t>
            </a:r>
            <a:r>
              <a:rPr lang="en-US" sz="2200" b="0" dirty="0" smtClean="0"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en-US" sz="2200" b="0" dirty="0" smtClean="0">
                <a:latin typeface="+mn-lt"/>
                <a:cs typeface="+mn-cs"/>
              </a:rPr>
              <a:t>immune reaction </a:t>
            </a:r>
            <a:r>
              <a:rPr lang="cs-CZ" sz="2200" b="0" dirty="0" smtClean="0">
                <a:latin typeface="+mn-lt"/>
                <a:cs typeface="+mn-cs"/>
              </a:rPr>
              <a:t>(</a:t>
            </a:r>
            <a:r>
              <a:rPr lang="cs-CZ" sz="2200" b="0" dirty="0" err="1" smtClean="0">
                <a:latin typeface="+mn-lt"/>
                <a:cs typeface="+mn-cs"/>
              </a:rPr>
              <a:t>inflammation</a:t>
            </a:r>
            <a:r>
              <a:rPr lang="cs-CZ" sz="2200" b="0" dirty="0" smtClean="0">
                <a:latin typeface="+mn-lt"/>
                <a:cs typeface="+mn-cs"/>
              </a:rPr>
              <a:t>)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smtClean="0">
                <a:latin typeface="+mn-lt"/>
                <a:cs typeface="+mn-cs"/>
              </a:rPr>
              <a:t>„</a:t>
            </a:r>
            <a:r>
              <a:rPr lang="cs-CZ" sz="2200" b="0" dirty="0" err="1" smtClean="0">
                <a:latin typeface="+mn-lt"/>
                <a:cs typeface="+mn-cs"/>
              </a:rPr>
              <a:t>scar</a:t>
            </a:r>
            <a:r>
              <a:rPr lang="cs-CZ" sz="2200" dirty="0" err="1" smtClean="0">
                <a:latin typeface="+mn-lt"/>
                <a:cs typeface="+mn-cs"/>
              </a:rPr>
              <a:t>s</a:t>
            </a:r>
            <a:r>
              <a:rPr lang="cs-CZ" sz="2200" dirty="0" smtClean="0">
                <a:latin typeface="+mn-lt"/>
                <a:cs typeface="+mn-cs"/>
              </a:rPr>
              <a:t>“ </a:t>
            </a:r>
            <a:r>
              <a:rPr lang="cs-CZ" sz="2200" dirty="0" err="1" smtClean="0">
                <a:latin typeface="+mn-lt"/>
                <a:cs typeface="+mn-cs"/>
              </a:rPr>
              <a:t>formation</a:t>
            </a:r>
            <a:endParaRPr lang="cs-CZ" sz="2200" b="0" dirty="0">
              <a:latin typeface="+mn-lt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644008" y="1199728"/>
            <a:ext cx="4114800" cy="51816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3200" b="1" dirty="0" err="1" smtClean="0">
                <a:solidFill>
                  <a:srgbClr val="00B0F0"/>
                </a:solidFill>
                <a:latin typeface="+mn-lt"/>
                <a:cs typeface="+mn-cs"/>
              </a:rPr>
              <a:t>Apoptosis</a:t>
            </a:r>
            <a:endParaRPr lang="cs-CZ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cs-CZ" sz="20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err="1" smtClean="0">
                <a:latin typeface="+mn-lt"/>
                <a:cs typeface="+mn-cs"/>
              </a:rPr>
              <a:t>Physiological</a:t>
            </a:r>
            <a:endParaRPr lang="cs-CZ" sz="2200" dirty="0" smtClean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err="1" smtClean="0">
                <a:latin typeface="+mn-lt"/>
                <a:cs typeface="+mn-cs"/>
              </a:rPr>
              <a:t>Suicidal</a:t>
            </a:r>
            <a:r>
              <a:rPr lang="cs-CZ" sz="2200" dirty="0" smtClean="0">
                <a:latin typeface="+mn-lt"/>
                <a:cs typeface="+mn-cs"/>
              </a:rPr>
              <a:t> </a:t>
            </a:r>
            <a:r>
              <a:rPr lang="cs-CZ" sz="2200" dirty="0" err="1" smtClean="0">
                <a:latin typeface="+mn-lt"/>
                <a:cs typeface="+mn-cs"/>
              </a:rPr>
              <a:t>process</a:t>
            </a:r>
            <a:r>
              <a:rPr lang="cs-CZ" sz="2200" dirty="0" smtClean="0">
                <a:latin typeface="+mn-lt"/>
                <a:cs typeface="+mn-cs"/>
              </a:rPr>
              <a:t> (</a:t>
            </a:r>
            <a:r>
              <a:rPr lang="cs-CZ" sz="2200" dirty="0" err="1" smtClean="0">
                <a:latin typeface="+mn-lt"/>
                <a:cs typeface="+mn-cs"/>
              </a:rPr>
              <a:t>internal</a:t>
            </a:r>
            <a:r>
              <a:rPr lang="cs-CZ" sz="2200" dirty="0" smtClean="0">
                <a:latin typeface="+mn-lt"/>
                <a:cs typeface="+mn-cs"/>
              </a:rPr>
              <a:t> 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err="1" smtClean="0">
                <a:latin typeface="+mn-lt"/>
                <a:cs typeface="+mn-cs"/>
              </a:rPr>
              <a:t>Carefully</a:t>
            </a:r>
            <a:r>
              <a:rPr lang="cs-CZ" sz="2200" dirty="0" smtClean="0">
                <a:latin typeface="+mn-lt"/>
                <a:cs typeface="+mn-cs"/>
              </a:rPr>
              <a:t> </a:t>
            </a:r>
            <a:r>
              <a:rPr lang="cs-CZ" sz="2200" dirty="0" err="1" smtClean="0">
                <a:latin typeface="+mn-lt"/>
                <a:cs typeface="+mn-cs"/>
              </a:rPr>
              <a:t>controlled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smtClean="0">
                <a:latin typeface="+mn-lt"/>
                <a:cs typeface="+mn-cs"/>
              </a:rPr>
              <a:t>DNA </a:t>
            </a:r>
            <a:r>
              <a:rPr lang="cs-CZ" sz="2200" b="0" dirty="0" err="1" smtClean="0">
                <a:latin typeface="+mn-lt"/>
                <a:cs typeface="+mn-cs"/>
              </a:rPr>
              <a:t>fragmentation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err="1" smtClean="0">
                <a:latin typeface="+mn-lt"/>
                <a:cs typeface="+mn-cs"/>
              </a:rPr>
              <a:t>Membrane</a:t>
            </a:r>
            <a:r>
              <a:rPr lang="cs-CZ" sz="2200" b="0" dirty="0" smtClean="0">
                <a:latin typeface="+mn-lt"/>
                <a:cs typeface="+mn-cs"/>
              </a:rPr>
              <a:t> „</a:t>
            </a:r>
            <a:r>
              <a:rPr lang="cs-CZ" sz="2200" b="0" dirty="0" err="1" smtClean="0">
                <a:latin typeface="+mn-lt"/>
                <a:cs typeface="+mn-cs"/>
              </a:rPr>
              <a:t>blebbing</a:t>
            </a:r>
            <a:r>
              <a:rPr lang="cs-CZ" sz="2200" b="0" dirty="0" smtClean="0">
                <a:latin typeface="+mn-lt"/>
                <a:cs typeface="+mn-cs"/>
              </a:rPr>
              <a:t>“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err="1" smtClean="0">
                <a:latin typeface="+mn-lt"/>
                <a:cs typeface="+mn-cs"/>
              </a:rPr>
              <a:t>Apoptotic</a:t>
            </a:r>
            <a:r>
              <a:rPr lang="cs-CZ" sz="2200" b="0" dirty="0" smtClean="0">
                <a:latin typeface="+mn-lt"/>
                <a:cs typeface="+mn-cs"/>
              </a:rPr>
              <a:t> </a:t>
            </a:r>
            <a:r>
              <a:rPr lang="cs-CZ" sz="2200" b="0" dirty="0" err="1" smtClean="0">
                <a:latin typeface="+mn-lt"/>
                <a:cs typeface="+mn-cs"/>
              </a:rPr>
              <a:t>bodies</a:t>
            </a:r>
            <a:r>
              <a:rPr lang="cs-CZ" sz="2200" b="0" dirty="0" smtClean="0">
                <a:latin typeface="+mn-lt"/>
                <a:cs typeface="+mn-cs"/>
              </a:rPr>
              <a:t> </a:t>
            </a:r>
            <a:r>
              <a:rPr lang="cs-CZ" sz="2200" b="0" dirty="0" smtClean="0">
                <a:latin typeface="+mn-lt"/>
                <a:cs typeface="+mn-cs"/>
                <a:sym typeface="Wingdings" panose="05000000000000000000" pitchFamily="2" charset="2"/>
              </a:rPr>
              <a:t></a:t>
            </a:r>
            <a:r>
              <a:rPr lang="en-US" sz="2200" b="0" dirty="0" smtClean="0"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en-US" sz="2200" b="0" dirty="0" err="1" smtClean="0">
                <a:latin typeface="+mn-lt"/>
                <a:cs typeface="+mn-cs"/>
                <a:sym typeface="Wingdings" panose="05000000000000000000" pitchFamily="2" charset="2"/>
              </a:rPr>
              <a:t>fagoc</a:t>
            </a:r>
            <a:r>
              <a:rPr lang="cs-CZ" sz="2200" b="0" dirty="0" err="1" smtClean="0">
                <a:latin typeface="+mn-lt"/>
                <a:cs typeface="+mn-cs"/>
                <a:sym typeface="Wingdings" panose="05000000000000000000" pitchFamily="2" charset="2"/>
              </a:rPr>
              <a:t>ytosis</a:t>
            </a:r>
            <a:endParaRPr lang="cs-CZ" sz="2200" b="0" dirty="0" smtClean="0">
              <a:latin typeface="+mn-lt"/>
              <a:cs typeface="+mn-cs"/>
              <a:sym typeface="Wingdings" panose="05000000000000000000" pitchFamily="2" charset="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cs-CZ" sz="2200" dirty="0">
              <a:latin typeface="+mn-lt"/>
              <a:cs typeface="+mn-cs"/>
              <a:sym typeface="Wingdings" panose="05000000000000000000" pitchFamily="2" charset="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cs-CZ" sz="2200" b="0" dirty="0"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861116" y="5301208"/>
            <a:ext cx="4107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Further</a:t>
            </a:r>
            <a:r>
              <a:rPr lang="cs-CZ" sz="1600" dirty="0" smtClean="0"/>
              <a:t> cell </a:t>
            </a:r>
            <a:r>
              <a:rPr lang="cs-CZ" sz="1600" dirty="0" err="1" smtClean="0"/>
              <a:t>death</a:t>
            </a:r>
            <a:r>
              <a:rPr lang="cs-CZ" sz="1600" dirty="0" smtClean="0"/>
              <a:t> </a:t>
            </a:r>
            <a:r>
              <a:rPr lang="cs-CZ" sz="1600" dirty="0" err="1" smtClean="0"/>
              <a:t>variants</a:t>
            </a:r>
            <a:r>
              <a:rPr lang="cs-CZ" sz="1600" dirty="0" smtClean="0"/>
              <a:t> </a:t>
            </a:r>
            <a:r>
              <a:rPr lang="cs-CZ" sz="1600" dirty="0" err="1" smtClean="0"/>
              <a:t>also</a:t>
            </a:r>
            <a:r>
              <a:rPr lang="cs-CZ" sz="1600" dirty="0" smtClean="0"/>
              <a:t> </a:t>
            </a:r>
            <a:r>
              <a:rPr lang="cs-CZ" sz="1600" dirty="0" err="1" smtClean="0"/>
              <a:t>recognized</a:t>
            </a:r>
            <a:r>
              <a:rPr lang="cs-CZ" sz="1600" dirty="0" smtClean="0"/>
              <a:t> </a:t>
            </a:r>
          </a:p>
          <a:p>
            <a:r>
              <a:rPr lang="cs-CZ" sz="1600" i="1" dirty="0" smtClean="0"/>
              <a:t>(</a:t>
            </a:r>
            <a:r>
              <a:rPr lang="cs-CZ" sz="1600" i="1" dirty="0" err="1" smtClean="0"/>
              <a:t>different</a:t>
            </a:r>
            <a:r>
              <a:rPr lang="cs-CZ" sz="1600" i="1" dirty="0" smtClean="0"/>
              <a:t> cell </a:t>
            </a:r>
            <a:r>
              <a:rPr lang="cs-CZ" sz="1600" i="1" dirty="0" err="1" smtClean="0"/>
              <a:t>fate</a:t>
            </a:r>
            <a:r>
              <a:rPr lang="cs-CZ" sz="1600" i="1" dirty="0" smtClean="0"/>
              <a:t> and </a:t>
            </a:r>
            <a:r>
              <a:rPr lang="cs-CZ" sz="1600" i="1" dirty="0" err="1" smtClean="0"/>
              <a:t>control</a:t>
            </a:r>
            <a:r>
              <a:rPr lang="cs-CZ" sz="1600" i="1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600" dirty="0" err="1" smtClean="0">
                <a:solidFill>
                  <a:schemeClr val="tx2"/>
                </a:solidFill>
              </a:rPr>
              <a:t>Necroptosis</a:t>
            </a: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cs-CZ" sz="1600" dirty="0" err="1" smtClean="0">
                <a:solidFill>
                  <a:schemeClr val="tx2"/>
                </a:solidFill>
              </a:rPr>
              <a:t>Ferroptosis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04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ibnsus.org/images/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4309781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Výsledek obrázku pro apoptosis contr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5629"/>
            <a:ext cx="5055890" cy="374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2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19200"/>
            <a:ext cx="8839200" cy="48006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400" b="1" dirty="0"/>
              <a:t>- </a:t>
            </a:r>
            <a:r>
              <a:rPr lang="en-GB" sz="2400" b="1" dirty="0"/>
              <a:t>Regulation controlled by complex s</a:t>
            </a:r>
            <a:r>
              <a:rPr lang="cs-CZ" sz="2400" b="1" dirty="0" err="1"/>
              <a:t>ignalling</a:t>
            </a:r>
            <a:r>
              <a:rPr lang="cs-CZ" sz="2400" b="1" dirty="0"/>
              <a:t> </a:t>
            </a:r>
          </a:p>
          <a:p>
            <a:pPr marL="533400" indent="-533400" eaLnBrk="1" hangingPunct="1">
              <a:buFontTx/>
              <a:buNone/>
            </a:pPr>
            <a:r>
              <a:rPr lang="cs-CZ" sz="2000" dirty="0"/>
              <a:t>	- "network" of </a:t>
            </a:r>
            <a:r>
              <a:rPr lang="cs-CZ" sz="2000" dirty="0" err="1"/>
              <a:t>general</a:t>
            </a:r>
            <a:r>
              <a:rPr lang="cs-CZ" sz="2000" dirty="0"/>
              <a:t> </a:t>
            </a:r>
            <a:r>
              <a:rPr lang="cs-CZ" sz="2000" dirty="0" err="1"/>
              <a:t>pathways</a:t>
            </a:r>
            <a:endParaRPr lang="cs-CZ" sz="20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/>
              <a:t>	- </a:t>
            </a:r>
            <a:r>
              <a:rPr lang="cs-CZ" sz="2000" dirty="0" err="1"/>
              <a:t>similar</a:t>
            </a:r>
            <a:r>
              <a:rPr lang="cs-CZ" sz="2000" dirty="0"/>
              <a:t> in </a:t>
            </a:r>
            <a:r>
              <a:rPr lang="cs-CZ" sz="2000" dirty="0" err="1"/>
              <a:t>all</a:t>
            </a:r>
            <a:r>
              <a:rPr lang="cs-CZ" sz="2000" dirty="0"/>
              <a:t> </a:t>
            </a:r>
            <a:r>
              <a:rPr lang="cs-CZ" sz="2000" dirty="0" err="1"/>
              <a:t>cells</a:t>
            </a:r>
            <a:r>
              <a:rPr lang="cs-CZ" sz="2000" dirty="0"/>
              <a:t> / </a:t>
            </a:r>
            <a:r>
              <a:rPr lang="cs-CZ" sz="2000" dirty="0" err="1"/>
              <a:t>different</a:t>
            </a:r>
            <a:r>
              <a:rPr lang="cs-CZ" sz="2000" dirty="0"/>
              <a:t> cell-</a:t>
            </a:r>
            <a:r>
              <a:rPr lang="cs-CZ" sz="2000" dirty="0" err="1"/>
              <a:t>specific</a:t>
            </a:r>
            <a:r>
              <a:rPr lang="cs-CZ" sz="2000" dirty="0"/>
              <a:t> </a:t>
            </a:r>
            <a:r>
              <a:rPr lang="cs-CZ" sz="2000" dirty="0" err="1"/>
              <a:t>effects</a:t>
            </a:r>
            <a:r>
              <a:rPr lang="cs-CZ" sz="2000" dirty="0"/>
              <a:t>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- </a:t>
            </a:r>
            <a:r>
              <a:rPr lang="cs-CZ" sz="2400" b="1" dirty="0" smtClean="0"/>
              <a:t>Con</a:t>
            </a:r>
            <a:r>
              <a:rPr lang="en-US" sz="2400" b="1" dirty="0" smtClean="0"/>
              <a:t>sequences of s</a:t>
            </a:r>
            <a:r>
              <a:rPr lang="cs-CZ" sz="2400" b="1" dirty="0" err="1" smtClean="0"/>
              <a:t>ignalling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disruption</a:t>
            </a:r>
            <a:endParaRPr lang="cs-CZ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 smtClean="0"/>
              <a:t>       - </a:t>
            </a:r>
            <a:r>
              <a:rPr lang="en-US" sz="2000" dirty="0" smtClean="0"/>
              <a:t>unwanted changes in </a:t>
            </a:r>
            <a:r>
              <a:rPr lang="cs-CZ" sz="2000" dirty="0" smtClean="0"/>
              <a:t>„</a:t>
            </a:r>
            <a:r>
              <a:rPr lang="cs-CZ" sz="2000" dirty="0" err="1" smtClean="0"/>
              <a:t>homeostatic</a:t>
            </a:r>
            <a:r>
              <a:rPr lang="cs-CZ" sz="2000" dirty="0" smtClean="0"/>
              <a:t>“ </a:t>
            </a:r>
            <a:r>
              <a:rPr lang="cs-CZ" sz="2000" dirty="0" err="1" smtClean="0"/>
              <a:t>rates</a:t>
            </a:r>
            <a:r>
              <a:rPr lang="cs-CZ" sz="2000" dirty="0" smtClean="0"/>
              <a:t> </a:t>
            </a:r>
            <a:r>
              <a:rPr lang="cs-CZ" sz="2000" dirty="0" err="1" smtClean="0"/>
              <a:t>among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   </a:t>
            </a:r>
            <a:r>
              <a:rPr lang="en-US" sz="2000" dirty="0" smtClean="0"/>
              <a:t>proliferation</a:t>
            </a:r>
            <a:r>
              <a:rPr lang="cs-CZ" sz="2000" dirty="0" smtClean="0"/>
              <a:t> </a:t>
            </a:r>
            <a:r>
              <a:rPr lang="en-US" sz="2000" dirty="0" smtClean="0"/>
              <a:t>/</a:t>
            </a:r>
            <a:r>
              <a:rPr lang="cs-CZ" sz="2000" dirty="0" smtClean="0"/>
              <a:t> </a:t>
            </a:r>
            <a:r>
              <a:rPr lang="en-US" sz="2000" dirty="0" smtClean="0"/>
              <a:t>differentiation</a:t>
            </a:r>
            <a:r>
              <a:rPr lang="cs-CZ" sz="2000" dirty="0" smtClean="0"/>
              <a:t> </a:t>
            </a:r>
            <a:r>
              <a:rPr lang="en-US" sz="2000" dirty="0" smtClean="0"/>
              <a:t>/</a:t>
            </a:r>
            <a:r>
              <a:rPr lang="cs-CZ" sz="2000" dirty="0" smtClean="0"/>
              <a:t> </a:t>
            </a:r>
            <a:r>
              <a:rPr lang="en-US" sz="2000" dirty="0" smtClean="0"/>
              <a:t>apoptosis</a:t>
            </a:r>
            <a:br>
              <a:rPr lang="en-US" sz="2000" dirty="0" smtClean="0"/>
            </a:br>
            <a:endParaRPr lang="en-US" sz="2000" dirty="0" smtClean="0"/>
          </a:p>
          <a:p>
            <a:pPr marL="914400" lvl="1" indent="-457200"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</a:t>
            </a:r>
            <a:r>
              <a:rPr lang="cs-CZ" sz="1800" dirty="0" smtClean="0"/>
              <a:t> cell </a:t>
            </a:r>
            <a:r>
              <a:rPr lang="cs-CZ" sz="1800" dirty="0" err="1" smtClean="0"/>
              <a:t>transformation</a:t>
            </a:r>
            <a:r>
              <a:rPr lang="cs-CZ" sz="1800" dirty="0" smtClean="0"/>
              <a:t> (</a:t>
            </a:r>
            <a:r>
              <a:rPr lang="cs-CZ" sz="1800" dirty="0" err="1" smtClean="0"/>
              <a:t>carcinogenicity</a:t>
            </a:r>
            <a:r>
              <a:rPr lang="cs-CZ" sz="1800" dirty="0" smtClean="0"/>
              <a:t>)</a:t>
            </a:r>
            <a:endParaRPr lang="en-US" sz="1800" dirty="0" smtClean="0"/>
          </a:p>
          <a:p>
            <a:pPr marL="914400" lvl="1" indent="-457200"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cs-CZ" sz="1800" dirty="0" err="1" smtClean="0"/>
              <a:t>embryotoxicity</a:t>
            </a:r>
            <a:endParaRPr lang="en-US" sz="1800" dirty="0" smtClean="0"/>
          </a:p>
          <a:p>
            <a:pPr marL="914400" lvl="1" indent="-457200"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err="1" smtClean="0"/>
              <a:t>immunotoxicit</a:t>
            </a:r>
            <a:r>
              <a:rPr lang="cs-CZ" sz="1800" dirty="0" smtClean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reproduction </a:t>
            </a:r>
            <a:r>
              <a:rPr lang="en-US" sz="1800" dirty="0" err="1" smtClean="0"/>
              <a:t>toxicit</a:t>
            </a:r>
            <a:r>
              <a:rPr lang="cs-CZ" sz="1800" dirty="0" smtClean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1800" i="1" dirty="0" smtClean="0"/>
              <a:t>	</a:t>
            </a:r>
            <a:r>
              <a:rPr lang="cs-CZ" sz="1800" i="1" dirty="0" smtClean="0"/>
              <a:t>.... </a:t>
            </a:r>
            <a:r>
              <a:rPr lang="en-US" sz="1800" i="1" dirty="0" smtClean="0"/>
              <a:t>and </a:t>
            </a:r>
            <a:r>
              <a:rPr lang="cs-CZ" sz="1800" i="1" dirty="0" err="1" smtClean="0"/>
              <a:t>other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chro</a:t>
            </a:r>
            <a:r>
              <a:rPr lang="en-US" sz="1800" i="1" dirty="0" err="1" smtClean="0"/>
              <a:t>nic</a:t>
            </a:r>
            <a:r>
              <a:rPr lang="en-US" sz="1800" i="1" dirty="0" smtClean="0"/>
              <a:t> t</a:t>
            </a:r>
            <a:r>
              <a:rPr lang="cs-CZ" sz="1800" i="1" dirty="0" err="1" smtClean="0"/>
              <a:t>ypes</a:t>
            </a:r>
            <a:r>
              <a:rPr lang="cs-CZ" sz="1800" i="1" dirty="0" smtClean="0"/>
              <a:t> of toxicity</a:t>
            </a:r>
            <a:endParaRPr lang="cs-CZ" sz="18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Intracellular signal </a:t>
            </a:r>
            <a:r>
              <a:rPr lang="cs-CZ" sz="2800" dirty="0" err="1" smtClean="0">
                <a:solidFill>
                  <a:schemeClr val="tx1"/>
                </a:solidFill>
              </a:rPr>
              <a:t>transduction</a:t>
            </a:r>
            <a:r>
              <a:rPr lang="en-GB" sz="2800" dirty="0" smtClean="0">
                <a:solidFill>
                  <a:schemeClr val="tx1"/>
                </a:solidFill>
              </a:rPr>
              <a:t>: </a:t>
            </a:r>
            <a:r>
              <a:rPr lang="cs-CZ" sz="2800" dirty="0" err="1" smtClean="0">
                <a:solidFill>
                  <a:schemeClr val="tx1"/>
                </a:solidFill>
              </a:rPr>
              <a:t>target</a:t>
            </a:r>
            <a:r>
              <a:rPr lang="cs-CZ" sz="2800" dirty="0" smtClean="0">
                <a:solidFill>
                  <a:schemeClr val="tx1"/>
                </a:solidFill>
              </a:rPr>
              <a:t> of </a:t>
            </a:r>
            <a:r>
              <a:rPr lang="cs-CZ" sz="2800" dirty="0" err="1" smtClean="0">
                <a:solidFill>
                  <a:schemeClr val="tx1"/>
                </a:solidFill>
              </a:rPr>
              <a:t>toxicants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Signal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transduction</a:t>
            </a:r>
            <a:r>
              <a:rPr lang="cs-CZ" sz="2800" dirty="0" smtClean="0">
                <a:solidFill>
                  <a:schemeClr val="tx1"/>
                </a:solidFill>
              </a:rPr>
              <a:t> - </a:t>
            </a:r>
            <a:r>
              <a:rPr lang="cs-CZ" sz="2800" dirty="0" err="1" smtClean="0">
                <a:solidFill>
                  <a:schemeClr val="tx1"/>
                </a:solidFill>
              </a:rPr>
              <a:t>principles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04" y="980728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Two major </a:t>
            </a:r>
            <a:r>
              <a:rPr lang="cs-CZ" sz="2400" b="1" dirty="0" err="1" smtClean="0">
                <a:solidFill>
                  <a:schemeClr val="tx2"/>
                </a:solidFill>
              </a:rPr>
              <a:t>intracellular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signalling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processes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1800" dirty="0" smtClean="0"/>
              <a:t>– </a:t>
            </a:r>
            <a:r>
              <a:rPr lang="cs-CZ" sz="1800" b="1" dirty="0" smtClean="0">
                <a:solidFill>
                  <a:srgbClr val="FF0000"/>
                </a:solidFill>
              </a:rPr>
              <a:t>protein-(de)</a:t>
            </a:r>
            <a:r>
              <a:rPr lang="cs-CZ" sz="1800" b="1" dirty="0" err="1" smtClean="0">
                <a:solidFill>
                  <a:srgbClr val="FF0000"/>
                </a:solidFill>
              </a:rPr>
              <a:t>phosphorylation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endParaRPr lang="en-GB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 smtClean="0"/>
              <a:t>		</a:t>
            </a:r>
            <a:r>
              <a:rPr lang="cs-CZ" sz="1800" dirty="0" smtClean="0"/>
              <a:t>P</a:t>
            </a:r>
            <a:r>
              <a:rPr lang="en-GB" sz="1800" dirty="0" err="1" smtClean="0"/>
              <a:t>rotein</a:t>
            </a:r>
            <a:r>
              <a:rPr lang="cs-CZ" sz="1800" dirty="0" err="1" smtClean="0"/>
              <a:t>Kinases</a:t>
            </a:r>
            <a:r>
              <a:rPr lang="en-GB" sz="1800" dirty="0" smtClean="0"/>
              <a:t> - PKs</a:t>
            </a:r>
            <a:r>
              <a:rPr lang="cs-CZ" sz="1800" dirty="0" smtClean="0"/>
              <a:t>, P</a:t>
            </a:r>
            <a:r>
              <a:rPr lang="en-GB" sz="1800" dirty="0" err="1" smtClean="0"/>
              <a:t>roteinPhosphatases</a:t>
            </a:r>
            <a:r>
              <a:rPr lang="en-GB" sz="1800" dirty="0" smtClean="0"/>
              <a:t> - P</a:t>
            </a:r>
            <a:r>
              <a:rPr lang="cs-CZ" sz="1800" dirty="0" err="1" smtClean="0"/>
              <a:t>Pases</a:t>
            </a:r>
            <a:endParaRPr lang="cs-CZ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 smtClean="0"/>
              <a:t>	- </a:t>
            </a:r>
            <a:r>
              <a:rPr lang="cs-CZ" sz="1800" b="1" dirty="0" err="1" smtClean="0">
                <a:solidFill>
                  <a:srgbClr val="FF3300"/>
                </a:solidFill>
              </a:rPr>
              <a:t>secondary</a:t>
            </a:r>
            <a:r>
              <a:rPr lang="cs-CZ" sz="1800" b="1" dirty="0" smtClean="0">
                <a:solidFill>
                  <a:srgbClr val="FF3300"/>
                </a:solidFill>
              </a:rPr>
              <a:t> </a:t>
            </a:r>
            <a:r>
              <a:rPr lang="cs-CZ" sz="1800" b="1" dirty="0" err="1" smtClean="0">
                <a:solidFill>
                  <a:srgbClr val="FF3300"/>
                </a:solidFill>
              </a:rPr>
              <a:t>messengers</a:t>
            </a:r>
            <a:r>
              <a:rPr lang="cs-CZ" sz="1800" dirty="0" smtClean="0"/>
              <a:t> </a:t>
            </a:r>
            <a:endParaRPr lang="en-GB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 smtClean="0"/>
              <a:t>		</a:t>
            </a:r>
            <a:r>
              <a:rPr lang="cs-CZ" sz="1800" dirty="0" err="1" smtClean="0">
                <a:solidFill>
                  <a:srgbClr val="00B050"/>
                </a:solidFill>
              </a:rPr>
              <a:t>cAMP</a:t>
            </a:r>
            <a:r>
              <a:rPr lang="cs-CZ" sz="1800" dirty="0" smtClean="0"/>
              <a:t> / 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IP3, PIP2, DAG, Ca2+, AA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Three major types of </a:t>
            </a:r>
            <a:r>
              <a:rPr lang="en-US" sz="2400" b="1" dirty="0" err="1" smtClean="0">
                <a:solidFill>
                  <a:schemeClr val="tx2"/>
                </a:solidFill>
              </a:rPr>
              <a:t>signalling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 smtClean="0"/>
              <a:t>1: </a:t>
            </a:r>
            <a:r>
              <a:rPr lang="cs-CZ" sz="1800" dirty="0" err="1" smtClean="0"/>
              <a:t>Membrane</a:t>
            </a:r>
            <a:r>
              <a:rPr lang="cs-CZ" sz="1800" dirty="0" smtClean="0"/>
              <a:t> </a:t>
            </a:r>
            <a:r>
              <a:rPr lang="cs-CZ" sz="1800" dirty="0" err="1" smtClean="0"/>
              <a:t>receptors</a:t>
            </a:r>
            <a:r>
              <a:rPr lang="cs-CZ" sz="1800" dirty="0" smtClean="0"/>
              <a:t> - G-</a:t>
            </a:r>
            <a:r>
              <a:rPr lang="cs-CZ" sz="1800" dirty="0" err="1" smtClean="0"/>
              <a:t>proteins</a:t>
            </a:r>
            <a:r>
              <a:rPr lang="cs-CZ" sz="1800" dirty="0" smtClean="0"/>
              <a:t> / </a:t>
            </a:r>
            <a:r>
              <a:rPr lang="cs-CZ" sz="1800" dirty="0" err="1" smtClean="0"/>
              <a:t>kinases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en-GB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activation of protein </a:t>
            </a:r>
            <a:r>
              <a:rPr lang="en-US" sz="1800" dirty="0" err="1" smtClean="0">
                <a:solidFill>
                  <a:schemeClr val="tx2"/>
                </a:solidFill>
              </a:rPr>
              <a:t>kinase</a:t>
            </a:r>
            <a:r>
              <a:rPr lang="en-US" sz="1800" dirty="0" smtClean="0">
                <a:solidFill>
                  <a:schemeClr val="tx2"/>
                </a:solidFill>
              </a:rPr>
              <a:t> A </a:t>
            </a:r>
            <a:r>
              <a:rPr lang="en-GB" sz="1800" dirty="0" smtClean="0">
                <a:solidFill>
                  <a:schemeClr val="tx2"/>
                </a:solidFill>
              </a:rPr>
              <a:t>(PKA)</a:t>
            </a:r>
            <a:r>
              <a:rPr lang="cs-CZ" sz="1800" dirty="0" smtClean="0">
                <a:solidFill>
                  <a:schemeClr val="tx2"/>
                </a:solidFill>
              </a:rPr>
              <a:t>: </a:t>
            </a:r>
            <a:r>
              <a:rPr lang="cs-CZ" sz="1800" dirty="0" smtClean="0"/>
              <a:t>	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GB" sz="1800" dirty="0" smtClean="0"/>
              <a:t>major messenger: </a:t>
            </a:r>
            <a:r>
              <a:rPr lang="cs-CZ" sz="1800" dirty="0" err="1" smtClean="0">
                <a:solidFill>
                  <a:srgbClr val="00B050"/>
                </a:solidFill>
              </a:rPr>
              <a:t>cAMP</a:t>
            </a:r>
            <a:endParaRPr lang="cs-CZ" sz="1800" dirty="0" smtClean="0">
              <a:solidFill>
                <a:srgbClr val="00B050"/>
              </a:solidFill>
            </a:endParaRPr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 smtClean="0"/>
              <a:t>2: </a:t>
            </a:r>
            <a:r>
              <a:rPr lang="cs-CZ" sz="1800" dirty="0" err="1" smtClean="0"/>
              <a:t>Membrane</a:t>
            </a:r>
            <a:r>
              <a:rPr lang="cs-CZ" sz="1800" dirty="0" smtClean="0"/>
              <a:t> </a:t>
            </a:r>
            <a:r>
              <a:rPr lang="cs-CZ" sz="1800" dirty="0" err="1" smtClean="0"/>
              <a:t>receptors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activation of membrane lipases </a:t>
            </a: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 and later </a:t>
            </a:r>
            <a:r>
              <a:rPr lang="en-US" sz="1800" dirty="0" err="1" smtClean="0">
                <a:solidFill>
                  <a:schemeClr val="tx2"/>
                </a:solidFill>
              </a:rPr>
              <a:t>proteinkinase</a:t>
            </a:r>
            <a:r>
              <a:rPr lang="en-US" sz="1800" dirty="0" smtClean="0">
                <a:solidFill>
                  <a:schemeClr val="tx2"/>
                </a:solidFill>
              </a:rPr>
              <a:t> C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cs-CZ" sz="1800" dirty="0" smtClean="0"/>
              <a:t> 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IP3, PIP2, DAG, Ca2+, AA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en-US" sz="1800" dirty="0" smtClean="0"/>
              <a:t>3</a:t>
            </a:r>
            <a:r>
              <a:rPr lang="cs-CZ" sz="1800" dirty="0" smtClean="0"/>
              <a:t>: </a:t>
            </a:r>
            <a:r>
              <a:rPr lang="cs-CZ" sz="1800" b="1" dirty="0" err="1" smtClean="0"/>
              <a:t>Cytoplasmic</a:t>
            </a:r>
            <a:r>
              <a:rPr lang="cs-CZ" sz="1800" b="1" dirty="0" smtClean="0"/>
              <a:t> (</a:t>
            </a:r>
            <a:r>
              <a:rPr lang="cs-CZ" sz="1800" b="1" dirty="0" err="1" smtClean="0"/>
              <a:t>nuclear</a:t>
            </a:r>
            <a:r>
              <a:rPr lang="cs-CZ" sz="1800" b="1" dirty="0" smtClean="0"/>
              <a:t>) </a:t>
            </a:r>
            <a:r>
              <a:rPr lang="cs-CZ" sz="1800" b="1" dirty="0" err="1" smtClean="0"/>
              <a:t>receptors</a:t>
            </a:r>
            <a:r>
              <a:rPr lang="en-US" sz="1800" b="1" dirty="0" smtClean="0"/>
              <a:t> </a:t>
            </a:r>
            <a:r>
              <a:rPr lang="en-GB" sz="1800" dirty="0" smtClean="0"/>
              <a:t>(discussed in detail in other sections)</a:t>
            </a:r>
            <a:endParaRPr lang="en-US" sz="18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 smtClean="0"/>
              <a:t>Membrane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receptors</a:t>
            </a:r>
            <a:r>
              <a:rPr lang="cs-CZ" sz="2400" b="1" dirty="0" smtClean="0"/>
              <a:t> </a:t>
            </a:r>
            <a:r>
              <a:rPr lang="en-GB" sz="2400" b="1" dirty="0" smtClean="0"/>
              <a:t>acting as </a:t>
            </a:r>
            <a:r>
              <a:rPr lang="en-GB" sz="2400" b="1" dirty="0" err="1" smtClean="0"/>
              <a:t>ProteinKinases</a:t>
            </a:r>
            <a:r>
              <a:rPr lang="cs-CZ" sz="2400" b="1" dirty="0" smtClean="0"/>
              <a:t> </a:t>
            </a:r>
            <a:br>
              <a:rPr lang="cs-CZ" sz="2400" b="1" dirty="0" smtClean="0"/>
            </a:br>
            <a:r>
              <a:rPr lang="cs-CZ" sz="2400" dirty="0" smtClean="0"/>
              <a:t>   G-</a:t>
            </a:r>
            <a:r>
              <a:rPr lang="cs-CZ" sz="2400" dirty="0" err="1" smtClean="0"/>
              <a:t>proteins</a:t>
            </a:r>
            <a:r>
              <a:rPr lang="cs-CZ" sz="2400" dirty="0" smtClean="0"/>
              <a:t> </a:t>
            </a:r>
            <a:r>
              <a:rPr lang="en-US" sz="2400" dirty="0" smtClean="0"/>
              <a:t>&amp; G-protein coupled receptors - </a:t>
            </a:r>
            <a:r>
              <a:rPr lang="cs-CZ" sz="2400" dirty="0" err="1" smtClean="0"/>
              <a:t>GPCRs</a:t>
            </a:r>
            <a:endParaRPr lang="en-US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 smtClean="0"/>
          </a:p>
        </p:txBody>
      </p:sp>
      <p:pic>
        <p:nvPicPr>
          <p:cNvPr id="19459" name="Picture 8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04938"/>
            <a:ext cx="81534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tx2"/>
                </a:solidFill>
              </a:rPr>
              <a:t>Signalling</a:t>
            </a:r>
            <a:r>
              <a:rPr lang="en-US" b="1" dirty="0" smtClean="0">
                <a:solidFill>
                  <a:schemeClr val="tx2"/>
                </a:solidFill>
              </a:rPr>
              <a:t> mechanism 1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 smtClean="0">
                <a:sym typeface="Wingdings" pitchFamily="2" charset="2"/>
              </a:rPr>
              <a:t></a:t>
            </a:r>
            <a:r>
              <a:rPr lang="cs-CZ" sz="2400" dirty="0" smtClean="0"/>
              <a:t> </a:t>
            </a:r>
            <a:r>
              <a:rPr lang="en-US" sz="2400" dirty="0" smtClean="0"/>
              <a:t>Activation of a</a:t>
            </a:r>
            <a:r>
              <a:rPr lang="cs-CZ" sz="2400" dirty="0" err="1" smtClean="0"/>
              <a:t>denylate</a:t>
            </a:r>
            <a:r>
              <a:rPr lang="cs-CZ" sz="2400" dirty="0" smtClean="0"/>
              <a:t> </a:t>
            </a:r>
            <a:r>
              <a:rPr lang="cs-CZ" sz="2400" dirty="0" err="1" smtClean="0"/>
              <a:t>cyclase</a:t>
            </a:r>
            <a:r>
              <a:rPr lang="cs-CZ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/>
              <a:t>cAMP</a:t>
            </a:r>
            <a:r>
              <a:rPr lang="cs-CZ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PKA</a:t>
            </a:r>
            <a:endParaRPr lang="cs-CZ" sz="2400" dirty="0" smtClean="0"/>
          </a:p>
        </p:txBody>
      </p:sp>
      <p:pic>
        <p:nvPicPr>
          <p:cNvPr id="20483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 t="9795"/>
          <a:stretch>
            <a:fillRect/>
          </a:stretch>
        </p:blipFill>
        <p:spPr bwMode="auto">
          <a:xfrm>
            <a:off x="323528" y="1569169"/>
            <a:ext cx="86868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9592" y="0"/>
            <a:ext cx="6400800" cy="6858000"/>
            <a:chOff x="1872" y="480"/>
            <a:chExt cx="3126" cy="3504"/>
          </a:xfrm>
        </p:grpSpPr>
        <p:pic>
          <p:nvPicPr>
            <p:cNvPr id="21507" name="Picture 4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3" cstate="print"/>
            <a:srcRect t="7230"/>
            <a:stretch>
              <a:fillRect/>
            </a:stretch>
          </p:blipFill>
          <p:spPr bwMode="auto">
            <a:xfrm>
              <a:off x="1872" y="480"/>
              <a:ext cx="3126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Oval 5"/>
            <p:cNvSpPr>
              <a:spLocks noChangeArrowheads="1"/>
            </p:cNvSpPr>
            <p:nvPr/>
          </p:nvSpPr>
          <p:spPr bwMode="auto">
            <a:xfrm>
              <a:off x="3360" y="1296"/>
              <a:ext cx="545" cy="270"/>
            </a:xfrm>
            <a:prstGeom prst="ellipse">
              <a:avLst/>
            </a:prstGeom>
            <a:noFill/>
            <a:ln w="508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516216" y="1685707"/>
            <a:ext cx="25907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PKA is central to </a:t>
            </a:r>
            <a:br>
              <a:rPr lang="en-US" dirty="0" smtClean="0"/>
            </a:br>
            <a:r>
              <a:rPr lang="en-US" dirty="0" smtClean="0"/>
              <a:t>a number of </a:t>
            </a:r>
            <a:r>
              <a:rPr lang="en-US" dirty="0" err="1" smtClean="0"/>
              <a:t>signalling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 and following</a:t>
            </a:r>
            <a:br>
              <a:rPr lang="en-US" dirty="0" smtClean="0"/>
            </a:br>
            <a:r>
              <a:rPr lang="en-US" dirty="0" smtClean="0"/>
              <a:t>effects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Including modulation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GB" dirty="0" smtClean="0"/>
              <a:t>“MAPKs” 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6888"/>
            <a:ext cx="8458200" cy="1027856"/>
          </a:xfrm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tx1"/>
                </a:solidFill>
              </a:rPr>
              <a:t>Mitogen </a:t>
            </a:r>
            <a:r>
              <a:rPr lang="cs-CZ" dirty="0" err="1" smtClean="0">
                <a:solidFill>
                  <a:schemeClr val="tx1"/>
                </a:solidFill>
              </a:rPr>
              <a:t>Activated</a:t>
            </a:r>
            <a:r>
              <a:rPr lang="cs-CZ" dirty="0" smtClean="0">
                <a:solidFill>
                  <a:schemeClr val="tx1"/>
                </a:solidFill>
              </a:rPr>
              <a:t> Protein </a:t>
            </a:r>
            <a:r>
              <a:rPr lang="cs-CZ" dirty="0" err="1" smtClean="0">
                <a:solidFill>
                  <a:schemeClr val="tx1"/>
                </a:solidFill>
              </a:rPr>
              <a:t>Kinases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(MAPK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dependent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effects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22531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31520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5410200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 err="1" smtClean="0">
                <a:solidFill>
                  <a:schemeClr val="tx2"/>
                </a:solidFill>
              </a:rPr>
              <a:t>Signalling</a:t>
            </a:r>
            <a:r>
              <a:rPr lang="en-US" sz="2400" b="1" dirty="0" smtClean="0">
                <a:solidFill>
                  <a:schemeClr val="tx2"/>
                </a:solidFill>
              </a:rPr>
              <a:t> mechanism 2 </a:t>
            </a:r>
          </a:p>
          <a:p>
            <a:pPr marL="533400" indent="-533400" eaLnBrk="1" hangingPunct="1">
              <a:buNone/>
            </a:pPr>
            <a:r>
              <a:rPr lang="en-US" sz="2300" dirty="0" smtClean="0"/>
              <a:t>Activation of </a:t>
            </a:r>
            <a:r>
              <a:rPr lang="en-GB" sz="2300" dirty="0" smtClean="0"/>
              <a:t>P</a:t>
            </a:r>
            <a:r>
              <a:rPr lang="cs-CZ" sz="2300" dirty="0" err="1" smtClean="0"/>
              <a:t>hospholipase</a:t>
            </a:r>
            <a:r>
              <a:rPr lang="cs-CZ" sz="2300" dirty="0" smtClean="0"/>
              <a:t> C</a:t>
            </a:r>
            <a:r>
              <a:rPr lang="en-GB" sz="2300" dirty="0" smtClean="0"/>
              <a:t> </a:t>
            </a:r>
            <a:br>
              <a:rPr lang="en-GB" sz="2300" dirty="0" smtClean="0"/>
            </a:br>
            <a:r>
              <a:rPr lang="en-GB" sz="2300" dirty="0" smtClean="0">
                <a:sym typeface="Wingdings" pitchFamily="2" charset="2"/>
              </a:rPr>
              <a:t> release of PIPs </a:t>
            </a:r>
            <a:r>
              <a:rPr lang="cs-CZ" sz="2300" dirty="0" smtClean="0">
                <a:sym typeface="Wingdings" pitchFamily="2" charset="2"/>
              </a:rPr>
              <a:t>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smtClean="0"/>
              <a:t>DAG </a:t>
            </a:r>
            <a:r>
              <a:rPr lang="en-US" sz="2300" dirty="0" smtClean="0">
                <a:sym typeface="Wingdings" pitchFamily="2" charset="2"/>
              </a:rPr>
              <a:t> </a:t>
            </a:r>
            <a:r>
              <a:rPr lang="en-US" sz="2300" dirty="0" smtClean="0"/>
              <a:t>PKC / </a:t>
            </a:r>
            <a:r>
              <a:rPr lang="en-US" sz="2300" dirty="0" err="1" smtClean="0"/>
              <a:t>arachidonic</a:t>
            </a:r>
            <a:r>
              <a:rPr lang="en-US" sz="2300" dirty="0" smtClean="0"/>
              <a:t> acid </a:t>
            </a: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en-US" sz="2300" dirty="0" smtClean="0"/>
              <a:t>+ IP3 </a:t>
            </a:r>
            <a:r>
              <a:rPr lang="en-GB" sz="2300" dirty="0" smtClean="0">
                <a:sym typeface="Wingdings" pitchFamily="2" charset="2"/>
              </a:rPr>
              <a:t> activation of</a:t>
            </a:r>
            <a:r>
              <a:rPr lang="en-US" sz="2300" dirty="0" smtClean="0"/>
              <a:t> Ca</a:t>
            </a:r>
            <a:r>
              <a:rPr lang="en-US" sz="2300" baseline="30000" dirty="0" smtClean="0"/>
              <a:t>2+</a:t>
            </a:r>
            <a:r>
              <a:rPr lang="en-US" sz="2300" dirty="0" smtClean="0"/>
              <a:t> </a:t>
            </a:r>
            <a:r>
              <a:rPr lang="en-US" sz="2300" dirty="0" err="1" smtClean="0"/>
              <a:t>signalling</a:t>
            </a:r>
            <a:endParaRPr lang="cs-CZ" sz="2300" dirty="0" smtClean="0"/>
          </a:p>
        </p:txBody>
      </p:sp>
      <p:pic>
        <p:nvPicPr>
          <p:cNvPr id="23555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150" y="2027238"/>
            <a:ext cx="527685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886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11755</TotalTime>
  <Words>503</Words>
  <Application>Microsoft Office PowerPoint</Application>
  <PresentationFormat>Předvádění na obrazovce (4:3)</PresentationFormat>
  <Paragraphs>153</Paragraphs>
  <Slides>22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Prezentace aplikace PowerPoint</vt:lpstr>
      <vt:lpstr>INTRACELLULAR signals as target to toxicants</vt:lpstr>
      <vt:lpstr>Intracellular signal transduction: target of toxicants</vt:lpstr>
      <vt:lpstr>Signal transduction - principles</vt:lpstr>
      <vt:lpstr>Prezentace aplikace PowerPoint</vt:lpstr>
      <vt:lpstr>Prezentace aplikace PowerPoint</vt:lpstr>
      <vt:lpstr>Prezentace aplikace PowerPoint</vt:lpstr>
      <vt:lpstr>Mitogen Activated Protein Kinases (MAPKs)  &amp; dependent effects</vt:lpstr>
      <vt:lpstr>Prezentace aplikace PowerPoint</vt:lpstr>
      <vt:lpstr>Prezentace aplikace PowerPoint</vt:lpstr>
      <vt:lpstr>Different “types” of signalling crosstalk  networks</vt:lpstr>
      <vt:lpstr>Disruption of intracellular signaling - EXAMPLES</vt:lpstr>
      <vt:lpstr>Prezentace aplikace PowerPoint</vt:lpstr>
      <vt:lpstr>Prezentace aplikace PowerPoint</vt:lpstr>
      <vt:lpstr>Cell and its basic functions and life trajectories</vt:lpstr>
      <vt:lpstr>Influence of toxicity mechanisms on cellular life trajectories </vt:lpstr>
      <vt:lpstr>CELL CYCLE and its careful CONTROL - importance</vt:lpstr>
      <vt:lpstr>Cell cycle regulation and control </vt:lpstr>
      <vt:lpstr>Role and functions of p53 </vt:lpstr>
      <vt:lpstr>Example - p53 in control of intracellular stress / such as DNA damage</vt:lpstr>
      <vt:lpstr>Cell deaths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199</cp:revision>
  <dcterms:created xsi:type="dcterms:W3CDTF">2010-05-17T15:27:49Z</dcterms:created>
  <dcterms:modified xsi:type="dcterms:W3CDTF">2016-11-02T15:48:21Z</dcterms:modified>
</cp:coreProperties>
</file>