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31" r:id="rId2"/>
    <p:sldId id="510" r:id="rId3"/>
    <p:sldId id="524" r:id="rId4"/>
    <p:sldId id="525" r:id="rId5"/>
    <p:sldId id="527" r:id="rId6"/>
    <p:sldId id="528" r:id="rId7"/>
    <p:sldId id="523" r:id="rId8"/>
    <p:sldId id="512" r:id="rId9"/>
    <p:sldId id="526" r:id="rId10"/>
    <p:sldId id="513" r:id="rId11"/>
    <p:sldId id="514" r:id="rId12"/>
    <p:sldId id="515" r:id="rId13"/>
    <p:sldId id="516" r:id="rId14"/>
    <p:sldId id="517" r:id="rId15"/>
    <p:sldId id="529" r:id="rId16"/>
    <p:sldId id="519" r:id="rId17"/>
    <p:sldId id="520" r:id="rId18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00" autoAdjust="0"/>
  </p:normalViewPr>
  <p:slideViewPr>
    <p:cSldViewPr>
      <p:cViewPr>
        <p:scale>
          <a:sx n="100" d="100"/>
          <a:sy n="100" d="100"/>
        </p:scale>
        <p:origin x="-12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3.12.2015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3.12.2015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08ABC7-5D4A-423D-87F9-0D3970A59648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5BC809-2D4D-4185-86DC-8AC6DAC331EA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16299-9770-4430-90AB-3D16643F5BA5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FBDF9-56C2-468A-B550-54A6B4E701AE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6ED838-A940-4F29-B705-CBEF6229C0A0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582F7E-3806-4C47-BE29-B8C925798F3B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4B679-1C7F-4742-9AF4-5FBB8A77F74C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F3D0A-A245-4850-A3F0-F323F428C56E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99EE14-DEF6-462C-8AFC-B41DDF3CA9BB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cs-CZ" sz="20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 smtClean="0">
                <a:solidFill>
                  <a:srgbClr val="FF3300"/>
                </a:solidFill>
              </a:rPr>
              <a:t>10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cs-CZ" sz="3600" b="1" dirty="0" smtClean="0">
                <a:solidFill>
                  <a:srgbClr val="FF3300"/>
                </a:solidFill>
              </a:rPr>
              <a:t>BIOMARKERS</a:t>
            </a:r>
          </a:p>
          <a:p>
            <a:pPr algn="ctr" eaLnBrk="0" hangingPunct="0"/>
            <a:r>
              <a:rPr lang="cs-CZ" sz="3600" b="1" dirty="0" err="1" smtClean="0">
                <a:solidFill>
                  <a:srgbClr val="FF3300"/>
                </a:solidFill>
              </a:rPr>
              <a:t>Introduction</a:t>
            </a:r>
            <a:endParaRPr lang="en-GB" sz="3600" b="1" dirty="0" smtClean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2750840" cy="2654424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Biomarkers </a:t>
            </a:r>
            <a:r>
              <a:rPr lang="cs-CZ" smtClean="0">
                <a:solidFill>
                  <a:schemeClr val="tx1"/>
                </a:solidFill>
              </a:rPr>
              <a:t/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at different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levels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of biological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organisation</a:t>
            </a:r>
          </a:p>
        </p:txBody>
      </p:sp>
      <p:pic>
        <p:nvPicPr>
          <p:cNvPr id="6147" name="Picture 1027" descr="C:\Documents and Settings\Ludek Blaha\Dokumenty\katedra\vyuka\Biomarkery-Mechanismy\_SCAN_Gen&amp;Apll_Toxicology\1842.jpg"/>
          <p:cNvPicPr>
            <a:picLocks noChangeAspect="1" noChangeArrowheads="1"/>
          </p:cNvPicPr>
          <p:nvPr/>
        </p:nvPicPr>
        <p:blipFill>
          <a:blip r:embed="rId3" cstate="print"/>
          <a:srcRect t="2727" r="2856" b="19090"/>
          <a:stretch>
            <a:fillRect/>
          </a:stretch>
        </p:blipFill>
        <p:spPr bwMode="auto">
          <a:xfrm>
            <a:off x="3657600" y="152400"/>
            <a:ext cx="518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</a:rPr>
              <a:t>Biomarkers </a:t>
            </a:r>
            <a:r>
              <a:rPr lang="cs-CZ" sz="2800" dirty="0" smtClean="0">
                <a:solidFill>
                  <a:schemeClr val="tx1"/>
                </a:solidFill>
              </a:rPr>
              <a:t>- </a:t>
            </a:r>
            <a:r>
              <a:rPr lang="cs-CZ" sz="2800" dirty="0" err="1" smtClean="0">
                <a:solidFill>
                  <a:schemeClr val="tx1"/>
                </a:solidFill>
              </a:rPr>
              <a:t>classification</a:t>
            </a:r>
            <a:endParaRPr lang="cs-CZ" sz="28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97296" y="1052736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 smtClean="0"/>
              <a:t>Categorization</a:t>
            </a:r>
            <a:r>
              <a:rPr lang="cs-CZ" sz="2400" b="1" dirty="0" smtClean="0"/>
              <a:t> by US </a:t>
            </a:r>
            <a:r>
              <a:rPr lang="cs-CZ" sz="2400" b="1" dirty="0" err="1" smtClean="0"/>
              <a:t>National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Academy</a:t>
            </a:r>
            <a:r>
              <a:rPr lang="cs-CZ" sz="2400" b="1" dirty="0" smtClean="0"/>
              <a:t> of </a:t>
            </a:r>
            <a:r>
              <a:rPr lang="cs-CZ" sz="2400" b="1" dirty="0" err="1" smtClean="0"/>
              <a:t>Sciences</a:t>
            </a:r>
            <a:endParaRPr lang="cs-CZ" sz="2400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/>
              <a:t>	</a:t>
            </a:r>
            <a:r>
              <a:rPr lang="cs-CZ" sz="1800" dirty="0" smtClean="0">
                <a:solidFill>
                  <a:schemeClr val="tx2"/>
                </a:solidFill>
              </a:rPr>
              <a:t>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</a:t>
            </a:r>
            <a:r>
              <a:rPr lang="cs-CZ" sz="1800" dirty="0" err="1" smtClean="0">
                <a:solidFill>
                  <a:schemeClr val="tx2"/>
                </a:solidFill>
              </a:rPr>
              <a:t>exposure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	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response </a:t>
            </a:r>
            <a:r>
              <a:rPr lang="cs-CZ" sz="1800" dirty="0" err="1" smtClean="0">
                <a:solidFill>
                  <a:schemeClr val="tx2"/>
                </a:solidFill>
              </a:rPr>
              <a:t>or</a:t>
            </a:r>
            <a:r>
              <a:rPr lang="cs-CZ" sz="1800" dirty="0" smtClean="0">
                <a:solidFill>
                  <a:schemeClr val="tx2"/>
                </a:solidFill>
              </a:rPr>
              <a:t> </a:t>
            </a:r>
            <a:r>
              <a:rPr lang="cs-CZ" sz="1800" dirty="0" err="1" smtClean="0">
                <a:solidFill>
                  <a:schemeClr val="tx2"/>
                </a:solidFill>
              </a:rPr>
              <a:t>effect</a:t>
            </a:r>
            <a:endParaRPr lang="cs-CZ" sz="1800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chemeClr val="tx2"/>
                </a:solidFill>
              </a:rPr>
              <a:t>	- </a:t>
            </a:r>
            <a:r>
              <a:rPr lang="cs-CZ" sz="1800" dirty="0" err="1" smtClean="0">
                <a:solidFill>
                  <a:schemeClr val="tx2"/>
                </a:solidFill>
              </a:rPr>
              <a:t>Biomarkers</a:t>
            </a:r>
            <a:r>
              <a:rPr lang="cs-CZ" sz="1800" dirty="0" smtClean="0">
                <a:solidFill>
                  <a:schemeClr val="tx2"/>
                </a:solidFill>
              </a:rPr>
              <a:t> of susceptibility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500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b="1" dirty="0" err="1" smtClean="0"/>
              <a:t>Continuum</a:t>
            </a:r>
            <a:r>
              <a:rPr lang="cs-CZ" b="1" dirty="0" smtClean="0"/>
              <a:t> </a:t>
            </a:r>
            <a:r>
              <a:rPr lang="cs-CZ" b="1" dirty="0" err="1" smtClean="0"/>
              <a:t>exists</a:t>
            </a:r>
            <a:r>
              <a:rPr lang="cs-CZ" b="1" dirty="0" smtClean="0"/>
              <a:t> </a:t>
            </a:r>
            <a:r>
              <a:rPr lang="cs-CZ" b="1" dirty="0" err="1" smtClean="0"/>
              <a:t>among</a:t>
            </a:r>
            <a:r>
              <a:rPr lang="cs-CZ" b="1" dirty="0" smtClean="0"/>
              <a:t> </a:t>
            </a:r>
            <a:r>
              <a:rPr lang="cs-CZ" b="1" dirty="0" err="1" smtClean="0"/>
              <a:t>biomarkers</a:t>
            </a:r>
            <a:endParaRPr lang="cs-CZ" b="1" dirty="0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2000" b="1" dirty="0" smtClean="0"/>
              <a:t>	</a:t>
            </a:r>
            <a:r>
              <a:rPr lang="cs-CZ" sz="2000" u="sng" dirty="0" err="1" smtClean="0"/>
              <a:t>example</a:t>
            </a:r>
            <a:r>
              <a:rPr lang="cs-CZ" sz="2000" u="sng" dirty="0" smtClean="0"/>
              <a:t>: </a:t>
            </a:r>
            <a:r>
              <a:rPr lang="cs-CZ" sz="2000" dirty="0" err="1" smtClean="0"/>
              <a:t>adducts</a:t>
            </a:r>
            <a:r>
              <a:rPr lang="cs-CZ" sz="2000" dirty="0" smtClean="0"/>
              <a:t> of </a:t>
            </a:r>
            <a:r>
              <a:rPr lang="cs-CZ" sz="2000" dirty="0" err="1" smtClean="0"/>
              <a:t>toxicant</a:t>
            </a:r>
            <a:r>
              <a:rPr lang="cs-CZ" sz="2000" dirty="0" smtClean="0"/>
              <a:t> to DNA	</a:t>
            </a:r>
            <a:br>
              <a:rPr lang="cs-CZ" sz="2000" dirty="0" smtClean="0"/>
            </a:br>
            <a:r>
              <a:rPr lang="cs-CZ" sz="2000" dirty="0" smtClean="0"/>
              <a:t>    ? </a:t>
            </a:r>
            <a:r>
              <a:rPr lang="cs-CZ" sz="2000" i="1" dirty="0" err="1" smtClean="0"/>
              <a:t>biomarker</a:t>
            </a:r>
            <a:r>
              <a:rPr lang="cs-CZ" sz="2000" i="1" dirty="0" smtClean="0"/>
              <a:t> of </a:t>
            </a:r>
            <a:r>
              <a:rPr lang="cs-CZ" sz="2000" i="1" dirty="0" err="1" smtClean="0"/>
              <a:t>exposure</a:t>
            </a:r>
            <a:r>
              <a:rPr lang="cs-CZ" sz="2000" i="1" dirty="0" smtClean="0"/>
              <a:t> /  ? response 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dirty="0" smtClean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Various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types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Specific (selective) </a:t>
            </a:r>
            <a:r>
              <a:rPr lang="en-GB" b="1" dirty="0" smtClean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Biomarkers selectively reflecting specific types (mechanisms) of toxicity</a:t>
            </a:r>
          </a:p>
          <a:p>
            <a:pPr lvl="2"/>
            <a:r>
              <a:rPr lang="en-GB" dirty="0" smtClean="0"/>
              <a:t>E.g. inhibition of </a:t>
            </a:r>
            <a:r>
              <a:rPr lang="en-GB" dirty="0" err="1" smtClean="0"/>
              <a:t>AcCholE</a:t>
            </a:r>
            <a:r>
              <a:rPr lang="en-GB" dirty="0" smtClean="0"/>
              <a:t> : </a:t>
            </a:r>
            <a:br>
              <a:rPr lang="en-GB" dirty="0" smtClean="0"/>
            </a:br>
            <a:r>
              <a:rPr lang="en-GB" dirty="0" smtClean="0"/>
              <a:t>	exposure = organophosphates; effect = neurotoxicity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+</a:t>
            </a:r>
            <a:r>
              <a:rPr lang="en-GB" dirty="0" smtClean="0"/>
              <a:t> provides specific information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-  </a:t>
            </a:r>
            <a:r>
              <a:rPr lang="en-GB" dirty="0" smtClean="0"/>
              <a:t>multiple biomarkers must be measured in parallel</a:t>
            </a:r>
          </a:p>
          <a:p>
            <a:endParaRPr lang="cs-CZ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Non-specific (non-selective) </a:t>
            </a:r>
            <a:r>
              <a:rPr lang="en-GB" b="1" dirty="0" smtClean="0"/>
              <a:t>in vivo biomarkers 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Biomarkers of general stress</a:t>
            </a:r>
          </a:p>
          <a:p>
            <a:pPr lvl="2"/>
            <a:r>
              <a:rPr lang="en-GB" dirty="0" smtClean="0"/>
              <a:t>E.g. induction of Heat Shock Proteins (</a:t>
            </a:r>
            <a:r>
              <a:rPr lang="en-GB" dirty="0" err="1" smtClean="0"/>
              <a:t>hsp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+</a:t>
            </a:r>
            <a:r>
              <a:rPr lang="en-GB" dirty="0" smtClean="0"/>
              <a:t> general information about stress </a:t>
            </a:r>
          </a:p>
          <a:p>
            <a:pPr>
              <a:buNone/>
            </a:pPr>
            <a:r>
              <a:rPr lang="cs-CZ" dirty="0" smtClean="0"/>
              <a:t>	</a:t>
            </a:r>
            <a:r>
              <a:rPr lang="en-GB" b="1" dirty="0" smtClean="0"/>
              <a:t>- </a:t>
            </a:r>
            <a:r>
              <a:rPr lang="en-GB" dirty="0" smtClean="0"/>
              <a:t>sensitive to many "stressors" (temperature, salinity ...)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Sa</a:t>
            </a:r>
            <a:r>
              <a:rPr lang="cs-CZ" dirty="0" err="1" smtClean="0">
                <a:solidFill>
                  <a:schemeClr val="tx1"/>
                </a:solidFill>
              </a:rPr>
              <a:t>mpling</a:t>
            </a:r>
            <a:r>
              <a:rPr lang="en-GB" dirty="0" smtClean="0">
                <a:solidFill>
                  <a:schemeClr val="tx1"/>
                </a:solidFill>
              </a:rPr>
              <a:t> biological materials for biomarker analyses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96753"/>
            <a:ext cx="8291264" cy="2448271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Non-destructive (non-invasive)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blood / </a:t>
            </a:r>
            <a:r>
              <a:rPr lang="en-GB" dirty="0" err="1" smtClean="0"/>
              <a:t>haemolymph</a:t>
            </a:r>
            <a:r>
              <a:rPr lang="en-GB" dirty="0" smtClean="0"/>
              <a:t> collection &amp; analyses</a:t>
            </a:r>
            <a:endParaRPr lang="cs-CZ" dirty="0" smtClean="0"/>
          </a:p>
          <a:p>
            <a:pPr lvl="1"/>
            <a:r>
              <a:rPr lang="en-GB" dirty="0" smtClean="0"/>
              <a:t>skin, feather, hair …</a:t>
            </a:r>
            <a:endParaRPr lang="cs-CZ" dirty="0" smtClean="0"/>
          </a:p>
          <a:p>
            <a:pPr lvl="1">
              <a:buNone/>
            </a:pPr>
            <a:r>
              <a:rPr lang="cs-CZ" dirty="0" smtClean="0"/>
              <a:t>(</a:t>
            </a:r>
            <a:r>
              <a:rPr lang="en-GB" dirty="0" smtClean="0"/>
              <a:t>life of the organism not affected</a:t>
            </a:r>
            <a:r>
              <a:rPr lang="cs-CZ" dirty="0" smtClean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>
                <a:solidFill>
                  <a:schemeClr val="tx2"/>
                </a:solidFill>
              </a:rPr>
              <a:t>Destructive (invasive)</a:t>
            </a:r>
            <a:endParaRPr lang="cs-CZ" b="1" dirty="0" smtClean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whole animal 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 3R principles: maximum use of the material</a:t>
            </a:r>
          </a:p>
          <a:p>
            <a:pPr lvl="1"/>
            <a:r>
              <a:rPr lang="en-GB" dirty="0" smtClean="0"/>
              <a:t>multiple biomarker evaluation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pic>
        <p:nvPicPr>
          <p:cNvPr id="5" name="Picture 5" descr="1851"/>
          <p:cNvPicPr>
            <a:picLocks noChangeAspect="1" noChangeArrowheads="1"/>
          </p:cNvPicPr>
          <p:nvPr/>
        </p:nvPicPr>
        <p:blipFill>
          <a:blip r:embed="rId3" cstate="print"/>
          <a:srcRect l="12408" t="5124" r="14758" b="11774"/>
          <a:stretch>
            <a:fillRect/>
          </a:stretch>
        </p:blipFill>
        <p:spPr bwMode="auto">
          <a:xfrm>
            <a:off x="4572000" y="3154613"/>
            <a:ext cx="4536504" cy="36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 smtClean="0">
                <a:solidFill>
                  <a:schemeClr val="tx1"/>
                </a:solidFill>
              </a:rPr>
              <a:t>EXAMPLE</a:t>
            </a:r>
            <a:br>
              <a:rPr lang="cs-CZ" sz="1600" smtClean="0">
                <a:solidFill>
                  <a:schemeClr val="tx1"/>
                </a:solidFill>
              </a:rPr>
            </a:br>
            <a:r>
              <a:rPr lang="cs-CZ" sz="1600" b="0" smtClean="0">
                <a:solidFill>
                  <a:schemeClr val="tx1"/>
                </a:solidFill>
              </a:rPr>
              <a:t>- Paracetamol</a:t>
            </a:r>
          </a:p>
        </p:txBody>
      </p:sp>
      <p:pic>
        <p:nvPicPr>
          <p:cNvPr id="53250" name="Picture 2" descr="http://upload.wikimedia.org/wikipedia/commons/thumb/1/12/Paracetamol_metabolism.svg/2000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509" y="523452"/>
            <a:ext cx="5857875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1751112" cy="457200"/>
          </a:xfrm>
        </p:spPr>
        <p:txBody>
          <a:bodyPr/>
          <a:lstStyle/>
          <a:p>
            <a:pPr eaLnBrk="1" hangingPunct="1"/>
            <a:r>
              <a:rPr lang="cs-CZ" sz="1600" smtClean="0">
                <a:solidFill>
                  <a:schemeClr val="tx1"/>
                </a:solidFill>
              </a:rPr>
              <a:t>EXAMPLE</a:t>
            </a:r>
            <a:br>
              <a:rPr lang="cs-CZ" sz="1600" smtClean="0">
                <a:solidFill>
                  <a:schemeClr val="tx1"/>
                </a:solidFill>
              </a:rPr>
            </a:br>
            <a:r>
              <a:rPr lang="cs-CZ" sz="1600" b="0" smtClean="0">
                <a:solidFill>
                  <a:schemeClr val="tx1"/>
                </a:solidFill>
              </a:rPr>
              <a:t>- Paracetamol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paracetamol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parent</a:t>
            </a:r>
            <a:r>
              <a:rPr lang="cs-CZ" sz="1600" dirty="0" smtClean="0"/>
              <a:t> </a:t>
            </a:r>
            <a:r>
              <a:rPr lang="cs-CZ" sz="1600" dirty="0" err="1" smtClean="0"/>
              <a:t>compound</a:t>
            </a:r>
            <a:r>
              <a:rPr lang="cs-CZ" sz="1600" dirty="0" smtClean="0"/>
              <a:t> </a:t>
            </a:r>
            <a:r>
              <a:rPr lang="cs-CZ" sz="1600" dirty="0" err="1" smtClean="0"/>
              <a:t>measurement</a:t>
            </a:r>
            <a:r>
              <a:rPr lang="cs-CZ" sz="1600" dirty="0" smtClean="0"/>
              <a:t> -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</a:t>
            </a:r>
            <a:r>
              <a:rPr lang="cs-CZ" sz="1600" b="1" dirty="0" smtClean="0">
                <a:solidFill>
                  <a:schemeClr val="tx2"/>
                </a:solidFill>
              </a:rPr>
              <a:t> of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activation</a:t>
            </a:r>
            <a:r>
              <a:rPr lang="cs-CZ" sz="1600" dirty="0" smtClean="0"/>
              <a:t> to </a:t>
            </a:r>
            <a:r>
              <a:rPr lang="cs-CZ" sz="1600" dirty="0" err="1" smtClean="0"/>
              <a:t>reactive</a:t>
            </a:r>
            <a:r>
              <a:rPr lang="cs-CZ" sz="1600" dirty="0" smtClean="0"/>
              <a:t> metabolite (N-</a:t>
            </a:r>
            <a:r>
              <a:rPr lang="cs-CZ" sz="1600" dirty="0" err="1" smtClean="0"/>
              <a:t>ac</a:t>
            </a:r>
            <a:r>
              <a:rPr lang="cs-CZ" sz="1600" dirty="0" smtClean="0"/>
              <a:t>-p-</a:t>
            </a:r>
            <a:r>
              <a:rPr lang="cs-CZ" sz="1600" dirty="0" err="1" smtClean="0"/>
              <a:t>benzoquinone</a:t>
            </a:r>
            <a:r>
              <a:rPr lang="cs-CZ" sz="1600" dirty="0" smtClean="0"/>
              <a:t>, NAPQI) by CYP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reaction with GSH / measurement </a:t>
            </a:r>
            <a:r>
              <a:rPr lang="cs-CZ" sz="1600" dirty="0" smtClean="0"/>
              <a:t>– </a:t>
            </a:r>
            <a:r>
              <a:rPr lang="cs-CZ" sz="1600" dirty="0" err="1" smtClean="0"/>
              <a:t>levels</a:t>
            </a:r>
            <a:r>
              <a:rPr lang="cs-CZ" sz="1600" dirty="0" smtClean="0"/>
              <a:t> of </a:t>
            </a:r>
            <a:r>
              <a:rPr lang="cs-CZ" sz="1600" dirty="0" err="1" smtClean="0"/>
              <a:t>CYPs</a:t>
            </a:r>
            <a:r>
              <a:rPr lang="en-US" sz="1600" dirty="0" smtClean="0"/>
              <a:t>; </a:t>
            </a:r>
            <a:r>
              <a:rPr lang="en-US" sz="1600" b="1" dirty="0" smtClean="0">
                <a:solidFill>
                  <a:schemeClr val="tx2"/>
                </a:solidFill>
              </a:rPr>
              <a:t>levels of GSH</a:t>
            </a:r>
            <a:r>
              <a:rPr lang="cs-CZ" sz="1600" b="1" dirty="0" smtClean="0">
                <a:solidFill>
                  <a:schemeClr val="tx2"/>
                </a:solidFill>
              </a:rPr>
              <a:t> – susceptibility</a:t>
            </a:r>
            <a:endParaRPr lang="cs-CZ" sz="1600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GSH-NAPQI </a:t>
            </a:r>
            <a:r>
              <a:rPr lang="cs-CZ" sz="1600" dirty="0" err="1" smtClean="0"/>
              <a:t>conjugate</a:t>
            </a:r>
            <a:r>
              <a:rPr lang="cs-CZ" sz="1600" dirty="0" smtClean="0"/>
              <a:t> –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r>
              <a:rPr lang="cs-CZ" sz="1600" b="1" dirty="0" smtClean="0">
                <a:solidFill>
                  <a:schemeClr val="tx2"/>
                </a:solidFill>
              </a:rPr>
              <a:t>, susceptibility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NAPQI-protein </a:t>
            </a:r>
            <a:r>
              <a:rPr lang="cs-CZ" sz="1600" dirty="0" err="1" smtClean="0"/>
              <a:t>adducts</a:t>
            </a:r>
            <a:r>
              <a:rPr lang="cs-CZ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 </a:t>
            </a:r>
            <a:r>
              <a:rPr lang="en-US" sz="1600" dirty="0" err="1" smtClean="0"/>
              <a:t>toxicit</a:t>
            </a:r>
            <a:r>
              <a:rPr lang="cs-CZ" sz="1600" dirty="0" smtClean="0"/>
              <a:t>y: </a:t>
            </a:r>
            <a:r>
              <a:rPr lang="cs-CZ" sz="1600" b="1" dirty="0" err="1" smtClean="0">
                <a:solidFill>
                  <a:schemeClr val="tx2"/>
                </a:solidFill>
              </a:rPr>
              <a:t>exposure</a:t>
            </a:r>
            <a:r>
              <a:rPr lang="cs-CZ" sz="1600" b="1" dirty="0" smtClean="0">
                <a:solidFill>
                  <a:schemeClr val="tx2"/>
                </a:solidFill>
              </a:rPr>
              <a:t>, </a:t>
            </a:r>
            <a:r>
              <a:rPr lang="cs-CZ" sz="1600" b="1" dirty="0" err="1" smtClean="0">
                <a:solidFill>
                  <a:schemeClr val="tx2"/>
                </a:solidFill>
              </a:rPr>
              <a:t>effective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dose</a:t>
            </a:r>
            <a:endParaRPr lang="cs-CZ" sz="16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err="1" smtClean="0"/>
              <a:t>adaptations</a:t>
            </a:r>
            <a:r>
              <a:rPr lang="cs-CZ" sz="1600" dirty="0" smtClean="0"/>
              <a:t>: GSH </a:t>
            </a:r>
            <a:r>
              <a:rPr lang="cs-CZ" sz="1600" dirty="0" err="1" smtClean="0"/>
              <a:t>depletion</a:t>
            </a:r>
            <a:r>
              <a:rPr lang="cs-CZ" sz="1600" dirty="0" smtClean="0"/>
              <a:t>, </a:t>
            </a:r>
            <a:r>
              <a:rPr lang="cs-CZ" sz="1600" dirty="0" err="1" smtClean="0"/>
              <a:t>inhibition</a:t>
            </a:r>
            <a:r>
              <a:rPr lang="cs-CZ" sz="1600" dirty="0" smtClean="0"/>
              <a:t> of protein </a:t>
            </a:r>
            <a:r>
              <a:rPr lang="cs-CZ" sz="1600" dirty="0" err="1" smtClean="0"/>
              <a:t>synthesis</a:t>
            </a:r>
            <a:r>
              <a:rPr lang="cs-CZ" sz="1600" dirty="0" smtClean="0"/>
              <a:t> –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biomarkers</a:t>
            </a:r>
            <a:r>
              <a:rPr lang="cs-CZ" sz="1600" b="1" dirty="0" smtClean="0">
                <a:solidFill>
                  <a:schemeClr val="tx2"/>
                </a:solidFill>
              </a:rPr>
              <a:t> of response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Both"/>
            </a:pPr>
            <a:r>
              <a:rPr lang="cs-CZ" sz="1600" dirty="0" smtClean="0"/>
              <a:t>protein </a:t>
            </a:r>
            <a:r>
              <a:rPr lang="cs-CZ" sz="1600" dirty="0" err="1" smtClean="0"/>
              <a:t>alkylation</a:t>
            </a:r>
            <a:r>
              <a:rPr lang="cs-CZ" sz="1600" dirty="0" smtClean="0"/>
              <a:t> </a:t>
            </a: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degeneration of </a:t>
            </a:r>
            <a:r>
              <a:rPr lang="en-US" sz="1600" dirty="0" err="1" smtClean="0"/>
              <a:t>hepatoc</a:t>
            </a:r>
            <a:r>
              <a:rPr lang="cs-CZ" sz="1600" dirty="0" err="1" smtClean="0"/>
              <a:t>ytes</a:t>
            </a:r>
            <a:r>
              <a:rPr lang="cs-CZ" sz="1600" dirty="0" smtClean="0"/>
              <a:t>: </a:t>
            </a:r>
            <a:r>
              <a:rPr lang="cs-CZ" sz="1600" dirty="0" err="1" smtClean="0"/>
              <a:t>necrosis</a:t>
            </a:r>
            <a:r>
              <a:rPr lang="cs-CZ" sz="1600" dirty="0" smtClean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GB" sz="1600" dirty="0" smtClean="0">
                <a:sym typeface="Wingdings" pitchFamily="2" charset="2"/>
              </a:rPr>
              <a:t></a:t>
            </a:r>
            <a:r>
              <a:rPr lang="en-US" sz="1600" dirty="0" smtClean="0"/>
              <a:t> increase concentrations of </a:t>
            </a:r>
            <a:r>
              <a:rPr lang="en-US" sz="1600" dirty="0" err="1" smtClean="0"/>
              <a:t>bilirubin</a:t>
            </a:r>
            <a:r>
              <a:rPr lang="en-US" sz="1600" dirty="0" smtClean="0"/>
              <a:t> in plasma + inflammation - </a:t>
            </a:r>
            <a:r>
              <a:rPr lang="cs-CZ" sz="1600" b="1" dirty="0" smtClean="0">
                <a:solidFill>
                  <a:schemeClr val="tx2"/>
                </a:solidFill>
              </a:rPr>
              <a:t>response / </a:t>
            </a:r>
            <a:r>
              <a:rPr lang="cs-CZ" sz="1600" b="1" dirty="0" err="1" smtClean="0">
                <a:solidFill>
                  <a:schemeClr val="tx2"/>
                </a:solidFill>
              </a:rPr>
              <a:t>effect</a:t>
            </a:r>
            <a:endParaRPr lang="cs-CZ" sz="1600" b="1" dirty="0" smtClean="0">
              <a:solidFill>
                <a:schemeClr val="tx2"/>
              </a:solidFill>
            </a:endParaRPr>
          </a:p>
        </p:txBody>
      </p:sp>
      <p:pic>
        <p:nvPicPr>
          <p:cNvPr id="10244" name="Picture 4" descr="C:\Documents and Settings\Ludek Blaha\Dokumenty\katedra\vyuka\Biomarkery-Mechanismy\_SCAN_Gen&amp;Apll_Toxicology\1843.jpg"/>
          <p:cNvPicPr>
            <a:picLocks noChangeAspect="1" noChangeArrowheads="1"/>
          </p:cNvPicPr>
          <p:nvPr/>
        </p:nvPicPr>
        <p:blipFill>
          <a:blip r:embed="rId3" cstate="print"/>
          <a:srcRect t="2815" r="4167" b="15802"/>
          <a:stretch>
            <a:fillRect/>
          </a:stretch>
        </p:blipFill>
        <p:spPr bwMode="auto">
          <a:xfrm>
            <a:off x="2051720" y="116632"/>
            <a:ext cx="70104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43000"/>
            <a:ext cx="18288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solidFill>
                  <a:schemeClr val="tx1"/>
                </a:solidFill>
              </a:rPr>
              <a:t>Toxici</a:t>
            </a:r>
            <a:r>
              <a:rPr lang="en-GB" sz="2800" dirty="0" err="1" smtClean="0">
                <a:solidFill>
                  <a:schemeClr val="tx1"/>
                </a:solidFill>
              </a:rPr>
              <a:t>ty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b</a:t>
            </a:r>
            <a:r>
              <a:rPr lang="en-US" sz="2800" dirty="0" err="1" smtClean="0">
                <a:solidFill>
                  <a:schemeClr val="tx1"/>
                </a:solidFill>
              </a:rPr>
              <a:t>iomarkers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cs-CZ" sz="2800" dirty="0" smtClean="0">
                <a:solidFill>
                  <a:schemeClr val="tx1"/>
                </a:solidFill>
              </a:rPr>
              <a:t>– </a:t>
            </a:r>
            <a:r>
              <a:rPr lang="cs-CZ" sz="2800" b="0" dirty="0" err="1" smtClean="0">
                <a:solidFill>
                  <a:schemeClr val="tx1"/>
                </a:solidFill>
              </a:rPr>
              <a:t>example</a:t>
            </a:r>
            <a:r>
              <a:rPr lang="en-US" sz="2800" b="0" dirty="0" smtClean="0">
                <a:solidFill>
                  <a:schemeClr val="tx1"/>
                </a:solidFill>
              </a:rPr>
              <a:t>s</a:t>
            </a:r>
            <a:endParaRPr lang="cs-CZ" sz="2800" b="0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4" descr="1847"/>
          <p:cNvPicPr>
            <a:picLocks noChangeAspect="1" noChangeArrowheads="1"/>
          </p:cNvPicPr>
          <p:nvPr/>
        </p:nvPicPr>
        <p:blipFill>
          <a:blip r:embed="rId3" cstate="print"/>
          <a:srcRect t="2809" r="3334"/>
          <a:stretch>
            <a:fillRect/>
          </a:stretch>
        </p:blipFill>
        <p:spPr bwMode="auto">
          <a:xfrm>
            <a:off x="0" y="836712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94"/>
          <p:cNvPicPr>
            <a:picLocks noChangeAspect="1" noChangeArrowheads="1"/>
          </p:cNvPicPr>
          <p:nvPr/>
        </p:nvPicPr>
        <p:blipFill>
          <a:blip r:embed="rId3" cstate="print"/>
          <a:srcRect t="2222" b="3334"/>
          <a:stretch>
            <a:fillRect/>
          </a:stretch>
        </p:blipFill>
        <p:spPr bwMode="auto">
          <a:xfrm>
            <a:off x="3352800" y="152400"/>
            <a:ext cx="538003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04800" y="304800"/>
            <a:ext cx="2122697" cy="224676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latin typeface="Arial" charset="0"/>
              </a:rPr>
              <a:t>Other</a:t>
            </a:r>
            <a:endParaRPr lang="cs-CZ" sz="2800" b="1" dirty="0">
              <a:latin typeface="Arial" charset="0"/>
            </a:endParaRPr>
          </a:p>
          <a:p>
            <a:pPr algn="ctr"/>
            <a:r>
              <a:rPr lang="cs-CZ" sz="2800" b="1" dirty="0" err="1">
                <a:latin typeface="Arial" charset="0"/>
              </a:rPr>
              <a:t>examples</a:t>
            </a:r>
            <a:r>
              <a:rPr lang="cs-CZ" sz="2800" b="1" dirty="0">
                <a:latin typeface="Arial" charset="0"/>
              </a:rPr>
              <a:t/>
            </a:r>
            <a:br>
              <a:rPr lang="cs-CZ" sz="2800" b="1" dirty="0">
                <a:latin typeface="Arial" charset="0"/>
              </a:rPr>
            </a:br>
            <a:endParaRPr lang="cs-CZ" sz="2800" b="1" dirty="0">
              <a:latin typeface="Arial" charset="0"/>
            </a:endParaRPr>
          </a:p>
          <a:p>
            <a:pPr algn="ctr"/>
            <a:r>
              <a:rPr lang="cs-CZ" sz="2800" b="1" dirty="0">
                <a:latin typeface="Arial" charset="0"/>
              </a:rPr>
              <a:t>Toxicity</a:t>
            </a:r>
            <a:br>
              <a:rPr lang="cs-CZ" sz="2800" b="1" dirty="0">
                <a:latin typeface="Arial" charset="0"/>
              </a:rPr>
            </a:br>
            <a:r>
              <a:rPr lang="cs-CZ" sz="2800" b="1" dirty="0" err="1">
                <a:latin typeface="Arial" charset="0"/>
              </a:rPr>
              <a:t>biomarkers</a:t>
            </a:r>
            <a:endParaRPr lang="cs-CZ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Definition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and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applications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5273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/>
              <a:t>- </a:t>
            </a:r>
            <a:r>
              <a:rPr lang="cs-CZ" dirty="0" err="1" smtClean="0"/>
              <a:t>markers</a:t>
            </a:r>
            <a:r>
              <a:rPr lang="cs-CZ" dirty="0" smtClean="0"/>
              <a:t> in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sufficently</a:t>
            </a:r>
            <a:r>
              <a:rPr lang="cs-CZ" dirty="0" smtClean="0"/>
              <a:t> </a:t>
            </a:r>
            <a:r>
              <a:rPr lang="cs-CZ" dirty="0" err="1" smtClean="0"/>
              <a:t>long</a:t>
            </a:r>
            <a:r>
              <a:rPr lang="cs-CZ" dirty="0" smtClean="0"/>
              <a:t> half-</a:t>
            </a:r>
            <a:r>
              <a:rPr lang="cs-CZ" dirty="0" err="1" smtClean="0"/>
              <a:t>life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allow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i="1" dirty="0" err="1" smtClean="0">
                <a:solidFill>
                  <a:schemeClr val="tx2"/>
                </a:solidFill>
              </a:rPr>
              <a:t>where</a:t>
            </a:r>
            <a:r>
              <a:rPr lang="cs-CZ" i="1" dirty="0" smtClean="0">
                <a:solidFill>
                  <a:schemeClr val="tx2"/>
                </a:solidFill>
              </a:rPr>
              <a:t> </a:t>
            </a: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biological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chemeClr val="tx2"/>
                </a:solidFill>
              </a:rPr>
              <a:t>to </a:t>
            </a:r>
            <a:r>
              <a:rPr lang="cs-CZ" i="1" dirty="0" err="1" smtClean="0">
                <a:solidFill>
                  <a:schemeClr val="tx2"/>
                </a:solidFill>
              </a:rPr>
              <a:t>quantify</a:t>
            </a:r>
            <a:r>
              <a:rPr lang="cs-CZ" i="1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err="1" smtClean="0"/>
              <a:t>Various</a:t>
            </a:r>
            <a:r>
              <a:rPr lang="cs-CZ" b="1" dirty="0" smtClean="0"/>
              <a:t> </a:t>
            </a:r>
            <a:r>
              <a:rPr lang="cs-CZ" b="1" dirty="0" err="1" smtClean="0"/>
              <a:t>definitions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applications</a:t>
            </a:r>
            <a:r>
              <a:rPr lang="cs-CZ" b="1" dirty="0" smtClean="0"/>
              <a:t> of „</a:t>
            </a:r>
            <a:r>
              <a:rPr lang="cs-CZ" b="1" dirty="0" err="1" smtClean="0"/>
              <a:t>biomarkers</a:t>
            </a:r>
            <a:r>
              <a:rPr lang="cs-CZ" b="1" dirty="0" smtClean="0"/>
              <a:t>“ 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– 	</a:t>
            </a:r>
            <a:r>
              <a:rPr lang="cs-CZ" dirty="0" err="1" smtClean="0"/>
              <a:t>Ecology</a:t>
            </a:r>
            <a:r>
              <a:rPr lang="cs-CZ" dirty="0" smtClean="0"/>
              <a:t> / Geology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endParaRPr lang="cs-CZ" dirty="0" smtClean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b="1" dirty="0" err="1" smtClean="0">
                <a:solidFill>
                  <a:schemeClr val="tx2"/>
                </a:solidFill>
              </a:rPr>
              <a:t>Toxicology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(special focus in this class)</a:t>
            </a:r>
            <a:endParaRPr lang="cs-CZ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ECOLOGY / GEOLOGY</a:t>
            </a:r>
          </a:p>
        </p:txBody>
      </p:sp>
      <p:pic>
        <p:nvPicPr>
          <p:cNvPr id="38914" name="Picture 2" descr="http://www.birmingham.ac.uk/Images/College-LES-only/GEES/staff-research/high-utility-biomarker-applic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1135689"/>
            <a:ext cx="6836178" cy="473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HUMAN HEALTH</a:t>
            </a:r>
          </a:p>
        </p:txBody>
      </p:sp>
      <p:pic>
        <p:nvPicPr>
          <p:cNvPr id="70658" name="Picture 2" descr="http://www.nature.com/nrd/journal/v12/n5/images/nrd3979-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54" y="2045171"/>
            <a:ext cx="9010650" cy="40481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652120" y="1052736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Potential</a:t>
            </a:r>
            <a:r>
              <a:rPr lang="cs-CZ" b="1" dirty="0" smtClean="0"/>
              <a:t> </a:t>
            </a:r>
            <a:r>
              <a:rPr lang="cs-CZ" b="1" dirty="0" err="1" smtClean="0"/>
              <a:t>applications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of </a:t>
            </a:r>
            <a:r>
              <a:rPr lang="cs-CZ" b="1" dirty="0" err="1" smtClean="0"/>
              <a:t>biomarkers</a:t>
            </a:r>
            <a:r>
              <a:rPr lang="cs-CZ" b="1" dirty="0" smtClean="0"/>
              <a:t>: </a:t>
            </a:r>
            <a:endParaRPr lang="en-GB" b="1" dirty="0"/>
          </a:p>
        </p:txBody>
      </p:sp>
      <p:sp>
        <p:nvSpPr>
          <p:cNvPr id="6" name="Šipka dolů 5"/>
          <p:cNvSpPr/>
          <p:nvPr/>
        </p:nvSpPr>
        <p:spPr>
          <a:xfrm>
            <a:off x="8316416" y="126876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HUMAN HEALTH … a lot of </a:t>
            </a:r>
            <a:r>
              <a:rPr lang="cs-CZ" sz="2000" dirty="0" err="1" smtClean="0">
                <a:solidFill>
                  <a:schemeClr val="tx1"/>
                </a:solidFill>
              </a:rPr>
              <a:t>work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4754" name="Picture 2" descr="http://www.molecularmedicineireland.ie/uploads/BiomarkerImage_21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074551"/>
            <a:ext cx="8748464" cy="47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in HUMAN HEALTH … a lot of </a:t>
            </a:r>
            <a:r>
              <a:rPr lang="cs-CZ" sz="2000" dirty="0" err="1" smtClean="0">
                <a:solidFill>
                  <a:schemeClr val="tx1"/>
                </a:solidFill>
              </a:rPr>
              <a:t>work</a:t>
            </a:r>
            <a:endParaRPr lang="cs-CZ" sz="2000" dirty="0" smtClean="0">
              <a:solidFill>
                <a:schemeClr val="tx1"/>
              </a:solidFill>
            </a:endParaRPr>
          </a:p>
        </p:txBody>
      </p:sp>
      <p:pic>
        <p:nvPicPr>
          <p:cNvPr id="76802" name="Picture 2" descr="http://bgiamericas.com/wp-content/uploads/2011/12/Overview-of-Multi-omi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1055"/>
            <a:ext cx="8784976" cy="374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457200"/>
          </a:xfrm>
        </p:spPr>
        <p:txBody>
          <a:bodyPr/>
          <a:lstStyle/>
          <a:p>
            <a:pPr algn="ctr" eaLnBrk="1" hangingPunct="1"/>
            <a:r>
              <a:rPr lang="cs-CZ" sz="2000" dirty="0" err="1" smtClean="0">
                <a:solidFill>
                  <a:schemeClr val="tx1"/>
                </a:solidFill>
              </a:rPr>
              <a:t>Biomarkers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2"/>
                </a:solidFill>
              </a:rPr>
              <a:t>in TOXICOLOGY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76672"/>
            <a:ext cx="8839200" cy="4800600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b="1" dirty="0" err="1" smtClean="0"/>
              <a:t>Identification</a:t>
            </a:r>
            <a:r>
              <a:rPr lang="cs-CZ" b="1" dirty="0" smtClean="0"/>
              <a:t> of </a:t>
            </a:r>
            <a:r>
              <a:rPr lang="cs-CZ" b="1" dirty="0" err="1" smtClean="0"/>
              <a:t>markers</a:t>
            </a:r>
            <a:r>
              <a:rPr lang="cs-CZ" b="1" dirty="0" smtClean="0"/>
              <a:t> of </a:t>
            </a:r>
            <a:r>
              <a:rPr lang="cs-CZ" b="1" dirty="0" err="1" smtClean="0"/>
              <a:t>long</a:t>
            </a:r>
            <a:r>
              <a:rPr lang="cs-CZ" b="1" dirty="0" smtClean="0"/>
              <a:t>-term </a:t>
            </a:r>
            <a:r>
              <a:rPr lang="cs-CZ" b="1" dirty="0" err="1" smtClean="0"/>
              <a:t>risks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 smtClean="0"/>
              <a:t>Human</a:t>
            </a:r>
            <a:r>
              <a:rPr lang="cs-CZ" dirty="0" smtClean="0"/>
              <a:t>: </a:t>
            </a:r>
            <a:r>
              <a:rPr lang="cs-CZ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toxicology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carcinogenesis</a:t>
            </a:r>
            <a:endParaRPr lang="cs-CZ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err="1" smtClean="0"/>
              <a:t>Ecotoxicology</a:t>
            </a:r>
            <a:r>
              <a:rPr lang="cs-CZ" dirty="0" smtClean="0"/>
              <a:t>: </a:t>
            </a:r>
            <a:r>
              <a:rPr lang="cs-CZ" dirty="0" err="1" smtClean="0"/>
              <a:t>early</a:t>
            </a:r>
            <a:r>
              <a:rPr lang="cs-CZ" dirty="0" smtClean="0"/>
              <a:t> </a:t>
            </a:r>
            <a:r>
              <a:rPr lang="cs-CZ" dirty="0" err="1" smtClean="0"/>
              <a:t>markers</a:t>
            </a:r>
            <a:r>
              <a:rPr lang="cs-CZ" dirty="0" smtClean="0"/>
              <a:t> of </a:t>
            </a:r>
            <a:r>
              <a:rPr lang="cs-CZ" dirty="0" err="1" smtClean="0"/>
              <a:t>toxic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BIOMARKER</a:t>
            </a:r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C</a:t>
            </a:r>
            <a:r>
              <a:rPr lang="en-GB" dirty="0" err="1" smtClean="0"/>
              <a:t>hange</a:t>
            </a:r>
            <a:r>
              <a:rPr lang="en-GB" dirty="0" smtClean="0"/>
              <a:t> which occurs as response to "stressors“ (</a:t>
            </a:r>
            <a:r>
              <a:rPr lang="en-GB" dirty="0" err="1" smtClean="0"/>
              <a:t>xenobiotics</a:t>
            </a:r>
            <a:r>
              <a:rPr lang="en-GB" dirty="0" smtClean="0"/>
              <a:t>, disease, temperature...) </a:t>
            </a:r>
            <a:r>
              <a:rPr lang="en-GB" dirty="0" smtClean="0">
                <a:solidFill>
                  <a:schemeClr val="tx2"/>
                </a:solidFill>
              </a:rPr>
              <a:t>extend</a:t>
            </a:r>
            <a:r>
              <a:rPr lang="cs-CZ" dirty="0" smtClean="0">
                <a:solidFill>
                  <a:schemeClr val="tx2"/>
                </a:solidFill>
              </a:rPr>
              <a:t>ing</a:t>
            </a:r>
            <a:r>
              <a:rPr lang="en-GB" dirty="0" smtClean="0">
                <a:solidFill>
                  <a:schemeClr val="tx2"/>
                </a:solidFill>
              </a:rPr>
              <a:t> the adaptive response beyond the normal range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 smtClean="0"/>
              <a:t>In vivo biomarkers: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c</a:t>
            </a:r>
            <a:r>
              <a:rPr lang="en-GB" dirty="0" err="1" smtClean="0"/>
              <a:t>hanges</a:t>
            </a:r>
            <a:r>
              <a:rPr lang="en-GB" dirty="0" smtClean="0"/>
              <a:t> measured in stressed </a:t>
            </a:r>
            <a:r>
              <a:rPr lang="cs-CZ" dirty="0" err="1" smtClean="0"/>
              <a:t>organisms</a:t>
            </a:r>
            <a:r>
              <a:rPr lang="en-GB" dirty="0" smtClean="0"/>
              <a:t> ("classical biomarkers")</a:t>
            </a:r>
            <a:endParaRPr lang="cs-CZ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b="1" dirty="0" smtClean="0"/>
              <a:t>In vitro biomarkers </a:t>
            </a:r>
            <a:endParaRPr lang="cs-CZ" b="1" dirty="0" smtClean="0"/>
          </a:p>
          <a:p>
            <a:pPr marL="933450" lvl="1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dirty="0" smtClean="0"/>
              <a:t>in vitro testing </a:t>
            </a:r>
            <a:r>
              <a:rPr lang="en-GB" dirty="0" err="1" smtClean="0"/>
              <a:t>characteriz</a:t>
            </a:r>
            <a:r>
              <a:rPr lang="cs-CZ" dirty="0" smtClean="0"/>
              <a:t>ing</a:t>
            </a:r>
            <a:r>
              <a:rPr lang="en-GB" dirty="0" smtClean="0"/>
              <a:t> potencies  of </a:t>
            </a:r>
            <a:r>
              <a:rPr lang="en-GB" dirty="0" err="1" smtClean="0"/>
              <a:t>xenobiotic</a:t>
            </a:r>
            <a:r>
              <a:rPr lang="en-GB" dirty="0" smtClean="0"/>
              <a:t> to induce specific biological activity </a:t>
            </a:r>
            <a:r>
              <a:rPr lang="cs-CZ" dirty="0" smtClean="0"/>
              <a:t>(</a:t>
            </a:r>
            <a:r>
              <a:rPr lang="cs-CZ" dirty="0" err="1" smtClean="0"/>
              <a:t>or</a:t>
            </a:r>
            <a:r>
              <a:rPr lang="cs-CZ" dirty="0" smtClean="0"/>
              <a:t> toxicity </a:t>
            </a:r>
            <a:r>
              <a:rPr lang="cs-CZ" dirty="0" err="1" smtClean="0"/>
              <a:t>mechanism</a:t>
            </a:r>
            <a:r>
              <a:rPr lang="cs-CZ" dirty="0" smtClean="0"/>
              <a:t>)</a:t>
            </a:r>
          </a:p>
          <a:p>
            <a:pPr marL="1333500" lvl="2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cs-CZ" dirty="0" smtClean="0"/>
              <a:t>=</a:t>
            </a:r>
            <a:r>
              <a:rPr lang="en-GB" dirty="0" smtClean="0"/>
              <a:t> biological potencies (markers of potential hazards</a:t>
            </a:r>
            <a:r>
              <a:rPr lang="cs-CZ" dirty="0" smtClean="0"/>
              <a:t>)</a:t>
            </a: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en-GB" dirty="0" smtClean="0"/>
          </a:p>
          <a:p>
            <a:pPr marL="533400" indent="-533400" eaLnBrk="1" hangingPunct="1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3178696" cy="1008112"/>
          </a:xfrm>
        </p:spPr>
        <p:txBody>
          <a:bodyPr/>
          <a:lstStyle/>
          <a:p>
            <a:pPr algn="l" eaLnBrk="1" hangingPunct="1"/>
            <a:r>
              <a:rPr lang="cs-CZ" smtClean="0">
                <a:solidFill>
                  <a:schemeClr val="tx1"/>
                </a:solidFill>
              </a:rPr>
              <a:t>Biomarkers </a:t>
            </a: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&amp; Exposure</a:t>
            </a:r>
            <a:endParaRPr lang="cs-CZ" b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h: </a:t>
            </a:r>
            <a:r>
              <a:rPr lang="cs-CZ" sz="1600" b="1" dirty="0" err="1" smtClean="0"/>
              <a:t>homeostatic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conditions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c: </a:t>
            </a:r>
            <a:r>
              <a:rPr lang="cs-CZ" sz="1600" b="1" dirty="0" err="1" smtClean="0"/>
              <a:t>reversible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stage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/>
              <a:t>r: </a:t>
            </a:r>
            <a:r>
              <a:rPr lang="cs-CZ" sz="1600" b="1" dirty="0" err="1" smtClean="0"/>
              <a:t>irreversible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effects</a:t>
            </a:r>
            <a:r>
              <a:rPr lang="cs-CZ" sz="1600" b="1" dirty="0" smtClean="0"/>
              <a:t> of </a:t>
            </a:r>
            <a:r>
              <a:rPr lang="cs-CZ" sz="1600" b="1" dirty="0" err="1" smtClean="0"/>
              <a:t>pollutants</a:t>
            </a: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endParaRPr lang="cs-CZ" sz="1600" b="1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err="1" smtClean="0"/>
              <a:t>Various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biomarker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profiles</a:t>
            </a:r>
            <a:r>
              <a:rPr lang="cs-CZ" sz="1600" b="1" dirty="0" smtClean="0"/>
              <a:t/>
            </a:r>
            <a:br>
              <a:rPr lang="cs-CZ" sz="1600" b="1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smtClean="0"/>
              <a:t>- </a:t>
            </a:r>
            <a:r>
              <a:rPr lang="en-US" sz="1600" dirty="0" smtClean="0"/>
              <a:t>temporal change</a:t>
            </a:r>
            <a:r>
              <a:rPr lang="cs-CZ" sz="1600" dirty="0" smtClean="0"/>
              <a:t>s–B2</a:t>
            </a:r>
            <a:r>
              <a:rPr lang="en-US" sz="1600" dirty="0" smtClean="0"/>
              <a:t>;</a:t>
            </a:r>
            <a:r>
              <a:rPr lang="cs-CZ" sz="1600" dirty="0" smtClean="0"/>
              <a:t> B4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dirty="0" smtClean="0"/>
              <a:t>	- </a:t>
            </a:r>
            <a:r>
              <a:rPr lang="cs-CZ" sz="1600" dirty="0" err="1" smtClean="0"/>
              <a:t>repeated</a:t>
            </a:r>
            <a:r>
              <a:rPr lang="cs-CZ" sz="1600" dirty="0" smtClean="0"/>
              <a:t> </a:t>
            </a:r>
            <a:r>
              <a:rPr lang="en-US" sz="1600" dirty="0" smtClean="0"/>
              <a:t>occurrence </a:t>
            </a:r>
            <a:r>
              <a:rPr lang="cs-CZ" sz="1600" dirty="0" smtClean="0"/>
              <a:t>(</a:t>
            </a:r>
            <a:r>
              <a:rPr lang="cs-CZ" sz="1600" b="1" dirty="0" smtClean="0">
                <a:solidFill>
                  <a:srgbClr val="FF0000"/>
                </a:solidFill>
              </a:rPr>
              <a:t>B5</a:t>
            </a:r>
            <a:r>
              <a:rPr lang="cs-CZ" sz="1600" dirty="0" smtClean="0"/>
              <a:t>)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cs-CZ" sz="1600" dirty="0" smtClean="0"/>
              <a:t> - </a:t>
            </a:r>
            <a:r>
              <a:rPr lang="cs-CZ" sz="1600" dirty="0" err="1" smtClean="0"/>
              <a:t>continuous</a:t>
            </a:r>
            <a:r>
              <a:rPr lang="cs-CZ" sz="1600" dirty="0" smtClean="0"/>
              <a:t> </a:t>
            </a:r>
            <a:r>
              <a:rPr lang="cs-CZ" sz="1600" dirty="0" err="1" smtClean="0"/>
              <a:t>increase</a:t>
            </a:r>
            <a:r>
              <a:rPr lang="cs-CZ" sz="1600" dirty="0" smtClean="0"/>
              <a:t> (B1)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cs-CZ" sz="1600" dirty="0" smtClean="0"/>
              <a:t>- </a:t>
            </a:r>
            <a:r>
              <a:rPr lang="cs-CZ" sz="1600" dirty="0" err="1" smtClean="0"/>
              <a:t>increase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maximum (B3)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cs-CZ" sz="16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cs-CZ" sz="1600" b="1" dirty="0" smtClean="0">
                <a:solidFill>
                  <a:schemeClr val="tx2"/>
                </a:solidFill>
              </a:rPr>
              <a:t>: B1 + B3 are </a:t>
            </a:r>
            <a:r>
              <a:rPr lang="cs-CZ" sz="1600" b="1" dirty="0" err="1" smtClean="0">
                <a:solidFill>
                  <a:schemeClr val="tx2"/>
                </a:solidFill>
              </a:rPr>
              <a:t>candidate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>
                <a:solidFill>
                  <a:schemeClr val="tx2"/>
                </a:solidFill>
              </a:rPr>
              <a:t>biomarkers</a:t>
            </a:r>
            <a:r>
              <a:rPr lang="cs-CZ" sz="1600" b="1" dirty="0" smtClean="0">
                <a:solidFill>
                  <a:schemeClr val="tx2"/>
                </a:solidFill>
              </a:rPr>
              <a:t> !</a:t>
            </a:r>
          </a:p>
        </p:txBody>
      </p:sp>
      <p:pic>
        <p:nvPicPr>
          <p:cNvPr id="5124" name="Picture 4" descr="1850"/>
          <p:cNvPicPr>
            <a:picLocks noChangeAspect="1" noChangeArrowheads="1"/>
          </p:cNvPicPr>
          <p:nvPr/>
        </p:nvPicPr>
        <p:blipFill>
          <a:blip r:embed="rId3" cstate="print"/>
          <a:srcRect l="25275" r="21877" b="14366"/>
          <a:stretch>
            <a:fillRect/>
          </a:stretch>
        </p:blipFill>
        <p:spPr bwMode="auto">
          <a:xfrm>
            <a:off x="3886200" y="228600"/>
            <a:ext cx="51657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6200" y="3521075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Biomarker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0" y="228600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Health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200" b="1" dirty="0" err="1">
                <a:solidFill>
                  <a:srgbClr val="000000"/>
                </a:solidFill>
                <a:latin typeface="Arial" charset="0"/>
              </a:rPr>
              <a:t>effect</a:t>
            </a:r>
            <a:r>
              <a:rPr lang="cs-CZ" sz="1200" b="1" dirty="0">
                <a:solidFill>
                  <a:srgbClr val="000000"/>
                </a:solidFill>
                <a:latin typeface="Arial" charset="0"/>
              </a:rPr>
              <a:t> intensity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467600" y="2590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467600" y="609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b="1" i="1">
                <a:solidFill>
                  <a:srgbClr val="000000"/>
                </a:solidFill>
                <a:latin typeface="Arial" charset="0"/>
              </a:rPr>
              <a:t>Stressor</a:t>
            </a:r>
            <a:r>
              <a:rPr lang="en-US" sz="1400" b="1" i="1">
                <a:solidFill>
                  <a:srgbClr val="000000"/>
                </a:solidFill>
                <a:latin typeface="Arial" charset="0"/>
              </a:rPr>
              <a:t> / time</a:t>
            </a:r>
            <a:endParaRPr lang="cs-CZ" sz="14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5436096" y="249289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6444208" y="220486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ipsa 12"/>
          <p:cNvSpPr/>
          <p:nvPr/>
        </p:nvSpPr>
        <p:spPr>
          <a:xfrm>
            <a:off x="7452320" y="148478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ipsa 13"/>
          <p:cNvSpPr/>
          <p:nvPr/>
        </p:nvSpPr>
        <p:spPr>
          <a:xfrm>
            <a:off x="5436096" y="530120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ipsa 14"/>
          <p:cNvSpPr/>
          <p:nvPr/>
        </p:nvSpPr>
        <p:spPr>
          <a:xfrm>
            <a:off x="7884368" y="450912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chemeClr val="tx1"/>
                </a:solidFill>
              </a:rPr>
              <a:t>Ideal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biomarker</a:t>
            </a:r>
            <a:endParaRPr lang="cs-CZ" b="0" dirty="0" smtClean="0">
              <a:solidFill>
                <a:schemeClr val="tx1"/>
              </a:solidFill>
            </a:endParaRPr>
          </a:p>
        </p:txBody>
      </p:sp>
      <p:pic>
        <p:nvPicPr>
          <p:cNvPr id="72706" name="Picture 2" descr="http://www.jcancer.org/v01/p0150/jcav01p0150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882428" cy="4110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3236</TotalTime>
  <Words>279</Words>
  <Application>Microsoft Office PowerPoint</Application>
  <PresentationFormat>Předvádění na obrazovce (4:3)</PresentationFormat>
  <Paragraphs>119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Definition and applications</vt:lpstr>
      <vt:lpstr>Biomarkers in ECOLOGY / GEOLOGY</vt:lpstr>
      <vt:lpstr>Biomarkers in HUMAN HEALTH</vt:lpstr>
      <vt:lpstr>Biomarkers in HUMAN HEALTH … a lot of work</vt:lpstr>
      <vt:lpstr>Biomarkers in HUMAN HEALTH … a lot of work</vt:lpstr>
      <vt:lpstr>Biomarkers in TOXICOLOGY </vt:lpstr>
      <vt:lpstr>Biomarkers  &amp; Exposure</vt:lpstr>
      <vt:lpstr>Ideal biomarker</vt:lpstr>
      <vt:lpstr>Biomarkers  at different levels of biological organisation</vt:lpstr>
      <vt:lpstr>Biomarkers - classification</vt:lpstr>
      <vt:lpstr>Various biomarker types</vt:lpstr>
      <vt:lpstr>Sampling biological materials for biomarker analyses</vt:lpstr>
      <vt:lpstr>EXAMPLE - Paracetamol</vt:lpstr>
      <vt:lpstr>EXAMPLE - Paracetamol</vt:lpstr>
      <vt:lpstr>Toxicity biomarkers – examples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213</cp:revision>
  <dcterms:created xsi:type="dcterms:W3CDTF">2010-05-17T15:27:49Z</dcterms:created>
  <dcterms:modified xsi:type="dcterms:W3CDTF">2015-12-03T14:19:28Z</dcterms:modified>
</cp:coreProperties>
</file>