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1" r:id="rId2"/>
    <p:sldId id="510" r:id="rId3"/>
    <p:sldId id="562" r:id="rId4"/>
    <p:sldId id="571" r:id="rId5"/>
    <p:sldId id="552" r:id="rId6"/>
    <p:sldId id="574" r:id="rId7"/>
    <p:sldId id="572" r:id="rId8"/>
    <p:sldId id="573" r:id="rId9"/>
    <p:sldId id="576" r:id="rId10"/>
    <p:sldId id="527" r:id="rId11"/>
    <p:sldId id="551" r:id="rId12"/>
    <p:sldId id="564" r:id="rId13"/>
    <p:sldId id="577" r:id="rId14"/>
    <p:sldId id="548" r:id="rId15"/>
    <p:sldId id="570" r:id="rId16"/>
    <p:sldId id="569" r:id="rId17"/>
    <p:sldId id="578" r:id="rId1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>
        <p:scale>
          <a:sx n="75" d="100"/>
          <a:sy n="75" d="100"/>
        </p:scale>
        <p:origin x="-193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22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24.11.2016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7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12FE-4B89-4C51-9C38-7179FC7FA4C6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</a:t>
            </a:r>
            <a:r>
              <a:rPr lang="en-GB" sz="3600" b="1" dirty="0" smtClean="0">
                <a:solidFill>
                  <a:srgbClr val="FF3300"/>
                </a:solidFill>
              </a:rPr>
              <a:t>3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Omics</a:t>
            </a:r>
            <a:r>
              <a:rPr lang="cs-CZ" sz="3600" b="1" dirty="0" smtClean="0">
                <a:solidFill>
                  <a:srgbClr val="FF3300"/>
                </a:solidFill>
              </a:rPr>
              <a:t> + </a:t>
            </a:r>
            <a:r>
              <a:rPr lang="en-GB" sz="3600" b="1" dirty="0" smtClean="0">
                <a:solidFill>
                  <a:srgbClr val="FF3300"/>
                </a:solidFill>
              </a:rPr>
              <a:t>final notes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en-GB" sz="2000" dirty="0" smtClean="0">
                <a:solidFill>
                  <a:schemeClr val="tx1"/>
                </a:solidFill>
              </a:rPr>
              <a:t>More detailed view: 5 steps leading to biomarker use in practice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34591"/>
            <a:ext cx="8748464" cy="473071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2008" y="2564904"/>
            <a:ext cx="90364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908720"/>
            <a:ext cx="812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DISCOVERY     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          VALIDATION STEPS 	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FF0000"/>
                </a:solidFill>
              </a:rPr>
              <a:t>            APPROVAL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052736"/>
            <a:ext cx="6861448" cy="2797771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Biomarker development</a:t>
            </a:r>
          </a:p>
          <a:p>
            <a:pPr lvl="1"/>
            <a:r>
              <a:rPr lang="en-GB" dirty="0" smtClean="0"/>
              <a:t>High numbers of endpoints (e.g. proteins)</a:t>
            </a:r>
          </a:p>
          <a:p>
            <a:pPr lvl="1"/>
            <a:r>
              <a:rPr lang="en-GB" dirty="0" smtClean="0"/>
              <a:t>Low numbers of samples compared (e.g. 10 controls </a:t>
            </a:r>
            <a:r>
              <a:rPr lang="en-GB" dirty="0" err="1" smtClean="0"/>
              <a:t>vs</a:t>
            </a:r>
            <a:r>
              <a:rPr lang="en-GB" dirty="0" smtClean="0"/>
              <a:t> 10 “treatments”)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Biomarker </a:t>
            </a:r>
            <a:r>
              <a:rPr lang="cs-CZ" b="1" dirty="0" err="1" smtClean="0">
                <a:solidFill>
                  <a:schemeClr val="tx2"/>
                </a:solidFill>
              </a:rPr>
              <a:t>characterization</a:t>
            </a:r>
            <a:r>
              <a:rPr lang="cs-CZ" b="1" dirty="0" smtClean="0">
                <a:solidFill>
                  <a:schemeClr val="tx2"/>
                </a:solidFill>
              </a:rPr>
              <a:t> and </a:t>
            </a:r>
            <a:r>
              <a:rPr lang="en-GB" b="1" dirty="0" smtClean="0">
                <a:solidFill>
                  <a:schemeClr val="tx2"/>
                </a:solidFill>
              </a:rPr>
              <a:t>validation</a:t>
            </a:r>
          </a:p>
          <a:p>
            <a:pPr lvl="1"/>
            <a:r>
              <a:rPr lang="en-GB" dirty="0" smtClean="0"/>
              <a:t>Decreasing number of markers</a:t>
            </a:r>
          </a:p>
          <a:p>
            <a:pPr lvl="1"/>
            <a:r>
              <a:rPr lang="en-GB" dirty="0" smtClean="0"/>
              <a:t>Increasing numbers of specimens (biological samples)</a:t>
            </a:r>
          </a:p>
          <a:p>
            <a:pPr lvl="1"/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Biomarker qualification and approval</a:t>
            </a:r>
          </a:p>
          <a:p>
            <a:pPr lvl="1"/>
            <a:r>
              <a:rPr lang="en-GB" dirty="0" smtClean="0"/>
              <a:t>Individual markers</a:t>
            </a:r>
          </a:p>
          <a:p>
            <a:pPr lvl="1"/>
            <a:r>
              <a:rPr lang="en-GB" dirty="0" smtClean="0"/>
              <a:t>Analytical methods validated and well established</a:t>
            </a:r>
            <a:endParaRPr lang="en-GB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Detailed</a:t>
            </a:r>
            <a:r>
              <a:rPr lang="cs-CZ" dirty="0" smtClean="0">
                <a:solidFill>
                  <a:schemeClr val="tx1"/>
                </a:solidFill>
              </a:rPr>
              <a:t> zoom = </a:t>
            </a:r>
            <a:r>
              <a:rPr lang="cs-CZ" dirty="0" err="1" smtClean="0">
                <a:solidFill>
                  <a:schemeClr val="tx1"/>
                </a:solidFill>
              </a:rPr>
              <a:t>example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err="1" smtClean="0">
                <a:solidFill>
                  <a:schemeClr val="tx1"/>
                </a:solidFill>
              </a:rPr>
              <a:t>proteomics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bloodjournal.org/content/bloodjournal/121/4/585/F1.large.jpg?width=800&amp;height=6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136" y="3429000"/>
            <a:ext cx="507135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have </a:t>
            </a:r>
            <a:r>
              <a:rPr lang="cs-CZ" dirty="0" err="1" smtClean="0">
                <a:solidFill>
                  <a:schemeClr val="tx1"/>
                </a:solidFill>
              </a:rPr>
              <a:t>potential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different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applications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... such as: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ipc.nxgenomics.org/newsletter/images/Biomarker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140797"/>
            <a:ext cx="7662042" cy="4808483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899592" y="2276872"/>
            <a:ext cx="1368152" cy="3744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hnutá šipka 3"/>
          <p:cNvSpPr/>
          <p:nvPr/>
        </p:nvSpPr>
        <p:spPr>
          <a:xfrm flipV="1">
            <a:off x="251520" y="980728"/>
            <a:ext cx="936104" cy="35283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Biomarkers have </a:t>
            </a:r>
            <a:r>
              <a:rPr lang="cs-CZ" dirty="0" err="1">
                <a:solidFill>
                  <a:schemeClr val="tx1"/>
                </a:solidFill>
              </a:rPr>
              <a:t>potential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different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applications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... such as: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732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Biomarkers in research</a:t>
            </a:r>
          </a:p>
          <a:p>
            <a:pPr lvl="1"/>
            <a:r>
              <a:rPr lang="en-GB" dirty="0" smtClean="0"/>
              <a:t>Search of “potential” therapies</a:t>
            </a:r>
            <a:r>
              <a:rPr lang="en-US" dirty="0"/>
              <a:t>/</a:t>
            </a:r>
            <a:r>
              <a:rPr lang="en-GB" dirty="0" smtClean="0"/>
              <a:t>drugs </a:t>
            </a:r>
          </a:p>
          <a:p>
            <a:pPr lvl="2"/>
            <a:r>
              <a:rPr lang="en-US" dirty="0" smtClean="0"/>
              <a:t>Changes in biochemical responses provide information on </a:t>
            </a:r>
            <a:r>
              <a:rPr lang="en-US" dirty="0" err="1" smtClean="0"/>
              <a:t>efficienc</a:t>
            </a:r>
            <a:r>
              <a:rPr lang="en-GB" dirty="0" smtClean="0"/>
              <a:t>y and mechanism of action</a:t>
            </a:r>
          </a:p>
          <a:p>
            <a:pPr lvl="1"/>
            <a:r>
              <a:rPr lang="en-GB" dirty="0" smtClean="0"/>
              <a:t>Identification of “early markers” of chronic diseases</a:t>
            </a:r>
          </a:p>
          <a:p>
            <a:pPr lvl="2"/>
            <a:r>
              <a:rPr lang="en-GB" dirty="0" smtClean="0"/>
              <a:t>Early diagnosis (e.g. identification of developing cancer, coronary disease...)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Biomarkers in medicine</a:t>
            </a:r>
          </a:p>
          <a:p>
            <a:pPr lvl="1"/>
            <a:r>
              <a:rPr lang="en-GB" dirty="0" smtClean="0"/>
              <a:t>Identification of </a:t>
            </a:r>
            <a:r>
              <a:rPr lang="en-GB" b="1" dirty="0" smtClean="0">
                <a:solidFill>
                  <a:srgbClr val="0070C0"/>
                </a:solidFill>
              </a:rPr>
              <a:t>status</a:t>
            </a:r>
            <a:r>
              <a:rPr lang="en-GB" dirty="0" smtClean="0"/>
              <a:t> of an individual</a:t>
            </a:r>
          </a:p>
          <a:p>
            <a:pPr lvl="2"/>
            <a:r>
              <a:rPr lang="en-GB" dirty="0" smtClean="0"/>
              <a:t>Healthy vs Disease</a:t>
            </a:r>
          </a:p>
          <a:p>
            <a:pPr lvl="1"/>
            <a:r>
              <a:rPr lang="en-GB" dirty="0" smtClean="0"/>
              <a:t>Assessment of therapy</a:t>
            </a:r>
            <a:r>
              <a:rPr lang="en-US" dirty="0"/>
              <a:t>/</a:t>
            </a:r>
            <a:r>
              <a:rPr lang="en-GB" dirty="0" smtClean="0"/>
              <a:t>treatment </a:t>
            </a:r>
          </a:p>
          <a:p>
            <a:pPr lvl="2"/>
            <a:r>
              <a:rPr lang="en-GB" dirty="0" smtClean="0"/>
              <a:t>Efficiency – Did treatment improved situation?  (improvements in biomarker responses)</a:t>
            </a:r>
          </a:p>
          <a:p>
            <a:pPr lvl="2"/>
            <a:r>
              <a:rPr lang="en-GB" dirty="0" smtClean="0"/>
              <a:t>Adverse or side effects of therapy</a:t>
            </a:r>
          </a:p>
          <a:p>
            <a:pPr lvl="2"/>
            <a:endParaRPr lang="en-GB" dirty="0" smtClean="0"/>
          </a:p>
          <a:p>
            <a:r>
              <a:rPr lang="en-GB" b="1" dirty="0" smtClean="0"/>
              <a:t>Biomarkers in toxicology</a:t>
            </a:r>
          </a:p>
          <a:p>
            <a:pPr lvl="1"/>
            <a:r>
              <a:rPr lang="en-GB" dirty="0" smtClean="0"/>
              <a:t>Identification of status</a:t>
            </a:r>
          </a:p>
          <a:p>
            <a:pPr lvl="2"/>
            <a:r>
              <a:rPr lang="en-GB" dirty="0" smtClean="0"/>
              <a:t>Intoxicated (exposed) </a:t>
            </a:r>
            <a:r>
              <a:rPr lang="en-GB" dirty="0" err="1" smtClean="0"/>
              <a:t>vs</a:t>
            </a:r>
            <a:r>
              <a:rPr lang="en-GB" dirty="0" smtClean="0"/>
              <a:t> Controls</a:t>
            </a:r>
          </a:p>
          <a:p>
            <a:pPr lvl="2"/>
            <a:r>
              <a:rPr lang="en-GB" dirty="0" smtClean="0"/>
              <a:t>Forensic toxicology (e.g. consumption of drugs of abuse, alcohol etc)</a:t>
            </a:r>
          </a:p>
          <a:p>
            <a:pPr lvl="1"/>
            <a:r>
              <a:rPr lang="en-GB" dirty="0" smtClean="0"/>
              <a:t>Early warnings of future health consequences</a:t>
            </a:r>
          </a:p>
          <a:p>
            <a:pPr lvl="2"/>
            <a:r>
              <a:rPr lang="en-GB" dirty="0" smtClean="0"/>
              <a:t>Biochemical changes are detectable before the actual health problems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0053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1352957"/>
            <a:ext cx="5638800" cy="42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02630"/>
            <a:ext cx="9144000" cy="85010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Biomarker „</a:t>
            </a:r>
            <a:r>
              <a:rPr lang="cs-CZ" dirty="0" err="1" smtClean="0">
                <a:solidFill>
                  <a:schemeClr val="tx1"/>
                </a:solidFill>
              </a:rPr>
              <a:t>validation</a:t>
            </a:r>
            <a:r>
              <a:rPr lang="cs-CZ" dirty="0" smtClean="0">
                <a:solidFill>
                  <a:schemeClr val="tx1"/>
                </a:solidFill>
              </a:rPr>
              <a:t>“– </a:t>
            </a:r>
            <a:r>
              <a:rPr lang="cs-CZ" dirty="0" err="1" smtClean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39718"/>
            <a:ext cx="30963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characterization</a:t>
            </a:r>
            <a:r>
              <a:rPr lang="cs-CZ" dirty="0" smtClean="0"/>
              <a:t> and </a:t>
            </a:r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validation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err="1" smtClean="0"/>
              <a:t>Example</a:t>
            </a:r>
            <a:r>
              <a:rPr lang="cs-CZ" b="1" dirty="0" smtClean="0"/>
              <a:t>: </a:t>
            </a:r>
            <a:r>
              <a:rPr lang="en-GB" dirty="0" smtClean="0"/>
              <a:t>Kim-1 </a:t>
            </a:r>
            <a:r>
              <a:rPr lang="en-GB" dirty="0"/>
              <a:t>protein </a:t>
            </a:r>
            <a:r>
              <a:rPr lang="cs-CZ" dirty="0" err="1" smtClean="0"/>
              <a:t>related</a:t>
            </a:r>
            <a:r>
              <a:rPr lang="cs-CZ" dirty="0" smtClean="0"/>
              <a:t> to </a:t>
            </a:r>
            <a:r>
              <a:rPr lang="cs-CZ" dirty="0" err="1" smtClean="0"/>
              <a:t>kidney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by </a:t>
            </a:r>
            <a:r>
              <a:rPr lang="cs-CZ" dirty="0" err="1" smtClean="0"/>
              <a:t>toxicants</a:t>
            </a:r>
            <a:endParaRPr lang="cs-CZ" dirty="0" smtClean="0"/>
          </a:p>
          <a:p>
            <a:pPr marL="285750" indent="-285750">
              <a:buFont typeface="Arial" charset="0"/>
              <a:buChar char="•"/>
            </a:pPr>
            <a:r>
              <a:rPr lang="cs-CZ" sz="1600" dirty="0" smtClean="0"/>
              <a:t>Kim-1 </a:t>
            </a:r>
            <a:r>
              <a:rPr lang="en-GB" sz="1600" dirty="0" smtClean="0"/>
              <a:t>levels </a:t>
            </a:r>
            <a:r>
              <a:rPr lang="cs-CZ" sz="1600" dirty="0" err="1"/>
              <a:t>significantly</a:t>
            </a:r>
            <a:r>
              <a:rPr lang="cs-CZ" sz="1600" dirty="0"/>
              <a:t> </a:t>
            </a:r>
            <a:r>
              <a:rPr lang="cs-CZ" sz="1600" dirty="0" err="1"/>
              <a:t>elevated</a:t>
            </a:r>
            <a:r>
              <a:rPr lang="cs-CZ" sz="1600" dirty="0"/>
              <a:t>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manifested</a:t>
            </a:r>
            <a:r>
              <a:rPr lang="cs-CZ" sz="1600" dirty="0"/>
              <a:t> </a:t>
            </a:r>
            <a:r>
              <a:rPr lang="en-GB" sz="1600" dirty="0"/>
              <a:t>clinical signs </a:t>
            </a:r>
            <a:r>
              <a:rPr lang="cs-CZ" sz="1600" dirty="0" smtClean="0"/>
              <a:t>= </a:t>
            </a:r>
            <a:r>
              <a:rPr lang="cs-CZ" sz="1600" dirty="0" err="1" smtClean="0"/>
              <a:t>histopathology</a:t>
            </a:r>
            <a:r>
              <a:rPr lang="cs-CZ" sz="1600" dirty="0" smtClean="0"/>
              <a:t> </a:t>
            </a:r>
            <a:r>
              <a:rPr lang="cs-CZ" sz="1600" dirty="0" err="1" smtClean="0"/>
              <a:t>grades</a:t>
            </a:r>
            <a:r>
              <a:rPr lang="cs-CZ" sz="1600" dirty="0" smtClean="0"/>
              <a:t> 1-3 („</a:t>
            </a:r>
            <a:r>
              <a:rPr lang="cs-CZ" sz="1600" b="1" dirty="0" err="1" smtClean="0">
                <a:solidFill>
                  <a:schemeClr val="tx2"/>
                </a:solidFill>
              </a:rPr>
              <a:t>diagnostic</a:t>
            </a:r>
            <a:r>
              <a:rPr lang="cs-CZ" sz="1600" dirty="0" smtClean="0"/>
              <a:t>“ biomarker = status)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b="1" dirty="0" err="1" smtClean="0">
                <a:solidFill>
                  <a:schemeClr val="tx2"/>
                </a:solidFill>
              </a:rPr>
              <a:t>Poor</a:t>
            </a:r>
            <a:r>
              <a:rPr lang="cs-CZ" sz="1600" b="1" dirty="0" smtClean="0">
                <a:solidFill>
                  <a:schemeClr val="tx2"/>
                </a:solidFill>
              </a:rPr>
              <a:t> „</a:t>
            </a:r>
            <a:r>
              <a:rPr lang="cs-CZ" sz="1600" b="1" dirty="0" err="1" smtClean="0">
                <a:solidFill>
                  <a:schemeClr val="tx2"/>
                </a:solidFill>
              </a:rPr>
              <a:t>prognostic</a:t>
            </a:r>
            <a:r>
              <a:rPr lang="cs-CZ" sz="1600" dirty="0" smtClean="0"/>
              <a:t>“ </a:t>
            </a:r>
            <a:r>
              <a:rPr lang="cs-CZ" sz="1600" dirty="0" err="1" smtClean="0"/>
              <a:t>potential</a:t>
            </a:r>
            <a:r>
              <a:rPr lang="cs-CZ" sz="1600" dirty="0" smtClean="0"/>
              <a:t> (</a:t>
            </a:r>
            <a:r>
              <a:rPr lang="cs-CZ" sz="1600" dirty="0" err="1" smtClean="0"/>
              <a:t>overlap</a:t>
            </a:r>
            <a:r>
              <a:rPr lang="cs-CZ" sz="1600" dirty="0" smtClean="0"/>
              <a:t> of Controls and </a:t>
            </a:r>
            <a:r>
              <a:rPr lang="cs-CZ" sz="1600" dirty="0" err="1" smtClean="0"/>
              <a:t>initial</a:t>
            </a:r>
            <a:r>
              <a:rPr lang="cs-CZ" sz="1600" dirty="0" smtClean="0"/>
              <a:t> toxicity </a:t>
            </a:r>
            <a:r>
              <a:rPr lang="cs-CZ" sz="1600" dirty="0" err="1" smtClean="0"/>
              <a:t>condition</a:t>
            </a:r>
            <a:r>
              <a:rPr lang="cs-CZ" sz="1600" dirty="0" smtClean="0"/>
              <a:t> (</a:t>
            </a:r>
            <a:r>
              <a:rPr lang="cs-CZ" sz="1600" dirty="0" err="1" smtClean="0"/>
              <a:t>histo</a:t>
            </a:r>
            <a:r>
              <a:rPr lang="cs-CZ" sz="1600" dirty="0" smtClean="0"/>
              <a:t>-grade 0)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882532" cy="1584176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Summary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overview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Class</a:t>
            </a:r>
            <a:r>
              <a:rPr lang="cs-CZ" dirty="0" smtClean="0">
                <a:solidFill>
                  <a:schemeClr val="tx1"/>
                </a:solidFill>
              </a:rPr>
              <a:t> on t</a:t>
            </a:r>
            <a:r>
              <a:rPr lang="en-GB" dirty="0" err="1" smtClean="0">
                <a:solidFill>
                  <a:schemeClr val="tx1"/>
                </a:solidFill>
              </a:rPr>
              <a:t>oxicity</a:t>
            </a:r>
            <a:r>
              <a:rPr lang="en-GB" dirty="0" smtClean="0">
                <a:solidFill>
                  <a:schemeClr val="tx1"/>
                </a:solidFill>
              </a:rPr>
              <a:t> mechanisms (</a:t>
            </a:r>
            <a:r>
              <a:rPr lang="en-GB" dirty="0" err="1" smtClean="0">
                <a:solidFill>
                  <a:schemeClr val="tx1"/>
                </a:solidFill>
              </a:rPr>
              <a:t>MoA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biomarkers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284455"/>
            <a:ext cx="53671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tx2"/>
                </a:solidFill>
              </a:rPr>
              <a:t>Class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summary</a:t>
            </a:r>
            <a:r>
              <a:rPr lang="cs-CZ" b="1" dirty="0" smtClean="0">
                <a:solidFill>
                  <a:schemeClr val="tx2"/>
                </a:solidFill>
              </a:rPr>
              <a:t> and </a:t>
            </a:r>
            <a:r>
              <a:rPr lang="cs-CZ" b="1" dirty="0" err="1" smtClean="0">
                <a:solidFill>
                  <a:schemeClr val="tx2"/>
                </a:solidFill>
              </a:rPr>
              <a:t>take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home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message</a:t>
            </a:r>
            <a:endParaRPr lang="cs-CZ" b="1" dirty="0" smtClean="0">
              <a:solidFill>
                <a:schemeClr val="tx2"/>
              </a:solidFill>
            </a:endParaRPr>
          </a:p>
          <a:p>
            <a:endParaRPr lang="cs-CZ" sz="1600" dirty="0" smtClean="0"/>
          </a:p>
          <a:p>
            <a:r>
              <a:rPr lang="cs-CZ" sz="1400" dirty="0" smtClean="0"/>
              <a:t>* </a:t>
            </a:r>
            <a:r>
              <a:rPr lang="en-GB" sz="1400" dirty="0" smtClean="0"/>
              <a:t>Molecular effects of toxicants </a:t>
            </a:r>
            <a:r>
              <a:rPr lang="cs-CZ" sz="1400" dirty="0" smtClean="0"/>
              <a:t>= </a:t>
            </a:r>
            <a:r>
              <a:rPr lang="cs-CZ" sz="1400" dirty="0" err="1" smtClean="0"/>
              <a:t>MoAs</a:t>
            </a:r>
            <a:r>
              <a:rPr lang="cs-CZ" sz="1400" dirty="0" smtClean="0"/>
              <a:t> </a:t>
            </a:r>
            <a:r>
              <a:rPr lang="en-GB" sz="1400" dirty="0" smtClean="0"/>
              <a:t>(1)</a:t>
            </a:r>
            <a:endParaRPr lang="cs-CZ" sz="1400" dirty="0" smtClean="0"/>
          </a:p>
          <a:p>
            <a:r>
              <a:rPr lang="cs-CZ" sz="1400" dirty="0" smtClean="0">
                <a:sym typeface="Wingdings" pitchFamily="2" charset="2"/>
              </a:rPr>
              <a:t>* </a:t>
            </a:r>
            <a:r>
              <a:rPr lang="en-GB" sz="1400" dirty="0" smtClean="0">
                <a:sym typeface="Wingdings" pitchFamily="2" charset="2"/>
              </a:rPr>
              <a:t>Propagate to higher levels (2), </a:t>
            </a:r>
            <a:endParaRPr lang="cs-CZ" sz="1400" dirty="0" smtClean="0">
              <a:sym typeface="Wingdings" pitchFamily="2" charset="2"/>
            </a:endParaRPr>
          </a:p>
          <a:p>
            <a:r>
              <a:rPr lang="cs-CZ" sz="1400" dirty="0" smtClean="0">
                <a:sym typeface="Wingdings" pitchFamily="2" charset="2"/>
              </a:rPr>
              <a:t>* … </a:t>
            </a:r>
            <a:r>
              <a:rPr lang="cs-CZ" sz="1400" dirty="0" err="1" smtClean="0">
                <a:sym typeface="Wingdings" pitchFamily="2" charset="2"/>
              </a:rPr>
              <a:t>where</a:t>
            </a:r>
            <a:r>
              <a:rPr lang="cs-CZ" sz="1400" dirty="0" smtClean="0">
                <a:sym typeface="Wingdings" pitchFamily="2" charset="2"/>
              </a:rPr>
              <a:t> </a:t>
            </a:r>
            <a:r>
              <a:rPr lang="en-GB" sz="1400" dirty="0" smtClean="0">
                <a:sym typeface="Wingdings" pitchFamily="2" charset="2"/>
              </a:rPr>
              <a:t>they induce </a:t>
            </a:r>
            <a:r>
              <a:rPr lang="cs-CZ" sz="1400" dirty="0" err="1" smtClean="0">
                <a:sym typeface="Wingdings" pitchFamily="2" charset="2"/>
              </a:rPr>
              <a:t>measurable</a:t>
            </a:r>
            <a:r>
              <a:rPr lang="cs-CZ" sz="1400" dirty="0" smtClean="0">
                <a:sym typeface="Wingdings" pitchFamily="2" charset="2"/>
              </a:rPr>
              <a:t> </a:t>
            </a:r>
            <a:r>
              <a:rPr lang="en-GB" sz="1400" dirty="0" smtClean="0">
                <a:sym typeface="Wingdings" pitchFamily="2" charset="2"/>
              </a:rPr>
              <a:t>“responses” </a:t>
            </a:r>
            <a:r>
              <a:rPr lang="cs-CZ" sz="1400" dirty="0" smtClean="0">
                <a:sym typeface="Wingdings" pitchFamily="2" charset="2"/>
              </a:rPr>
              <a:t>- </a:t>
            </a:r>
            <a:r>
              <a:rPr lang="en-GB" sz="1400" dirty="0" smtClean="0">
                <a:sym typeface="Wingdings" pitchFamily="2" charset="2"/>
              </a:rPr>
              <a:t>biomarkers</a:t>
            </a:r>
            <a:r>
              <a:rPr lang="cs-CZ" sz="1400" dirty="0" smtClean="0">
                <a:sym typeface="Wingdings" pitchFamily="2" charset="2"/>
              </a:rPr>
              <a:t> (3)</a:t>
            </a:r>
            <a:endParaRPr lang="en-GB" sz="1400" dirty="0" smtClean="0">
              <a:sym typeface="Wingdings" pitchFamily="2" charset="2"/>
            </a:endParaRPr>
          </a:p>
        </p:txBody>
      </p:sp>
      <p:pic>
        <p:nvPicPr>
          <p:cNvPr id="4100" name="Picture 4" descr="https://encrypted-tbn3.gstatic.com/images?q=tbn:ANd9GcTJLahZlgjt9hGQWAfTZhHoUTAU1dGT2XlAGT1vzWh0Ze3_nM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7" y="2494637"/>
            <a:ext cx="2520241" cy="287922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51520" y="2488828"/>
            <a:ext cx="2906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b="1" dirty="0" smtClean="0"/>
              <a:t>	</a:t>
            </a:r>
            <a:r>
              <a:rPr lang="en-GB" b="1" dirty="0" err="1" smtClean="0"/>
              <a:t>MoAs</a:t>
            </a:r>
            <a:endParaRPr lang="en-GB" b="1" dirty="0" smtClean="0"/>
          </a:p>
          <a:p>
            <a:pPr marL="342900" indent="-342900"/>
            <a:r>
              <a:rPr lang="en-GB" sz="1400" u="sng" dirty="0" smtClean="0"/>
              <a:t>* Molecular interactions</a:t>
            </a:r>
          </a:p>
          <a:p>
            <a:pPr marL="342900" indent="-342900"/>
            <a:r>
              <a:rPr lang="en-GB" sz="1400" dirty="0" smtClean="0"/>
              <a:t>* Key targets ...:</a:t>
            </a:r>
            <a:br>
              <a:rPr lang="en-GB" sz="1400" dirty="0" smtClean="0"/>
            </a:br>
            <a:r>
              <a:rPr lang="en-GB" sz="1400" dirty="0" smtClean="0"/>
              <a:t>- DNA, RNAs</a:t>
            </a:r>
            <a:br>
              <a:rPr lang="en-GB" sz="1400" dirty="0" smtClean="0"/>
            </a:br>
            <a:r>
              <a:rPr lang="en-GB" sz="1400" dirty="0" smtClean="0"/>
              <a:t>- proteins (and their functions)</a:t>
            </a:r>
            <a:br>
              <a:rPr lang="en-GB" sz="1400" dirty="0" smtClean="0"/>
            </a:br>
            <a:r>
              <a:rPr lang="en-GB" sz="1400" dirty="0" smtClean="0"/>
              <a:t>- membranes</a:t>
            </a:r>
          </a:p>
          <a:p>
            <a:pPr marL="342900" indent="-342900"/>
            <a:r>
              <a:rPr lang="en-GB" sz="1400" u="sng" dirty="0" smtClean="0"/>
              <a:t>* Complex mechanisms</a:t>
            </a:r>
            <a:br>
              <a:rPr lang="en-GB" sz="1400" u="sng" dirty="0" smtClean="0"/>
            </a:br>
            <a:r>
              <a:rPr lang="en-GB" sz="1400" dirty="0" smtClean="0"/>
              <a:t>- Oxidative stress</a:t>
            </a:r>
            <a:br>
              <a:rPr lang="en-GB" sz="1400" dirty="0" smtClean="0"/>
            </a:br>
            <a:r>
              <a:rPr lang="en-GB" sz="1400" dirty="0" smtClean="0"/>
              <a:t>- Signalling and hormones</a:t>
            </a:r>
            <a:br>
              <a:rPr lang="en-GB" sz="1400" dirty="0" smtClean="0"/>
            </a:br>
            <a:r>
              <a:rPr lang="en-GB" sz="1400" dirty="0" smtClean="0"/>
              <a:t>- Detoxification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1880" y="3142709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529365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350621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13459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807005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Biological </a:t>
            </a:r>
            <a:br>
              <a:rPr lang="en-GB" b="1" dirty="0" smtClean="0"/>
            </a:br>
            <a:r>
              <a:rPr lang="en-GB" b="1" dirty="0" smtClean="0"/>
              <a:t>organization</a:t>
            </a:r>
            <a:endParaRPr lang="en-GB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150204" y="2422629"/>
            <a:ext cx="1454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Biomarkers</a:t>
            </a:r>
            <a:br>
              <a:rPr lang="en-GB" b="1" dirty="0" smtClean="0"/>
            </a:br>
            <a:r>
              <a:rPr lang="en-GB" sz="1600" dirty="0" smtClean="0"/>
              <a:t>- types</a:t>
            </a:r>
            <a:br>
              <a:rPr lang="en-GB" sz="1600" dirty="0" smtClean="0"/>
            </a:br>
            <a:r>
              <a:rPr lang="en-GB" sz="1600" dirty="0" smtClean="0"/>
              <a:t>- examples</a:t>
            </a:r>
            <a:br>
              <a:rPr lang="en-GB" sz="1600" dirty="0" smtClean="0"/>
            </a:br>
            <a:r>
              <a:rPr lang="en-GB" sz="1600" dirty="0" smtClean="0"/>
              <a:t>- methods</a:t>
            </a:r>
          </a:p>
        </p:txBody>
      </p:sp>
      <p:sp>
        <p:nvSpPr>
          <p:cNvPr id="16" name="Elipsa 15"/>
          <p:cNvSpPr/>
          <p:nvPr/>
        </p:nvSpPr>
        <p:spPr>
          <a:xfrm>
            <a:off x="3347864" y="2926685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 doprava 16"/>
          <p:cNvSpPr/>
          <p:nvPr/>
        </p:nvSpPr>
        <p:spPr>
          <a:xfrm>
            <a:off x="6228184" y="299869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 doprava 17"/>
          <p:cNvSpPr/>
          <p:nvPr/>
        </p:nvSpPr>
        <p:spPr>
          <a:xfrm>
            <a:off x="6228184" y="335873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Šipka doprava 18"/>
          <p:cNvSpPr/>
          <p:nvPr/>
        </p:nvSpPr>
        <p:spPr>
          <a:xfrm>
            <a:off x="6228184" y="371877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Šipka doprava 19"/>
          <p:cNvSpPr/>
          <p:nvPr/>
        </p:nvSpPr>
        <p:spPr>
          <a:xfrm>
            <a:off x="6228184" y="407881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Šipka doprava 20"/>
          <p:cNvSpPr/>
          <p:nvPr/>
        </p:nvSpPr>
        <p:spPr>
          <a:xfrm>
            <a:off x="6228184" y="4438853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Šipka doprava 21"/>
          <p:cNvSpPr/>
          <p:nvPr/>
        </p:nvSpPr>
        <p:spPr>
          <a:xfrm>
            <a:off x="2987824" y="299695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188640"/>
            <a:ext cx="8964488" cy="648072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Summary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en-GB" dirty="0" smtClean="0">
                <a:solidFill>
                  <a:schemeClr val="tx1"/>
                </a:solidFill>
              </a:rPr>
              <a:t>toxicity mechanisms (</a:t>
            </a:r>
            <a:r>
              <a:rPr lang="en-GB" dirty="0" err="1" smtClean="0">
                <a:solidFill>
                  <a:schemeClr val="tx1"/>
                </a:solidFill>
              </a:rPr>
              <a:t>MoA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biomarkers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385192" y="980728"/>
            <a:ext cx="843528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800" b="1" dirty="0" err="1" smtClean="0"/>
              <a:t>For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excellent</a:t>
            </a:r>
            <a:r>
              <a:rPr lang="cs-CZ" sz="3800" b="1" dirty="0" smtClean="0"/>
              <a:t> performance and </a:t>
            </a:r>
            <a:r>
              <a:rPr lang="cs-CZ" sz="3800" b="1" dirty="0" err="1" smtClean="0"/>
              <a:t>successful</a:t>
            </a:r>
            <a:r>
              <a:rPr lang="cs-CZ" sz="3800" b="1" dirty="0" smtClean="0"/>
              <a:t> </a:t>
            </a:r>
            <a:r>
              <a:rPr lang="cs-CZ" sz="3800" b="1" dirty="0" err="1" smtClean="0"/>
              <a:t>exam</a:t>
            </a:r>
            <a:r>
              <a:rPr lang="cs-CZ" sz="3800" b="1" dirty="0" smtClean="0"/>
              <a:t> student </a:t>
            </a:r>
            <a:r>
              <a:rPr lang="cs-CZ" sz="3800" b="1" dirty="0" err="1"/>
              <a:t>should</a:t>
            </a:r>
            <a:r>
              <a:rPr lang="cs-CZ" sz="3800" b="1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b="1" dirty="0"/>
              <a:t> </a:t>
            </a:r>
            <a:r>
              <a:rPr lang="cs-CZ" b="1" dirty="0" err="1">
                <a:solidFill>
                  <a:schemeClr val="tx2"/>
                </a:solidFill>
              </a:rPr>
              <a:t>overview</a:t>
            </a:r>
            <a:r>
              <a:rPr lang="cs-CZ" dirty="0"/>
              <a:t> of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 smtClean="0"/>
              <a:t>MoAs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point 2 </a:t>
            </a:r>
            <a:r>
              <a:rPr lang="cs-CZ" dirty="0" err="1" smtClean="0"/>
              <a:t>below</a:t>
            </a:r>
            <a:r>
              <a:rPr lang="cs-CZ" dirty="0" smtClean="0"/>
              <a:t>) </a:t>
            </a:r>
            <a:r>
              <a:rPr lang="cs-CZ" dirty="0"/>
              <a:t>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b="1" dirty="0">
                <a:solidFill>
                  <a:schemeClr val="tx2"/>
                </a:solidFill>
              </a:rPr>
              <a:t>link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MoAs</a:t>
            </a:r>
            <a:r>
              <a:rPr lang="cs-CZ" dirty="0"/>
              <a:t> </a:t>
            </a:r>
            <a:r>
              <a:rPr lang="cs-CZ" dirty="0" smtClean="0"/>
              <a:t>to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/>
              <a:t>(toxicity)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Example</a:t>
            </a:r>
            <a:r>
              <a:rPr lang="cs-CZ" i="1" dirty="0"/>
              <a:t>: </a:t>
            </a:r>
            <a:r>
              <a:rPr lang="cs-CZ" i="1" dirty="0" err="1" smtClean="0"/>
              <a:t>inhibition</a:t>
            </a:r>
            <a:r>
              <a:rPr lang="cs-CZ" i="1" dirty="0" smtClean="0"/>
              <a:t> </a:t>
            </a:r>
            <a:r>
              <a:rPr lang="cs-CZ" i="1" dirty="0"/>
              <a:t>of </a:t>
            </a:r>
            <a:r>
              <a:rPr lang="cs-CZ" i="1" dirty="0" err="1"/>
              <a:t>AcCholE</a:t>
            </a:r>
            <a:r>
              <a:rPr lang="cs-CZ" i="1" dirty="0"/>
              <a:t> </a:t>
            </a:r>
            <a:r>
              <a:rPr lang="cs-CZ" i="1" dirty="0" err="1"/>
              <a:t>enzymes</a:t>
            </a:r>
            <a:r>
              <a:rPr lang="cs-CZ" i="1" dirty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mechanism</a:t>
            </a:r>
            <a:r>
              <a:rPr lang="cs-CZ" i="1" dirty="0" smtClean="0"/>
              <a:t>) </a:t>
            </a:r>
            <a:r>
              <a:rPr lang="cs-CZ" i="1" dirty="0" smtClean="0">
                <a:sym typeface="Wingdings" panose="05000000000000000000" pitchFamily="2" charset="2"/>
              </a:rPr>
              <a:t>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propagates as </a:t>
            </a:r>
            <a:r>
              <a:rPr lang="en-US" i="1" dirty="0" err="1">
                <a:sym typeface="Wingdings" panose="05000000000000000000" pitchFamily="2" charset="2"/>
              </a:rPr>
              <a:t>neurotoxicit</a:t>
            </a:r>
            <a:r>
              <a:rPr lang="cs-CZ" i="1" dirty="0" smtClean="0">
                <a:sym typeface="Wingdings" panose="05000000000000000000" pitchFamily="2" charset="2"/>
              </a:rPr>
              <a:t>y (</a:t>
            </a:r>
            <a:r>
              <a:rPr lang="cs-CZ" i="1" dirty="0" err="1" smtClean="0">
                <a:sym typeface="Wingdings" panose="05000000000000000000" pitchFamily="2" charset="2"/>
              </a:rPr>
              <a:t>effect</a:t>
            </a:r>
            <a:r>
              <a:rPr lang="cs-CZ" i="1" dirty="0" smtClean="0">
                <a:sym typeface="Wingdings" panose="05000000000000000000" pitchFamily="2" charset="2"/>
              </a:rPr>
              <a:t>)</a:t>
            </a:r>
            <a:br>
              <a:rPr lang="cs-CZ" i="1" dirty="0" smtClean="0">
                <a:sym typeface="Wingdings" panose="05000000000000000000" pitchFamily="2" charset="2"/>
              </a:rPr>
            </a:br>
            <a:endParaRPr lang="cs-CZ" i="1" dirty="0"/>
          </a:p>
          <a:p>
            <a:pPr marL="514350" indent="-514350">
              <a:buFont typeface="+mj-lt"/>
              <a:buAutoNum type="arabicPeriod" startAt="2"/>
            </a:pPr>
            <a:r>
              <a:rPr lang="cs-CZ" dirty="0" err="1" smtClean="0">
                <a:solidFill>
                  <a:schemeClr val="tx1"/>
                </a:solidFill>
              </a:rPr>
              <a:t>know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some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details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for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selected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example</a:t>
            </a:r>
            <a:r>
              <a:rPr lang="cs-CZ" b="1" dirty="0" smtClean="0"/>
              <a:t> </a:t>
            </a:r>
            <a:r>
              <a:rPr lang="cs-CZ" b="1" dirty="0" err="1">
                <a:solidFill>
                  <a:schemeClr val="tx2"/>
                </a:solidFill>
              </a:rPr>
              <a:t>MoAs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toxicant</a:t>
            </a:r>
            <a:r>
              <a:rPr lang="cs-CZ" dirty="0"/>
              <a:t> </a:t>
            </a:r>
            <a:r>
              <a:rPr lang="cs-CZ" dirty="0" err="1"/>
              <a:t>targets</a:t>
            </a:r>
            <a:r>
              <a:rPr lang="cs-CZ" dirty="0"/>
              <a:t> </a:t>
            </a:r>
            <a:br>
              <a:rPr lang="cs-CZ" dirty="0"/>
            </a:br>
            <a:r>
              <a:rPr lang="cs-CZ" sz="2900" i="1" dirty="0">
                <a:solidFill>
                  <a:srgbClr val="00B050"/>
                </a:solidFill>
              </a:rPr>
              <a:t>= </a:t>
            </a:r>
            <a:r>
              <a:rPr lang="cs-CZ" sz="2900" i="1" dirty="0" err="1">
                <a:solidFill>
                  <a:srgbClr val="00B050"/>
                </a:solidFill>
              </a:rPr>
              <a:t>based</a:t>
            </a:r>
            <a:r>
              <a:rPr lang="cs-CZ" sz="2900" i="1" dirty="0">
                <a:solidFill>
                  <a:srgbClr val="00B050"/>
                </a:solidFill>
              </a:rPr>
              <a:t> on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one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from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each</a:t>
            </a:r>
            <a:r>
              <a:rPr lang="cs-CZ" sz="2900" i="1" dirty="0">
                <a:solidFill>
                  <a:srgbClr val="00B050"/>
                </a:solidFill>
              </a:rPr>
              <a:t> of </a:t>
            </a:r>
            <a:r>
              <a:rPr lang="cs-CZ" sz="2900" i="1" dirty="0" err="1">
                <a:solidFill>
                  <a:srgbClr val="00B050"/>
                </a:solidFill>
              </a:rPr>
              <a:t>the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following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, </a:t>
            </a:r>
            <a:r>
              <a:rPr lang="cs-CZ" sz="2900" i="1" dirty="0" err="1">
                <a:solidFill>
                  <a:srgbClr val="00B050"/>
                </a:solidFill>
              </a:rPr>
              <a:t>learn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 smtClean="0">
                <a:solidFill>
                  <a:srgbClr val="00B050"/>
                </a:solidFill>
              </a:rPr>
              <a:t>, </a:t>
            </a:r>
            <a:r>
              <a:rPr lang="cs-CZ" sz="2900" i="1" dirty="0" err="1" smtClean="0">
                <a:solidFill>
                  <a:srgbClr val="00B050"/>
                </a:solidFill>
              </a:rPr>
              <a:t>be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able</a:t>
            </a:r>
            <a:r>
              <a:rPr lang="cs-CZ" sz="2900" i="1" dirty="0">
                <a:solidFill>
                  <a:srgbClr val="00B050"/>
                </a:solidFill>
              </a:rPr>
              <a:t> to </a:t>
            </a:r>
            <a:r>
              <a:rPr lang="cs-CZ" sz="2900" i="1" dirty="0" err="1">
                <a:solidFill>
                  <a:srgbClr val="00B050"/>
                </a:solidFill>
              </a:rPr>
              <a:t>discuss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smtClean="0">
                <a:solidFill>
                  <a:srgbClr val="00B050"/>
                </a:solidFill>
              </a:rPr>
              <a:t>(</a:t>
            </a:r>
            <a:r>
              <a:rPr lang="cs-CZ" sz="2900" i="1" dirty="0" err="1">
                <a:solidFill>
                  <a:srgbClr val="00B050"/>
                </a:solidFill>
              </a:rPr>
              <a:t>i.e</a:t>
            </a:r>
            <a:r>
              <a:rPr lang="cs-CZ" sz="2900" i="1" dirty="0">
                <a:solidFill>
                  <a:srgbClr val="00B050"/>
                </a:solidFill>
              </a:rPr>
              <a:t>. </a:t>
            </a:r>
            <a:r>
              <a:rPr lang="cs-CZ" sz="2900" i="1" dirty="0" err="1">
                <a:solidFill>
                  <a:srgbClr val="00B050"/>
                </a:solidFill>
              </a:rPr>
              <a:t>know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details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for</a:t>
            </a:r>
            <a:r>
              <a:rPr lang="cs-CZ" sz="2900" i="1" dirty="0" smtClean="0">
                <a:solidFill>
                  <a:srgbClr val="00B050"/>
                </a:solidFill>
              </a:rPr>
              <a:t> 7 </a:t>
            </a:r>
            <a:r>
              <a:rPr lang="cs-CZ" sz="2900" i="1" dirty="0" err="1" smtClean="0">
                <a:solidFill>
                  <a:srgbClr val="00B050"/>
                </a:solidFill>
              </a:rPr>
              <a:t>example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modes</a:t>
            </a:r>
            <a:r>
              <a:rPr lang="cs-CZ" sz="2900" i="1" dirty="0" smtClean="0">
                <a:solidFill>
                  <a:srgbClr val="00B050"/>
                </a:solidFill>
              </a:rPr>
              <a:t> of </a:t>
            </a:r>
            <a:r>
              <a:rPr lang="cs-CZ" sz="2900" i="1" dirty="0" err="1" smtClean="0">
                <a:solidFill>
                  <a:srgbClr val="00B050"/>
                </a:solidFill>
              </a:rPr>
              <a:t>toxic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action</a:t>
            </a:r>
            <a:r>
              <a:rPr lang="cs-CZ" sz="2900" i="1" dirty="0" smtClean="0">
                <a:solidFill>
                  <a:srgbClr val="00B050"/>
                </a:solidFill>
              </a:rPr>
              <a:t>)</a:t>
            </a:r>
            <a:endParaRPr lang="cs-CZ" sz="2900" i="1" dirty="0">
              <a:solidFill>
                <a:srgbClr val="00B05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nucleic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proteins</a:t>
            </a:r>
            <a:r>
              <a:rPr lang="cs-CZ" dirty="0"/>
              <a:t> 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membranes</a:t>
            </a:r>
            <a:r>
              <a:rPr lang="cs-CZ" dirty="0"/>
              <a:t> (</a:t>
            </a:r>
            <a:r>
              <a:rPr lang="cs-CZ" dirty="0" err="1"/>
              <a:t>lipids</a:t>
            </a:r>
            <a:r>
              <a:rPr lang="cs-CZ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1 – </a:t>
            </a:r>
            <a:r>
              <a:rPr lang="cs-CZ" dirty="0" err="1"/>
              <a:t>detoxification</a:t>
            </a:r>
            <a:r>
              <a:rPr lang="cs-CZ" dirty="0"/>
              <a:t>/</a:t>
            </a:r>
            <a:r>
              <a:rPr lang="cs-CZ" dirty="0" err="1"/>
              <a:t>metabolization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2 – intra- and inter-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, </a:t>
            </a:r>
            <a:r>
              <a:rPr lang="cs-CZ" dirty="0" err="1"/>
              <a:t>hormones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dirty="0" err="1"/>
              <a:t>Complex</a:t>
            </a:r>
            <a:r>
              <a:rPr lang="cs-CZ" dirty="0"/>
              <a:t> 3 – </a:t>
            </a:r>
            <a:r>
              <a:rPr lang="cs-CZ" dirty="0" err="1"/>
              <a:t>oxidative</a:t>
            </a:r>
            <a:r>
              <a:rPr lang="cs-CZ" dirty="0"/>
              <a:t> </a:t>
            </a:r>
            <a:r>
              <a:rPr lang="cs-CZ" dirty="0" smtClean="0"/>
              <a:t>stress</a:t>
            </a:r>
            <a:br>
              <a:rPr lang="cs-CZ" dirty="0" smtClean="0"/>
            </a:br>
            <a:endParaRPr lang="cs-CZ" dirty="0"/>
          </a:p>
          <a:p>
            <a:pPr marL="514350" indent="-514350">
              <a:buFont typeface="+mj-lt"/>
              <a:buAutoNum type="arabicPeriod" startAt="3"/>
            </a:pPr>
            <a:r>
              <a:rPr lang="cs-CZ" dirty="0" err="1" smtClean="0">
                <a:solidFill>
                  <a:schemeClr val="tx1"/>
                </a:solidFill>
              </a:rPr>
              <a:t>have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understanding</a:t>
            </a:r>
            <a:r>
              <a:rPr lang="cs-CZ" b="1" dirty="0" smtClean="0">
                <a:solidFill>
                  <a:schemeClr val="tx2"/>
                </a:solidFill>
              </a:rPr>
              <a:t> of biomarker </a:t>
            </a:r>
            <a:r>
              <a:rPr lang="cs-CZ" dirty="0" err="1" smtClean="0"/>
              <a:t>issues</a:t>
            </a:r>
            <a:endParaRPr lang="cs-CZ" dirty="0"/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</a:t>
            </a:r>
            <a:r>
              <a:rPr lang="cs-CZ" sz="2200" dirty="0" err="1"/>
              <a:t>is</a:t>
            </a:r>
            <a:r>
              <a:rPr lang="cs-CZ" sz="2200" dirty="0"/>
              <a:t> a </a:t>
            </a:r>
            <a:r>
              <a:rPr lang="cs-CZ" sz="2200" dirty="0" smtClean="0"/>
              <a:t>biomarker </a:t>
            </a:r>
            <a:r>
              <a:rPr lang="cs-CZ" sz="2200" dirty="0"/>
              <a:t>and </a:t>
            </a:r>
            <a:r>
              <a:rPr lang="cs-CZ" sz="2200" dirty="0" err="1"/>
              <a:t>what</a:t>
            </a:r>
            <a:r>
              <a:rPr lang="cs-CZ" sz="2200" dirty="0"/>
              <a:t> </a:t>
            </a:r>
            <a:r>
              <a:rPr lang="cs-CZ" sz="2200" dirty="0" err="1"/>
              <a:t>properties</a:t>
            </a:r>
            <a:r>
              <a:rPr lang="cs-CZ" sz="2200" dirty="0"/>
              <a:t> </a:t>
            </a:r>
            <a:r>
              <a:rPr lang="cs-CZ" sz="2200" dirty="0" err="1"/>
              <a:t>it</a:t>
            </a:r>
            <a:r>
              <a:rPr lang="cs-CZ" sz="2200" dirty="0"/>
              <a:t> </a:t>
            </a:r>
            <a:r>
              <a:rPr lang="cs-CZ" sz="2200" dirty="0" err="1"/>
              <a:t>should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(</a:t>
            </a:r>
            <a:r>
              <a:rPr lang="cs-CZ" sz="2200" dirty="0" err="1"/>
              <a:t>or</a:t>
            </a:r>
            <a:r>
              <a:rPr lang="cs-CZ" sz="2200" dirty="0"/>
              <a:t> not to </a:t>
            </a:r>
            <a:r>
              <a:rPr lang="cs-CZ" sz="2200" dirty="0" err="1"/>
              <a:t>have</a:t>
            </a:r>
            <a:r>
              <a:rPr lang="cs-CZ" sz="2200" dirty="0" smtClean="0"/>
              <a:t>)?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Why</a:t>
            </a:r>
            <a:r>
              <a:rPr lang="cs-CZ" sz="2200" dirty="0" smtClean="0"/>
              <a:t> </a:t>
            </a:r>
            <a:r>
              <a:rPr lang="cs-CZ" sz="2200" dirty="0" err="1" smtClean="0"/>
              <a:t>we</a:t>
            </a:r>
            <a:r>
              <a:rPr lang="cs-CZ" sz="2200" dirty="0" smtClean="0"/>
              <a:t> </a:t>
            </a:r>
            <a:r>
              <a:rPr lang="cs-CZ" sz="2200" dirty="0" err="1" smtClean="0"/>
              <a:t>search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them</a:t>
            </a:r>
            <a:r>
              <a:rPr lang="cs-CZ" sz="2200" dirty="0" smtClean="0"/>
              <a:t> = </a:t>
            </a:r>
            <a:r>
              <a:rPr lang="cs-CZ" sz="2200" dirty="0" err="1" smtClean="0"/>
              <a:t>how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be</a:t>
            </a:r>
            <a:r>
              <a:rPr lang="cs-CZ" sz="2200" dirty="0" smtClean="0"/>
              <a:t> </a:t>
            </a:r>
            <a:r>
              <a:rPr lang="cs-CZ" sz="2200" dirty="0" err="1" smtClean="0"/>
              <a:t>used</a:t>
            </a:r>
            <a:r>
              <a:rPr lang="cs-CZ" sz="2200" dirty="0" smtClean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</a:t>
            </a:r>
            <a:r>
              <a:rPr lang="cs-CZ" sz="2200" dirty="0" smtClean="0"/>
              <a:t> </a:t>
            </a:r>
            <a:r>
              <a:rPr lang="cs-CZ" sz="2200" dirty="0" err="1" smtClean="0"/>
              <a:t>types</a:t>
            </a:r>
            <a:r>
              <a:rPr lang="cs-CZ" sz="2200" dirty="0" smtClean="0"/>
              <a:t> and </a:t>
            </a:r>
            <a:r>
              <a:rPr lang="cs-CZ" sz="2200" dirty="0" err="1" smtClean="0"/>
              <a:t>groups</a:t>
            </a:r>
            <a:r>
              <a:rPr lang="cs-CZ" sz="2200" dirty="0" smtClean="0"/>
              <a:t> of </a:t>
            </a:r>
            <a:r>
              <a:rPr lang="cs-CZ" sz="2200" dirty="0" err="1" smtClean="0"/>
              <a:t>biomarkers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</a:t>
            </a:r>
            <a:r>
              <a:rPr lang="cs-CZ" sz="2200" dirty="0" err="1" smtClean="0"/>
              <a:t>be</a:t>
            </a:r>
            <a:r>
              <a:rPr lang="cs-CZ" sz="2200" dirty="0" smtClean="0"/>
              <a:t> </a:t>
            </a:r>
            <a:r>
              <a:rPr lang="cs-CZ" sz="2200" dirty="0" err="1" smtClean="0"/>
              <a:t>recognized</a:t>
            </a:r>
            <a:r>
              <a:rPr lang="cs-CZ" sz="2200" dirty="0" smtClean="0"/>
              <a:t>? 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are </a:t>
            </a:r>
            <a:r>
              <a:rPr lang="cs-CZ" sz="2200" dirty="0" err="1" smtClean="0"/>
              <a:t>suitable</a:t>
            </a:r>
            <a:r>
              <a:rPr lang="cs-CZ" sz="2200" dirty="0" smtClean="0"/>
              <a:t> </a:t>
            </a:r>
            <a:r>
              <a:rPr lang="cs-CZ" sz="2200" dirty="0" err="1" smtClean="0"/>
              <a:t>matrices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sampling</a:t>
            </a:r>
            <a:r>
              <a:rPr lang="cs-CZ" sz="2200" dirty="0" smtClean="0"/>
              <a:t> and </a:t>
            </a:r>
            <a:r>
              <a:rPr lang="cs-CZ" sz="2200" dirty="0" err="1" smtClean="0"/>
              <a:t>further</a:t>
            </a:r>
            <a:r>
              <a:rPr lang="cs-CZ" sz="2200" dirty="0" smtClean="0"/>
              <a:t> </a:t>
            </a:r>
            <a:r>
              <a:rPr lang="cs-CZ" sz="2200" dirty="0" err="1" smtClean="0"/>
              <a:t>analyses</a:t>
            </a:r>
            <a:r>
              <a:rPr lang="cs-CZ" sz="2200" dirty="0" smtClean="0"/>
              <a:t>?</a:t>
            </a:r>
          </a:p>
          <a:p>
            <a:pPr lvl="1">
              <a:buFont typeface="Arial" charset="0"/>
              <a:buChar char="•"/>
            </a:pPr>
            <a:r>
              <a:rPr lang="cs-CZ" sz="2200" dirty="0" err="1" smtClean="0"/>
              <a:t>What</a:t>
            </a:r>
            <a:r>
              <a:rPr lang="cs-CZ" sz="2200" dirty="0" smtClean="0"/>
              <a:t> </a:t>
            </a:r>
            <a:r>
              <a:rPr lang="cs-CZ" sz="2200" dirty="0" err="1" smtClean="0"/>
              <a:t>approaches</a:t>
            </a:r>
            <a:r>
              <a:rPr lang="cs-CZ" sz="2200" dirty="0" smtClean="0"/>
              <a:t> are </a:t>
            </a:r>
            <a:r>
              <a:rPr lang="cs-CZ" sz="2200" dirty="0" err="1" smtClean="0"/>
              <a:t>applied</a:t>
            </a:r>
            <a:r>
              <a:rPr lang="cs-CZ" sz="2200" dirty="0" smtClean="0"/>
              <a:t> in biomarker </a:t>
            </a:r>
            <a:r>
              <a:rPr lang="cs-CZ" sz="2200" dirty="0" err="1" smtClean="0"/>
              <a:t>discovery</a:t>
            </a:r>
            <a:r>
              <a:rPr lang="cs-CZ" sz="2200" dirty="0" smtClean="0"/>
              <a:t> („</a:t>
            </a:r>
            <a:r>
              <a:rPr lang="cs-CZ" sz="2200" dirty="0" err="1" smtClean="0"/>
              <a:t>hypothesis</a:t>
            </a:r>
            <a:r>
              <a:rPr lang="cs-CZ" sz="2200" dirty="0" smtClean="0"/>
              <a:t>“ </a:t>
            </a:r>
            <a:r>
              <a:rPr lang="cs-CZ" sz="2200" dirty="0" err="1" smtClean="0"/>
              <a:t>vs</a:t>
            </a:r>
            <a:r>
              <a:rPr lang="cs-CZ" sz="2200" dirty="0" smtClean="0"/>
              <a:t> </a:t>
            </a:r>
            <a:r>
              <a:rPr lang="cs-CZ" sz="2200" dirty="0" err="1" smtClean="0"/>
              <a:t>omics</a:t>
            </a:r>
            <a:r>
              <a:rPr lang="cs-CZ" sz="2200" dirty="0" smtClean="0"/>
              <a:t>)?</a:t>
            </a:r>
            <a:br>
              <a:rPr lang="cs-CZ" sz="2200" dirty="0" smtClean="0"/>
            </a:br>
            <a:endParaRPr lang="cs-CZ" dirty="0"/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b="1" dirty="0" err="1" smtClean="0">
                <a:solidFill>
                  <a:schemeClr val="tx2"/>
                </a:solidFill>
              </a:rPr>
              <a:t>know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example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biomarkers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900" i="1" dirty="0" err="1" smtClean="0">
                <a:solidFill>
                  <a:srgbClr val="00B050"/>
                </a:solidFill>
              </a:rPr>
              <a:t>same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approach</a:t>
            </a:r>
            <a:r>
              <a:rPr lang="cs-CZ" sz="2900" i="1" dirty="0" smtClean="0">
                <a:solidFill>
                  <a:srgbClr val="00B050"/>
                </a:solidFill>
              </a:rPr>
              <a:t> as </a:t>
            </a:r>
            <a:r>
              <a:rPr lang="cs-CZ" sz="2900" i="1" dirty="0" err="1" smtClean="0">
                <a:solidFill>
                  <a:srgbClr val="00B050"/>
                </a:solidFill>
              </a:rPr>
              <a:t>for</a:t>
            </a:r>
            <a:r>
              <a:rPr lang="cs-CZ" sz="2900" i="1" dirty="0" smtClean="0">
                <a:solidFill>
                  <a:srgbClr val="00B050"/>
                </a:solidFill>
              </a:rPr>
              <a:t> point 2 </a:t>
            </a:r>
            <a:r>
              <a:rPr lang="cs-CZ" sz="2900" i="1" dirty="0" err="1" smtClean="0">
                <a:solidFill>
                  <a:srgbClr val="00B050"/>
                </a:solidFill>
              </a:rPr>
              <a:t>above</a:t>
            </a:r>
            <a:r>
              <a:rPr lang="cs-CZ" sz="2900" i="1" dirty="0" smtClean="0">
                <a:solidFill>
                  <a:srgbClr val="00B050"/>
                </a:solidFill>
              </a:rPr>
              <a:t> = </a:t>
            </a:r>
            <a:r>
              <a:rPr lang="cs-CZ" sz="2900" i="1" dirty="0" err="1">
                <a:solidFill>
                  <a:srgbClr val="00B050"/>
                </a:solidFill>
              </a:rPr>
              <a:t>based</a:t>
            </a:r>
            <a:r>
              <a:rPr lang="cs-CZ" sz="2900" i="1" dirty="0">
                <a:solidFill>
                  <a:srgbClr val="00B050"/>
                </a:solidFill>
              </a:rPr>
              <a:t> on </a:t>
            </a:r>
            <a:r>
              <a:rPr lang="cs-CZ" sz="2900" i="1" dirty="0" err="1">
                <a:solidFill>
                  <a:srgbClr val="00B050"/>
                </a:solidFill>
              </a:rPr>
              <a:t>your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own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interest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select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one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err="1">
                <a:solidFill>
                  <a:srgbClr val="00B050"/>
                </a:solidFill>
              </a:rPr>
              <a:t>example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smtClean="0">
                <a:solidFill>
                  <a:srgbClr val="00B050"/>
                </a:solidFill>
              </a:rPr>
              <a:t>biomarker </a:t>
            </a:r>
            <a:r>
              <a:rPr lang="cs-CZ" sz="2900" i="1" dirty="0" err="1" smtClean="0">
                <a:solidFill>
                  <a:srgbClr val="00B050"/>
                </a:solidFill>
              </a:rPr>
              <a:t>for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each</a:t>
            </a:r>
            <a:r>
              <a:rPr lang="cs-CZ" sz="2900" i="1" dirty="0" smtClean="0">
                <a:solidFill>
                  <a:srgbClr val="00B050"/>
                </a:solidFill>
              </a:rPr>
              <a:t> of </a:t>
            </a:r>
            <a:r>
              <a:rPr lang="cs-CZ" sz="2900" i="1" dirty="0" err="1" smtClean="0">
                <a:solidFill>
                  <a:srgbClr val="00B050"/>
                </a:solidFill>
              </a:rPr>
              <a:t>seven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categories</a:t>
            </a:r>
            <a:r>
              <a:rPr lang="cs-CZ" sz="2900" i="1" dirty="0">
                <a:solidFill>
                  <a:srgbClr val="00B050"/>
                </a:solidFill>
              </a:rPr>
              <a:t> </a:t>
            </a:r>
            <a:r>
              <a:rPr lang="cs-CZ" sz="2900" i="1" dirty="0" smtClean="0">
                <a:solidFill>
                  <a:srgbClr val="00B050"/>
                </a:solidFill>
              </a:rPr>
              <a:t>and </a:t>
            </a:r>
            <a:r>
              <a:rPr lang="cs-CZ" sz="2900" i="1" dirty="0" err="1" smtClean="0">
                <a:solidFill>
                  <a:srgbClr val="00B050"/>
                </a:solidFill>
              </a:rPr>
              <a:t>know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some</a:t>
            </a:r>
            <a:r>
              <a:rPr lang="cs-CZ" sz="2900" i="1" dirty="0" smtClean="0">
                <a:solidFill>
                  <a:srgbClr val="00B050"/>
                </a:solidFill>
              </a:rPr>
              <a:t> </a:t>
            </a:r>
            <a:r>
              <a:rPr lang="cs-CZ" sz="2900" i="1" dirty="0" err="1" smtClean="0">
                <a:solidFill>
                  <a:srgbClr val="00B050"/>
                </a:solidFill>
              </a:rPr>
              <a:t>details</a:t>
            </a:r>
            <a:r>
              <a:rPr lang="cs-CZ" sz="2900" i="1" dirty="0" smtClean="0">
                <a:solidFill>
                  <a:srgbClr val="00B050"/>
                </a:solidFill>
              </a:rPr>
              <a:t>)</a:t>
            </a:r>
            <a:endParaRPr lang="cs-CZ" sz="2900" i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6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Topics covered in the final presentation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Biomarkers at different levels</a:t>
            </a:r>
          </a:p>
          <a:p>
            <a:pPr lvl="1"/>
            <a:r>
              <a:rPr lang="en-GB" i="1" dirty="0" err="1" smtClean="0"/>
              <a:t>Omics</a:t>
            </a:r>
            <a:endParaRPr lang="en-GB" i="1" dirty="0" smtClean="0"/>
          </a:p>
          <a:p>
            <a:pPr lvl="1"/>
            <a:r>
              <a:rPr lang="en-GB" i="1" dirty="0" smtClean="0"/>
              <a:t>... and beyond</a:t>
            </a:r>
          </a:p>
          <a:p>
            <a:endParaRPr lang="en-GB" dirty="0" smtClean="0"/>
          </a:p>
          <a:p>
            <a:r>
              <a:rPr lang="en-GB" dirty="0" smtClean="0"/>
              <a:t>Biomarkers in human medicine and drug development</a:t>
            </a:r>
          </a:p>
          <a:p>
            <a:pPr lvl="1"/>
            <a:r>
              <a:rPr lang="en-GB" dirty="0" smtClean="0"/>
              <a:t>Strategy and steps in development</a:t>
            </a:r>
          </a:p>
          <a:p>
            <a:pPr lvl="1"/>
            <a:r>
              <a:rPr lang="en-GB" dirty="0" smtClean="0"/>
              <a:t>Application examples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</a:rPr>
              <a:t>Systems biology/</a:t>
            </a:r>
            <a:r>
              <a:rPr lang="cs-CZ" sz="2800" dirty="0" err="1" smtClean="0">
                <a:solidFill>
                  <a:schemeClr val="tx1"/>
                </a:solidFill>
              </a:rPr>
              <a:t>toxicology</a:t>
            </a:r>
            <a:r>
              <a:rPr lang="cs-CZ" sz="2800" dirty="0" smtClean="0">
                <a:solidFill>
                  <a:schemeClr val="tx1"/>
                </a:solidFill>
              </a:rPr>
              <a:t>/</a:t>
            </a:r>
            <a:r>
              <a:rPr lang="cs-CZ" sz="2800" dirty="0" err="1" smtClean="0">
                <a:solidFill>
                  <a:schemeClr val="tx1"/>
                </a:solidFill>
              </a:rPr>
              <a:t>medicine</a:t>
            </a:r>
            <a:r>
              <a:rPr lang="cs-CZ" sz="2800" dirty="0" smtClean="0">
                <a:solidFill>
                  <a:schemeClr val="tx1"/>
                </a:solidFill>
              </a:rPr>
              <a:t> = </a:t>
            </a:r>
            <a:r>
              <a:rPr lang="en-GB" sz="2800" dirty="0" smtClean="0">
                <a:solidFill>
                  <a:schemeClr val="tx1"/>
                </a:solidFill>
              </a:rPr>
              <a:t>“omics”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98" y="1196752"/>
            <a:ext cx="854305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6660232" y="4005064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6804248" y="3140968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6876256" y="234888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délník 1"/>
          <p:cNvSpPr/>
          <p:nvPr/>
        </p:nvSpPr>
        <p:spPr>
          <a:xfrm>
            <a:off x="107504" y="4941168"/>
            <a:ext cx="475252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overall</a:t>
            </a:r>
            <a:r>
              <a:rPr lang="cs-CZ" b="1" dirty="0" smtClean="0"/>
              <a:t> </a:t>
            </a:r>
            <a:r>
              <a:rPr lang="en-US" b="1" dirty="0" smtClean="0"/>
              <a:t>h</a:t>
            </a:r>
            <a:r>
              <a:rPr lang="cs-CZ" b="1" dirty="0" err="1" smtClean="0"/>
              <a:t>ypothesis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idea (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future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en-US" dirty="0" smtClean="0"/>
              <a:t>Linking genetics / environment / health</a:t>
            </a:r>
            <a:endParaRPr lang="cs-CZ" dirty="0" smtClean="0"/>
          </a:p>
          <a:p>
            <a:pPr marL="285750" indent="-285750" algn="ctr">
              <a:buFont typeface="Wingdings"/>
              <a:buChar char="è"/>
            </a:pPr>
            <a:endParaRPr lang="cs-CZ" sz="1400" dirty="0" smtClean="0"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è"/>
            </a:pPr>
            <a:r>
              <a:rPr lang="en-US" sz="1400" dirty="0" smtClean="0">
                <a:sym typeface="Wingdings" panose="05000000000000000000" pitchFamily="2" charset="2"/>
              </a:rPr>
              <a:t>Early and improved diagnostics</a:t>
            </a:r>
            <a:endParaRPr lang="cs-CZ" sz="1400" dirty="0" smtClean="0"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è"/>
            </a:pPr>
            <a:r>
              <a:rPr lang="cs-CZ" sz="1400" dirty="0" err="1" smtClean="0">
                <a:sym typeface="Wingdings" panose="05000000000000000000" pitchFamily="2" charset="2"/>
              </a:rPr>
              <a:t>Personalized</a:t>
            </a:r>
            <a:r>
              <a:rPr lang="cs-CZ" sz="1400" dirty="0" smtClean="0">
                <a:sym typeface="Wingdings" panose="05000000000000000000" pitchFamily="2" charset="2"/>
              </a:rPr>
              <a:t> </a:t>
            </a:r>
            <a:r>
              <a:rPr lang="cs-CZ" sz="1400" dirty="0" err="1" smtClean="0">
                <a:sym typeface="Wingdings" panose="05000000000000000000" pitchFamily="2" charset="2"/>
              </a:rPr>
              <a:t>prevention</a:t>
            </a:r>
            <a:r>
              <a:rPr lang="cs-CZ" sz="1400" dirty="0" smtClean="0">
                <a:sym typeface="Wingdings" panose="05000000000000000000" pitchFamily="2" charset="2"/>
              </a:rPr>
              <a:t> (</a:t>
            </a:r>
            <a:r>
              <a:rPr lang="cs-CZ" sz="1400" dirty="0" err="1" smtClean="0">
                <a:sym typeface="Wingdings" panose="05000000000000000000" pitchFamily="2" charset="2"/>
              </a:rPr>
              <a:t>elimination</a:t>
            </a:r>
            <a:r>
              <a:rPr lang="cs-CZ" sz="1400" dirty="0" smtClean="0">
                <a:sym typeface="Wingdings" panose="05000000000000000000" pitchFamily="2" charset="2"/>
              </a:rPr>
              <a:t> of risk </a:t>
            </a:r>
            <a:r>
              <a:rPr lang="cs-CZ" sz="1400" dirty="0" err="1" smtClean="0">
                <a:sym typeface="Wingdings" panose="05000000000000000000" pitchFamily="2" charset="2"/>
              </a:rPr>
              <a:t>factors</a:t>
            </a:r>
            <a:r>
              <a:rPr lang="cs-CZ" sz="1400" dirty="0" smtClean="0">
                <a:sym typeface="Wingdings" panose="05000000000000000000" pitchFamily="2" charset="2"/>
              </a:rPr>
              <a:t>)</a:t>
            </a:r>
            <a:r>
              <a:rPr lang="en-US" sz="1400" dirty="0" smtClean="0">
                <a:sym typeface="Wingdings" panose="05000000000000000000" pitchFamily="2" charset="2"/>
              </a:rPr>
              <a:t/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cs-CZ" sz="1400" dirty="0">
                <a:sym typeface="Wingdings" panose="05000000000000000000" pitchFamily="2" charset="2"/>
              </a:rPr>
              <a:t>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 smtClean="0">
                <a:sym typeface="Wingdings" panose="05000000000000000000" pitchFamily="2" charset="2"/>
              </a:rPr>
              <a:t>Personali</a:t>
            </a:r>
            <a:r>
              <a:rPr lang="cs-CZ" sz="1400" dirty="0" err="1" smtClean="0">
                <a:sym typeface="Wingdings" panose="05000000000000000000" pitchFamily="2" charset="2"/>
              </a:rPr>
              <a:t>zed</a:t>
            </a:r>
            <a:r>
              <a:rPr lang="cs-CZ" sz="1400" dirty="0" smtClean="0">
                <a:sym typeface="Wingdings" panose="05000000000000000000" pitchFamily="2" charset="2"/>
              </a:rPr>
              <a:t> </a:t>
            </a:r>
            <a:r>
              <a:rPr lang="cs-CZ" sz="1400" dirty="0" err="1" smtClean="0">
                <a:sym typeface="Wingdings" panose="05000000000000000000" pitchFamily="2" charset="2"/>
              </a:rPr>
              <a:t>treatment</a:t>
            </a:r>
            <a:r>
              <a:rPr lang="cs-CZ" sz="1400" dirty="0" smtClean="0">
                <a:sym typeface="Wingdings" panose="05000000000000000000" pitchFamily="2" charset="2"/>
              </a:rPr>
              <a:t>/</a:t>
            </a:r>
            <a:r>
              <a:rPr lang="cs-CZ" sz="1400" dirty="0" err="1" smtClean="0">
                <a:sym typeface="Wingdings" panose="05000000000000000000" pitchFamily="2" charset="2"/>
              </a:rPr>
              <a:t>medicine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90872" y="1052736"/>
            <a:ext cx="8373616" cy="5616624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“Omics” techniques </a:t>
            </a:r>
            <a:r>
              <a:rPr lang="cs-CZ" b="1" dirty="0" smtClean="0"/>
              <a:t>(</a:t>
            </a:r>
            <a:r>
              <a:rPr lang="en-GB" dirty="0" smtClean="0"/>
              <a:t>Systems biology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Result</a:t>
            </a:r>
            <a:r>
              <a:rPr lang="cs-CZ" dirty="0" smtClean="0"/>
              <a:t> of rapid </a:t>
            </a:r>
            <a:r>
              <a:rPr lang="cs-CZ" dirty="0" err="1" smtClean="0"/>
              <a:t>technological</a:t>
            </a:r>
            <a:r>
              <a:rPr lang="cs-CZ" dirty="0" smtClean="0"/>
              <a:t> </a:t>
            </a:r>
            <a:r>
              <a:rPr lang="cs-CZ" dirty="0" err="1" smtClean="0"/>
              <a:t>advances</a:t>
            </a:r>
            <a:r>
              <a:rPr lang="cs-CZ" dirty="0" smtClean="0"/>
              <a:t> (</a:t>
            </a:r>
            <a:r>
              <a:rPr lang="cs-CZ" dirty="0" err="1" smtClean="0"/>
              <a:t>microarrays</a:t>
            </a:r>
            <a:r>
              <a:rPr lang="cs-CZ" dirty="0" smtClean="0"/>
              <a:t>,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r>
              <a:rPr lang="cs-CZ" dirty="0" smtClean="0"/>
              <a:t> </a:t>
            </a:r>
            <a:r>
              <a:rPr lang="cs-CZ" dirty="0" err="1" smtClean="0"/>
              <a:t>sequencing</a:t>
            </a:r>
            <a:r>
              <a:rPr lang="cs-CZ" dirty="0" smtClean="0"/>
              <a:t>, </a:t>
            </a:r>
            <a:r>
              <a:rPr lang="cs-CZ" dirty="0" err="1" smtClean="0"/>
              <a:t>HPLC-mass</a:t>
            </a:r>
            <a:r>
              <a:rPr lang="cs-CZ" dirty="0" smtClean="0"/>
              <a:t> </a:t>
            </a:r>
            <a:r>
              <a:rPr lang="cs-CZ" dirty="0" err="1" smtClean="0"/>
              <a:t>spectrometry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  </a:t>
            </a:r>
          </a:p>
          <a:p>
            <a:pPr lvl="1"/>
            <a:r>
              <a:rPr lang="cs-CZ" dirty="0" err="1" smtClean="0"/>
              <a:t>Simultaneous</a:t>
            </a:r>
            <a:r>
              <a:rPr lang="cs-CZ" dirty="0" smtClean="0"/>
              <a:t> and „instant“ </a:t>
            </a:r>
            <a:r>
              <a:rPr lang="cs-CZ" dirty="0" err="1" smtClean="0"/>
              <a:t>assessment</a:t>
            </a:r>
            <a:r>
              <a:rPr lang="cs-CZ" dirty="0" smtClean="0"/>
              <a:t> of </a:t>
            </a:r>
            <a:r>
              <a:rPr lang="cs-CZ" dirty="0" err="1" smtClean="0"/>
              <a:t>thousands</a:t>
            </a:r>
            <a:r>
              <a:rPr lang="cs-CZ" dirty="0" smtClean="0"/>
              <a:t> of </a:t>
            </a:r>
            <a:r>
              <a:rPr lang="cs-CZ" dirty="0" err="1" smtClean="0"/>
              <a:t>parameters</a:t>
            </a:r>
            <a:r>
              <a:rPr lang="cs-CZ" dirty="0" smtClean="0"/>
              <a:t> (</a:t>
            </a:r>
            <a:r>
              <a:rPr lang="cs-CZ" dirty="0" err="1" smtClean="0"/>
              <a:t>biological</a:t>
            </a:r>
            <a:r>
              <a:rPr lang="cs-CZ" dirty="0" smtClean="0"/>
              <a:t> / </a:t>
            </a:r>
            <a:r>
              <a:rPr lang="cs-CZ" dirty="0" err="1" smtClean="0"/>
              <a:t>toxicological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)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 smtClean="0"/>
          </a:p>
          <a:p>
            <a:pPr lvl="1"/>
            <a:r>
              <a:rPr lang="cs-CZ" dirty="0" smtClean="0"/>
              <a:t>„Big </a:t>
            </a:r>
            <a:r>
              <a:rPr lang="cs-CZ" dirty="0" err="1" smtClean="0"/>
              <a:t>data“generated</a:t>
            </a:r>
            <a:r>
              <a:rPr lang="cs-CZ" dirty="0" smtClean="0"/>
              <a:t>  </a:t>
            </a:r>
            <a:r>
              <a:rPr lang="cs-CZ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bottleneck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data </a:t>
            </a:r>
            <a:r>
              <a:rPr lang="cs-CZ" dirty="0" err="1" smtClean="0"/>
              <a:t>analysis</a:t>
            </a:r>
            <a:r>
              <a:rPr lang="cs-CZ" dirty="0" smtClean="0"/>
              <a:t> (</a:t>
            </a:r>
            <a:r>
              <a:rPr lang="cs-CZ" dirty="0" err="1" smtClean="0"/>
              <a:t>bioinformatics</a:t>
            </a:r>
            <a:r>
              <a:rPr lang="en-US" dirty="0" smtClean="0"/>
              <a:t>, self</a:t>
            </a:r>
            <a:r>
              <a:rPr lang="cs-CZ" dirty="0" smtClean="0"/>
              <a:t>-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, </a:t>
            </a:r>
            <a:r>
              <a:rPr lang="cs-CZ" dirty="0" err="1" smtClean="0"/>
              <a:t>artifical</a:t>
            </a:r>
            <a:r>
              <a:rPr lang="cs-CZ" dirty="0" smtClean="0"/>
              <a:t> </a:t>
            </a:r>
            <a:r>
              <a:rPr lang="cs-CZ" dirty="0" err="1" smtClean="0"/>
              <a:t>intelligence</a:t>
            </a:r>
            <a:r>
              <a:rPr lang="cs-CZ" dirty="0" smtClean="0"/>
              <a:t>? )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err="1" smtClean="0"/>
              <a:t>Genomics</a:t>
            </a:r>
            <a:endParaRPr lang="en-GB" b="1" dirty="0" smtClean="0"/>
          </a:p>
          <a:p>
            <a:pPr lvl="1"/>
            <a:r>
              <a:rPr lang="cs-CZ" dirty="0" err="1" smtClean="0"/>
              <a:t>Genes</a:t>
            </a:r>
            <a:r>
              <a:rPr lang="cs-CZ" dirty="0" smtClean="0"/>
              <a:t> (DNA) - r</a:t>
            </a:r>
            <a:r>
              <a:rPr lang="en-GB" dirty="0" err="1" smtClean="0"/>
              <a:t>elatively</a:t>
            </a:r>
            <a:r>
              <a:rPr lang="en-GB" dirty="0" smtClean="0"/>
              <a:t> stable </a:t>
            </a:r>
          </a:p>
          <a:p>
            <a:pPr lvl="2"/>
            <a:r>
              <a:rPr lang="en-GB" dirty="0" smtClean="0"/>
              <a:t>not responding to </a:t>
            </a:r>
            <a:r>
              <a:rPr lang="cs-CZ" dirty="0" err="1" smtClean="0"/>
              <a:t>immediate</a:t>
            </a:r>
            <a:r>
              <a:rPr lang="cs-CZ" dirty="0" smtClean="0"/>
              <a:t> </a:t>
            </a:r>
            <a:r>
              <a:rPr lang="en-GB" dirty="0" smtClean="0"/>
              <a:t>environmental changes (e.g. Toxicants)</a:t>
            </a:r>
            <a:endParaRPr lang="cs-CZ" dirty="0" smtClean="0"/>
          </a:p>
          <a:p>
            <a:pPr lvl="2"/>
            <a:r>
              <a:rPr lang="cs-CZ" dirty="0" smtClean="0"/>
              <a:t>„</a:t>
            </a:r>
            <a:r>
              <a:rPr lang="cs-CZ" dirty="0" err="1" smtClean="0"/>
              <a:t>slow</a:t>
            </a:r>
            <a:r>
              <a:rPr lang="cs-CZ" dirty="0" smtClean="0"/>
              <a:t>“ </a:t>
            </a:r>
            <a:r>
              <a:rPr lang="cs-CZ" dirty="0" err="1" smtClean="0"/>
              <a:t>changes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 </a:t>
            </a:r>
            <a:endParaRPr lang="en-US" dirty="0" smtClean="0"/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Epigenetics </a:t>
            </a:r>
            <a:r>
              <a:rPr lang="cs-CZ" dirty="0" smtClean="0">
                <a:sym typeface="Wingdings" panose="05000000000000000000" pitchFamily="2" charset="2"/>
              </a:rPr>
              <a:t>(</a:t>
            </a:r>
            <a:r>
              <a:rPr lang="cs-CZ" dirty="0" err="1" smtClean="0">
                <a:sym typeface="Wingdings" panose="05000000000000000000" pitchFamily="2" charset="2"/>
              </a:rPr>
              <a:t>e.g</a:t>
            </a:r>
            <a:r>
              <a:rPr lang="cs-CZ" dirty="0" smtClean="0">
                <a:sym typeface="Wingdings" panose="05000000000000000000" pitchFamily="2" charset="2"/>
              </a:rPr>
              <a:t>. DNA </a:t>
            </a:r>
            <a:r>
              <a:rPr lang="cs-CZ" dirty="0" err="1" smtClean="0">
                <a:sym typeface="Wingdings" panose="05000000000000000000" pitchFamily="2" charset="2"/>
              </a:rPr>
              <a:t>methylation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cs-CZ" dirty="0" err="1" smtClean="0">
                <a:sym typeface="Wingdings" panose="05000000000000000000" pitchFamily="2" charset="2"/>
              </a:rPr>
              <a:t>Mutations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cs-CZ" dirty="0" err="1" smtClean="0">
                <a:sym typeface="Wingdings" panose="05000000000000000000" pitchFamily="2" charset="2"/>
              </a:rPr>
              <a:t>evolution</a:t>
            </a:r>
            <a:r>
              <a:rPr lang="cs-CZ" dirty="0" smtClean="0">
                <a:sym typeface="Wingdings" panose="05000000000000000000" pitchFamily="2" charset="2"/>
              </a:rPr>
              <a:t>) </a:t>
            </a:r>
            <a:r>
              <a:rPr lang="en-US" dirty="0" smtClean="0">
                <a:sym typeface="Wingdings" panose="05000000000000000000" pitchFamily="2" charset="2"/>
              </a:rPr>
              <a:t> Single Nucleotide Pol</a:t>
            </a:r>
            <a:r>
              <a:rPr lang="cs-CZ" dirty="0" err="1" smtClean="0">
                <a:sym typeface="Wingdings" panose="05000000000000000000" pitchFamily="2" charset="2"/>
              </a:rPr>
              <a:t>ymorphisms</a:t>
            </a:r>
            <a:r>
              <a:rPr lang="cs-CZ" dirty="0" smtClean="0">
                <a:sym typeface="Wingdings" panose="05000000000000000000" pitchFamily="2" charset="2"/>
              </a:rPr>
              <a:t> (</a:t>
            </a:r>
            <a:r>
              <a:rPr lang="cs-CZ" dirty="0" err="1" smtClean="0">
                <a:sym typeface="Wingdings" panose="05000000000000000000" pitchFamily="2" charset="2"/>
              </a:rPr>
              <a:t>SNPs</a:t>
            </a:r>
            <a:r>
              <a:rPr lang="cs-CZ" dirty="0" smtClean="0">
                <a:sym typeface="Wingdings" panose="05000000000000000000" pitchFamily="2" charset="2"/>
              </a:rPr>
              <a:t>)</a:t>
            </a:r>
            <a:endParaRPr lang="en-GB" dirty="0" smtClean="0"/>
          </a:p>
          <a:p>
            <a:pPr lvl="1"/>
            <a:r>
              <a:rPr lang="cs-CZ" dirty="0" smtClean="0"/>
              <a:t>U</a:t>
            </a:r>
            <a:r>
              <a:rPr lang="en-GB" dirty="0" err="1" smtClean="0"/>
              <a:t>sed</a:t>
            </a:r>
            <a:r>
              <a:rPr lang="en-GB" dirty="0" smtClean="0"/>
              <a:t> as “biomarkers of susceptibility” (SNPs </a:t>
            </a:r>
            <a:r>
              <a:rPr lang="cs-CZ" dirty="0" smtClean="0"/>
              <a:t>/ </a:t>
            </a:r>
            <a:r>
              <a:rPr lang="en-GB" dirty="0" smtClean="0"/>
              <a:t>personalized medicine)</a:t>
            </a:r>
          </a:p>
          <a:p>
            <a:r>
              <a:rPr lang="cs-CZ" b="1" dirty="0" err="1" smtClean="0"/>
              <a:t>Other</a:t>
            </a:r>
            <a:r>
              <a:rPr lang="cs-CZ" b="1" dirty="0" smtClean="0"/>
              <a:t> </a:t>
            </a:r>
            <a:r>
              <a:rPr lang="cs-CZ" b="1" dirty="0" err="1" smtClean="0"/>
              <a:t>omics</a:t>
            </a:r>
            <a:endParaRPr lang="en-GB" b="1" dirty="0" smtClean="0"/>
          </a:p>
          <a:p>
            <a:pPr lvl="2"/>
            <a:r>
              <a:rPr lang="cs-CZ" dirty="0" err="1"/>
              <a:t>mRNA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(</a:t>
            </a:r>
            <a:r>
              <a:rPr lang="cs-CZ" dirty="0" err="1"/>
              <a:t>transcriptomics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proteins</a:t>
            </a:r>
            <a:r>
              <a:rPr lang="cs-CZ" dirty="0"/>
              <a:t> (</a:t>
            </a:r>
            <a:r>
              <a:rPr lang="cs-CZ" dirty="0" err="1"/>
              <a:t>proteomics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metabolites</a:t>
            </a:r>
            <a:r>
              <a:rPr lang="cs-CZ" dirty="0"/>
              <a:t> (</a:t>
            </a:r>
            <a:r>
              <a:rPr lang="cs-CZ" dirty="0" err="1"/>
              <a:t>metabolomics</a:t>
            </a:r>
            <a:r>
              <a:rPr lang="cs-CZ" dirty="0"/>
              <a:t>), </a:t>
            </a:r>
            <a:r>
              <a:rPr lang="cs-CZ" dirty="0" err="1"/>
              <a:t>etc</a:t>
            </a:r>
            <a:r>
              <a:rPr lang="cs-CZ" dirty="0"/>
              <a:t>....</a:t>
            </a:r>
          </a:p>
          <a:p>
            <a:pPr lvl="1"/>
            <a:r>
              <a:rPr lang="en-GB" dirty="0" err="1" smtClean="0"/>
              <a:t>Resposive</a:t>
            </a:r>
            <a:r>
              <a:rPr lang="en-GB" dirty="0" smtClean="0"/>
              <a:t> to stress (including toxicants, therapy etc.)</a:t>
            </a: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9962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 smtClean="0">
                <a:solidFill>
                  <a:schemeClr val="tx1"/>
                </a:solidFill>
              </a:rPr>
              <a:t> –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omic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1817754"/>
            <a:ext cx="5832648" cy="49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19675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OMICs</a:t>
            </a:r>
            <a:r>
              <a:rPr lang="cs-CZ" b="1" dirty="0" smtClean="0">
                <a:solidFill>
                  <a:srgbClr val="00B050"/>
                </a:solidFill>
              </a:rPr>
              <a:t> (1) – </a:t>
            </a:r>
            <a:r>
              <a:rPr lang="cs-CZ" b="1" dirty="0" err="1" smtClean="0">
                <a:solidFill>
                  <a:srgbClr val="00B050"/>
                </a:solidFill>
              </a:rPr>
              <a:t>from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genes</a:t>
            </a:r>
            <a:r>
              <a:rPr lang="cs-CZ" b="1" dirty="0" smtClean="0">
                <a:solidFill>
                  <a:srgbClr val="00B050"/>
                </a:solidFill>
              </a:rPr>
              <a:t> …. to … </a:t>
            </a:r>
            <a:r>
              <a:rPr lang="cs-CZ" b="1" dirty="0" err="1" smtClean="0">
                <a:solidFill>
                  <a:srgbClr val="00B050"/>
                </a:solidFill>
              </a:rPr>
              <a:t>functions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76" y="1844824"/>
            <a:ext cx="28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 smtClean="0">
                <a:solidFill>
                  <a:schemeClr val="tx1"/>
                </a:solidFill>
              </a:rPr>
              <a:t> –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 descr="Výsledek obrázku pro omic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83" y="1484785"/>
            <a:ext cx="8641113" cy="45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2008" y="3429000"/>
            <a:ext cx="8892480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221088"/>
            <a:ext cx="466025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Current advanced </a:t>
            </a:r>
            <a:r>
              <a:rPr lang="cs-CZ" b="1" dirty="0" smtClean="0"/>
              <a:t>„</a:t>
            </a:r>
            <a:r>
              <a:rPr lang="cs-CZ" b="1" dirty="0" err="1" smtClean="0"/>
              <a:t>omics</a:t>
            </a:r>
            <a:r>
              <a:rPr lang="cs-CZ" b="1" dirty="0" smtClean="0"/>
              <a:t>“ </a:t>
            </a:r>
            <a:r>
              <a:rPr lang="en-US" b="1" dirty="0" smtClean="0"/>
              <a:t>technologies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324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Biomarkers at different biological levels</a:t>
            </a:r>
            <a:r>
              <a:rPr lang="cs-CZ" dirty="0" smtClean="0">
                <a:solidFill>
                  <a:schemeClr val="tx1"/>
                </a:solidFill>
              </a:rPr>
              <a:t> –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w.genetris.com/images/uploads/images/Biomarker_discovery.gif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62" t="5614"/>
          <a:stretch/>
        </p:blipFill>
        <p:spPr bwMode="auto">
          <a:xfrm>
            <a:off x="2267744" y="1341689"/>
            <a:ext cx="6696744" cy="539967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7504" y="980728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B050"/>
                </a:solidFill>
              </a:rPr>
              <a:t>OMICs</a:t>
            </a:r>
            <a:r>
              <a:rPr lang="cs-CZ" b="1" dirty="0" smtClean="0">
                <a:solidFill>
                  <a:srgbClr val="00B050"/>
                </a:solidFill>
              </a:rPr>
              <a:t> (2) – …  </a:t>
            </a:r>
            <a:r>
              <a:rPr lang="cs-CZ" b="1" dirty="0" err="1" smtClean="0">
                <a:solidFill>
                  <a:srgbClr val="00B050"/>
                </a:solidFill>
              </a:rPr>
              <a:t>including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PHENOTYPE</a:t>
            </a:r>
            <a:r>
              <a:rPr lang="cs-CZ" b="1" dirty="0" smtClean="0">
                <a:solidFill>
                  <a:srgbClr val="00B050"/>
                </a:solidFill>
              </a:rPr>
              <a:t> (</a:t>
            </a:r>
            <a:r>
              <a:rPr lang="cs-CZ" b="1" dirty="0" err="1" smtClean="0">
                <a:solidFill>
                  <a:srgbClr val="00B050"/>
                </a:solidFill>
              </a:rPr>
              <a:t>phenomics</a:t>
            </a:r>
            <a:r>
              <a:rPr lang="cs-CZ" b="1" dirty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91936" y="1447616"/>
            <a:ext cx="35445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Linking</a:t>
            </a:r>
            <a:r>
              <a:rPr lang="cs-CZ" dirty="0" smtClean="0"/>
              <a:t> „</a:t>
            </a:r>
            <a:r>
              <a:rPr lang="cs-CZ" dirty="0" err="1" smtClean="0"/>
              <a:t>outcome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intoxication</a:t>
            </a:r>
            <a:r>
              <a:rPr lang="cs-CZ" dirty="0" smtClean="0"/>
              <a:t>, </a:t>
            </a:r>
            <a:r>
              <a:rPr lang="cs-CZ" b="1" dirty="0" err="1" smtClean="0"/>
              <a:t>phenotype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mechanistic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i.e</a:t>
            </a:r>
            <a:r>
              <a:rPr lang="cs-CZ" dirty="0" smtClean="0"/>
              <a:t>. „</a:t>
            </a:r>
            <a:r>
              <a:rPr lang="cs-CZ" dirty="0" err="1" smtClean="0"/>
              <a:t>biomarkers</a:t>
            </a:r>
            <a:r>
              <a:rPr lang="cs-CZ" dirty="0" smtClean="0"/>
              <a:t>“)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0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develoment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using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864096"/>
          </a:xfrm>
        </p:spPr>
        <p:txBody>
          <a:bodyPr>
            <a:noAutofit/>
          </a:bodyPr>
          <a:lstStyle/>
          <a:p>
            <a:r>
              <a:rPr lang="cs-CZ" sz="2000" b="1" dirty="0" err="1" smtClean="0"/>
              <a:t>Different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approaches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towards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new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biomarkers</a:t>
            </a:r>
            <a:endParaRPr lang="cs-CZ" sz="2000" b="1" dirty="0" smtClean="0"/>
          </a:p>
          <a:p>
            <a:pPr lvl="1"/>
            <a:r>
              <a:rPr lang="cs-CZ" sz="1600" dirty="0" err="1" smtClean="0"/>
              <a:t>Hypothesis</a:t>
            </a:r>
            <a:r>
              <a:rPr lang="cs-CZ" sz="1600" dirty="0" smtClean="0"/>
              <a:t> </a:t>
            </a:r>
            <a:r>
              <a:rPr lang="cs-CZ" sz="1600" dirty="0" err="1" smtClean="0"/>
              <a:t>driven</a:t>
            </a:r>
            <a:endParaRPr lang="cs-CZ" sz="1600" dirty="0" smtClean="0"/>
          </a:p>
          <a:p>
            <a:pPr lvl="1"/>
            <a:r>
              <a:rPr lang="cs-CZ" sz="1600" dirty="0" smtClean="0"/>
              <a:t>Data </a:t>
            </a:r>
            <a:r>
              <a:rPr lang="cs-CZ" sz="1600" dirty="0" err="1" smtClean="0"/>
              <a:t>driven</a:t>
            </a:r>
            <a:r>
              <a:rPr lang="cs-CZ" sz="1600" dirty="0" smtClean="0"/>
              <a:t> - </a:t>
            </a:r>
            <a:r>
              <a:rPr lang="cs-CZ" sz="1600" dirty="0" err="1" smtClean="0"/>
              <a:t>omics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= </a:t>
            </a:r>
            <a:r>
              <a:rPr lang="cs-CZ" sz="1600" dirty="0" err="1" smtClean="0"/>
              <a:t>screening</a:t>
            </a:r>
            <a:r>
              <a:rPr lang="cs-CZ" sz="1600" dirty="0" smtClean="0"/>
              <a:t> </a:t>
            </a:r>
            <a:r>
              <a:rPr lang="cs-CZ" sz="1600" dirty="0" err="1" smtClean="0"/>
              <a:t>followed</a:t>
            </a:r>
            <a:r>
              <a:rPr lang="cs-CZ" sz="1600" dirty="0" smtClean="0"/>
              <a:t> by </a:t>
            </a:r>
            <a:r>
              <a:rPr lang="cs-CZ" sz="1600" dirty="0" err="1" smtClean="0"/>
              <a:t>correlations</a:t>
            </a:r>
            <a:r>
              <a:rPr lang="cs-CZ" sz="1600" dirty="0" smtClean="0"/>
              <a:t> </a:t>
            </a:r>
            <a:r>
              <a:rPr lang="cs-CZ" sz="1600" i="1" dirty="0" smtClean="0"/>
              <a:t>(</a:t>
            </a:r>
            <a:r>
              <a:rPr lang="cs-CZ" sz="1600" i="1" dirty="0" err="1" smtClean="0"/>
              <a:t>example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figure</a:t>
            </a:r>
            <a:r>
              <a:rPr lang="cs-CZ" sz="1600" i="1" dirty="0" smtClean="0"/>
              <a:t> – „</a:t>
            </a:r>
            <a:r>
              <a:rPr lang="cs-CZ" sz="1600" i="1" dirty="0" err="1" smtClean="0"/>
              <a:t>proteome</a:t>
            </a:r>
            <a:r>
              <a:rPr lang="cs-CZ" sz="1600" i="1" dirty="0" smtClean="0"/>
              <a:t>“)</a:t>
            </a:r>
          </a:p>
          <a:p>
            <a:pPr lvl="2"/>
            <a:endParaRPr lang="en-US" sz="1400" dirty="0" smtClean="0">
              <a:sym typeface="Wingdings" panose="05000000000000000000" pitchFamily="2" charset="2"/>
            </a:endParaRPr>
          </a:p>
          <a:p>
            <a:pPr lvl="2"/>
            <a:endParaRPr lang="cs-CZ" sz="14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</p:txBody>
      </p:sp>
      <p:pic>
        <p:nvPicPr>
          <p:cNvPr id="7" name="Picture 2" descr="http://pubs.rsc.org/services/images/RSCpubs.ePlatform.Service.FreeContent.ImageService.svc/ImageService/Articleimage/2008/MB/b802534g/b802534g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772" y="2276872"/>
            <a:ext cx="5422700" cy="4492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654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develoment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using</a:t>
            </a:r>
            <a:r>
              <a:rPr lang="cs-CZ" dirty="0" smtClean="0">
                <a:solidFill>
                  <a:schemeClr val="tx1"/>
                </a:solidFill>
              </a:rPr>
              <a:t> „</a:t>
            </a:r>
            <a:r>
              <a:rPr lang="cs-CZ" dirty="0" err="1" smtClean="0">
                <a:solidFill>
                  <a:schemeClr val="tx1"/>
                </a:solidFill>
              </a:rPr>
              <a:t>omics</a:t>
            </a:r>
            <a:r>
              <a:rPr lang="cs-CZ" dirty="0" smtClean="0">
                <a:solidFill>
                  <a:schemeClr val="tx1"/>
                </a:solidFill>
              </a:rPr>
              <a:t>“ </a:t>
            </a:r>
            <a:r>
              <a:rPr lang="cs-CZ" dirty="0" err="1" smtClean="0">
                <a:solidFill>
                  <a:schemeClr val="tx1"/>
                </a:solidFill>
              </a:rPr>
              <a:t>approaches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496" y="980728"/>
            <a:ext cx="8928992" cy="561662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Steps</a:t>
            </a:r>
            <a:r>
              <a:rPr lang="cs-CZ" b="1" dirty="0" smtClean="0"/>
              <a:t> </a:t>
            </a:r>
            <a:r>
              <a:rPr lang="cs-CZ" b="1" dirty="0" err="1" smtClean="0"/>
              <a:t>towards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b="1" dirty="0" smtClean="0"/>
          </a:p>
          <a:p>
            <a:pPr marL="1371600" lvl="2" indent="-457200">
              <a:buFont typeface="+mj-lt"/>
              <a:buAutoNum type="arabicPeriod"/>
            </a:pPr>
            <a:r>
              <a:rPr lang="cs-CZ" dirty="0" smtClean="0"/>
              <a:t>„Big </a:t>
            </a:r>
            <a:r>
              <a:rPr lang="cs-CZ" dirty="0" err="1" smtClean="0"/>
              <a:t>omics</a:t>
            </a:r>
            <a:r>
              <a:rPr lang="cs-CZ" dirty="0" smtClean="0"/>
              <a:t> data“ </a:t>
            </a:r>
            <a:r>
              <a:rPr lang="cs-CZ" dirty="0" err="1" smtClean="0"/>
              <a:t>generated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easy</a:t>
            </a:r>
            <a:r>
              <a:rPr lang="cs-CZ" dirty="0" smtClean="0">
                <a:solidFill>
                  <a:srgbClr val="00B050"/>
                </a:solidFill>
              </a:rPr>
              <a:t> and fast</a:t>
            </a:r>
            <a:r>
              <a:rPr lang="cs-CZ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 err="1" smtClean="0"/>
              <a:t>Correlations</a:t>
            </a:r>
            <a:r>
              <a:rPr lang="cs-CZ" dirty="0" smtClean="0"/>
              <a:t> (</a:t>
            </a:r>
            <a:r>
              <a:rPr lang="cs-CZ" dirty="0" err="1" smtClean="0"/>
              <a:t>bioinformatics</a:t>
            </a:r>
            <a:r>
              <a:rPr lang="cs-CZ" dirty="0" smtClean="0"/>
              <a:t>)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bottleneck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eventual </a:t>
            </a:r>
            <a:r>
              <a:rPr lang="en-US" dirty="0" smtClean="0"/>
              <a:t>i</a:t>
            </a:r>
            <a:r>
              <a:rPr lang="cs-CZ" dirty="0" err="1" smtClean="0"/>
              <a:t>dentification</a:t>
            </a:r>
            <a:r>
              <a:rPr lang="cs-CZ" dirty="0" smtClean="0"/>
              <a:t> of </a:t>
            </a:r>
            <a:r>
              <a:rPr lang="cs-CZ" dirty="0" err="1" smtClean="0"/>
              <a:t>suspected</a:t>
            </a:r>
            <a:r>
              <a:rPr lang="cs-CZ" dirty="0" smtClean="0"/>
              <a:t> </a:t>
            </a:r>
            <a:r>
              <a:rPr lang="cs-CZ" dirty="0" err="1" smtClean="0"/>
              <a:t>biomarkers</a:t>
            </a:r>
            <a:r>
              <a:rPr lang="cs-CZ" dirty="0" smtClean="0"/>
              <a:t> </a:t>
            </a:r>
          </a:p>
          <a:p>
            <a:pPr lvl="3"/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Toxicant</a:t>
            </a:r>
            <a:r>
              <a:rPr lang="cs-CZ" dirty="0" smtClean="0"/>
              <a:t>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genes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higher level</a:t>
            </a:r>
            <a:r>
              <a:rPr lang="cs-CZ" dirty="0" smtClean="0">
                <a:sym typeface="Wingdings" panose="05000000000000000000" pitchFamily="2" charset="2"/>
              </a:rPr>
              <a:t>(s) of </a:t>
            </a:r>
            <a:r>
              <a:rPr lang="cs-CZ" dirty="0" err="1" smtClean="0">
                <a:sym typeface="Wingdings" panose="05000000000000000000" pitchFamily="2" charset="2"/>
              </a:rPr>
              <a:t>specific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/>
              <a:t>mRNAs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protein </a:t>
            </a:r>
            <a:r>
              <a:rPr lang="cs-CZ" dirty="0" err="1" smtClean="0"/>
              <a:t>levels</a:t>
            </a:r>
            <a:r>
              <a:rPr lang="cs-CZ" dirty="0" smtClean="0"/>
              <a:t>)</a:t>
            </a:r>
          </a:p>
          <a:p>
            <a:pPr lvl="3"/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modulation of profile</a:t>
            </a:r>
            <a:r>
              <a:rPr lang="cs-CZ" dirty="0" smtClean="0">
                <a:sym typeface="Wingdings" panose="05000000000000000000" pitchFamily="2" charset="2"/>
              </a:rPr>
              <a:t>(</a:t>
            </a:r>
            <a:r>
              <a:rPr lang="en-US" dirty="0" smtClean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) of </a:t>
            </a:r>
            <a:r>
              <a:rPr lang="cs-CZ" dirty="0" err="1" smtClean="0">
                <a:sym typeface="Wingdings" panose="05000000000000000000" pitchFamily="2" charset="2"/>
              </a:rPr>
              <a:t>certain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metabolites</a:t>
            </a:r>
            <a:endParaRPr lang="cs-CZ" dirty="0" smtClean="0">
              <a:sym typeface="Wingdings" panose="05000000000000000000" pitchFamily="2" charset="2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cs-CZ" dirty="0" err="1" smtClean="0"/>
              <a:t>Characterization</a:t>
            </a:r>
            <a:r>
              <a:rPr lang="cs-CZ" dirty="0" smtClean="0"/>
              <a:t> and </a:t>
            </a:r>
            <a:r>
              <a:rPr lang="cs-CZ" dirty="0" err="1" smtClean="0"/>
              <a:t>validation</a:t>
            </a:r>
            <a:r>
              <a:rPr lang="cs-CZ" dirty="0" smtClean="0"/>
              <a:t> of biomarker</a:t>
            </a:r>
            <a:r>
              <a:rPr lang="en-US" dirty="0" smtClean="0"/>
              <a:t>s </a:t>
            </a:r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bottlene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cs-CZ" dirty="0" smtClean="0">
                <a:solidFill>
                  <a:srgbClr val="00B050"/>
                </a:solidFill>
              </a:rPr>
              <a:t>: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and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cs-CZ" dirty="0" err="1" smtClean="0"/>
              <a:t>demanding</a:t>
            </a:r>
            <a:r>
              <a:rPr lang="cs-CZ" dirty="0" smtClean="0"/>
              <a:t>)</a:t>
            </a:r>
          </a:p>
          <a:p>
            <a:pPr lvl="3"/>
            <a:r>
              <a:rPr lang="cs-CZ" dirty="0" err="1" smtClean="0"/>
              <a:t>Experimental</a:t>
            </a:r>
            <a:r>
              <a:rPr lang="cs-CZ" dirty="0" smtClean="0"/>
              <a:t> - stability of biomarker </a:t>
            </a:r>
            <a:r>
              <a:rPr lang="cs-CZ" dirty="0" err="1" smtClean="0"/>
              <a:t>responses</a:t>
            </a:r>
            <a:r>
              <a:rPr lang="cs-CZ" dirty="0" smtClean="0"/>
              <a:t> </a:t>
            </a:r>
            <a:r>
              <a:rPr lang="cs-CZ" dirty="0" err="1" smtClean="0"/>
              <a:t>throughout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stress </a:t>
            </a:r>
            <a:r>
              <a:rPr lang="cs-CZ" dirty="0" err="1" smtClean="0"/>
              <a:t>levels</a:t>
            </a:r>
            <a:r>
              <a:rPr lang="cs-CZ" dirty="0" smtClean="0"/>
              <a:t> (</a:t>
            </a:r>
            <a:r>
              <a:rPr lang="cs-CZ" dirty="0" err="1" smtClean="0"/>
              <a:t>exposure</a:t>
            </a:r>
            <a:r>
              <a:rPr lang="cs-CZ" dirty="0" smtClean="0"/>
              <a:t> </a:t>
            </a:r>
            <a:r>
              <a:rPr lang="cs-CZ" dirty="0" err="1" smtClean="0"/>
              <a:t>doses</a:t>
            </a:r>
            <a:r>
              <a:rPr lang="cs-CZ" dirty="0" smtClean="0"/>
              <a:t>, </a:t>
            </a:r>
            <a:r>
              <a:rPr lang="cs-CZ" dirty="0" err="1" smtClean="0"/>
              <a:t>exposure</a:t>
            </a:r>
            <a:r>
              <a:rPr lang="cs-CZ" dirty="0" smtClean="0"/>
              <a:t> </a:t>
            </a:r>
            <a:r>
              <a:rPr lang="cs-CZ" dirty="0" err="1" smtClean="0"/>
              <a:t>duration</a:t>
            </a:r>
            <a:r>
              <a:rPr lang="cs-CZ" dirty="0" smtClean="0"/>
              <a:t>,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, </a:t>
            </a:r>
            <a:r>
              <a:rPr lang="cs-CZ" dirty="0" err="1" smtClean="0"/>
              <a:t>males</a:t>
            </a:r>
            <a:r>
              <a:rPr lang="cs-CZ" dirty="0" smtClean="0"/>
              <a:t> x </a:t>
            </a:r>
            <a:r>
              <a:rPr lang="cs-CZ" dirty="0" err="1" smtClean="0"/>
              <a:t>females</a:t>
            </a:r>
            <a:r>
              <a:rPr lang="cs-CZ" dirty="0" smtClean="0"/>
              <a:t> …. </a:t>
            </a:r>
            <a:r>
              <a:rPr lang="cs-CZ" dirty="0" err="1" smtClean="0"/>
              <a:t>Etc</a:t>
            </a:r>
            <a:r>
              <a:rPr lang="cs-CZ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 err="1" smtClean="0"/>
              <a:t>Qualification</a:t>
            </a:r>
            <a:r>
              <a:rPr lang="cs-CZ" dirty="0" smtClean="0"/>
              <a:t> and </a:t>
            </a:r>
            <a:r>
              <a:rPr lang="cs-CZ" dirty="0" err="1" smtClean="0"/>
              <a:t>approval</a:t>
            </a:r>
            <a:r>
              <a:rPr lang="cs-CZ" dirty="0" smtClean="0"/>
              <a:t> (</a:t>
            </a:r>
            <a:r>
              <a:rPr lang="cs-CZ" dirty="0" err="1" smtClean="0"/>
              <a:t>clinical</a:t>
            </a:r>
            <a:r>
              <a:rPr lang="cs-CZ" dirty="0" smtClean="0"/>
              <a:t> and </a:t>
            </a:r>
            <a:r>
              <a:rPr lang="cs-CZ" dirty="0" err="1" smtClean="0"/>
              <a:t>epidemiological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/>
              <a:t>)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sym typeface="Wingdings" panose="05000000000000000000" pitchFamily="2" charset="2"/>
              </a:rPr>
              <a:t>Despite</a:t>
            </a:r>
            <a:r>
              <a:rPr lang="cs-CZ" sz="2400" dirty="0" smtClean="0">
                <a:sym typeface="Wingdings" panose="05000000000000000000" pitchFamily="2" charset="2"/>
              </a:rPr>
              <a:t> of </a:t>
            </a:r>
            <a:r>
              <a:rPr lang="cs-CZ" sz="2400" dirty="0" err="1" smtClean="0">
                <a:sym typeface="Wingdings" panose="05000000000000000000" pitchFamily="2" charset="2"/>
              </a:rPr>
              <a:t>decades</a:t>
            </a:r>
            <a:r>
              <a:rPr lang="cs-CZ" sz="2400" dirty="0" smtClean="0">
                <a:sym typeface="Wingdings" panose="05000000000000000000" pitchFamily="2" charset="2"/>
              </a:rPr>
              <a:t> of </a:t>
            </a:r>
            <a:r>
              <a:rPr lang="cs-CZ" sz="2400" dirty="0" err="1" smtClean="0">
                <a:sym typeface="Wingdings" panose="05000000000000000000" pitchFamily="2" charset="2"/>
              </a:rPr>
              <a:t>omics</a:t>
            </a:r>
            <a:r>
              <a:rPr lang="cs-CZ" sz="2400" dirty="0" smtClean="0"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sym typeface="Wingdings" panose="05000000000000000000" pitchFamily="2" charset="2"/>
              </a:rPr>
              <a:t>era</a:t>
            </a:r>
            <a:r>
              <a:rPr lang="cs-CZ" sz="2400" dirty="0" smtClean="0"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sym typeface="Wingdings" panose="05000000000000000000" pitchFamily="2" charset="2"/>
              </a:rPr>
              <a:t>there</a:t>
            </a:r>
            <a:r>
              <a:rPr lang="cs-CZ" sz="2400" dirty="0" smtClean="0">
                <a:sym typeface="Wingdings" panose="05000000000000000000" pitchFamily="2" charset="2"/>
              </a:rPr>
              <a:t> are </a:t>
            </a:r>
            <a:r>
              <a:rPr lang="cs-CZ" sz="2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o</a:t>
            </a:r>
            <a:r>
              <a:rPr lang="cs-CZ" sz="2400" b="1" dirty="0" err="1" smtClean="0">
                <a:solidFill>
                  <a:schemeClr val="tx2"/>
                </a:solidFill>
              </a:rPr>
              <a:t>nly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rare</a:t>
            </a:r>
            <a:r>
              <a:rPr lang="cs-CZ" sz="2400" b="1" dirty="0" smtClean="0">
                <a:solidFill>
                  <a:schemeClr val="tx2"/>
                </a:solidFill>
              </a:rPr>
              <a:t> (</a:t>
            </a:r>
            <a:r>
              <a:rPr lang="cs-CZ" sz="2400" b="1" dirty="0" err="1" smtClean="0">
                <a:solidFill>
                  <a:schemeClr val="tx2"/>
                </a:solidFill>
              </a:rPr>
              <a:t>if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any</a:t>
            </a:r>
            <a:r>
              <a:rPr lang="cs-CZ" sz="2400" b="1" dirty="0" smtClean="0">
                <a:solidFill>
                  <a:schemeClr val="tx2"/>
                </a:solidFill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</a:rPr>
              <a:t>examples </a:t>
            </a:r>
            <a:r>
              <a:rPr lang="cs-CZ" sz="2400" b="1" dirty="0" smtClean="0">
                <a:solidFill>
                  <a:schemeClr val="tx2"/>
                </a:solidFill>
              </a:rPr>
              <a:t>of </a:t>
            </a:r>
            <a:r>
              <a:rPr lang="cs-CZ" sz="24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derived</a:t>
            </a:r>
            <a:r>
              <a:rPr lang="cs-CZ" sz="2400" b="1" dirty="0" smtClean="0">
                <a:solidFill>
                  <a:schemeClr val="tx2"/>
                </a:solidFill>
              </a:rPr>
              <a:t> by </a:t>
            </a:r>
            <a:r>
              <a:rPr lang="cs-CZ" sz="2400" b="1" dirty="0" err="1" smtClean="0">
                <a:solidFill>
                  <a:schemeClr val="tx2"/>
                </a:solidFill>
              </a:rPr>
              <a:t>omics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dirty="0" err="1" smtClean="0"/>
              <a:t>currently</a:t>
            </a:r>
            <a:r>
              <a:rPr lang="cs-CZ" sz="2400" dirty="0" smtClean="0"/>
              <a:t> </a:t>
            </a:r>
            <a:r>
              <a:rPr lang="cs-CZ" sz="2400" dirty="0" err="1" smtClean="0"/>
              <a:t>applied</a:t>
            </a:r>
            <a:r>
              <a:rPr lang="cs-CZ" sz="2400" dirty="0" smtClean="0"/>
              <a:t> in </a:t>
            </a:r>
            <a:r>
              <a:rPr lang="cs-CZ" sz="2400" dirty="0" err="1" smtClean="0"/>
              <a:t>practice</a:t>
            </a:r>
            <a:endParaRPr lang="cs-CZ" sz="2400" dirty="0"/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  <a:p>
            <a:pPr lvl="2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5860881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45927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740</Words>
  <Application>Microsoft Office PowerPoint</Application>
  <PresentationFormat>Předvádění na obrazovce (4:3)</PresentationFormat>
  <Paragraphs>154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Prezentace aplikace PowerPoint</vt:lpstr>
      <vt:lpstr>Topics covered in the final presentation</vt:lpstr>
      <vt:lpstr>Systems biology/toxicology/medicine = “omics”</vt:lpstr>
      <vt:lpstr>„OMICs“  </vt:lpstr>
      <vt:lpstr>Biomarkers at different biological levels – „omics“ approach</vt:lpstr>
      <vt:lpstr>Biomarkers at different biological levels – „omics“ approach</vt:lpstr>
      <vt:lpstr>Biomarkers at different biological levels – „omics“ approach</vt:lpstr>
      <vt:lpstr>Biomarkers develoment using „omics“ approaches</vt:lpstr>
      <vt:lpstr>Biomarkers develoment using „omics“ approaches</vt:lpstr>
      <vt:lpstr>More detailed view: 5 steps leading to biomarker use in practice</vt:lpstr>
      <vt:lpstr>Detailed zoom = example: proteomics</vt:lpstr>
      <vt:lpstr>Biomarkers have potential for different applications ... such as:</vt:lpstr>
      <vt:lpstr>Biomarkers have potential for different applications ... such as:</vt:lpstr>
      <vt:lpstr>Biomarker „validation“– example</vt:lpstr>
      <vt:lpstr>Summary and overview  Class on toxicity mechanisms (MoA) and biomarkers</vt:lpstr>
      <vt:lpstr>Prezentace aplikace PowerPoint</vt:lpstr>
      <vt:lpstr>Summary on toxicity mechanisms (MoA) and biomarkers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234</cp:revision>
  <dcterms:created xsi:type="dcterms:W3CDTF">2010-05-17T15:27:49Z</dcterms:created>
  <dcterms:modified xsi:type="dcterms:W3CDTF">2016-11-24T11:18:59Z</dcterms:modified>
</cp:coreProperties>
</file>