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70" r:id="rId2"/>
    <p:sldId id="471" r:id="rId3"/>
    <p:sldId id="473" r:id="rId4"/>
    <p:sldId id="480" r:id="rId5"/>
    <p:sldId id="481" r:id="rId6"/>
    <p:sldId id="472" r:id="rId7"/>
    <p:sldId id="482" r:id="rId8"/>
    <p:sldId id="483" r:id="rId9"/>
    <p:sldId id="474" r:id="rId10"/>
    <p:sldId id="485" r:id="rId11"/>
    <p:sldId id="486" r:id="rId12"/>
    <p:sldId id="475" r:id="rId13"/>
    <p:sldId id="488" r:id="rId14"/>
    <p:sldId id="487" r:id="rId15"/>
    <p:sldId id="484" r:id="rId16"/>
    <p:sldId id="492" r:id="rId17"/>
    <p:sldId id="477" r:id="rId18"/>
    <p:sldId id="489" r:id="rId19"/>
    <p:sldId id="490" r:id="rId20"/>
    <p:sldId id="491" r:id="rId21"/>
    <p:sldId id="476" r:id="rId22"/>
    <p:sldId id="505" r:id="rId23"/>
    <p:sldId id="493" r:id="rId24"/>
    <p:sldId id="494" r:id="rId25"/>
    <p:sldId id="506" r:id="rId26"/>
    <p:sldId id="495" r:id="rId27"/>
    <p:sldId id="498" r:id="rId28"/>
    <p:sldId id="499" r:id="rId29"/>
    <p:sldId id="500" r:id="rId30"/>
    <p:sldId id="502" r:id="rId31"/>
    <p:sldId id="504" r:id="rId32"/>
    <p:sldId id="503" r:id="rId33"/>
    <p:sldId id="507" r:id="rId34"/>
    <p:sldId id="501" r:id="rId35"/>
    <p:sldId id="508" r:id="rId36"/>
    <p:sldId id="497" r:id="rId37"/>
    <p:sldId id="478" r:id="rId38"/>
    <p:sldId id="479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000066"/>
    <a:srgbClr val="0000CC"/>
    <a:srgbClr val="CCFF33"/>
    <a:srgbClr val="CCFF99"/>
    <a:srgbClr val="660066"/>
    <a:srgbClr val="FFFFCC"/>
    <a:srgbClr val="6600CC"/>
    <a:srgbClr val="4B00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62"/>
        <p:guide pos="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13.11.2016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Plasmodium_falciparum_01.png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882411"/>
            <a:ext cx="7548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K</a:t>
            </a:r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VANTITATIVNÍ GENETIKA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82573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díky dietě můžou mít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matky děti, ale v krvi velké množství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fenylketonů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potomci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za normálních okolností bez retardace,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se rodí s mentálním postižením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 genotypu nelze predikovat fenotyp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nedědí se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znak mentální retardace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ale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odpověď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na prostředí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(potrava,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maternální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prostředí)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8735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0" y="1103313"/>
            <a:ext cx="859081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Přestože kurděje jsou stejně jako PKU způsobeny geneticky, PKU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považována za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genetickou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poruchu, kdežto kurděje za chorobu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vyvolanou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prostředím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protože všichni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jsme homozygotní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 neschopnost syntézy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vitaminu C  nedostatek vit. C vzácný, naopak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frekvence homozygotů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nízká 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potravě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prakticky všudypřítomný.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Vzácnější komponenta na populační úrovni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způsobuje silnější asociace s fenotypem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(u kurdějí = prostředí 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absence C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u PKU = genotyp 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homozygot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01650" y="4763600"/>
            <a:ext cx="7909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populační úrovni nesledujeme kauzalitu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fenotypů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 ale</a:t>
            </a:r>
          </a:p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příčiny fenotypové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variability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85739" y="5400597"/>
            <a:ext cx="2161897" cy="744366"/>
          </a:xfrm>
          <a:prstGeom prst="wedgeRectCallout">
            <a:avLst>
              <a:gd name="adj1" fmla="val -31576"/>
              <a:gd name="adj2" fmla="val -7718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 smtClean="0">
                <a:latin typeface="Arial" pitchFamily="34" charset="0"/>
              </a:rPr>
              <a:t>nelze</a:t>
            </a:r>
            <a:r>
              <a:rPr lang="cs-CZ" sz="1600" dirty="0" smtClean="0">
                <a:latin typeface="Arial" pitchFamily="34" charset="0"/>
              </a:rPr>
              <a:t> oddělit „</a:t>
            </a:r>
            <a:r>
              <a:rPr lang="cs-CZ" sz="1600" dirty="0" err="1" smtClean="0">
                <a:latin typeface="Arial" pitchFamily="34" charset="0"/>
              </a:rPr>
              <a:t>nature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i="1" dirty="0" smtClean="0">
                <a:latin typeface="Arial" pitchFamily="34" charset="0"/>
              </a:rPr>
              <a:t>vs.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dirty="0" err="1" smtClean="0">
                <a:latin typeface="Arial" pitchFamily="34" charset="0"/>
              </a:rPr>
              <a:t>nurture</a:t>
            </a:r>
            <a:r>
              <a:rPr lang="cs-CZ" sz="1600" dirty="0" smtClean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543542" y="5830399"/>
            <a:ext cx="2161897" cy="744366"/>
          </a:xfrm>
          <a:prstGeom prst="wedgeRectCallout">
            <a:avLst>
              <a:gd name="adj1" fmla="val 15473"/>
              <a:gd name="adj2" fmla="val -9098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 smtClean="0">
                <a:latin typeface="Arial" pitchFamily="34" charset="0"/>
              </a:rPr>
              <a:t>lze</a:t>
            </a:r>
            <a:r>
              <a:rPr lang="cs-CZ" sz="1600" dirty="0" smtClean="0">
                <a:latin typeface="Arial" pitchFamily="34" charset="0"/>
              </a:rPr>
              <a:t> oddělit „</a:t>
            </a:r>
            <a:r>
              <a:rPr lang="cs-CZ" sz="1600" dirty="0" err="1" smtClean="0">
                <a:latin typeface="Arial" pitchFamily="34" charset="0"/>
              </a:rPr>
              <a:t>nature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i="1" dirty="0" smtClean="0">
                <a:latin typeface="Arial" pitchFamily="34" charset="0"/>
              </a:rPr>
              <a:t>vs.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dirty="0" err="1" smtClean="0">
                <a:latin typeface="Arial" pitchFamily="34" charset="0"/>
              </a:rPr>
              <a:t>nurture</a:t>
            </a:r>
            <a:r>
              <a:rPr lang="cs-CZ" sz="1600" dirty="0" smtClean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33564" y="2401792"/>
            <a:ext cx="5307376" cy="3811346"/>
            <a:chOff x="203971" y="956854"/>
            <a:chExt cx="5307376" cy="3811346"/>
          </a:xfrm>
        </p:grpSpPr>
        <p:pic>
          <p:nvPicPr>
            <p:cNvPr id="6158" name="Picture 14" descr="http://fc08.deviantart.net/fs71/i/2009/349/4/a/Gregor_Mendel_page_2_by_sithdragon42.jpg"/>
            <p:cNvPicPr>
              <a:picLocks noChangeAspect="1" noChangeArrowheads="1"/>
            </p:cNvPicPr>
            <p:nvPr/>
          </p:nvPicPr>
          <p:blipFill>
            <a:blip r:embed="rId2" cstate="print"/>
            <a:srcRect l="3986"/>
            <a:stretch>
              <a:fillRect/>
            </a:stretch>
          </p:blipFill>
          <p:spPr bwMode="auto">
            <a:xfrm>
              <a:off x="203971" y="956854"/>
              <a:ext cx="2633844" cy="3776472"/>
            </a:xfrm>
            <a:prstGeom prst="rect">
              <a:avLst/>
            </a:prstGeom>
            <a:noFill/>
          </p:spPr>
        </p:pic>
        <p:pic>
          <p:nvPicPr>
            <p:cNvPr id="6160" name="Picture 16" descr="http://fc06.deviantart.net/fs71/i/2009/349/2/7/Gregor_Mendel_page_3_by_sithdragon4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8147" y="991728"/>
              <a:ext cx="2743200" cy="3776472"/>
            </a:xfrm>
            <a:prstGeom prst="rect">
              <a:avLst/>
            </a:prstGeom>
            <a:noFill/>
          </p:spPr>
        </p:pic>
      </p:grp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647272" y="441325"/>
            <a:ext cx="4900968" cy="156966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GENETIKA KVANTITATIVNÍCH ZNAKŮ</a:t>
            </a:r>
            <a:endParaRPr lang="cs-CZ" sz="32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199" y="4057080"/>
            <a:ext cx="3651042" cy="2354923"/>
          </a:xfrm>
          <a:prstGeom prst="rect">
            <a:avLst/>
          </a:prstGeom>
          <a:noFill/>
        </p:spPr>
      </p:pic>
      <p:pic>
        <p:nvPicPr>
          <p:cNvPr id="6162" name="Picture 18" descr="http://media-3.web.britannica.com/eb-media/96/118096-004-547374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877" y="783062"/>
            <a:ext cx="2159636" cy="2927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802" y="4020218"/>
            <a:ext cx="3810000" cy="2457451"/>
          </a:xfrm>
          <a:prstGeom prst="rect">
            <a:avLst/>
          </a:prstGeom>
          <a:noFill/>
        </p:spPr>
      </p:pic>
      <p:grpSp>
        <p:nvGrpSpPr>
          <p:cNvPr id="3" name="Skupina 13"/>
          <p:cNvGrpSpPr/>
          <p:nvPr/>
        </p:nvGrpSpPr>
        <p:grpSpPr>
          <a:xfrm>
            <a:off x="4810806" y="1103968"/>
            <a:ext cx="3806737" cy="2678344"/>
            <a:chOff x="500063" y="1069134"/>
            <a:chExt cx="3806737" cy="2678344"/>
          </a:xfrm>
        </p:grpSpPr>
        <p:pic>
          <p:nvPicPr>
            <p:cNvPr id="6150" name="Picture 6" descr="http://c85c7a.medialib.glogster.com/media/ce/ce7e5d99f8238729c260ddd16c0393b5b4a7570183c9f4290451e6185ead3c57/4x6-thomashuntmorgan-jpg.jpg"/>
            <p:cNvPicPr>
              <a:picLocks noChangeAspect="1" noChangeArrowheads="1"/>
            </p:cNvPicPr>
            <p:nvPr/>
          </p:nvPicPr>
          <p:blipFill>
            <a:blip r:embed="rId3" cstate="print"/>
            <a:srcRect b="19360"/>
            <a:stretch>
              <a:fillRect/>
            </a:stretch>
          </p:blipFill>
          <p:spPr bwMode="auto">
            <a:xfrm>
              <a:off x="2372284" y="1069134"/>
              <a:ext cx="1934516" cy="2340000"/>
            </a:xfrm>
            <a:prstGeom prst="rect">
              <a:avLst/>
            </a:prstGeom>
            <a:noFill/>
          </p:spPr>
        </p:pic>
        <p:pic>
          <p:nvPicPr>
            <p:cNvPr id="6152" name="Picture 8" descr="http://www.genmedhist.info/reports/bateson_album/3180.jpg/variant/medium"/>
            <p:cNvPicPr>
              <a:picLocks noChangeAspect="1" noChangeArrowheads="1"/>
            </p:cNvPicPr>
            <p:nvPr/>
          </p:nvPicPr>
          <p:blipFill>
            <a:blip r:embed="rId4" cstate="print"/>
            <a:srcRect l="9405" t="7415" r="13856" b="16585"/>
            <a:stretch>
              <a:fillRect/>
            </a:stretch>
          </p:blipFill>
          <p:spPr bwMode="auto">
            <a:xfrm>
              <a:off x="500063" y="1069135"/>
              <a:ext cx="1776992" cy="2340000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797858" y="3408924"/>
              <a:ext cx="1234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W.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Bateson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725270" y="3408924"/>
              <a:ext cx="1303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T.H. Morgan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2770" name="Picture 2" descr="http://upload.wikimedia.org/wikipedia/commons/4/49/Sexlinked_inheritance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255" y="916441"/>
            <a:ext cx="3781425" cy="3457576"/>
          </a:xfrm>
          <a:prstGeom prst="rect">
            <a:avLst/>
          </a:prstGeom>
          <a:noFill/>
        </p:spPr>
      </p:pic>
      <p:pic>
        <p:nvPicPr>
          <p:cNvPr id="32772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56" y="5018857"/>
            <a:ext cx="2990850" cy="1495426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850674" y="36988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mendelisté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prlog.org/11826906-how-to-easily-increase-h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9001" y="1801802"/>
            <a:ext cx="3394813" cy="358880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500063" y="689033"/>
            <a:ext cx="3842525" cy="2669378"/>
            <a:chOff x="500063" y="3919912"/>
            <a:chExt cx="3842525" cy="2669378"/>
          </a:xfrm>
        </p:grpSpPr>
        <p:pic>
          <p:nvPicPr>
            <p:cNvPr id="6146" name="Picture 2" descr="http://apprendre-math.info/history/photos/Galton_2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919912"/>
              <a:ext cx="1973926" cy="2340000"/>
            </a:xfrm>
            <a:prstGeom prst="rect">
              <a:avLst/>
            </a:prstGeom>
            <a:noFill/>
          </p:spPr>
        </p:pic>
        <p:pic>
          <p:nvPicPr>
            <p:cNvPr id="6148" name="Picture 4" descr="http://www.swlearning.com/quant/kohler/stat/biographical_sketches/Pearson_Egon_4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9643" y="3919912"/>
              <a:ext cx="1772945" cy="2340000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977152" y="6250736"/>
              <a:ext cx="1006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F.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Galton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823882" y="6250736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K.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Pearson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5" cstate="print"/>
          <a:srcRect l="1118"/>
          <a:stretch>
            <a:fillRect/>
          </a:stretch>
        </p:blipFill>
        <p:spPr bwMode="auto">
          <a:xfrm>
            <a:off x="722812" y="3975779"/>
            <a:ext cx="3955778" cy="1981201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5207726" y="369888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biometrikové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6" name="Oválný popisek 5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vliv prostředí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9" y="1410788"/>
            <a:ext cx="4192226" cy="51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(1918)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340" y="1103313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(1918)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álný popisek 8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genů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017196"/>
            <a:ext cx="4087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6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 úplnou dominancí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7 fenotypových tříd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(0, 1, 2,…, 6 dominantních alel)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cs.sk.ca/bwapple/imag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13" y="1366463"/>
            <a:ext cx="6784533" cy="428273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22331" y="415925"/>
            <a:ext cx="805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Jsou všechny mendelovské znaky skutečně „kvalitativní“?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69888"/>
            <a:ext cx="259077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Centrální limitní věta: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normální rozdělení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rozptyl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marble-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3383" y="369888"/>
            <a:ext cx="3521674" cy="6293079"/>
          </a:xfrm>
          <a:prstGeom prst="rect">
            <a:avLst/>
          </a:prstGeom>
        </p:spPr>
      </p:pic>
      <p:pic>
        <p:nvPicPr>
          <p:cNvPr id="4" name="Obrázek 3" descr="Norm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" y="2773424"/>
            <a:ext cx="4486656" cy="355092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>
            <a:off x="2445249" y="4130211"/>
            <a:ext cx="0" cy="1623317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92558" y="5208998"/>
            <a:ext cx="712288" cy="0"/>
          </a:xfrm>
          <a:prstGeom prst="straightConnector1">
            <a:avLst/>
          </a:prstGeom>
          <a:ln w="38100">
            <a:solidFill>
              <a:srgbClr val="66006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3447" y="431283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FENOTYP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059987" y="431283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= GENOTYP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66189" y="431283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+ PROSTŘEDÍ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0700" y="1300080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20089" y="1310015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20700" y="2147354"/>
            <a:ext cx="2757798" cy="1032878"/>
          </a:xfrm>
          <a:prstGeom prst="wedgeRectCallout">
            <a:avLst>
              <a:gd name="adj1" fmla="val -9040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= podíl celkové fenotypové variability, kterou 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4751941" y="2053174"/>
            <a:ext cx="1063482" cy="674995"/>
          </a:xfrm>
          <a:prstGeom prst="wedgeRectCallout">
            <a:avLst>
              <a:gd name="adj1" fmla="val 41196"/>
              <a:gd name="adj2" fmla="val -85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aditivní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383819" y="2051462"/>
            <a:ext cx="1352871" cy="674995"/>
          </a:xfrm>
          <a:prstGeom prst="wedgeRectCallout">
            <a:avLst>
              <a:gd name="adj1" fmla="val -27153"/>
              <a:gd name="adj2" fmla="val -795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</a:rPr>
              <a:t>dominanční</a:t>
            </a:r>
            <a:r>
              <a:rPr lang="cs-CZ" sz="1600" dirty="0" smtClean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700" y="3714489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pokud 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894030" y="365081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18740" y="4404243"/>
            <a:ext cx="1270677" cy="674995"/>
          </a:xfrm>
          <a:prstGeom prst="wedgeRectCallout">
            <a:avLst>
              <a:gd name="adj1" fmla="val -41277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</a:rPr>
              <a:t>epistatický</a:t>
            </a:r>
            <a:r>
              <a:rPr lang="cs-CZ" sz="1600" dirty="0" smtClean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0700" y="5541578"/>
            <a:ext cx="733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+ kovariance genotypu s prostředím, případně další kovariance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7272" y="387350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srpkovitá anémie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0063" y="1130157"/>
            <a:ext cx="84898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Většina „jednoduchých“ mendelovských systémů ve skutečnosti mnohem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složitější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srpkovitá anémie: zpravidla jako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jednonukleotidový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znak – substituce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6. kodonu genu pro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-řetězec hemoglobinu: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Glu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Val 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zpravidla považována za „recesivní“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huberb.people.cofc.edu/www/Classroom%20Visuals/101%20Visuals/Chapter%202%20Images/sickled%20red%20blood%20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077" y="3175059"/>
            <a:ext cx="6411074" cy="3242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523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Pozor, „dominance“ a 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jsou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rezidua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nemají stejný význam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jako v mendelovské genetice: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0700" y="1587756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479657" y="1602823"/>
            <a:ext cx="2109484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E = vše, co nelze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0700" y="284976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551576" y="2751817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D = část genetického rozptylu, který nelze vysvětlit aditivním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0700" y="4594661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352961" y="4506986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I = část genetického rozptylu, který nelze vysvětlit aditivním ani </a:t>
            </a:r>
            <a:r>
              <a:rPr lang="cs-CZ" sz="1600" dirty="0" err="1" smtClean="0">
                <a:latin typeface="Arial" pitchFamily="34" charset="0"/>
              </a:rPr>
              <a:t>dominančním</a:t>
            </a:r>
            <a:r>
              <a:rPr lang="cs-CZ" sz="1600" dirty="0" smtClean="0">
                <a:latin typeface="Arial" pitchFamily="34" charset="0"/>
              </a:rPr>
              <a:t>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3748" y="441325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dědivost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2400" baseline="30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1557441"/>
            <a:ext cx="207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širším smyslu: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užším smyslu: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5452" y="1374682"/>
            <a:ext cx="1047750" cy="8858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2556211"/>
            <a:ext cx="1047750" cy="8858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1650" y="4259887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praxi se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zpravidla uvažuje jen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08" r="-2327" b="-3135"/>
          <a:stretch>
            <a:fillRect/>
          </a:stretch>
        </p:blipFill>
        <p:spPr bwMode="auto">
          <a:xfrm>
            <a:off x="501650" y="1162169"/>
            <a:ext cx="8370501" cy="40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8391" y="1281586"/>
            <a:ext cx="3684379" cy="54075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01650" y="1261076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= intenzita selekce: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895251" y="1848570"/>
            <a:ext cx="1681394" cy="938317"/>
          </a:xfrm>
          <a:prstGeom prst="wedgeRectCallout">
            <a:avLst>
              <a:gd name="adj1" fmla="val 38450"/>
              <a:gd name="adj2" fmla="val -730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930803" y="869704"/>
            <a:ext cx="1426253" cy="672901"/>
          </a:xfrm>
          <a:prstGeom prst="wedgeRectCallout">
            <a:avLst>
              <a:gd name="adj1" fmla="val -105479"/>
              <a:gd name="adj2" fmla="val 367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0" y="2312472"/>
            <a:ext cx="22653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odpověď:</a:t>
            </a:r>
          </a:p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78019" y="3507663"/>
            <a:ext cx="1681394" cy="898932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potomků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76748" y="2957163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725279"/>
            <a:ext cx="430598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odpověď na selekci je dána její silou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váženou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dědivostí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Sh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1650" y="415925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lze vyjádřit i pomocí selekční diference a selekční odpovědi: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68" y="718226"/>
            <a:ext cx="7756545" cy="510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163878" y="4964788"/>
            <a:ext cx="1849205" cy="941742"/>
          </a:xfrm>
          <a:prstGeom prst="wedgeRectCallout">
            <a:avLst>
              <a:gd name="adj1" fmla="val -72398"/>
              <a:gd name="adj2" fmla="val -286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protíná osu </a:t>
            </a:r>
            <a:r>
              <a:rPr lang="cs-CZ" sz="1600" i="1" dirty="0" smtClean="0">
                <a:latin typeface="Arial" pitchFamily="34" charset="0"/>
              </a:rPr>
              <a:t>x</a:t>
            </a:r>
            <a:r>
              <a:rPr lang="cs-CZ" sz="1600" dirty="0" smtClean="0">
                <a:latin typeface="Arial" pitchFamily="34" charset="0"/>
              </a:rPr>
              <a:t> v bodě celkového průměru </a:t>
            </a:r>
            <a:r>
              <a:rPr lang="cs-CZ" sz="1600" i="1" dirty="0" smtClean="0">
                <a:latin typeface="Arial" pitchFamily="34" charset="0"/>
                <a:sym typeface="Symbol"/>
              </a:rPr>
              <a:t>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01650" y="415925"/>
            <a:ext cx="75184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znaky spojené s fitness (přežívání, počet potomků)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fyziologické (např. účinnost metabolismu, procento tuku v mléce,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koncentrace sérového cholesterolu)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behaviorální (např. rodičovská péče, rozmnožování, fototaxe)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morfologické (např. velikost těla, výška, počet štětin)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857171" y="138384"/>
            <a:ext cx="1792559" cy="555082"/>
          </a:xfrm>
          <a:prstGeom prst="wedgeRectCallout">
            <a:avLst>
              <a:gd name="adj1" fmla="val -78440"/>
              <a:gd name="adj2" fmla="val 3859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nízké </a:t>
            </a:r>
            <a:r>
              <a:rPr lang="cs-CZ" sz="1600" dirty="0" err="1" smtClean="0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27192" y="2136060"/>
            <a:ext cx="1792559" cy="555082"/>
          </a:xfrm>
          <a:prstGeom prst="wedgeRectCallout">
            <a:avLst>
              <a:gd name="adj1" fmla="val -71547"/>
              <a:gd name="adj2" fmla="val -17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vysoké </a:t>
            </a:r>
            <a:r>
              <a:rPr lang="cs-CZ" sz="1600" dirty="0" err="1" smtClean="0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8097795" y="741405"/>
            <a:ext cx="420129" cy="1219200"/>
          </a:xfrm>
          <a:prstGeom prst="downArrow">
            <a:avLst/>
          </a:prstGeom>
          <a:gradFill flip="none" rotWithShape="1">
            <a:gsLst>
              <a:gs pos="0">
                <a:srgbClr val="0033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01650" y="2924346"/>
            <a:ext cx="8412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Důvod?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dlouhodobý selekční tlak vyčerpal aditivní variabilitu u znaků spojených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 fitness, ale ne u morfologických znaků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relativní rozsah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různý; ve skutečnosti nižší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znaků spojených s fitness způsobena vyšší úrovní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ne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nižším stupněm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01650" y="5457858"/>
            <a:ext cx="7257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Pozor,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jedné populaci může být odlišná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jiné populaci téhož druhu!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4737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Různé populace, odlišný fenotyp?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jiné alely?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jiné frekvence alel?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jiná prostředí?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jiný vztah genotyp-fenotyp?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nebo jejich vzájemné kombinace?</a:t>
            </a:r>
          </a:p>
          <a:p>
            <a:pPr defTabSz="540000">
              <a:spcAft>
                <a:spcPts val="6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Fisherovská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kvantitativní genetika založena na odchylkách od průměru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4212082"/>
            <a:ext cx="791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Protože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u="sng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vnitropopulační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veličina, nemůže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vysvětlit biologické příčiny fenotypových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rozdílů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mezi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populacemi!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1650" y="5692346"/>
            <a:ext cx="821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 často tvrzení, že když je znak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dědivý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populacích s odlišnými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průměry, je tento rozdíl také dán geneticky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698781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Rozdíly v inteligenčním kvocientu (IQ):</a:t>
            </a:r>
          </a:p>
          <a:p>
            <a:pPr defTabSz="540000"/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Znamenají vysoké hodnoty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dědivosti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IQ, že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mezipopulační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rozdíly jsou způsobeny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genetickými rozdíly?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Skodak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Skeel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 (1949):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porovnání IQ adoptovaných dětí s jejich adoptivními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i biologickými matkami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vysoká korelace mezi IQ dětí a jejich biologických matek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0,88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ve skupině adoptovaných dětí je hlavním determinantem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genetická složka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Je IQ určeno geneticky i na individuální úrovni?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Žádné vlivy prostředí?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://i2.ytimg.com/vi/q6O8AcX9WQI/mqdefault.jpg"/>
          <p:cNvPicPr>
            <a:picLocks noChangeAspect="1" noChangeArrowheads="1"/>
          </p:cNvPicPr>
          <p:nvPr/>
        </p:nvPicPr>
        <p:blipFill>
          <a:blip r:embed="rId2" cstate="print"/>
          <a:srcRect l="17817" r="9711"/>
          <a:stretch>
            <a:fillRect/>
          </a:stretch>
        </p:blipFill>
        <p:spPr bwMode="auto">
          <a:xfrm>
            <a:off x="6565187" y="287213"/>
            <a:ext cx="2208944" cy="1714500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f/fd/Atr-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034" y="2085653"/>
            <a:ext cx="1575892" cy="224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83109" y="1030752"/>
            <a:ext cx="7513620" cy="48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ousměrná vodorovná šipka 2"/>
          <p:cNvSpPr/>
          <p:nvPr/>
        </p:nvSpPr>
        <p:spPr>
          <a:xfrm>
            <a:off x="4407613" y="1818526"/>
            <a:ext cx="1058239" cy="287676"/>
          </a:xfrm>
          <a:prstGeom prst="leftRightArrow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ousměrná vodorovná šipka 3"/>
          <p:cNvSpPr/>
          <p:nvPr/>
        </p:nvSpPr>
        <p:spPr>
          <a:xfrm>
            <a:off x="5381946" y="1251735"/>
            <a:ext cx="320212" cy="287676"/>
          </a:xfrm>
          <a:prstGeom prst="left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842089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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IQ jejich adoptivních matek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Proč?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biologické matky ze spodních socioekonomických příček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adoptivní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matky z horních příček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prostředí adoptivních rodičů mělo signifikantní dopad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na vzrůst průměrného IQ adoptivních dětí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2174749" y="2393878"/>
            <a:ext cx="4859849" cy="2506895"/>
            <a:chOff x="2174749" y="2393878"/>
            <a:chExt cx="4859849" cy="2506895"/>
          </a:xfrm>
        </p:grpSpPr>
        <p:grpSp>
          <p:nvGrpSpPr>
            <p:cNvPr id="6" name="Skupina 5"/>
            <p:cNvGrpSpPr/>
            <p:nvPr/>
          </p:nvGrpSpPr>
          <p:grpSpPr>
            <a:xfrm>
              <a:off x="2311686" y="2627116"/>
              <a:ext cx="3696985" cy="1518862"/>
              <a:chOff x="1921268" y="387350"/>
              <a:chExt cx="3696985" cy="1518862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1921268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429857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Elipsa 3"/>
              <p:cNvSpPr/>
              <p:nvPr/>
            </p:nvSpPr>
            <p:spPr>
              <a:xfrm>
                <a:off x="3460679" y="1639086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5001803" y="1649359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609482" y="2393878"/>
              <a:ext cx="425116" cy="2424701"/>
              <a:chOff x="287505" y="2363056"/>
              <a:chExt cx="425116" cy="242470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287505" y="2363056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 smtClean="0">
                    <a:latin typeface="Arial" pitchFamily="34" charset="0"/>
                    <a:cs typeface="Arial" pitchFamily="34" charset="0"/>
                  </a:rPr>
                  <a:t>+</a:t>
                </a:r>
                <a:endParaRPr lang="cs-CZ" sz="32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8" name="Přímá spojovací šipka 7"/>
              <p:cNvCxnSpPr/>
              <p:nvPr/>
            </p:nvCxnSpPr>
            <p:spPr>
              <a:xfrm flipV="1">
                <a:off x="500063" y="3030876"/>
                <a:ext cx="0" cy="1756881"/>
              </a:xfrm>
              <a:prstGeom prst="straightConnector1">
                <a:avLst/>
              </a:prstGeom>
              <a:ln w="38100">
                <a:solidFill>
                  <a:srgbClr val="DE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ipsa 9"/>
              <p:cNvSpPr>
                <a:spLocks noChangeAspect="1"/>
              </p:cNvSpPr>
              <p:nvPr/>
            </p:nvSpPr>
            <p:spPr>
              <a:xfrm>
                <a:off x="353616" y="2512218"/>
                <a:ext cx="292893" cy="291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5215900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724435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174749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260314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830548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AS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340847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SS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4855353" y="1474016"/>
            <a:ext cx="1565995" cy="832021"/>
          </a:xfrm>
          <a:prstGeom prst="wedgeRectCallout">
            <a:avLst>
              <a:gd name="adj1" fmla="val -54863"/>
              <a:gd name="adj2" fmla="val 9397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obě alely jsou </a:t>
            </a:r>
            <a:r>
              <a:rPr lang="cs-CZ" sz="1600" u="sng" dirty="0" err="1" smtClean="0">
                <a:latin typeface="Arial" pitchFamily="34" charset="0"/>
              </a:rPr>
              <a:t>kodominantní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201783" y="460683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start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702948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Závěr: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IQ má vysokou </a:t>
            </a:r>
            <a:r>
              <a:rPr lang="cs-CZ" sz="2400" dirty="0" err="1" smtClean="0">
                <a:latin typeface="Arial" pitchFamily="34" charset="0"/>
                <a:cs typeface="Arial" pitchFamily="34" charset="0"/>
                <a:sym typeface="Symbol"/>
              </a:rPr>
              <a:t>dědivost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a fenotypová variabilita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u adoptovaných dětí je způsobena především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genetickou variabilitou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IQ těchto dětí je silně ovlivněno prostředím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Jak to jde dohromady?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3737617"/>
            <a:ext cx="8462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korelační koeficient měří párová srovnání ve vztahu k příslušnému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populačnímu průměru  matky s IQ pod průměrem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6 budou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pravěpodobněji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mít děti s IQ pod dětským průměrem 107 a naopak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prvním krokem výpočtu korelačního koeficientu je odečtení průměrů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6, 107)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ovlivněna pouze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odchylkami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od průměru,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 průměrem samotným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290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Aspen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Valley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1950 m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n.m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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nařízkování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přesazení do různých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nadmořských výšek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439" y="2079742"/>
            <a:ext cx="5722982" cy="430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7295748" y="2205549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3050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7305535" y="3490463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1400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7298544" y="5027046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30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732824" y="6148375"/>
            <a:ext cx="2014014" cy="558298"/>
          </a:xfrm>
          <a:prstGeom prst="wedgeRectCallout">
            <a:avLst>
              <a:gd name="adj1" fmla="val 23832"/>
              <a:gd name="adj2" fmla="val -8924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7 různých genotypů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49" y="415925"/>
            <a:ext cx="8485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 ve stejném prostředí různé fenotypy</a:t>
            </a:r>
          </a:p>
          <a:p>
            <a:pPr defTabSz="540000"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 průměrný fenotyp různý v odlišných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	prostředích</a:t>
            </a:r>
          </a:p>
          <a:p>
            <a:pPr defTabSz="540000"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cs-CZ" baseline="-25000" dirty="0" smtClean="0">
                <a:latin typeface="Arial" pitchFamily="34" charset="0"/>
                <a:cs typeface="Arial" pitchFamily="34" charset="0"/>
                <a:sym typeface="Symbol"/>
              </a:rPr>
              <a:t>E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 genotypy na různá prostředí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	reagovaly odlišným způsobem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1650" y="5780544"/>
            <a:ext cx="839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Fenotypová odpověď genotypu na faktory prostředí =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norma reakce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996" y="877017"/>
            <a:ext cx="3638356" cy="273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Přímá spojovací šipka 18"/>
          <p:cNvCxnSpPr/>
          <p:nvPr/>
        </p:nvCxnSpPr>
        <p:spPr>
          <a:xfrm>
            <a:off x="4736757" y="1705232"/>
            <a:ext cx="2199502" cy="10462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4567882" y="2318951"/>
            <a:ext cx="761999" cy="12357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382531" y="2084173"/>
            <a:ext cx="2356020" cy="79907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01650" y="3805881"/>
            <a:ext cx="853310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Fenotypová variabilita řebříčku v různých prostředích měla 3 příčiny – kombinace </a:t>
            </a:r>
          </a:p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fenotypových rozdílů mezi genotypy</a:t>
            </a:r>
          </a:p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fenotypových rozdílů mezi prostředími</a:t>
            </a:r>
          </a:p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rozdílů ve fenotypové změně genotypů pro odlišná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535198"/>
            <a:ext cx="8425053" cy="489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819807" y="292357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působící na kvantitativní znaky: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364503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smtClean="0">
                <a:latin typeface="Arial" pitchFamily="34" charset="0"/>
              </a:rPr>
              <a:t>usměrňující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4153011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smtClean="0">
                <a:latin typeface="Arial" pitchFamily="34" charset="0"/>
              </a:rPr>
              <a:t>stabilizující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83855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err="1" smtClean="0">
                <a:latin typeface="Arial" pitchFamily="34" charset="0"/>
              </a:rPr>
              <a:t>disruptivní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7101" y="415925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1119883"/>
            <a:ext cx="862488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asociace znaku s variantami molekulárních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(LD)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by neměly být součástí QTL a měly by být selekčně neutrální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nutná velká hustota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5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mnoho genů s malým účinkem,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někdy slabá korelace genetické a fyzické vzdálenosti (hlavně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při podrobnějším mapování)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oblasti s častými mutacemi (většinou se předpokládá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alleles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model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stejná mutační rychlost v různých částech sekvence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stejná pravděpodobnost pro různé typy substitucí)  výhodné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vybírat populace, které prošly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nebo efektem zakladatele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rozhodující míra fenotypového dopadu QTL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major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minor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míra rekombinace mezi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QTL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27164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Mapování QTL pomocí jednotlivých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markerů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F2 design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recombinant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inbred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line design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416" y="1040543"/>
            <a:ext cx="3891863" cy="554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45572" y="2364260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2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inbrední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linie s odlišným fenotypem i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985150" y="3760573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P1 generace: všichni jedinci heterozygotní pro QTL i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682313" y="5453449"/>
            <a:ext cx="1453978" cy="556054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rekombinace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65" y="1855484"/>
            <a:ext cx="5491751" cy="29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01650" y="5327797"/>
            <a:ext cx="74528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LOD skóre = log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L(H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)/L(H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… L = věrohodnost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hypotéza, že v oblasti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není QTL, H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QTL přítomen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korekce pro vícečetné testy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1650" y="415925"/>
            <a:ext cx="827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Mapování QTL pomocí mnoha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Intervalové mapování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flanking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marker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QTL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passel.unl.edu/Image/siteImages/Fig8-LODcurve-SIM-L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217" y="4748928"/>
            <a:ext cx="2966395" cy="1908726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43853" y="629329"/>
            <a:ext cx="4939659" cy="58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9113" y="44132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Storchová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Mammalian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Genome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(2004):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359703" y="2719141"/>
            <a:ext cx="1107897" cy="433228"/>
          </a:xfrm>
          <a:prstGeom prst="wedgeRectCallout">
            <a:avLst>
              <a:gd name="adj1" fmla="val -59740"/>
              <a:gd name="adj2" fmla="val -800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0,63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025811" y="1680201"/>
            <a:ext cx="1107897" cy="433228"/>
          </a:xfrm>
          <a:prstGeom prst="wedgeRectCallout">
            <a:avLst>
              <a:gd name="adj1" fmla="val -118163"/>
              <a:gd name="adj2" fmla="val 104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0,05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780925" y="1267059"/>
            <a:ext cx="1107897" cy="433228"/>
          </a:xfrm>
          <a:prstGeom prst="wedgeRectCallout">
            <a:avLst>
              <a:gd name="adj1" fmla="val -33774"/>
              <a:gd name="adj2" fmla="val 1570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0,001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234703" y="3477716"/>
            <a:ext cx="1296256" cy="609600"/>
          </a:xfrm>
          <a:prstGeom prst="wedgeRectCallout">
            <a:avLst>
              <a:gd name="adj1" fmla="val -174667"/>
              <a:gd name="adj2" fmla="val 901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konfidenční</a:t>
            </a:r>
            <a:r>
              <a:rPr lang="cs-CZ" sz="1600" dirty="0" smtClean="0">
                <a:latin typeface="Arial" pitchFamily="34" charset="0"/>
                <a:sym typeface="Symbol"/>
              </a:rPr>
              <a:t> intervaly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9050" y="441325"/>
            <a:ext cx="880241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QTL, nebo QTR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regions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kandidátní geny (bohužel jen geny, které jsou známy)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problémy: pleiotropie a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apolipoprotein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E):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hladina sérového cholesterolu, sérového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-lipoproteinu a sérových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glyceridů; onemocnění srdečních cév (CAD), Alzheimer, onemocnění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periferních cév, vývoj neuronových synapsí, náchylnost k roztroušené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skleróze, optická neuropatie	chronického glaukomu (zeleného zákalu),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kognitivní funkce, riziko	demence a periferní neuropatie po infekci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HIV-1, věk propuknutí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Huntingtonovy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choroby,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makulární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degenerace,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věk propuknutí schizofrenie, riziko poruchy z důvodu fetální jódové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deficience, riziko a věk propuknutí Parkinsonovy choroby, sklon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ke snížení kognitivních schopností po úrazu hlavy, odpověď 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specifické typy virových nákaz a rezistence vůči malárii, reakce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 léky, obezita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4513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nízký parciální tlak O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alosterická změna – vazba na -řetězec, tvorba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dlouhých řetězců  deformace krvinky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media1.razorplanet.com/share/510611-8783/siteImages/HOPE%20Initiative/sicklecell_1131600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69" y="3654179"/>
            <a:ext cx="3491751" cy="2149577"/>
          </a:xfrm>
          <a:prstGeom prst="rect">
            <a:avLst/>
          </a:prstGeom>
          <a:noFill/>
        </p:spPr>
      </p:pic>
      <p:pic>
        <p:nvPicPr>
          <p:cNvPr id="24580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95" y="3707954"/>
            <a:ext cx="3752850" cy="20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5795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http://img.breakingmuscle.com/sites/default/files/imagecache/full_width/images/bydate/20121106/shutterstock95528164.jpg"/>
          <p:cNvPicPr>
            <a:picLocks noChangeAspect="1" noChangeArrowheads="1"/>
          </p:cNvPicPr>
          <p:nvPr/>
        </p:nvPicPr>
        <p:blipFill>
          <a:blip r:embed="rId2" cstate="print"/>
          <a:srcRect t="9938"/>
          <a:stretch>
            <a:fillRect/>
          </a:stretch>
        </p:blipFill>
        <p:spPr bwMode="auto">
          <a:xfrm>
            <a:off x="2342507" y="3575408"/>
            <a:ext cx="4387065" cy="2969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26" y="387350"/>
            <a:ext cx="7859543" cy="60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522611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zimnička tropická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Plasmodium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falciparum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komáři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Anopheles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odstraňování srpkovitých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erytrocytů slezinou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rozpad defektních buněk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III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088" y="3065416"/>
            <a:ext cx="4591741" cy="3667493"/>
          </a:xfrm>
          <a:prstGeom prst="rect">
            <a:avLst/>
          </a:prstGeom>
        </p:spPr>
      </p:pic>
      <p:pic>
        <p:nvPicPr>
          <p:cNvPr id="6" name="Picture 10" descr="File:Plasmodium falciparum 0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21" y="4506098"/>
            <a:ext cx="267130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2" y="760288"/>
            <a:ext cx="2568538" cy="1772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6308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Viabilita</a:t>
            </a: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recesivní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</a:rPr>
              <a:t>superdominantní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0063" y="3760342"/>
            <a:ext cx="85026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může být dominantní, recesivní,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nebo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superdominantní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závislosti na měřeném fenotypu a na prostředí.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Dominance/recesivita není vnitřní vlastností alely – ve vztahu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genotypu a fenotypu je rozhodující kontext!</a:t>
            </a:r>
            <a:endParaRPr lang="cs-CZ" sz="28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527900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fenylalaninhydroxyláza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... 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ě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/>
              </a:rPr>
              <a:t>kolik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/>
              </a:rPr>
              <a:t>mutac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í způsobujících ztrátu funkce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homozygot: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fenylketony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moči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bledší pokožka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melanin)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mentální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potrava bez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bez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 ukončení vývoje mozku PKU nezpůsobí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retardaci	 interakce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 prostředím se během ontogeneze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mění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Skupina 12"/>
          <p:cNvGrpSpPr>
            <a:grpSpLocks noChangeAspect="1"/>
          </p:cNvGrpSpPr>
          <p:nvPr/>
        </p:nvGrpSpPr>
        <p:grpSpPr>
          <a:xfrm>
            <a:off x="4964015" y="1839980"/>
            <a:ext cx="4011396" cy="946446"/>
            <a:chOff x="4988729" y="1279807"/>
            <a:chExt cx="4011396" cy="946446"/>
          </a:xfrm>
        </p:grpSpPr>
        <p:pic>
          <p:nvPicPr>
            <p:cNvPr id="6146" name="Picture 2" descr="http://upload.wikimedia.org/wikipedia/commons/thumb/7/7a/L-Phenylalanin_-_L-Phenylalanine.svg/232px-L-Phenylalanin_-_L-Phenylalanine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8729" y="1290460"/>
              <a:ext cx="1602740" cy="884271"/>
            </a:xfrm>
            <a:prstGeom prst="rect">
              <a:avLst/>
            </a:prstGeom>
            <a:noFill/>
          </p:spPr>
        </p:pic>
        <p:pic>
          <p:nvPicPr>
            <p:cNvPr id="6148" name="Picture 4" descr="http://upload.wikimedia.org/wikipedia/commons/thumb/4/40/L-Tyrosin_-_L-Tyrosine.svg/290px-L-Tyrosin_-_L-Tyrosin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6700" y="1279807"/>
              <a:ext cx="2003425" cy="946446"/>
            </a:xfrm>
            <a:prstGeom prst="rect">
              <a:avLst/>
            </a:prstGeom>
            <a:noFill/>
          </p:spPr>
        </p:pic>
        <p:cxnSp>
          <p:nvCxnSpPr>
            <p:cNvPr id="9" name="Přímá spojovací šipka 8"/>
            <p:cNvCxnSpPr/>
            <p:nvPr/>
          </p:nvCxnSpPr>
          <p:spPr>
            <a:xfrm rot="16200000">
              <a:off x="6989454" y="1645695"/>
              <a:ext cx="0" cy="469459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0" name="Picture 6" descr="http://i.ytimg.com/vi/8HG7AXV6YQI/hqdefault.jpg"/>
          <p:cNvPicPr>
            <a:picLocks noChangeAspect="1" noChangeArrowheads="1"/>
          </p:cNvPicPr>
          <p:nvPr/>
        </p:nvPicPr>
        <p:blipFill>
          <a:blip r:embed="rId4" cstate="print"/>
          <a:srcRect l="14799" t="2466" r="3178" b="4350"/>
          <a:stretch>
            <a:fillRect/>
          </a:stretch>
        </p:blipFill>
        <p:spPr bwMode="auto">
          <a:xfrm>
            <a:off x="5720577" y="3644874"/>
            <a:ext cx="3195264" cy="272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11442</TotalTime>
  <Words>868</Words>
  <Application>Microsoft Office PowerPoint</Application>
  <PresentationFormat>Předvádění na obrazovce (4:3)</PresentationFormat>
  <Paragraphs>195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730</cp:revision>
  <dcterms:created xsi:type="dcterms:W3CDTF">2014-09-23T15:47:53Z</dcterms:created>
  <dcterms:modified xsi:type="dcterms:W3CDTF">2016-11-13T18:33:34Z</dcterms:modified>
</cp:coreProperties>
</file>