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59" r:id="rId5"/>
    <p:sldId id="262" r:id="rId6"/>
    <p:sldId id="260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-1650" y="-84"/>
      </p:cViewPr>
      <p:guideLst>
        <p:guide orient="horz" pos="43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84799-C410-4776-B062-4A2121834F93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1412-14D2-4D7A-A77B-A0EEBF733C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7680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84799-C410-4776-B062-4A2121834F93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1412-14D2-4D7A-A77B-A0EEBF733C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7810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84799-C410-4776-B062-4A2121834F93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1412-14D2-4D7A-A77B-A0EEBF733C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2994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84799-C410-4776-B062-4A2121834F93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1412-14D2-4D7A-A77B-A0EEBF733C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940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84799-C410-4776-B062-4A2121834F93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1412-14D2-4D7A-A77B-A0EEBF733C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0535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84799-C410-4776-B062-4A2121834F93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1412-14D2-4D7A-A77B-A0EEBF733C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020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84799-C410-4776-B062-4A2121834F93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1412-14D2-4D7A-A77B-A0EEBF733C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5130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84799-C410-4776-B062-4A2121834F93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1412-14D2-4D7A-A77B-A0EEBF733C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261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84799-C410-4776-B062-4A2121834F93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1412-14D2-4D7A-A77B-A0EEBF733C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1958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84799-C410-4776-B062-4A2121834F93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1412-14D2-4D7A-A77B-A0EEBF733C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8174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84799-C410-4776-B062-4A2121834F93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1412-14D2-4D7A-A77B-A0EEBF733C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0568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84799-C410-4776-B062-4A2121834F93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A1412-14D2-4D7A-A77B-A0EEBF733C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6570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251520" y="764704"/>
            <a:ext cx="8640960" cy="504055"/>
          </a:xfrm>
        </p:spPr>
        <p:txBody>
          <a:bodyPr>
            <a:normAutofit fontScale="90000"/>
          </a:bodyPr>
          <a:lstStyle/>
          <a:p>
            <a:pPr algn="l"/>
            <a:r>
              <a:rPr lang="cs-CZ" sz="3600" b="1" cap="all" dirty="0" smtClean="0"/>
              <a:t>Molekulární biologie prokaryot - </a:t>
            </a:r>
            <a:r>
              <a:rPr lang="cs-CZ" sz="3600" b="1" dirty="0" smtClean="0"/>
              <a:t>cvičení </a:t>
            </a:r>
            <a:r>
              <a:rPr lang="cs-CZ" sz="1800" b="1" dirty="0" smtClean="0"/>
              <a:t/>
            </a:r>
            <a:br>
              <a:rPr lang="cs-CZ" sz="1800" b="1" dirty="0" smtClean="0"/>
            </a:br>
            <a:r>
              <a:rPr lang="cs-CZ" sz="1800" b="1" dirty="0" smtClean="0"/>
              <a:t>podzim 2016</a:t>
            </a:r>
            <a:endParaRPr lang="cs-CZ" sz="1800" b="1" dirty="0"/>
          </a:p>
        </p:txBody>
      </p:sp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475456" y="2780928"/>
            <a:ext cx="7912968" cy="108012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cs-CZ" sz="4400" b="1" dirty="0" smtClean="0">
                <a:solidFill>
                  <a:srgbClr val="00B050"/>
                </a:solidFill>
              </a:rPr>
              <a:t>Konjugace, </a:t>
            </a:r>
            <a:r>
              <a:rPr lang="cs-CZ" sz="4400" b="1" dirty="0" smtClean="0">
                <a:solidFill>
                  <a:srgbClr val="00B050"/>
                </a:solidFill>
              </a:rPr>
              <a:t>Transdukce, PFGE </a:t>
            </a:r>
            <a:r>
              <a:rPr lang="cs-CZ" sz="4400" b="1" dirty="0" smtClean="0">
                <a:solidFill>
                  <a:srgbClr val="00B050"/>
                </a:solidFill>
              </a:rPr>
              <a:t>– vyhodnocení</a:t>
            </a:r>
          </a:p>
          <a:p>
            <a:pPr algn="l"/>
            <a:r>
              <a:rPr lang="cs-CZ" sz="4400" b="1" dirty="0" smtClean="0">
                <a:solidFill>
                  <a:srgbClr val="00B050"/>
                </a:solidFill>
              </a:rPr>
              <a:t>Izolace plazmidové DNA a bakteriální RNA</a:t>
            </a:r>
          </a:p>
        </p:txBody>
      </p:sp>
      <p:sp>
        <p:nvSpPr>
          <p:cNvPr id="6" name="Podnadpis 2"/>
          <p:cNvSpPr txBox="1">
            <a:spLocks/>
          </p:cNvSpPr>
          <p:nvPr/>
        </p:nvSpPr>
        <p:spPr>
          <a:xfrm>
            <a:off x="475456" y="4437112"/>
            <a:ext cx="64008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dirty="0" smtClean="0">
                <a:solidFill>
                  <a:schemeClr val="tx1"/>
                </a:solidFill>
              </a:rPr>
              <a:t>Ivana Mašlaňová</a:t>
            </a:r>
          </a:p>
          <a:p>
            <a:pPr algn="l"/>
            <a:r>
              <a:rPr lang="cs-CZ" sz="2000" i="1" dirty="0" err="1">
                <a:solidFill>
                  <a:schemeClr val="tx1"/>
                </a:solidFill>
              </a:rPr>
              <a:t>i</a:t>
            </a:r>
            <a:r>
              <a:rPr lang="cs-CZ" sz="2000" i="1" dirty="0" err="1" smtClean="0">
                <a:solidFill>
                  <a:schemeClr val="tx1"/>
                </a:solidFill>
              </a:rPr>
              <a:t>va.maslanova</a:t>
            </a:r>
            <a:r>
              <a:rPr lang="en-US" sz="2000" i="1" dirty="0" smtClean="0">
                <a:solidFill>
                  <a:schemeClr val="tx1"/>
                </a:solidFill>
              </a:rPr>
              <a:t>@</a:t>
            </a:r>
            <a:r>
              <a:rPr lang="cs-CZ" sz="2000" i="1" dirty="0" smtClean="0">
                <a:solidFill>
                  <a:schemeClr val="tx1"/>
                </a:solidFill>
              </a:rPr>
              <a:t>gmail.com</a:t>
            </a:r>
          </a:p>
          <a:p>
            <a:pPr algn="l"/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008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179512" y="260648"/>
            <a:ext cx="66255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200" b="1" dirty="0" smtClean="0">
                <a:solidFill>
                  <a:srgbClr val="00B050"/>
                </a:solidFill>
              </a:rPr>
              <a:t>Konjugace, Transdukce – vyhodnocení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323528" y="1196752"/>
            <a:ext cx="842493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eriod"/>
            </a:pPr>
            <a:r>
              <a:rPr lang="cs-CZ" u="sng" dirty="0" smtClean="0"/>
              <a:t>Transdukce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dirty="0"/>
              <a:t>v</a:t>
            </a:r>
            <a:r>
              <a:rPr lang="cs-CZ" dirty="0" smtClean="0"/>
              <a:t>yhodnotit titr </a:t>
            </a:r>
            <a:r>
              <a:rPr lang="cs-CZ" dirty="0" err="1" smtClean="0"/>
              <a:t>transdukujícího</a:t>
            </a:r>
            <a:r>
              <a:rPr lang="cs-CZ" dirty="0" smtClean="0"/>
              <a:t> fága </a:t>
            </a:r>
            <a:r>
              <a:rPr lang="az-Cyrl-AZ" dirty="0" smtClean="0"/>
              <a:t>ф</a:t>
            </a:r>
            <a:r>
              <a:rPr lang="cs-CZ" dirty="0" smtClean="0"/>
              <a:t>JB (PFU/ml)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dirty="0" smtClean="0"/>
              <a:t>stanovit titr recipientního kmene RN4220 (CFU/ml)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dirty="0" smtClean="0"/>
              <a:t>vypočítat multiplicitu infekce  ze stanovených titrů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dirty="0"/>
              <a:t>s</a:t>
            </a:r>
            <a:r>
              <a:rPr lang="cs-CZ" dirty="0" smtClean="0"/>
              <a:t>počítat a vyhodnotit transdukce (selekce na Cd a na Tet)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dirty="0"/>
              <a:t>v</a:t>
            </a:r>
            <a:r>
              <a:rPr lang="cs-CZ" dirty="0" smtClean="0"/>
              <a:t>ypočítat frekvence transdukce: </a:t>
            </a:r>
          </a:p>
          <a:p>
            <a:pPr lvl="1" indent="-12700"/>
            <a:r>
              <a:rPr lang="cs-CZ" b="1" dirty="0" smtClean="0"/>
              <a:t>	A </a:t>
            </a:r>
            <a:r>
              <a:rPr lang="cs-CZ" b="1" dirty="0"/>
              <a:t>= Y/p </a:t>
            </a:r>
            <a:r>
              <a:rPr lang="cs-CZ" b="1" dirty="0" smtClean="0"/>
              <a:t>; Y- počet transduktant na 1 ml transdukční směsi, p – PFU/ml</a:t>
            </a:r>
          </a:p>
          <a:p>
            <a:pPr lvl="1" indent="-12700"/>
            <a:endParaRPr lang="cs-CZ" b="1" dirty="0"/>
          </a:p>
          <a:p>
            <a:pPr lvl="1" indent="-12700"/>
            <a:r>
              <a:rPr lang="cs-CZ" b="1" dirty="0" smtClean="0">
                <a:solidFill>
                  <a:srgbClr val="00B050"/>
                </a:solidFill>
              </a:rPr>
              <a:t>Porovnat frekvence transdukce „tetracyklinového“ plazmidu a „kadmiového“ plazmidu.</a:t>
            </a:r>
          </a:p>
          <a:p>
            <a:pPr lvl="1" indent="-12700"/>
            <a:endParaRPr lang="cs-CZ" b="1" dirty="0" smtClean="0"/>
          </a:p>
          <a:p>
            <a:pPr marL="0" lvl="1"/>
            <a:r>
              <a:rPr lang="cs-CZ" dirty="0" smtClean="0"/>
              <a:t>B. </a:t>
            </a:r>
            <a:r>
              <a:rPr lang="cs-CZ" u="sng" dirty="0" smtClean="0"/>
              <a:t>Konjugace</a:t>
            </a:r>
          </a:p>
          <a:p>
            <a:pPr marL="444500" lvl="1" indent="274638">
              <a:buFont typeface="Arial" panose="020B0604020202020204" pitchFamily="34" charset="0"/>
              <a:buChar char="•"/>
            </a:pPr>
            <a:r>
              <a:rPr lang="cs-CZ" b="1" dirty="0"/>
              <a:t> </a:t>
            </a:r>
            <a:r>
              <a:rPr lang="cs-CZ" dirty="0" smtClean="0"/>
              <a:t>spočítat počet </a:t>
            </a:r>
            <a:r>
              <a:rPr lang="cs-CZ" dirty="0" err="1" smtClean="0"/>
              <a:t>konjugant</a:t>
            </a:r>
            <a:r>
              <a:rPr lang="cs-CZ" dirty="0" smtClean="0"/>
              <a:t> vyrostlých na miskách,</a:t>
            </a:r>
          </a:p>
          <a:p>
            <a:pPr marL="444500" lvl="1" indent="274638">
              <a:buFont typeface="Arial" panose="020B0604020202020204" pitchFamily="34" charset="0"/>
              <a:buChar char="•"/>
            </a:pPr>
            <a:r>
              <a:rPr lang="cs-CZ" dirty="0" smtClean="0"/>
              <a:t>vypočítat frekvenci vzniku </a:t>
            </a:r>
            <a:r>
              <a:rPr lang="cs-CZ" dirty="0" err="1" smtClean="0"/>
              <a:t>rekombinant</a:t>
            </a:r>
            <a:r>
              <a:rPr lang="cs-CZ" dirty="0" smtClean="0"/>
              <a:t> (poměr </a:t>
            </a:r>
            <a:r>
              <a:rPr lang="cs-CZ" dirty="0" err="1" smtClean="0"/>
              <a:t>konjugant</a:t>
            </a:r>
            <a:r>
              <a:rPr lang="cs-CZ" dirty="0" smtClean="0"/>
              <a:t>/ počet </a:t>
            </a:r>
            <a:r>
              <a:rPr lang="cs-CZ" dirty="0" err="1" smtClean="0"/>
              <a:t>Hfr</a:t>
            </a:r>
            <a:r>
              <a:rPr lang="cs-CZ" dirty="0" smtClean="0"/>
              <a:t> buněk)</a:t>
            </a:r>
          </a:p>
          <a:p>
            <a:pPr marL="444500" lvl="1" indent="274638">
              <a:buFont typeface="Arial" panose="020B0604020202020204" pitchFamily="34" charset="0"/>
              <a:buChar char="•"/>
            </a:pPr>
            <a:endParaRPr lang="cs-CZ" b="1" dirty="0"/>
          </a:p>
          <a:p>
            <a:pPr marL="444500" lvl="1"/>
            <a:r>
              <a:rPr lang="cs-CZ" b="1" dirty="0"/>
              <a:t>	</a:t>
            </a:r>
            <a:endParaRPr lang="cs-CZ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3489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179512" y="260648"/>
            <a:ext cx="3539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200" b="1" dirty="0" smtClean="0">
                <a:solidFill>
                  <a:srgbClr val="00B050"/>
                </a:solidFill>
              </a:rPr>
              <a:t>PFGE– </a:t>
            </a:r>
            <a:r>
              <a:rPr lang="cs-CZ" sz="3200" b="1" dirty="0" smtClean="0">
                <a:solidFill>
                  <a:srgbClr val="00B050"/>
                </a:solidFill>
              </a:rPr>
              <a:t>vyhodnocení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141"/>
          <a:stretch/>
        </p:blipFill>
        <p:spPr>
          <a:xfrm>
            <a:off x="175561" y="845423"/>
            <a:ext cx="3543703" cy="3045898"/>
          </a:xfrm>
          <a:prstGeom prst="rect">
            <a:avLst/>
          </a:prstGeom>
        </p:spPr>
      </p:pic>
      <p:pic>
        <p:nvPicPr>
          <p:cNvPr id="6" name="Obrázek 5" descr="pfge_10.2015 s čísly.jpg"/>
          <p:cNvPicPr/>
          <p:nvPr/>
        </p:nvPicPr>
        <p:blipFill>
          <a:blip r:embed="rId4" cstate="print">
            <a:lum contrast="20000"/>
          </a:blip>
          <a:srcRect l="4914" t="3629" r="5499" b="3427"/>
          <a:stretch>
            <a:fillRect/>
          </a:stretch>
        </p:blipFill>
        <p:spPr>
          <a:xfrm>
            <a:off x="179512" y="4035158"/>
            <a:ext cx="3539752" cy="2706210"/>
          </a:xfrm>
          <a:prstGeom prst="rect">
            <a:avLst/>
          </a:prstGeom>
        </p:spPr>
      </p:pic>
      <p:pic>
        <p:nvPicPr>
          <p:cNvPr id="19" name="obrázek 1"/>
          <p:cNvPicPr/>
          <p:nvPr/>
        </p:nvPicPr>
        <p:blipFill>
          <a:blip r:embed="rId5" cstate="print">
            <a:lum contrast="10000"/>
          </a:blip>
          <a:srcRect l="951" t="3413" r="2085" b="2676"/>
          <a:stretch>
            <a:fillRect/>
          </a:stretch>
        </p:blipFill>
        <p:spPr bwMode="auto">
          <a:xfrm>
            <a:off x="4427984" y="4369643"/>
            <a:ext cx="420814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Skupina 20"/>
          <p:cNvGrpSpPr/>
          <p:nvPr/>
        </p:nvGrpSpPr>
        <p:grpSpPr>
          <a:xfrm>
            <a:off x="4572001" y="302332"/>
            <a:ext cx="3614976" cy="3803293"/>
            <a:chOff x="4572001" y="302332"/>
            <a:chExt cx="3614976" cy="3803293"/>
          </a:xfrm>
        </p:grpSpPr>
        <p:pic>
          <p:nvPicPr>
            <p:cNvPr id="7" name="Obrázek 6" descr="pfge_10.2015 s čísly.jpg"/>
            <p:cNvPicPr/>
            <p:nvPr/>
          </p:nvPicPr>
          <p:blipFill rotWithShape="1">
            <a:blip r:embed="rId4" cstate="print">
              <a:lum contrast="20000"/>
            </a:blip>
            <a:srcRect l="4915" t="9109" r="56070" b="3427"/>
            <a:stretch/>
          </p:blipFill>
          <p:spPr bwMode="auto">
            <a:xfrm rot="10800000">
              <a:off x="4572001" y="302333"/>
              <a:ext cx="2087245" cy="3774511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8" name="TextovéPole 7"/>
            <p:cNvSpPr txBox="1"/>
            <p:nvPr/>
          </p:nvSpPr>
          <p:spPr>
            <a:xfrm>
              <a:off x="6084168" y="3561058"/>
              <a:ext cx="535596" cy="279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b="1" dirty="0" smtClean="0">
                  <a:solidFill>
                    <a:srgbClr val="00B050"/>
                  </a:solidFill>
                </a:rPr>
                <a:t>ISP8</a:t>
              </a:r>
              <a:endParaRPr lang="cs-CZ" sz="1200" b="1" dirty="0">
                <a:solidFill>
                  <a:srgbClr val="00B050"/>
                </a:solidFill>
              </a:endParaRPr>
            </a:p>
          </p:txBody>
        </p:sp>
        <p:sp>
          <p:nvSpPr>
            <p:cNvPr id="9" name="TextovéPole 8"/>
            <p:cNvSpPr txBox="1"/>
            <p:nvPr/>
          </p:nvSpPr>
          <p:spPr>
            <a:xfrm rot="16200000">
              <a:off x="5287043" y="3522605"/>
              <a:ext cx="79208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100" b="1" dirty="0" smtClean="0">
                  <a:solidFill>
                    <a:srgbClr val="00B050"/>
                  </a:solidFill>
                </a:rPr>
                <a:t>ISP8</a:t>
              </a:r>
              <a:r>
                <a:rPr lang="en-US" sz="1100" b="1" dirty="0">
                  <a:solidFill>
                    <a:srgbClr val="00B050"/>
                  </a:solidFill>
                </a:rPr>
                <a:t> </a:t>
              </a:r>
              <a:r>
                <a:rPr lang="en-US" sz="1100" b="1" dirty="0" smtClean="0">
                  <a:solidFill>
                    <a:srgbClr val="00B050"/>
                  </a:solidFill>
                </a:rPr>
                <a:t>[47+]</a:t>
              </a:r>
              <a:r>
                <a:rPr lang="cs-CZ" sz="1100" b="1" dirty="0" smtClean="0">
                  <a:solidFill>
                    <a:srgbClr val="00B050"/>
                  </a:solidFill>
                </a:rPr>
                <a:t> </a:t>
              </a:r>
              <a:endParaRPr lang="cs-CZ" sz="1100" b="1" dirty="0">
                <a:solidFill>
                  <a:srgbClr val="00B050"/>
                </a:solidFill>
              </a:endParaRPr>
            </a:p>
          </p:txBody>
        </p:sp>
        <p:sp>
          <p:nvSpPr>
            <p:cNvPr id="11" name="TextovéPole 10"/>
            <p:cNvSpPr txBox="1"/>
            <p:nvPr/>
          </p:nvSpPr>
          <p:spPr>
            <a:xfrm rot="16200000">
              <a:off x="4144453" y="3352491"/>
              <a:ext cx="11167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100" b="1" dirty="0" smtClean="0">
                  <a:solidFill>
                    <a:srgbClr val="00B050"/>
                  </a:solidFill>
                </a:rPr>
                <a:t>ISP</a:t>
              </a:r>
              <a:r>
                <a:rPr lang="en-US" sz="1100" b="1" dirty="0" smtClean="0">
                  <a:solidFill>
                    <a:srgbClr val="00B050"/>
                  </a:solidFill>
                </a:rPr>
                <a:t>8 [77+]</a:t>
              </a:r>
              <a:r>
                <a:rPr lang="cs-CZ" sz="1100" b="1" dirty="0" smtClean="0">
                  <a:solidFill>
                    <a:srgbClr val="00B050"/>
                  </a:solidFill>
                </a:rPr>
                <a:t> </a:t>
              </a:r>
              <a:endParaRPr lang="cs-CZ" sz="1100" b="1" dirty="0">
                <a:solidFill>
                  <a:srgbClr val="00B050"/>
                </a:solidFill>
              </a:endParaRPr>
            </a:p>
          </p:txBody>
        </p:sp>
        <p:cxnSp>
          <p:nvCxnSpPr>
            <p:cNvPr id="14" name="Přímá spojnice se šipkou 13"/>
            <p:cNvCxnSpPr/>
            <p:nvPr/>
          </p:nvCxnSpPr>
          <p:spPr>
            <a:xfrm rot="10800000" flipV="1">
              <a:off x="4822059" y="1556792"/>
              <a:ext cx="139085" cy="144016"/>
            </a:xfrm>
            <a:prstGeom prst="straightConnector1">
              <a:avLst/>
            </a:prstGeom>
            <a:ln w="158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Přímá spojnice se šipkou 14"/>
            <p:cNvCxnSpPr/>
            <p:nvPr/>
          </p:nvCxnSpPr>
          <p:spPr>
            <a:xfrm rot="10800000" flipV="1">
              <a:off x="5306872" y="2626174"/>
              <a:ext cx="139085" cy="144016"/>
            </a:xfrm>
            <a:prstGeom prst="straightConnector1">
              <a:avLst/>
            </a:prstGeom>
            <a:ln w="158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Přímá spojnice se šipkou 17"/>
            <p:cNvCxnSpPr/>
            <p:nvPr/>
          </p:nvCxnSpPr>
          <p:spPr>
            <a:xfrm rot="10800000" flipV="1">
              <a:off x="5306871" y="1937763"/>
              <a:ext cx="139085" cy="144016"/>
            </a:xfrm>
            <a:prstGeom prst="straightConnector1">
              <a:avLst/>
            </a:prstGeom>
            <a:ln w="158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Přímá spojnice se šipkou 19"/>
            <p:cNvCxnSpPr/>
            <p:nvPr/>
          </p:nvCxnSpPr>
          <p:spPr>
            <a:xfrm rot="10800000" flipV="1">
              <a:off x="5674328" y="3150090"/>
              <a:ext cx="139085" cy="144016"/>
            </a:xfrm>
            <a:prstGeom prst="straightConnector1">
              <a:avLst/>
            </a:prstGeom>
            <a:ln w="158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39" b="4714"/>
            <a:stretch/>
          </p:blipFill>
          <p:spPr bwMode="auto">
            <a:xfrm>
              <a:off x="6706132" y="302332"/>
              <a:ext cx="1480845" cy="3780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ovéPole 21"/>
            <p:cNvSpPr txBox="1"/>
            <p:nvPr/>
          </p:nvSpPr>
          <p:spPr>
            <a:xfrm rot="16200000">
              <a:off x="7740352" y="3660762"/>
              <a:ext cx="535596" cy="279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b="1" dirty="0" smtClean="0">
                  <a:solidFill>
                    <a:srgbClr val="FF0000"/>
                  </a:solidFill>
                </a:rPr>
                <a:t>ISP8</a:t>
              </a:r>
              <a:endParaRPr lang="cs-CZ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ovéPole 22"/>
            <p:cNvSpPr txBox="1"/>
            <p:nvPr/>
          </p:nvSpPr>
          <p:spPr>
            <a:xfrm rot="16200000">
              <a:off x="7250872" y="3438705"/>
              <a:ext cx="1007883" cy="279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b="1" dirty="0" smtClean="0">
                  <a:solidFill>
                    <a:srgbClr val="FF0000"/>
                  </a:solidFill>
                </a:rPr>
                <a:t>PS47</a:t>
              </a:r>
              <a:endParaRPr lang="cs-CZ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24" name="TextovéPole 23"/>
            <p:cNvSpPr txBox="1"/>
            <p:nvPr/>
          </p:nvSpPr>
          <p:spPr>
            <a:xfrm rot="16200000">
              <a:off x="7000343" y="3433004"/>
              <a:ext cx="1007883" cy="279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b="1" dirty="0" smtClean="0">
                  <a:solidFill>
                    <a:srgbClr val="FF0000"/>
                  </a:solidFill>
                </a:rPr>
                <a:t>PS47</a:t>
              </a:r>
              <a:endParaRPr lang="cs-CZ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ovéPole 24"/>
            <p:cNvSpPr txBox="1"/>
            <p:nvPr/>
          </p:nvSpPr>
          <p:spPr>
            <a:xfrm rot="16200000">
              <a:off x="6679030" y="3411390"/>
              <a:ext cx="1108672" cy="279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b="1" dirty="0" smtClean="0">
                  <a:solidFill>
                    <a:srgbClr val="FF0000"/>
                  </a:solidFill>
                </a:rPr>
                <a:t>PS47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 [53+]</a:t>
              </a:r>
              <a:endParaRPr lang="cs-CZ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26" name="TextovéPole 25"/>
            <p:cNvSpPr txBox="1"/>
            <p:nvPr/>
          </p:nvSpPr>
          <p:spPr>
            <a:xfrm rot="16200000">
              <a:off x="6399233" y="3411390"/>
              <a:ext cx="1108672" cy="279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b="1" dirty="0" smtClean="0">
                  <a:solidFill>
                    <a:srgbClr val="FF0000"/>
                  </a:solidFill>
                </a:rPr>
                <a:t>PS47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 [77+]</a:t>
              </a:r>
              <a:endParaRPr lang="cs-CZ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27" name="TextovéPole 26"/>
            <p:cNvSpPr txBox="1"/>
            <p:nvPr/>
          </p:nvSpPr>
          <p:spPr>
            <a:xfrm rot="16200000">
              <a:off x="4445826" y="3339412"/>
              <a:ext cx="1116705" cy="287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100" b="1" dirty="0" smtClean="0">
                  <a:solidFill>
                    <a:srgbClr val="00B050"/>
                  </a:solidFill>
                </a:rPr>
                <a:t>ISP</a:t>
              </a:r>
              <a:r>
                <a:rPr lang="en-US" sz="1100" b="1" dirty="0" smtClean="0">
                  <a:solidFill>
                    <a:srgbClr val="00B050"/>
                  </a:solidFill>
                </a:rPr>
                <a:t>8 [77+]</a:t>
              </a:r>
              <a:r>
                <a:rPr lang="cs-CZ" sz="1100" b="1" dirty="0" smtClean="0">
                  <a:solidFill>
                    <a:srgbClr val="00B050"/>
                  </a:solidFill>
                </a:rPr>
                <a:t> </a:t>
              </a:r>
              <a:endParaRPr lang="cs-CZ" sz="1100" b="1" dirty="0">
                <a:solidFill>
                  <a:srgbClr val="00B050"/>
                </a:solidFill>
              </a:endParaRPr>
            </a:p>
          </p:txBody>
        </p:sp>
        <p:sp>
          <p:nvSpPr>
            <p:cNvPr id="28" name="TextovéPole 27"/>
            <p:cNvSpPr txBox="1"/>
            <p:nvPr/>
          </p:nvSpPr>
          <p:spPr>
            <a:xfrm rot="16200000">
              <a:off x="5537101" y="3523590"/>
              <a:ext cx="79208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100" b="1" dirty="0" smtClean="0">
                  <a:solidFill>
                    <a:srgbClr val="00B050"/>
                  </a:solidFill>
                </a:rPr>
                <a:t>ISP8</a:t>
              </a:r>
              <a:r>
                <a:rPr lang="en-US" sz="1100" b="1" dirty="0">
                  <a:solidFill>
                    <a:srgbClr val="00B050"/>
                  </a:solidFill>
                </a:rPr>
                <a:t> </a:t>
              </a:r>
              <a:r>
                <a:rPr lang="en-US" sz="1100" b="1" dirty="0" smtClean="0">
                  <a:solidFill>
                    <a:srgbClr val="00B050"/>
                  </a:solidFill>
                </a:rPr>
                <a:t>[47+]</a:t>
              </a:r>
              <a:r>
                <a:rPr lang="cs-CZ" sz="1100" b="1" dirty="0" smtClean="0">
                  <a:solidFill>
                    <a:srgbClr val="00B050"/>
                  </a:solidFill>
                </a:rPr>
                <a:t> </a:t>
              </a:r>
              <a:endParaRPr lang="cs-CZ" sz="1100" b="1" dirty="0">
                <a:solidFill>
                  <a:srgbClr val="00B050"/>
                </a:solidFill>
              </a:endParaRPr>
            </a:p>
          </p:txBody>
        </p:sp>
        <p:sp>
          <p:nvSpPr>
            <p:cNvPr id="29" name="TextovéPole 28"/>
            <p:cNvSpPr txBox="1"/>
            <p:nvPr/>
          </p:nvSpPr>
          <p:spPr>
            <a:xfrm rot="16200000">
              <a:off x="5053263" y="3527669"/>
              <a:ext cx="79208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100" b="1" dirty="0" smtClean="0">
                  <a:solidFill>
                    <a:srgbClr val="00B050"/>
                  </a:solidFill>
                </a:rPr>
                <a:t>ISP8</a:t>
              </a:r>
              <a:r>
                <a:rPr lang="en-US" sz="1100" b="1" dirty="0">
                  <a:solidFill>
                    <a:srgbClr val="00B050"/>
                  </a:solidFill>
                </a:rPr>
                <a:t> </a:t>
              </a:r>
              <a:r>
                <a:rPr lang="en-US" sz="1100" b="1" dirty="0" smtClean="0">
                  <a:solidFill>
                    <a:srgbClr val="00B050"/>
                  </a:solidFill>
                </a:rPr>
                <a:t>[53+]</a:t>
              </a:r>
              <a:r>
                <a:rPr lang="cs-CZ" sz="1100" b="1" dirty="0" smtClean="0">
                  <a:solidFill>
                    <a:srgbClr val="00B050"/>
                  </a:solidFill>
                </a:rPr>
                <a:t> </a:t>
              </a:r>
              <a:endParaRPr lang="cs-CZ" sz="1100" b="1" dirty="0">
                <a:solidFill>
                  <a:srgbClr val="00B050"/>
                </a:solidFill>
              </a:endParaRPr>
            </a:p>
          </p:txBody>
        </p:sp>
        <p:cxnSp>
          <p:nvCxnSpPr>
            <p:cNvPr id="30" name="Přímá spojnice se šipkou 29"/>
            <p:cNvCxnSpPr/>
            <p:nvPr/>
          </p:nvCxnSpPr>
          <p:spPr>
            <a:xfrm rot="10800000" flipV="1">
              <a:off x="7225301" y="2850930"/>
              <a:ext cx="139085" cy="14401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Přímá spojnice se šipkou 30"/>
            <p:cNvCxnSpPr/>
            <p:nvPr/>
          </p:nvCxnSpPr>
          <p:spPr>
            <a:xfrm rot="10800000" flipV="1">
              <a:off x="6943569" y="2368372"/>
              <a:ext cx="139085" cy="14401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64755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179512" y="116632"/>
            <a:ext cx="42731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200" b="1" dirty="0" smtClean="0">
                <a:solidFill>
                  <a:srgbClr val="00B050"/>
                </a:solidFill>
              </a:rPr>
              <a:t>Izolace plazmidové DNA</a:t>
            </a:r>
          </a:p>
        </p:txBody>
      </p:sp>
      <p:pic>
        <p:nvPicPr>
          <p:cNvPr id="2050" name="Picture 2" descr="Výsledek obrázku pro plasmid isolation kit roch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54198"/>
            <a:ext cx="5410200" cy="558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803421"/>
            <a:ext cx="2682126" cy="2841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9" y="3944193"/>
            <a:ext cx="2888734" cy="2869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6228184" y="467380"/>
            <a:ext cx="1160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tetracyklin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6271138" y="3707740"/>
            <a:ext cx="1060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kadmium</a:t>
            </a:r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522097" y="1452728"/>
            <a:ext cx="2393719" cy="27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000" b="1" dirty="0" smtClean="0">
                <a:solidFill>
                  <a:srgbClr val="00B050"/>
                </a:solidFill>
              </a:rPr>
              <a:t>b</a:t>
            </a:r>
            <a:r>
              <a:rPr lang="en-US" sz="1000" b="1" dirty="0" smtClean="0">
                <a:solidFill>
                  <a:srgbClr val="00B050"/>
                </a:solidFill>
              </a:rPr>
              <a:t>u</a:t>
            </a:r>
            <a:r>
              <a:rPr lang="cs-CZ" sz="1000" b="1" dirty="0" err="1" smtClean="0">
                <a:solidFill>
                  <a:srgbClr val="00B050"/>
                </a:solidFill>
              </a:rPr>
              <a:t>ňky</a:t>
            </a:r>
            <a:r>
              <a:rPr lang="cs-CZ" sz="1000" b="1" dirty="0" smtClean="0">
                <a:solidFill>
                  <a:srgbClr val="00B050"/>
                </a:solidFill>
              </a:rPr>
              <a:t> </a:t>
            </a:r>
            <a:r>
              <a:rPr lang="cs-CZ" sz="1000" b="1" i="1" dirty="0" smtClean="0">
                <a:solidFill>
                  <a:srgbClr val="00B050"/>
                </a:solidFill>
              </a:rPr>
              <a:t>S. aureus </a:t>
            </a:r>
            <a:r>
              <a:rPr lang="cs-CZ" sz="1000" b="1" dirty="0" smtClean="0">
                <a:solidFill>
                  <a:srgbClr val="00B050"/>
                </a:solidFill>
              </a:rPr>
              <a:t>promýváme v PBS</a:t>
            </a:r>
            <a:endParaRPr lang="cs-CZ" sz="1000" b="1" dirty="0">
              <a:solidFill>
                <a:srgbClr val="00B05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427766" y="1814953"/>
            <a:ext cx="28803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000" b="1" u="sng" dirty="0" smtClean="0">
                <a:solidFill>
                  <a:srgbClr val="00B050"/>
                </a:solidFill>
              </a:rPr>
              <a:t>b</a:t>
            </a:r>
            <a:r>
              <a:rPr lang="en-US" sz="1000" b="1" u="sng" dirty="0" smtClean="0">
                <a:solidFill>
                  <a:srgbClr val="00B050"/>
                </a:solidFill>
              </a:rPr>
              <a:t>u</a:t>
            </a:r>
            <a:r>
              <a:rPr lang="cs-CZ" sz="1000" b="1" u="sng" dirty="0" err="1" smtClean="0">
                <a:solidFill>
                  <a:srgbClr val="00B050"/>
                </a:solidFill>
              </a:rPr>
              <a:t>ňky</a:t>
            </a:r>
            <a:r>
              <a:rPr lang="cs-CZ" sz="1000" b="1" u="sng" dirty="0" smtClean="0">
                <a:solidFill>
                  <a:srgbClr val="00B050"/>
                </a:solidFill>
              </a:rPr>
              <a:t> </a:t>
            </a:r>
            <a:r>
              <a:rPr lang="cs-CZ" sz="1000" b="1" i="1" u="sng" dirty="0" smtClean="0">
                <a:solidFill>
                  <a:srgbClr val="00B050"/>
                </a:solidFill>
              </a:rPr>
              <a:t>S. aureus </a:t>
            </a:r>
            <a:r>
              <a:rPr lang="cs-CZ" sz="1000" b="1" u="sng" dirty="0" smtClean="0">
                <a:solidFill>
                  <a:srgbClr val="00B050"/>
                </a:solidFill>
              </a:rPr>
              <a:t>navíc </a:t>
            </a:r>
            <a:r>
              <a:rPr lang="cs-CZ" sz="1000" b="1" u="sng" dirty="0" err="1" smtClean="0">
                <a:solidFill>
                  <a:srgbClr val="00B050"/>
                </a:solidFill>
              </a:rPr>
              <a:t>lyzační</a:t>
            </a:r>
            <a:r>
              <a:rPr lang="cs-CZ" sz="1000" b="1" u="sng" dirty="0" smtClean="0">
                <a:solidFill>
                  <a:srgbClr val="00B050"/>
                </a:solidFill>
              </a:rPr>
              <a:t> krok:</a:t>
            </a:r>
          </a:p>
          <a:p>
            <a:pPr marL="177800"/>
            <a:r>
              <a:rPr lang="cs-CZ" sz="1000" b="1" dirty="0" smtClean="0">
                <a:solidFill>
                  <a:srgbClr val="00B050"/>
                </a:solidFill>
              </a:rPr>
              <a:t>235 </a:t>
            </a:r>
            <a:r>
              <a:rPr lang="el-GR" sz="1000" b="1" dirty="0" smtClean="0">
                <a:solidFill>
                  <a:srgbClr val="00B050"/>
                </a:solidFill>
                <a:latin typeface="Calibri"/>
              </a:rPr>
              <a:t>μ</a:t>
            </a:r>
            <a:r>
              <a:rPr lang="cs-CZ" sz="1000" b="1" dirty="0" smtClean="0">
                <a:solidFill>
                  <a:srgbClr val="00B050"/>
                </a:solidFill>
                <a:latin typeface="Calibri"/>
              </a:rPr>
              <a:t>l </a:t>
            </a:r>
            <a:r>
              <a:rPr lang="cs-CZ" sz="1000" b="1" dirty="0" err="1" smtClean="0">
                <a:solidFill>
                  <a:srgbClr val="00B050"/>
                </a:solidFill>
                <a:latin typeface="Calibri"/>
              </a:rPr>
              <a:t>lyzačního</a:t>
            </a:r>
            <a:r>
              <a:rPr lang="cs-CZ" sz="1000" b="1" dirty="0" smtClean="0">
                <a:solidFill>
                  <a:srgbClr val="00B050"/>
                </a:solidFill>
                <a:latin typeface="Calibri"/>
              </a:rPr>
              <a:t> roztoku + 15 </a:t>
            </a:r>
            <a:r>
              <a:rPr lang="el-GR" sz="1000" b="1" dirty="0" smtClean="0">
                <a:solidFill>
                  <a:srgbClr val="00B050"/>
                </a:solidFill>
                <a:latin typeface="Calibri"/>
              </a:rPr>
              <a:t>μ</a:t>
            </a:r>
            <a:r>
              <a:rPr lang="cs-CZ" sz="1000" b="1" dirty="0" smtClean="0">
                <a:solidFill>
                  <a:srgbClr val="00B050"/>
                </a:solidFill>
                <a:latin typeface="Calibri"/>
              </a:rPr>
              <a:t>l</a:t>
            </a:r>
            <a:endParaRPr lang="cs-CZ" sz="1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150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323528" y="260648"/>
            <a:ext cx="8568952" cy="2848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660" marR="71755">
              <a:lnSpc>
                <a:spcPct val="115000"/>
              </a:lnSpc>
              <a:spcBef>
                <a:spcPts val="1245"/>
              </a:spcBef>
              <a:spcAft>
                <a:spcPts val="0"/>
              </a:spcAft>
            </a:pPr>
            <a:r>
              <a:rPr lang="en-US" sz="1600" b="1" u="sng" spc="-5" dirty="0" err="1">
                <a:ea typeface="Calibri"/>
                <a:cs typeface="Times New Roman"/>
              </a:rPr>
              <a:t>Elektroforetická</a:t>
            </a:r>
            <a:r>
              <a:rPr lang="en-US" sz="1600" b="1" u="sng" spc="-20" dirty="0">
                <a:ea typeface="Calibri"/>
                <a:cs typeface="Times New Roman"/>
              </a:rPr>
              <a:t> </a:t>
            </a:r>
            <a:r>
              <a:rPr lang="en-US" sz="1600" b="1" u="sng" spc="-5" dirty="0" err="1">
                <a:ea typeface="Calibri"/>
                <a:cs typeface="Times New Roman"/>
              </a:rPr>
              <a:t>mobilita</a:t>
            </a:r>
            <a:r>
              <a:rPr lang="en-US" sz="1600" b="1" u="sng" dirty="0">
                <a:ea typeface="Calibri"/>
                <a:cs typeface="Times New Roman"/>
              </a:rPr>
              <a:t> od</a:t>
            </a:r>
            <a:r>
              <a:rPr lang="en-US" sz="1600" b="1" u="sng" spc="-5" dirty="0">
                <a:ea typeface="Calibri"/>
                <a:cs typeface="Times New Roman"/>
              </a:rPr>
              <a:t> </a:t>
            </a:r>
            <a:r>
              <a:rPr lang="en-US" sz="1600" b="1" u="sng" spc="-5" dirty="0" err="1">
                <a:ea typeface="Calibri"/>
                <a:cs typeface="Times New Roman"/>
              </a:rPr>
              <a:t>nejnižší</a:t>
            </a:r>
            <a:r>
              <a:rPr lang="en-US" sz="1600" b="1" u="sng" dirty="0">
                <a:ea typeface="Calibri"/>
                <a:cs typeface="Times New Roman"/>
              </a:rPr>
              <a:t> </a:t>
            </a:r>
            <a:r>
              <a:rPr lang="en-US" sz="1600" b="1" u="sng" dirty="0" err="1">
                <a:ea typeface="Calibri"/>
                <a:cs typeface="Times New Roman"/>
              </a:rPr>
              <a:t>po</a:t>
            </a:r>
            <a:r>
              <a:rPr lang="en-US" sz="1600" b="1" u="sng" dirty="0">
                <a:ea typeface="Calibri"/>
                <a:cs typeface="Times New Roman"/>
              </a:rPr>
              <a:t> </a:t>
            </a:r>
            <a:r>
              <a:rPr lang="en-US" sz="1600" b="1" u="sng" spc="-5" dirty="0" err="1">
                <a:ea typeface="Calibri"/>
                <a:cs typeface="Times New Roman"/>
              </a:rPr>
              <a:t>nejvyšší</a:t>
            </a:r>
            <a:r>
              <a:rPr lang="en-US" sz="1600" b="1" u="sng" spc="-5" dirty="0">
                <a:ea typeface="Calibri"/>
                <a:cs typeface="Times New Roman"/>
              </a:rPr>
              <a:t>:</a:t>
            </a:r>
            <a:r>
              <a:rPr lang="en-US" sz="1600" b="1" u="sng" dirty="0">
                <a:ea typeface="Calibri"/>
                <a:cs typeface="Times New Roman"/>
              </a:rPr>
              <a:t> </a:t>
            </a:r>
            <a:endParaRPr lang="cs-CZ" sz="1600" b="1" dirty="0">
              <a:ea typeface="Calibri"/>
              <a:cs typeface="Times New Roman"/>
            </a:endParaRPr>
          </a:p>
          <a:p>
            <a:pPr>
              <a:spcBef>
                <a:spcPts val="20"/>
              </a:spcBef>
              <a:spcAft>
                <a:spcPts val="0"/>
              </a:spcAft>
            </a:pPr>
            <a:r>
              <a:rPr lang="en-US" sz="1400" dirty="0">
                <a:ea typeface="Calibri"/>
                <a:cs typeface="Calibri"/>
              </a:rPr>
              <a:t> </a:t>
            </a:r>
            <a:endParaRPr lang="cs-CZ" sz="1400" dirty="0"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/>
              <a:buChar char=""/>
            </a:pPr>
            <a:r>
              <a:rPr lang="en-US" sz="1400" b="1" i="1" spc="-5" dirty="0" err="1">
                <a:ea typeface="Symbol"/>
                <a:cs typeface="Times New Roman"/>
              </a:rPr>
              <a:t>Štěpená</a:t>
            </a:r>
            <a:r>
              <a:rPr lang="en-US" sz="1400" b="1" i="1" spc="-5" dirty="0">
                <a:ea typeface="Symbol"/>
                <a:cs typeface="Times New Roman"/>
              </a:rPr>
              <a:t>,</a:t>
            </a:r>
            <a:r>
              <a:rPr lang="en-US" sz="1400" b="1" i="1" spc="-10" dirty="0">
                <a:ea typeface="Symbol"/>
                <a:cs typeface="Times New Roman"/>
              </a:rPr>
              <a:t> </a:t>
            </a:r>
            <a:r>
              <a:rPr lang="en-US" sz="1400" b="1" i="1" spc="-5" dirty="0" err="1">
                <a:ea typeface="Symbol"/>
                <a:cs typeface="Times New Roman"/>
              </a:rPr>
              <a:t>otevřená</a:t>
            </a:r>
            <a:r>
              <a:rPr lang="en-US" sz="1400" b="1" i="1" spc="5" dirty="0">
                <a:ea typeface="Symbol"/>
                <a:cs typeface="Times New Roman"/>
              </a:rPr>
              <a:t> </a:t>
            </a:r>
            <a:r>
              <a:rPr lang="en-US" sz="1400" b="1" i="1" spc="-5" dirty="0" err="1">
                <a:ea typeface="Symbol"/>
                <a:cs typeface="Times New Roman"/>
              </a:rPr>
              <a:t>cirkulární</a:t>
            </a:r>
            <a:r>
              <a:rPr lang="en-US" sz="1400" b="1" i="1" dirty="0">
                <a:ea typeface="Symbol"/>
                <a:cs typeface="Times New Roman"/>
              </a:rPr>
              <a:t> </a:t>
            </a:r>
            <a:r>
              <a:rPr lang="en-US" sz="1400" b="1" i="1" spc="-5" dirty="0">
                <a:ea typeface="Symbol"/>
                <a:cs typeface="Times New Roman"/>
              </a:rPr>
              <a:t>forma (nicked):</a:t>
            </a:r>
            <a:r>
              <a:rPr lang="en-US" sz="1400" b="1" i="1" spc="10" dirty="0">
                <a:ea typeface="Symbol"/>
                <a:cs typeface="Times New Roman"/>
              </a:rPr>
              <a:t> </a:t>
            </a:r>
            <a:r>
              <a:rPr lang="en-US" sz="1400" spc="-5" dirty="0" err="1">
                <a:ea typeface="Symbol"/>
                <a:cs typeface="Times New Roman"/>
              </a:rPr>
              <a:t>štěpena</a:t>
            </a:r>
            <a:r>
              <a:rPr lang="en-US" sz="1400" dirty="0">
                <a:ea typeface="Symbol"/>
                <a:cs typeface="Times New Roman"/>
              </a:rPr>
              <a:t> v</a:t>
            </a:r>
            <a:r>
              <a:rPr lang="en-US" sz="1400" spc="-5" dirty="0">
                <a:ea typeface="Symbol"/>
                <a:cs typeface="Times New Roman"/>
              </a:rPr>
              <a:t> </a:t>
            </a:r>
            <a:r>
              <a:rPr lang="en-US" sz="1400" spc="-5" dirty="0" err="1">
                <a:ea typeface="Symbol"/>
                <a:cs typeface="Times New Roman"/>
              </a:rPr>
              <a:t>jednom</a:t>
            </a:r>
            <a:r>
              <a:rPr lang="en-US" sz="1400" spc="5" dirty="0">
                <a:ea typeface="Symbol"/>
                <a:cs typeface="Times New Roman"/>
              </a:rPr>
              <a:t> </a:t>
            </a:r>
            <a:r>
              <a:rPr lang="en-US" sz="1400" dirty="0">
                <a:ea typeface="Symbol"/>
                <a:cs typeface="Times New Roman"/>
              </a:rPr>
              <a:t>z</a:t>
            </a:r>
            <a:r>
              <a:rPr lang="en-US" sz="1400" spc="5" dirty="0">
                <a:ea typeface="Symbol"/>
                <a:cs typeface="Times New Roman"/>
              </a:rPr>
              <a:t> </a:t>
            </a:r>
            <a:r>
              <a:rPr lang="en-US" sz="1400" spc="-5" dirty="0" err="1">
                <a:ea typeface="Symbol"/>
                <a:cs typeface="Times New Roman"/>
              </a:rPr>
              <a:t>řetězců</a:t>
            </a:r>
            <a:r>
              <a:rPr lang="en-US" sz="1400" spc="-15" dirty="0">
                <a:ea typeface="Symbol"/>
                <a:cs typeface="Times New Roman"/>
              </a:rPr>
              <a:t> </a:t>
            </a:r>
            <a:r>
              <a:rPr lang="en-US" sz="1400" spc="-5" dirty="0">
                <a:ea typeface="Symbol"/>
                <a:cs typeface="Times New Roman"/>
              </a:rPr>
              <a:t>DNA - </a:t>
            </a:r>
            <a:r>
              <a:rPr lang="en-US" sz="1400" b="1" spc="-5" dirty="0">
                <a:solidFill>
                  <a:srgbClr val="00B050"/>
                </a:solidFill>
                <a:ea typeface="Symbol"/>
                <a:cs typeface="Times New Roman"/>
              </a:rPr>
              <a:t>NEJPOMALEJŠÍ</a:t>
            </a:r>
            <a:endParaRPr lang="cs-CZ" sz="1400" dirty="0">
              <a:ea typeface="Symbol"/>
              <a:cs typeface="Times New Roman"/>
            </a:endParaRPr>
          </a:p>
          <a:p>
            <a:pPr marL="180340" indent="-90170">
              <a:spcAft>
                <a:spcPts val="0"/>
              </a:spcAft>
            </a:pPr>
            <a:r>
              <a:rPr lang="en-US" sz="1400" dirty="0">
                <a:ea typeface="Calibri"/>
                <a:cs typeface="Calibri"/>
              </a:rPr>
              <a:t> </a:t>
            </a:r>
            <a:endParaRPr lang="cs-CZ" sz="1400" dirty="0"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/>
              <a:buChar char=""/>
              <a:tabLst>
                <a:tab pos="563245" algn="l"/>
              </a:tabLst>
            </a:pPr>
            <a:r>
              <a:rPr lang="en-US" sz="1400" b="1" i="1" spc="-5" dirty="0" err="1">
                <a:ea typeface="Symbol"/>
                <a:cs typeface="Times New Roman"/>
              </a:rPr>
              <a:t>Lineární</a:t>
            </a:r>
            <a:r>
              <a:rPr lang="en-US" sz="1400" b="1" i="1" dirty="0">
                <a:ea typeface="Symbol"/>
                <a:cs typeface="Times New Roman"/>
              </a:rPr>
              <a:t> </a:t>
            </a:r>
            <a:r>
              <a:rPr lang="en-US" sz="1400" b="1" i="1" spc="-5" dirty="0">
                <a:ea typeface="Symbol"/>
                <a:cs typeface="Times New Roman"/>
              </a:rPr>
              <a:t>forma (linear)</a:t>
            </a:r>
            <a:r>
              <a:rPr lang="en-US" sz="1400" b="1" spc="-5" dirty="0">
                <a:ea typeface="Symbol"/>
                <a:cs typeface="Times New Roman"/>
              </a:rPr>
              <a:t>: </a:t>
            </a:r>
            <a:r>
              <a:rPr lang="en-US" sz="1400" spc="-5" dirty="0" err="1">
                <a:ea typeface="Symbol"/>
                <a:cs typeface="Times New Roman"/>
              </a:rPr>
              <a:t>linearizovaná</a:t>
            </a:r>
            <a:r>
              <a:rPr lang="en-US" sz="1400" dirty="0">
                <a:ea typeface="Symbol"/>
                <a:cs typeface="Times New Roman"/>
              </a:rPr>
              <a:t> </a:t>
            </a:r>
            <a:r>
              <a:rPr lang="en-US" sz="1400" spc="-5" dirty="0">
                <a:ea typeface="Symbol"/>
                <a:cs typeface="Times New Roman"/>
              </a:rPr>
              <a:t>forma, </a:t>
            </a:r>
            <a:r>
              <a:rPr lang="en-US" sz="1400" spc="-5" dirty="0" err="1">
                <a:ea typeface="Symbol"/>
                <a:cs typeface="Times New Roman"/>
              </a:rPr>
              <a:t>vznik</a:t>
            </a:r>
            <a:r>
              <a:rPr lang="en-US" sz="1400" dirty="0">
                <a:ea typeface="Symbol"/>
                <a:cs typeface="Times New Roman"/>
              </a:rPr>
              <a:t> </a:t>
            </a:r>
            <a:r>
              <a:rPr lang="en-US" sz="1400" spc="-5" dirty="0" err="1">
                <a:ea typeface="Symbol"/>
                <a:cs typeface="Times New Roman"/>
              </a:rPr>
              <a:t>rozštěpením</a:t>
            </a:r>
            <a:r>
              <a:rPr lang="en-US" sz="1400" spc="-10" dirty="0">
                <a:ea typeface="Symbol"/>
                <a:cs typeface="Times New Roman"/>
              </a:rPr>
              <a:t> </a:t>
            </a:r>
            <a:r>
              <a:rPr lang="en-US" sz="1400" spc="-5" dirty="0" err="1">
                <a:ea typeface="Symbol"/>
                <a:cs typeface="Times New Roman"/>
              </a:rPr>
              <a:t>obou</a:t>
            </a:r>
            <a:r>
              <a:rPr lang="en-US" sz="1400" spc="-5" dirty="0">
                <a:ea typeface="Symbol"/>
                <a:cs typeface="Times New Roman"/>
              </a:rPr>
              <a:t> </a:t>
            </a:r>
            <a:r>
              <a:rPr lang="en-US" sz="1400" spc="-5" dirty="0" err="1">
                <a:ea typeface="Symbol"/>
                <a:cs typeface="Times New Roman"/>
              </a:rPr>
              <a:t>řetězců</a:t>
            </a:r>
            <a:r>
              <a:rPr lang="en-US" sz="1400" spc="-5" dirty="0">
                <a:ea typeface="Symbol"/>
                <a:cs typeface="Times New Roman"/>
              </a:rPr>
              <a:t>.</a:t>
            </a:r>
            <a:endParaRPr lang="cs-CZ" sz="1400" dirty="0">
              <a:ea typeface="Symbol"/>
              <a:cs typeface="Times New Roman"/>
            </a:endParaRPr>
          </a:p>
          <a:p>
            <a:pPr marL="180340" indent="-90170">
              <a:spcAft>
                <a:spcPts val="0"/>
              </a:spcAft>
              <a:tabLst>
                <a:tab pos="563245" algn="l"/>
              </a:tabLst>
            </a:pPr>
            <a:r>
              <a:rPr lang="en-US" sz="1400" dirty="0">
                <a:ea typeface="Calibri"/>
                <a:cs typeface="Calibri"/>
              </a:rPr>
              <a:t> </a:t>
            </a:r>
            <a:endParaRPr lang="cs-CZ" sz="1400" dirty="0"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/>
              <a:buChar char=""/>
            </a:pPr>
            <a:r>
              <a:rPr lang="en-US" sz="1400" b="1" i="1" spc="-5" dirty="0" err="1">
                <a:ea typeface="Symbol"/>
                <a:cs typeface="Times New Roman"/>
              </a:rPr>
              <a:t>Uvolněná</a:t>
            </a:r>
            <a:r>
              <a:rPr lang="en-US" sz="1400" b="1" i="1" spc="-5" dirty="0">
                <a:ea typeface="Symbol"/>
                <a:cs typeface="Times New Roman"/>
              </a:rPr>
              <a:t> </a:t>
            </a:r>
            <a:r>
              <a:rPr lang="en-US" sz="1400" b="1" i="1" spc="-5" dirty="0" err="1">
                <a:ea typeface="Symbol"/>
                <a:cs typeface="Times New Roman"/>
              </a:rPr>
              <a:t>cirkulární</a:t>
            </a:r>
            <a:r>
              <a:rPr lang="en-US" sz="1400" b="1" i="1" dirty="0">
                <a:ea typeface="Symbol"/>
                <a:cs typeface="Times New Roman"/>
              </a:rPr>
              <a:t> forma (relax circular)</a:t>
            </a:r>
            <a:r>
              <a:rPr lang="en-US" sz="1400" b="1" dirty="0">
                <a:ea typeface="Symbol"/>
                <a:cs typeface="Times New Roman"/>
              </a:rPr>
              <a:t>:</a:t>
            </a:r>
            <a:r>
              <a:rPr lang="en-US" sz="1400" b="1" spc="-15" dirty="0">
                <a:ea typeface="Symbol"/>
                <a:cs typeface="Times New Roman"/>
              </a:rPr>
              <a:t> </a:t>
            </a:r>
            <a:r>
              <a:rPr lang="en-US" sz="1400" dirty="0" err="1">
                <a:ea typeface="Symbol"/>
                <a:cs typeface="Times New Roman"/>
              </a:rPr>
              <a:t>oba</a:t>
            </a:r>
            <a:r>
              <a:rPr lang="en-US" sz="1400" dirty="0">
                <a:ea typeface="Symbol"/>
                <a:cs typeface="Times New Roman"/>
              </a:rPr>
              <a:t> </a:t>
            </a:r>
            <a:r>
              <a:rPr lang="en-US" sz="1400" spc="-5" dirty="0" err="1">
                <a:ea typeface="Symbol"/>
                <a:cs typeface="Times New Roman"/>
              </a:rPr>
              <a:t>řetězce</a:t>
            </a:r>
            <a:r>
              <a:rPr lang="en-US" sz="1400" spc="-10" dirty="0">
                <a:ea typeface="Symbol"/>
                <a:cs typeface="Times New Roman"/>
              </a:rPr>
              <a:t> </a:t>
            </a:r>
            <a:r>
              <a:rPr lang="en-US" sz="1400" spc="-5" dirty="0">
                <a:ea typeface="Symbol"/>
                <a:cs typeface="Times New Roman"/>
              </a:rPr>
              <a:t>DNA</a:t>
            </a:r>
            <a:r>
              <a:rPr lang="en-US" sz="1400" dirty="0">
                <a:ea typeface="Symbol"/>
                <a:cs typeface="Times New Roman"/>
              </a:rPr>
              <a:t> </a:t>
            </a:r>
            <a:r>
              <a:rPr lang="en-US" sz="1400" dirty="0" err="1">
                <a:ea typeface="Symbol"/>
                <a:cs typeface="Times New Roman"/>
              </a:rPr>
              <a:t>jsou</a:t>
            </a:r>
            <a:r>
              <a:rPr lang="en-US" sz="1400" spc="-15" dirty="0">
                <a:ea typeface="Symbol"/>
                <a:cs typeface="Times New Roman"/>
              </a:rPr>
              <a:t> </a:t>
            </a:r>
            <a:r>
              <a:rPr lang="en-US" sz="1400" spc="-5" dirty="0" err="1">
                <a:ea typeface="Symbol"/>
                <a:cs typeface="Times New Roman"/>
              </a:rPr>
              <a:t>neštěpené</a:t>
            </a:r>
            <a:r>
              <a:rPr lang="en-US" sz="1400" spc="-5" dirty="0">
                <a:ea typeface="Symbol"/>
                <a:cs typeface="Times New Roman"/>
              </a:rPr>
              <a:t>,</a:t>
            </a:r>
            <a:r>
              <a:rPr lang="en-US" sz="1400" spc="-10" dirty="0">
                <a:ea typeface="Symbol"/>
                <a:cs typeface="Times New Roman"/>
              </a:rPr>
              <a:t> </a:t>
            </a:r>
            <a:r>
              <a:rPr lang="en-US" sz="1400" dirty="0">
                <a:ea typeface="Symbol"/>
                <a:cs typeface="Times New Roman"/>
              </a:rPr>
              <a:t>k </a:t>
            </a:r>
            <a:r>
              <a:rPr lang="en-US" sz="1400" spc="-5" dirty="0" err="1">
                <a:ea typeface="Symbol"/>
                <a:cs typeface="Times New Roman"/>
              </a:rPr>
              <a:t>relaxaci</a:t>
            </a:r>
            <a:r>
              <a:rPr lang="en-US" sz="1400" dirty="0">
                <a:ea typeface="Symbol"/>
                <a:cs typeface="Times New Roman"/>
              </a:rPr>
              <a:t> </a:t>
            </a:r>
            <a:r>
              <a:rPr lang="en-US" sz="1400" spc="-5" dirty="0" err="1">
                <a:ea typeface="Symbol"/>
                <a:cs typeface="Times New Roman"/>
              </a:rPr>
              <a:t>dochází</a:t>
            </a:r>
            <a:r>
              <a:rPr lang="en-US" sz="1400" dirty="0">
                <a:ea typeface="Symbol"/>
                <a:cs typeface="Times New Roman"/>
              </a:rPr>
              <a:t> </a:t>
            </a:r>
            <a:r>
              <a:rPr lang="en-US" sz="1400" spc="-5" dirty="0" err="1">
                <a:ea typeface="Symbol"/>
                <a:cs typeface="Times New Roman"/>
              </a:rPr>
              <a:t>enzymaticky</a:t>
            </a:r>
            <a:endParaRPr lang="cs-CZ" sz="1400" dirty="0">
              <a:ea typeface="Symbol"/>
              <a:cs typeface="Times New Roman"/>
            </a:endParaRPr>
          </a:p>
          <a:p>
            <a:pPr marL="180340" indent="-90170">
              <a:spcBef>
                <a:spcPts val="40"/>
              </a:spcBef>
              <a:spcAft>
                <a:spcPts val="0"/>
              </a:spcAft>
            </a:pPr>
            <a:r>
              <a:rPr lang="en-US" sz="1400" dirty="0">
                <a:ea typeface="Calibri"/>
                <a:cs typeface="Calibri"/>
              </a:rPr>
              <a:t> </a:t>
            </a:r>
            <a:endParaRPr lang="cs-CZ" sz="1400" dirty="0">
              <a:ea typeface="Calibri"/>
              <a:cs typeface="Times New Roman"/>
            </a:endParaRPr>
          </a:p>
          <a:p>
            <a:pPr marL="342900" marR="71755" lvl="0" indent="-342900">
              <a:lnSpc>
                <a:spcPct val="116000"/>
              </a:lnSpc>
              <a:spcAft>
                <a:spcPts val="0"/>
              </a:spcAft>
              <a:buSzPts val="1000"/>
              <a:buFont typeface="Symbol"/>
              <a:buChar char=""/>
            </a:pPr>
            <a:r>
              <a:rPr lang="en-US" sz="1400" b="1" i="1" spc="-5" dirty="0" err="1">
                <a:ea typeface="Symbol"/>
                <a:cs typeface="Times New Roman"/>
              </a:rPr>
              <a:t>Superspiralizovaná</a:t>
            </a:r>
            <a:r>
              <a:rPr lang="en-US" sz="1400" b="1" i="1" spc="-5" dirty="0">
                <a:ea typeface="Symbol"/>
                <a:cs typeface="Times New Roman"/>
              </a:rPr>
              <a:t> </a:t>
            </a:r>
            <a:r>
              <a:rPr lang="en-US" sz="1400" b="1" i="1" spc="-5" dirty="0" err="1">
                <a:ea typeface="Symbol"/>
                <a:cs typeface="Times New Roman"/>
              </a:rPr>
              <a:t>denaturovaná</a:t>
            </a:r>
            <a:r>
              <a:rPr lang="en-US" sz="1400" b="1" i="1" spc="-10" dirty="0">
                <a:ea typeface="Symbol"/>
                <a:cs typeface="Times New Roman"/>
              </a:rPr>
              <a:t> </a:t>
            </a:r>
            <a:r>
              <a:rPr lang="en-US" sz="1400" b="1" i="1" spc="-5" dirty="0">
                <a:ea typeface="Symbol"/>
                <a:cs typeface="Times New Roman"/>
              </a:rPr>
              <a:t>forma (supercoiled denatured)</a:t>
            </a:r>
            <a:r>
              <a:rPr lang="en-US" sz="1400" spc="-5" dirty="0">
                <a:ea typeface="Symbol"/>
                <a:cs typeface="Times New Roman"/>
              </a:rPr>
              <a:t>:</a:t>
            </a:r>
            <a:r>
              <a:rPr lang="en-US" sz="1400" spc="-10" dirty="0">
                <a:ea typeface="Symbol"/>
                <a:cs typeface="Times New Roman"/>
              </a:rPr>
              <a:t> </a:t>
            </a:r>
            <a:r>
              <a:rPr lang="en-US" sz="1400" spc="-5" dirty="0" err="1">
                <a:ea typeface="Symbol"/>
                <a:cs typeface="Times New Roman"/>
              </a:rPr>
              <a:t>jedná</a:t>
            </a:r>
            <a:r>
              <a:rPr lang="en-US" sz="1400" dirty="0">
                <a:ea typeface="Symbol"/>
                <a:cs typeface="Times New Roman"/>
              </a:rPr>
              <a:t> se</a:t>
            </a:r>
            <a:r>
              <a:rPr lang="en-US" sz="1400" spc="-10" dirty="0">
                <a:ea typeface="Symbol"/>
                <a:cs typeface="Times New Roman"/>
              </a:rPr>
              <a:t> </a:t>
            </a:r>
            <a:r>
              <a:rPr lang="en-US" sz="1400" dirty="0">
                <a:ea typeface="Symbol"/>
                <a:cs typeface="Times New Roman"/>
              </a:rPr>
              <a:t>o</a:t>
            </a:r>
            <a:r>
              <a:rPr lang="en-US" sz="1400" spc="-5" dirty="0">
                <a:ea typeface="Symbol"/>
                <a:cs typeface="Times New Roman"/>
              </a:rPr>
              <a:t> </a:t>
            </a:r>
            <a:r>
              <a:rPr lang="en-US" sz="1400" spc="-5" dirty="0" err="1">
                <a:ea typeface="Symbol"/>
                <a:cs typeface="Times New Roman"/>
              </a:rPr>
              <a:t>spiralizovanou</a:t>
            </a:r>
            <a:r>
              <a:rPr lang="en-US" sz="1400" spc="-15" dirty="0">
                <a:ea typeface="Symbol"/>
                <a:cs typeface="Times New Roman"/>
              </a:rPr>
              <a:t> </a:t>
            </a:r>
            <a:r>
              <a:rPr lang="en-US" sz="1400" spc="-5" dirty="0" err="1">
                <a:ea typeface="Symbol"/>
                <a:cs typeface="Times New Roman"/>
              </a:rPr>
              <a:t>formu</a:t>
            </a:r>
            <a:r>
              <a:rPr lang="en-US" sz="1400" spc="-5" dirty="0">
                <a:ea typeface="Symbol"/>
                <a:cs typeface="Times New Roman"/>
              </a:rPr>
              <a:t>,</a:t>
            </a:r>
            <a:r>
              <a:rPr lang="en-US" sz="1400" spc="-10" dirty="0">
                <a:ea typeface="Symbol"/>
                <a:cs typeface="Times New Roman"/>
              </a:rPr>
              <a:t> </a:t>
            </a:r>
            <a:r>
              <a:rPr lang="en-US" sz="1400" dirty="0" err="1">
                <a:ea typeface="Symbol"/>
                <a:cs typeface="Times New Roman"/>
              </a:rPr>
              <a:t>která</a:t>
            </a:r>
            <a:r>
              <a:rPr lang="en-US" sz="1400" spc="-25" dirty="0">
                <a:ea typeface="Symbol"/>
                <a:cs typeface="Times New Roman"/>
              </a:rPr>
              <a:t> </a:t>
            </a:r>
            <a:r>
              <a:rPr lang="en-US" sz="1400" dirty="0">
                <a:ea typeface="Symbol"/>
                <a:cs typeface="Times New Roman"/>
              </a:rPr>
              <a:t>je ale</a:t>
            </a:r>
            <a:r>
              <a:rPr lang="en-US" sz="1400" spc="-10" dirty="0">
                <a:ea typeface="Symbol"/>
                <a:cs typeface="Times New Roman"/>
              </a:rPr>
              <a:t> </a:t>
            </a:r>
            <a:r>
              <a:rPr lang="en-US" sz="1400" spc="-5" dirty="0" err="1">
                <a:ea typeface="Symbol"/>
                <a:cs typeface="Times New Roman"/>
              </a:rPr>
              <a:t>méně</a:t>
            </a:r>
            <a:r>
              <a:rPr lang="en-US" sz="1400" spc="335" dirty="0">
                <a:ea typeface="Symbol"/>
                <a:cs typeface="Times New Roman"/>
              </a:rPr>
              <a:t> </a:t>
            </a:r>
            <a:r>
              <a:rPr lang="en-US" sz="1400" spc="-5" dirty="0" err="1">
                <a:ea typeface="Symbol"/>
                <a:cs typeface="Times New Roman"/>
              </a:rPr>
              <a:t>kompaktní</a:t>
            </a:r>
            <a:r>
              <a:rPr lang="en-US" sz="1400" spc="-15" dirty="0">
                <a:ea typeface="Symbol"/>
                <a:cs typeface="Times New Roman"/>
              </a:rPr>
              <a:t> </a:t>
            </a:r>
            <a:r>
              <a:rPr lang="en-US" sz="1400" spc="-5" dirty="0" err="1">
                <a:ea typeface="Symbol"/>
                <a:cs typeface="Times New Roman"/>
              </a:rPr>
              <a:t>tím</a:t>
            </a:r>
            <a:r>
              <a:rPr lang="en-US" sz="1400" spc="-5" dirty="0">
                <a:ea typeface="Symbol"/>
                <a:cs typeface="Times New Roman"/>
              </a:rPr>
              <a:t>,</a:t>
            </a:r>
            <a:r>
              <a:rPr lang="en-US" sz="1400" dirty="0">
                <a:ea typeface="Symbol"/>
                <a:cs typeface="Times New Roman"/>
              </a:rPr>
              <a:t> </a:t>
            </a:r>
            <a:r>
              <a:rPr lang="en-US" sz="1400" dirty="0" err="1">
                <a:ea typeface="Symbol"/>
                <a:cs typeface="Times New Roman"/>
              </a:rPr>
              <a:t>že</a:t>
            </a:r>
            <a:r>
              <a:rPr lang="en-US" sz="1400" dirty="0">
                <a:ea typeface="Symbol"/>
                <a:cs typeface="Times New Roman"/>
              </a:rPr>
              <a:t> </a:t>
            </a:r>
            <a:r>
              <a:rPr lang="en-US" sz="1400" spc="-5" dirty="0" err="1">
                <a:ea typeface="Symbol"/>
                <a:cs typeface="Times New Roman"/>
              </a:rPr>
              <a:t>některé</a:t>
            </a:r>
            <a:r>
              <a:rPr lang="en-US" sz="1400" spc="-10" dirty="0">
                <a:ea typeface="Symbol"/>
                <a:cs typeface="Times New Roman"/>
              </a:rPr>
              <a:t> </a:t>
            </a:r>
            <a:r>
              <a:rPr lang="en-US" sz="1400" dirty="0" err="1">
                <a:ea typeface="Symbol"/>
                <a:cs typeface="Times New Roman"/>
              </a:rPr>
              <a:t>oblasti</a:t>
            </a:r>
            <a:r>
              <a:rPr lang="en-US" sz="1400" spc="-15" dirty="0">
                <a:ea typeface="Symbol"/>
                <a:cs typeface="Times New Roman"/>
              </a:rPr>
              <a:t> </a:t>
            </a:r>
            <a:r>
              <a:rPr lang="en-US" sz="1400" spc="-5" dirty="0" err="1">
                <a:ea typeface="Symbol"/>
                <a:cs typeface="Times New Roman"/>
              </a:rPr>
              <a:t>molekuly</a:t>
            </a:r>
            <a:r>
              <a:rPr lang="en-US" sz="1400" dirty="0">
                <a:ea typeface="Symbol"/>
                <a:cs typeface="Times New Roman"/>
              </a:rPr>
              <a:t> </a:t>
            </a:r>
            <a:r>
              <a:rPr lang="en-US" sz="1400" spc="-5" dirty="0" err="1">
                <a:ea typeface="Symbol"/>
                <a:cs typeface="Times New Roman"/>
              </a:rPr>
              <a:t>jsou</a:t>
            </a:r>
            <a:r>
              <a:rPr lang="en-US" sz="1400" spc="-5" dirty="0">
                <a:ea typeface="Symbol"/>
                <a:cs typeface="Times New Roman"/>
              </a:rPr>
              <a:t> </a:t>
            </a:r>
            <a:r>
              <a:rPr lang="en-US" sz="1400" spc="-5" dirty="0" err="1">
                <a:ea typeface="Symbol"/>
                <a:cs typeface="Times New Roman"/>
              </a:rPr>
              <a:t>nespárovány</a:t>
            </a:r>
            <a:endParaRPr lang="cs-CZ" sz="1400" dirty="0">
              <a:ea typeface="Symbol"/>
              <a:cs typeface="Times New Roman"/>
            </a:endParaRPr>
          </a:p>
          <a:p>
            <a:pPr marL="180340" marR="71755" indent="-90170">
              <a:lnSpc>
                <a:spcPct val="116000"/>
              </a:lnSpc>
              <a:spcAft>
                <a:spcPts val="0"/>
              </a:spcAft>
            </a:pPr>
            <a:r>
              <a:rPr lang="en-US" sz="1400" dirty="0">
                <a:ea typeface="Calibri"/>
                <a:cs typeface="Calibri"/>
              </a:rPr>
              <a:t> </a:t>
            </a:r>
            <a:endParaRPr lang="cs-CZ" sz="1400" dirty="0">
              <a:ea typeface="Calibri"/>
              <a:cs typeface="Times New Roma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i="1" spc="-5" dirty="0" err="1">
                <a:ea typeface="Calibri"/>
                <a:cs typeface="Times New Roman"/>
              </a:rPr>
              <a:t>Superspiralizovaná</a:t>
            </a:r>
            <a:r>
              <a:rPr lang="en-US" sz="1400" b="1" i="1" spc="5" dirty="0">
                <a:ea typeface="Calibri"/>
                <a:cs typeface="Times New Roman"/>
              </a:rPr>
              <a:t> </a:t>
            </a:r>
            <a:r>
              <a:rPr lang="en-US" sz="1400" b="1" i="1" dirty="0">
                <a:ea typeface="Calibri"/>
                <a:cs typeface="Times New Roman"/>
              </a:rPr>
              <a:t>forma (supercoiled)</a:t>
            </a:r>
            <a:r>
              <a:rPr lang="en-US" sz="1400" b="1" dirty="0">
                <a:ea typeface="Calibri"/>
                <a:cs typeface="Times New Roman"/>
              </a:rPr>
              <a:t>:</a:t>
            </a:r>
            <a:r>
              <a:rPr lang="en-US" sz="1400" b="1" spc="-15" dirty="0">
                <a:ea typeface="Calibri"/>
                <a:cs typeface="Times New Roman"/>
              </a:rPr>
              <a:t> </a:t>
            </a:r>
            <a:r>
              <a:rPr lang="en-US" sz="1400" spc="-5" dirty="0" err="1">
                <a:ea typeface="Calibri"/>
                <a:cs typeface="Times New Roman"/>
              </a:rPr>
              <a:t>spiralizovaná</a:t>
            </a:r>
            <a:r>
              <a:rPr lang="en-US" sz="1400" spc="5" dirty="0">
                <a:ea typeface="Calibri"/>
                <a:cs typeface="Times New Roman"/>
              </a:rPr>
              <a:t> </a:t>
            </a:r>
            <a:r>
              <a:rPr lang="en-US" sz="1400" spc="-5" dirty="0" err="1">
                <a:ea typeface="Calibri"/>
                <a:cs typeface="Times New Roman"/>
              </a:rPr>
              <a:t>neštěpená</a:t>
            </a:r>
            <a:r>
              <a:rPr lang="en-US" sz="1400" spc="-5" dirty="0">
                <a:ea typeface="Calibri"/>
                <a:cs typeface="Times New Roman"/>
              </a:rPr>
              <a:t>,</a:t>
            </a:r>
            <a:r>
              <a:rPr lang="en-US" sz="1400" dirty="0">
                <a:ea typeface="Calibri"/>
                <a:cs typeface="Times New Roman"/>
              </a:rPr>
              <a:t> </a:t>
            </a:r>
            <a:r>
              <a:rPr lang="en-US" sz="1400" spc="-5" dirty="0" err="1">
                <a:ea typeface="Calibri"/>
                <a:cs typeface="Times New Roman"/>
              </a:rPr>
              <a:t>kruhová</a:t>
            </a:r>
            <a:r>
              <a:rPr lang="en-US" sz="1400" spc="-5" dirty="0">
                <a:ea typeface="Calibri"/>
                <a:cs typeface="Times New Roman"/>
              </a:rPr>
              <a:t> </a:t>
            </a:r>
            <a:r>
              <a:rPr lang="en-US" sz="1400" spc="-5" dirty="0" err="1">
                <a:ea typeface="Calibri"/>
                <a:cs typeface="Times New Roman"/>
              </a:rPr>
              <a:t>molekula</a:t>
            </a:r>
            <a:r>
              <a:rPr lang="en-US" sz="1400" spc="-5" dirty="0">
                <a:ea typeface="Calibri"/>
                <a:cs typeface="Times New Roman"/>
              </a:rPr>
              <a:t> - </a:t>
            </a:r>
            <a:r>
              <a:rPr lang="en-US" sz="1400" b="1" spc="-5" dirty="0">
                <a:solidFill>
                  <a:srgbClr val="00B050"/>
                </a:solidFill>
                <a:ea typeface="Calibri"/>
                <a:cs typeface="Times New Roman"/>
              </a:rPr>
              <a:t>NEJRYCHLEJŠÍ</a:t>
            </a:r>
            <a:endParaRPr lang="cs-CZ" sz="1400" dirty="0"/>
          </a:p>
        </p:txBody>
      </p:sp>
      <p:pic>
        <p:nvPicPr>
          <p:cNvPr id="5" name="Obrázek 4" descr="http://image.slidesharecdn.com/plasmidisolation-141002050034-phpapp02/95/plasmid-isolation-20-638.jpg?cb=141222608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7" t="31745" r="5782" b="11377"/>
          <a:stretch/>
        </p:blipFill>
        <p:spPr bwMode="auto">
          <a:xfrm>
            <a:off x="323528" y="3574375"/>
            <a:ext cx="4388485" cy="27349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1.jpe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16016" y="3440097"/>
            <a:ext cx="4173855" cy="2726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417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179512" y="116632"/>
            <a:ext cx="21958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200" b="1" dirty="0" smtClean="0">
                <a:solidFill>
                  <a:srgbClr val="00B050"/>
                </a:solidFill>
              </a:rPr>
              <a:t>Izolace RNA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251520" y="908720"/>
            <a:ext cx="2460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cs-CZ" dirty="0" err="1" smtClean="0"/>
              <a:t>Trizolem</a:t>
            </a:r>
            <a:endParaRPr lang="cs-CZ" dirty="0" smtClean="0"/>
          </a:p>
          <a:p>
            <a:pPr marL="342900" indent="-342900">
              <a:buAutoNum type="arabicPeriod"/>
            </a:pPr>
            <a:r>
              <a:rPr lang="cs-CZ" dirty="0" smtClean="0"/>
              <a:t>Fenol-chloroformem</a:t>
            </a:r>
            <a:endParaRPr lang="cs-CZ" dirty="0"/>
          </a:p>
        </p:txBody>
      </p:sp>
      <p:pic>
        <p:nvPicPr>
          <p:cNvPr id="3076" name="Picture 4" descr="Výsledek obrázku pro triz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2857500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Výsledek obrázku pro trizo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2878385" cy="1697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Výsledek obrázku pro bacterial RN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22627"/>
            <a:ext cx="2160240" cy="260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Výsledek obrázku pro bacterial RN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088" y="2822735"/>
            <a:ext cx="1905000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5652121" y="404664"/>
            <a:ext cx="32403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Zásady práce s RNA: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pracujeme v rukavicích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pracujeme v prostředí bez </a:t>
            </a:r>
            <a:r>
              <a:rPr lang="cs-CZ" dirty="0" err="1" smtClean="0"/>
              <a:t>RNáz</a:t>
            </a:r>
            <a:r>
              <a:rPr lang="cs-CZ" dirty="0" smtClean="0"/>
              <a:t>; inhibitory </a:t>
            </a:r>
            <a:r>
              <a:rPr lang="cs-CZ" dirty="0" err="1" smtClean="0"/>
              <a:t>Rnáz</a:t>
            </a:r>
            <a:r>
              <a:rPr lang="cs-CZ" dirty="0" smtClean="0"/>
              <a:t>, </a:t>
            </a:r>
            <a:r>
              <a:rPr lang="cs-CZ" dirty="0" err="1" smtClean="0"/>
              <a:t>Rnáza</a:t>
            </a:r>
            <a:r>
              <a:rPr lang="cs-CZ" dirty="0" smtClean="0"/>
              <a:t> free </a:t>
            </a:r>
            <a:r>
              <a:rPr lang="cs-CZ" dirty="0" err="1" smtClean="0"/>
              <a:t>plastic</a:t>
            </a: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sada pipet na práci s RNA, oddělené pracovní místo a ELFO pro práci s RNA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DEPC voda ad.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5652121" y="3140968"/>
            <a:ext cx="32403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Elektroforéza RNA: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pracujeme s reagenciemi „</a:t>
            </a:r>
            <a:r>
              <a:rPr lang="cs-CZ" dirty="0" err="1" smtClean="0"/>
              <a:t>Rnase</a:t>
            </a:r>
            <a:r>
              <a:rPr lang="cs-CZ" dirty="0" smtClean="0"/>
              <a:t> free“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 smtClean="0"/>
              <a:t>gel složení: </a:t>
            </a:r>
            <a:r>
              <a:rPr lang="cs-CZ" dirty="0" smtClean="0"/>
              <a:t>50×TAE, 60% </a:t>
            </a:r>
            <a:r>
              <a:rPr lang="cs-CZ" dirty="0" err="1" smtClean="0"/>
              <a:t>formamid</a:t>
            </a:r>
            <a:r>
              <a:rPr lang="cs-CZ" dirty="0" smtClean="0"/>
              <a:t>, DEPC voda, 1,2% </a:t>
            </a:r>
            <a:r>
              <a:rPr lang="cs-CZ" dirty="0" err="1" smtClean="0"/>
              <a:t>agarózy</a:t>
            </a:r>
            <a:r>
              <a:rPr lang="cs-CZ" dirty="0" smtClean="0"/>
              <a:t>, 1/10 </a:t>
            </a:r>
            <a:r>
              <a:rPr lang="cs-CZ" dirty="0" err="1" smtClean="0"/>
              <a:t>EtBr</a:t>
            </a: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 smtClean="0"/>
              <a:t>pufr složení: </a:t>
            </a:r>
            <a:r>
              <a:rPr lang="cs-CZ" dirty="0" smtClean="0"/>
              <a:t>10×TAE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/>
              <a:t>v</a:t>
            </a:r>
            <a:r>
              <a:rPr lang="cs-CZ" b="1" dirty="0" smtClean="0"/>
              <a:t>zorek: </a:t>
            </a:r>
          </a:p>
          <a:p>
            <a:pPr marL="266700"/>
            <a:r>
              <a:rPr lang="cs-CZ" dirty="0" smtClean="0"/>
              <a:t>denaturace RNA 65-70 °C/15 min.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9283537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230</Words>
  <Application>Microsoft Office PowerPoint</Application>
  <PresentationFormat>Předvádění na obrazovce (4:3)</PresentationFormat>
  <Paragraphs>65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systému Office</vt:lpstr>
      <vt:lpstr>Molekulární biologie prokaryot - cvičení  podzim 2016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Iva</dc:creator>
  <cp:lastModifiedBy>Iva</cp:lastModifiedBy>
  <cp:revision>14</cp:revision>
  <dcterms:created xsi:type="dcterms:W3CDTF">2016-10-10T10:30:25Z</dcterms:created>
  <dcterms:modified xsi:type="dcterms:W3CDTF">2016-10-11T09:52:36Z</dcterms:modified>
</cp:coreProperties>
</file>