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95" r:id="rId2"/>
    <p:sldId id="601" r:id="rId3"/>
    <p:sldId id="602" r:id="rId4"/>
    <p:sldId id="603" r:id="rId5"/>
    <p:sldId id="604" r:id="rId6"/>
    <p:sldId id="605" r:id="rId7"/>
    <p:sldId id="606" r:id="rId8"/>
    <p:sldId id="607" r:id="rId9"/>
    <p:sldId id="608" r:id="rId10"/>
    <p:sldId id="599" r:id="rId11"/>
    <p:sldId id="610" r:id="rId12"/>
  </p:sldIdLst>
  <p:sldSz cx="9144000" cy="6858000" type="screen4x3"/>
  <p:notesSz cx="9144000" cy="6858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6600"/>
    <a:srgbClr val="00FF00"/>
    <a:srgbClr val="6600FF"/>
    <a:srgbClr val="FFFF99"/>
    <a:srgbClr val="008000"/>
    <a:srgbClr val="CB1401"/>
    <a:srgbClr val="FF3300"/>
    <a:srgbClr val="00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1474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253" y="-87"/>
      </p:cViewPr>
      <p:guideLst>
        <p:guide orient="horz" pos="1440"/>
        <p:guide pos="36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5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AD3B59F-16CB-46E1-A5C6-C5404DCF9C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152400" y="2286000"/>
            <a:ext cx="1465263" cy="2182813"/>
            <a:chOff x="96" y="1440"/>
            <a:chExt cx="922" cy="1375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3074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077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3075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3078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3082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titulu.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podtitulu.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42C737-2C89-4493-8EBF-6CB55425BE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237B4-96FF-4A6B-8DCB-02DAD4C06A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61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8EA8D-5E9E-4699-8E37-A48505A2F6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69C7E9-54C1-4064-9399-32B3627D201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28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A5D34D-8DD2-45D6-A22F-0C5FDA9983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60B33-366C-41B1-8BA2-92CF28C807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F6F1E-7312-4D50-8937-D03E75FC45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4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D37FA-26D4-4B51-94F1-53F2A8168C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2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18E05-FA87-424C-B989-30F981AC38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4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248C0-6CA4-44C9-ABFA-DDE89E8F73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9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BF06E-B44E-4993-9961-5DDDD766FF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84B74-BF00-430C-ACDE-392F204EE1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94677-D6F7-43F2-AFCD-747E009F9F0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03200" y="276225"/>
            <a:ext cx="1262063" cy="1601788"/>
            <a:chOff x="128" y="174"/>
            <a:chExt cx="794" cy="1009"/>
          </a:xfrm>
        </p:grpSpPr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26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8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titulu.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cs-CZ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cs-CZ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4375B7DE-781E-4E13-8134-5DBA64E62C21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81081" y="1049561"/>
            <a:ext cx="2046703" cy="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400" b="1" i="0" dirty="0" smtClean="0">
                <a:solidFill>
                  <a:srgbClr val="FF6600"/>
                </a:solidFill>
                <a:effectLst/>
                <a:latin typeface="Arial" charset="0"/>
              </a:rPr>
              <a:t>RNA matrice</a:t>
            </a:r>
            <a:endParaRPr lang="cs-CZ" sz="24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061748" y="1772816"/>
            <a:ext cx="6192838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64088" y="1772816"/>
            <a:ext cx="863600" cy="179388"/>
            <a:chOff x="1474" y="3544"/>
            <a:chExt cx="544" cy="113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474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610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746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882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018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3153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47048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655140" y="2276872"/>
            <a:ext cx="30527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u="sng" dirty="0">
                <a:solidFill>
                  <a:srgbClr val="66FFFF"/>
                </a:solidFill>
                <a:latin typeface="Arial" charset="0"/>
              </a:rPr>
              <a:t>DNA </a:t>
            </a:r>
            <a:r>
              <a:rPr lang="cs-CZ" b="1" i="0" u="sng" dirty="0" smtClean="0">
                <a:solidFill>
                  <a:srgbClr val="66FFFF"/>
                </a:solidFill>
                <a:latin typeface="Arial" charset="0"/>
              </a:rPr>
              <a:t>primer A </a:t>
            </a:r>
            <a:r>
              <a:rPr lang="cs-CZ" b="1" i="0" dirty="0" smtClean="0">
                <a:solidFill>
                  <a:srgbClr val="66FFFF"/>
                </a:solidFill>
                <a:latin typeface="Arial" charset="0"/>
              </a:rPr>
              <a:t>s promotorem pro T7 RNA-polymerázu</a:t>
            </a:r>
            <a:endParaRPr lang="cs-CZ" b="1" i="0" dirty="0">
              <a:solidFill>
                <a:srgbClr val="66FFFF"/>
              </a:solidFill>
              <a:latin typeface="Arial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5291857" y="2636912"/>
            <a:ext cx="1737287" cy="432048"/>
            <a:chOff x="5291857" y="2238857"/>
            <a:chExt cx="1737287" cy="432048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" name="Obdélník 1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48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4624E-6 L -0.00035 -0.094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47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Vylepšené přístupy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536" y="1151087"/>
            <a:ext cx="8424936" cy="162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K molekulám RNA jsou připojovány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molecular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beacons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, což zvyšuje citlivost reakce 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2420888"/>
            <a:ext cx="2736304" cy="4060675"/>
          </a:xfrm>
          <a:prstGeom prst="rect">
            <a:avLst/>
          </a:prstGeom>
          <a:ln w="2540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71214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Praktické využití?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536" y="1151087"/>
            <a:ext cx="8424936" cy="343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Molekulární diagnostika lidského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papilomaviru</a:t>
            </a:r>
            <a:endParaRPr lang="cs-CZ" sz="2800" b="1" i="0" dirty="0" smtClean="0">
              <a:solidFill>
                <a:srgbClr val="FF6600"/>
              </a:solidFill>
              <a:effectLst/>
              <a:latin typeface="Arial" charset="0"/>
            </a:endParaRP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rezistence k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azidotyminu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u viru HIV-1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obtížně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kutivovatelných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bakterií (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Chlamydia trachomatis, Mycobacterium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tuberculosis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)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54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81081" y="1049561"/>
            <a:ext cx="2046703" cy="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400" b="1" i="0" dirty="0" smtClean="0">
                <a:solidFill>
                  <a:srgbClr val="FF6600"/>
                </a:solidFill>
                <a:effectLst/>
                <a:latin typeface="Arial" charset="0"/>
              </a:rPr>
              <a:t>RNA matrice</a:t>
            </a:r>
            <a:endParaRPr lang="cs-CZ" sz="24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061748" y="1772816"/>
            <a:ext cx="6192838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64088" y="1772816"/>
            <a:ext cx="863600" cy="179388"/>
            <a:chOff x="1474" y="3544"/>
            <a:chExt cx="544" cy="113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474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610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746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882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018" y="354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3153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47048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77366" y="2708920"/>
            <a:ext cx="33808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rgbClr val="66FFFF"/>
                </a:solidFill>
                <a:latin typeface="Arial" charset="0"/>
              </a:rPr>
              <a:t>Zpětná transkriptáza</a:t>
            </a:r>
            <a:endParaRPr lang="cs-CZ" b="1" i="0" dirty="0">
              <a:solidFill>
                <a:srgbClr val="66FFFF"/>
              </a:solidFill>
              <a:latin typeface="Arial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5291857" y="1988840"/>
            <a:ext cx="1737287" cy="432048"/>
            <a:chOff x="5291857" y="2238857"/>
            <a:chExt cx="1737287" cy="432048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" name="Obdélník 1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63"/>
          <p:cNvGrpSpPr>
            <a:grpSpLocks/>
          </p:cNvGrpSpPr>
          <p:nvPr/>
        </p:nvGrpSpPr>
        <p:grpSpPr bwMode="auto">
          <a:xfrm rot="10800000">
            <a:off x="809030" y="2025476"/>
            <a:ext cx="5491162" cy="179388"/>
            <a:chOff x="1326" y="3997"/>
            <a:chExt cx="3459" cy="113"/>
          </a:xfrm>
        </p:grpSpPr>
        <p:grpSp>
          <p:nvGrpSpPr>
            <p:cNvPr id="61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4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91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5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85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9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6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79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7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73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8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832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81081" y="1049561"/>
            <a:ext cx="2046703" cy="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400" b="1" i="0" dirty="0" smtClean="0">
                <a:solidFill>
                  <a:srgbClr val="FF6600"/>
                </a:solidFill>
                <a:effectLst/>
                <a:latin typeface="Arial" charset="0"/>
              </a:rPr>
              <a:t>RNA matrice</a:t>
            </a:r>
            <a:endParaRPr lang="cs-CZ" sz="24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1061748" y="1772816"/>
            <a:ext cx="6192838" cy="179388"/>
            <a:chOff x="1061748" y="1772816"/>
            <a:chExt cx="6192838" cy="179388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1061748" y="1772816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5364088" y="1772816"/>
              <a:ext cx="863600" cy="179388"/>
              <a:chOff x="1474" y="3544"/>
              <a:chExt cx="544" cy="113"/>
            </a:xfrm>
          </p:grpSpPr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3153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470486" y="155691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77366" y="2708920"/>
            <a:ext cx="4443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err="1" smtClean="0">
                <a:solidFill>
                  <a:srgbClr val="FF6600"/>
                </a:solidFill>
                <a:latin typeface="Arial" charset="0"/>
              </a:rPr>
              <a:t>RNáza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 H – degradace RNA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5291857" y="1988840"/>
            <a:ext cx="1737287" cy="432048"/>
            <a:chOff x="5291857" y="2238857"/>
            <a:chExt cx="1737287" cy="432048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" name="Obdélník 1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63"/>
          <p:cNvGrpSpPr>
            <a:grpSpLocks/>
          </p:cNvGrpSpPr>
          <p:nvPr/>
        </p:nvGrpSpPr>
        <p:grpSpPr bwMode="auto">
          <a:xfrm rot="10800000">
            <a:off x="809030" y="2025476"/>
            <a:ext cx="5491162" cy="179388"/>
            <a:chOff x="1326" y="3997"/>
            <a:chExt cx="3459" cy="113"/>
          </a:xfrm>
        </p:grpSpPr>
        <p:grpSp>
          <p:nvGrpSpPr>
            <p:cNvPr id="61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4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91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5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85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9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6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79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7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73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8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7" name="Text Box 19"/>
          <p:cNvSpPr txBox="1">
            <a:spLocks noChangeArrowheads="1"/>
          </p:cNvSpPr>
          <p:nvPr/>
        </p:nvSpPr>
        <p:spPr bwMode="auto">
          <a:xfrm>
            <a:off x="614759" y="153164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453709" y="153164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3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21" grpId="0"/>
      <p:bldP spid="97" grpId="0"/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77367" y="2708920"/>
            <a:ext cx="3059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DNA primer B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5291857" y="1988840"/>
            <a:ext cx="1737287" cy="432048"/>
            <a:chOff x="5291857" y="2238857"/>
            <a:chExt cx="1737287" cy="432048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" name="Obdélník 1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63"/>
          <p:cNvGrpSpPr>
            <a:grpSpLocks/>
          </p:cNvGrpSpPr>
          <p:nvPr/>
        </p:nvGrpSpPr>
        <p:grpSpPr bwMode="auto">
          <a:xfrm rot="10800000">
            <a:off x="809030" y="2025476"/>
            <a:ext cx="5491162" cy="179388"/>
            <a:chOff x="1326" y="3997"/>
            <a:chExt cx="3459" cy="113"/>
          </a:xfrm>
        </p:grpSpPr>
        <p:grpSp>
          <p:nvGrpSpPr>
            <p:cNvPr id="61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4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91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5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85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9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6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79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7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73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8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7" name="Text Box 19"/>
          <p:cNvSpPr txBox="1">
            <a:spLocks noChangeArrowheads="1"/>
          </p:cNvSpPr>
          <p:nvPr/>
        </p:nvSpPr>
        <p:spPr bwMode="auto">
          <a:xfrm>
            <a:off x="614759" y="160364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453709" y="160364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99" name="Group 12"/>
          <p:cNvGrpSpPr>
            <a:grpSpLocks/>
          </p:cNvGrpSpPr>
          <p:nvPr/>
        </p:nvGrpSpPr>
        <p:grpSpPr bwMode="auto">
          <a:xfrm>
            <a:off x="1605160" y="1742554"/>
            <a:ext cx="1008062" cy="179387"/>
            <a:chOff x="1429" y="2795"/>
            <a:chExt cx="635" cy="113"/>
          </a:xfrm>
        </p:grpSpPr>
        <p:sp>
          <p:nvSpPr>
            <p:cNvPr id="100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6" name="Group 63"/>
          <p:cNvGrpSpPr>
            <a:grpSpLocks/>
          </p:cNvGrpSpPr>
          <p:nvPr/>
        </p:nvGrpSpPr>
        <p:grpSpPr bwMode="auto">
          <a:xfrm>
            <a:off x="1601118" y="1737444"/>
            <a:ext cx="5491162" cy="179388"/>
            <a:chOff x="1326" y="3997"/>
            <a:chExt cx="3459" cy="113"/>
          </a:xfrm>
        </p:grpSpPr>
        <p:grpSp>
          <p:nvGrpSpPr>
            <p:cNvPr id="107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09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10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137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9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1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131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2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125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6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7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3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119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1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2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3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4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14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8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435179" y="980728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Vznikla dsDNA s promotorem pro T7 RNA polymerázu 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2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5291857" y="1988840"/>
            <a:ext cx="1737287" cy="432048"/>
            <a:chOff x="5291857" y="2238857"/>
            <a:chExt cx="1737287" cy="432048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" name="Obdélník 1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63"/>
          <p:cNvGrpSpPr>
            <a:grpSpLocks/>
          </p:cNvGrpSpPr>
          <p:nvPr/>
        </p:nvGrpSpPr>
        <p:grpSpPr bwMode="auto">
          <a:xfrm rot="10800000">
            <a:off x="809030" y="2025476"/>
            <a:ext cx="5491162" cy="179388"/>
            <a:chOff x="1326" y="3997"/>
            <a:chExt cx="3459" cy="113"/>
          </a:xfrm>
        </p:grpSpPr>
        <p:grpSp>
          <p:nvGrpSpPr>
            <p:cNvPr id="61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4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91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5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5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85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9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6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79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67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73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4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5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6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7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8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8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7" name="Text Box 19"/>
          <p:cNvSpPr txBox="1">
            <a:spLocks noChangeArrowheads="1"/>
          </p:cNvSpPr>
          <p:nvPr/>
        </p:nvSpPr>
        <p:spPr bwMode="auto">
          <a:xfrm>
            <a:off x="614759" y="160364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98" name="Text Box 20"/>
          <p:cNvSpPr txBox="1">
            <a:spLocks noChangeArrowheads="1"/>
          </p:cNvSpPr>
          <p:nvPr/>
        </p:nvSpPr>
        <p:spPr bwMode="auto">
          <a:xfrm>
            <a:off x="7453709" y="160364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99" name="Group 12"/>
          <p:cNvGrpSpPr>
            <a:grpSpLocks/>
          </p:cNvGrpSpPr>
          <p:nvPr/>
        </p:nvGrpSpPr>
        <p:grpSpPr bwMode="auto">
          <a:xfrm>
            <a:off x="1605160" y="1742554"/>
            <a:ext cx="1008062" cy="179387"/>
            <a:chOff x="1429" y="2795"/>
            <a:chExt cx="635" cy="113"/>
          </a:xfrm>
        </p:grpSpPr>
        <p:sp>
          <p:nvSpPr>
            <p:cNvPr id="100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6" name="Group 63"/>
          <p:cNvGrpSpPr>
            <a:grpSpLocks/>
          </p:cNvGrpSpPr>
          <p:nvPr/>
        </p:nvGrpSpPr>
        <p:grpSpPr bwMode="auto">
          <a:xfrm>
            <a:off x="1601118" y="1737444"/>
            <a:ext cx="5491162" cy="179388"/>
            <a:chOff x="1326" y="3997"/>
            <a:chExt cx="3459" cy="113"/>
          </a:xfrm>
        </p:grpSpPr>
        <p:grpSp>
          <p:nvGrpSpPr>
            <p:cNvPr id="107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09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10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137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9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1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131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2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125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6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7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3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119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1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2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3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4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14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8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435179" y="980728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Vznikla dsDNA s promotorem pro T7 RNA polymerázu 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151" name="Text Box 19"/>
          <p:cNvSpPr txBox="1">
            <a:spLocks noChangeArrowheads="1"/>
          </p:cNvSpPr>
          <p:nvPr/>
        </p:nvSpPr>
        <p:spPr bwMode="auto">
          <a:xfrm>
            <a:off x="631536" y="3547864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52" name="Text Box 20"/>
          <p:cNvSpPr txBox="1">
            <a:spLocks noChangeArrowheads="1"/>
          </p:cNvSpPr>
          <p:nvPr/>
        </p:nvSpPr>
        <p:spPr bwMode="auto">
          <a:xfrm>
            <a:off x="7470486" y="3547864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53" name="Text Box 22"/>
          <p:cNvSpPr txBox="1">
            <a:spLocks noChangeArrowheads="1"/>
          </p:cNvSpPr>
          <p:nvPr/>
        </p:nvSpPr>
        <p:spPr bwMode="auto">
          <a:xfrm>
            <a:off x="397004" y="2852936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Transkripce T7 RNA polymerázou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62" name="Text Box 19"/>
          <p:cNvSpPr txBox="1">
            <a:spLocks noChangeArrowheads="1"/>
          </p:cNvSpPr>
          <p:nvPr/>
        </p:nvSpPr>
        <p:spPr bwMode="auto">
          <a:xfrm>
            <a:off x="542751" y="405192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63" name="Text Box 20"/>
          <p:cNvSpPr txBox="1">
            <a:spLocks noChangeArrowheads="1"/>
          </p:cNvSpPr>
          <p:nvPr/>
        </p:nvSpPr>
        <p:spPr bwMode="auto">
          <a:xfrm>
            <a:off x="7381701" y="405192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grpSp>
        <p:nvGrpSpPr>
          <p:cNvPr id="164" name="Skupina 163"/>
          <p:cNvGrpSpPr/>
          <p:nvPr/>
        </p:nvGrpSpPr>
        <p:grpSpPr>
          <a:xfrm flipV="1">
            <a:off x="897756" y="4653254"/>
            <a:ext cx="6192838" cy="215906"/>
            <a:chOff x="1061748" y="2708791"/>
            <a:chExt cx="6192838" cy="192093"/>
          </a:xfrm>
        </p:grpSpPr>
        <p:sp>
          <p:nvSpPr>
            <p:cNvPr id="165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6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6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467544" y="455597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3" name="Text Box 20"/>
          <p:cNvSpPr txBox="1">
            <a:spLocks noChangeArrowheads="1"/>
          </p:cNvSpPr>
          <p:nvPr/>
        </p:nvSpPr>
        <p:spPr bwMode="auto">
          <a:xfrm>
            <a:off x="7306494" y="4555976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456143" y="5661248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0" dirty="0" smtClean="0">
                <a:latin typeface="Arial" charset="0"/>
              </a:rPr>
              <a:t>A tím skončil první „cyklus“</a:t>
            </a:r>
            <a:endParaRPr lang="cs-CZ" b="1" i="0" dirty="0">
              <a:latin typeface="Arial" charset="0"/>
            </a:endParaRPr>
          </a:p>
        </p:txBody>
      </p:sp>
      <p:grpSp>
        <p:nvGrpSpPr>
          <p:cNvPr id="175" name="Skupina 174"/>
          <p:cNvGrpSpPr/>
          <p:nvPr/>
        </p:nvGrpSpPr>
        <p:grpSpPr>
          <a:xfrm flipV="1">
            <a:off x="1187474" y="3717032"/>
            <a:ext cx="6192838" cy="215906"/>
            <a:chOff x="1061748" y="2708791"/>
            <a:chExt cx="6192838" cy="192093"/>
          </a:xfrm>
        </p:grpSpPr>
        <p:sp>
          <p:nvSpPr>
            <p:cNvPr id="176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77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78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9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0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1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2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83" name="Skupina 182"/>
          <p:cNvGrpSpPr/>
          <p:nvPr/>
        </p:nvGrpSpPr>
        <p:grpSpPr>
          <a:xfrm flipV="1">
            <a:off x="1043458" y="4149198"/>
            <a:ext cx="6192838" cy="215906"/>
            <a:chOff x="1061748" y="2708791"/>
            <a:chExt cx="6192838" cy="192093"/>
          </a:xfrm>
        </p:grpSpPr>
        <p:sp>
          <p:nvSpPr>
            <p:cNvPr id="184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85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86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7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8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9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0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" name="Zahnutá šipka nahoru 3"/>
          <p:cNvSpPr/>
          <p:nvPr/>
        </p:nvSpPr>
        <p:spPr bwMode="auto">
          <a:xfrm rot="19445435">
            <a:off x="5576219" y="2708920"/>
            <a:ext cx="1298574" cy="605681"/>
          </a:xfrm>
          <a:prstGeom prst="curvedUpArrow">
            <a:avLst/>
          </a:prstGeom>
          <a:solidFill>
            <a:srgbClr val="FF6600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3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51" grpId="0"/>
      <p:bldP spid="152" grpId="0"/>
      <p:bldP spid="153" grpId="0"/>
      <p:bldP spid="162" grpId="0"/>
      <p:bldP spid="163" grpId="0"/>
      <p:bldP spid="172" grpId="0"/>
      <p:bldP spid="173" grpId="0"/>
      <p:bldP spid="174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164" name="Skupina 163"/>
          <p:cNvGrpSpPr/>
          <p:nvPr/>
        </p:nvGrpSpPr>
        <p:grpSpPr>
          <a:xfrm flipV="1">
            <a:off x="1042219" y="2319381"/>
            <a:ext cx="6192838" cy="215906"/>
            <a:chOff x="1061748" y="2708791"/>
            <a:chExt cx="6192838" cy="192093"/>
          </a:xfrm>
        </p:grpSpPr>
        <p:sp>
          <p:nvSpPr>
            <p:cNvPr id="165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6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6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61200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3" name="Text Box 20"/>
          <p:cNvSpPr txBox="1">
            <a:spLocks noChangeArrowheads="1"/>
          </p:cNvSpPr>
          <p:nvPr/>
        </p:nvSpPr>
        <p:spPr bwMode="auto">
          <a:xfrm>
            <a:off x="745095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251520" y="1167135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Produkty RNA z 1. cyklu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12007" y="2967335"/>
            <a:ext cx="3059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DNA primer B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223" name="Text Box 19"/>
          <p:cNvSpPr txBox="1">
            <a:spLocks noChangeArrowheads="1"/>
          </p:cNvSpPr>
          <p:nvPr/>
        </p:nvSpPr>
        <p:spPr bwMode="auto">
          <a:xfrm>
            <a:off x="61200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224" name="Text Box 20"/>
          <p:cNvSpPr txBox="1">
            <a:spLocks noChangeArrowheads="1"/>
          </p:cNvSpPr>
          <p:nvPr/>
        </p:nvSpPr>
        <p:spPr bwMode="auto">
          <a:xfrm>
            <a:off x="745095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225" name="Group 12"/>
          <p:cNvGrpSpPr>
            <a:grpSpLocks/>
          </p:cNvGrpSpPr>
          <p:nvPr/>
        </p:nvGrpSpPr>
        <p:grpSpPr bwMode="auto">
          <a:xfrm>
            <a:off x="1580796" y="2042716"/>
            <a:ext cx="1008062" cy="179387"/>
            <a:chOff x="1429" y="2795"/>
            <a:chExt cx="635" cy="113"/>
          </a:xfrm>
        </p:grpSpPr>
        <p:sp>
          <p:nvSpPr>
            <p:cNvPr id="226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1338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73" grpId="0"/>
      <p:bldP spid="174" grpId="0"/>
      <p:bldP spid="144" grpId="0"/>
      <p:bldP spid="223" grpId="0"/>
      <p:bldP spid="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164" name="Skupina 163"/>
          <p:cNvGrpSpPr/>
          <p:nvPr/>
        </p:nvGrpSpPr>
        <p:grpSpPr>
          <a:xfrm flipV="1">
            <a:off x="1042219" y="2319381"/>
            <a:ext cx="6192838" cy="215906"/>
            <a:chOff x="1061748" y="2708791"/>
            <a:chExt cx="6192838" cy="192093"/>
          </a:xfrm>
        </p:grpSpPr>
        <p:sp>
          <p:nvSpPr>
            <p:cNvPr id="165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6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6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61200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3" name="Text Box 20"/>
          <p:cNvSpPr txBox="1">
            <a:spLocks noChangeArrowheads="1"/>
          </p:cNvSpPr>
          <p:nvPr/>
        </p:nvSpPr>
        <p:spPr bwMode="auto">
          <a:xfrm>
            <a:off x="745095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251520" y="1167135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Produkty RNA z 1. cyklu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12006" y="2967335"/>
            <a:ext cx="388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rgbClr val="66FFFF"/>
                </a:solidFill>
                <a:latin typeface="Arial" charset="0"/>
              </a:rPr>
              <a:t>zpětná </a:t>
            </a:r>
            <a:r>
              <a:rPr lang="cs-CZ" b="1" i="0" dirty="0">
                <a:solidFill>
                  <a:srgbClr val="66FFFF"/>
                </a:solidFill>
                <a:latin typeface="Arial" charset="0"/>
              </a:rPr>
              <a:t>transkriptáza</a:t>
            </a:r>
          </a:p>
        </p:txBody>
      </p:sp>
      <p:sp>
        <p:nvSpPr>
          <p:cNvPr id="223" name="Text Box 19"/>
          <p:cNvSpPr txBox="1">
            <a:spLocks noChangeArrowheads="1"/>
          </p:cNvSpPr>
          <p:nvPr/>
        </p:nvSpPr>
        <p:spPr bwMode="auto">
          <a:xfrm>
            <a:off x="61200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224" name="Text Box 20"/>
          <p:cNvSpPr txBox="1">
            <a:spLocks noChangeArrowheads="1"/>
          </p:cNvSpPr>
          <p:nvPr/>
        </p:nvSpPr>
        <p:spPr bwMode="auto">
          <a:xfrm>
            <a:off x="745095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225" name="Group 12"/>
          <p:cNvGrpSpPr>
            <a:grpSpLocks/>
          </p:cNvGrpSpPr>
          <p:nvPr/>
        </p:nvGrpSpPr>
        <p:grpSpPr bwMode="auto">
          <a:xfrm>
            <a:off x="1580796" y="2042716"/>
            <a:ext cx="1008062" cy="179387"/>
            <a:chOff x="1429" y="2795"/>
            <a:chExt cx="635" cy="113"/>
          </a:xfrm>
        </p:grpSpPr>
        <p:sp>
          <p:nvSpPr>
            <p:cNvPr id="226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63"/>
          <p:cNvGrpSpPr>
            <a:grpSpLocks/>
          </p:cNvGrpSpPr>
          <p:nvPr/>
        </p:nvGrpSpPr>
        <p:grpSpPr bwMode="auto">
          <a:xfrm>
            <a:off x="1584000" y="2034000"/>
            <a:ext cx="5491162" cy="179388"/>
            <a:chOff x="1326" y="3997"/>
            <a:chExt cx="3459" cy="113"/>
          </a:xfrm>
        </p:grpSpPr>
        <p:grpSp>
          <p:nvGrpSpPr>
            <p:cNvPr id="25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27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8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55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49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43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4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8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37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6464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164" name="Skupina 163"/>
          <p:cNvGrpSpPr/>
          <p:nvPr/>
        </p:nvGrpSpPr>
        <p:grpSpPr>
          <a:xfrm flipV="1">
            <a:off x="1042219" y="2319381"/>
            <a:ext cx="6192838" cy="215906"/>
            <a:chOff x="1061748" y="2708791"/>
            <a:chExt cx="6192838" cy="192093"/>
          </a:xfrm>
        </p:grpSpPr>
        <p:sp>
          <p:nvSpPr>
            <p:cNvPr id="165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6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6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61200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73" name="Text Box 20"/>
          <p:cNvSpPr txBox="1">
            <a:spLocks noChangeArrowheads="1"/>
          </p:cNvSpPr>
          <p:nvPr/>
        </p:nvSpPr>
        <p:spPr bwMode="auto">
          <a:xfrm>
            <a:off x="7450957" y="222210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12006" y="2967335"/>
            <a:ext cx="388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err="1" smtClean="0">
                <a:solidFill>
                  <a:srgbClr val="66FFFF"/>
                </a:solidFill>
                <a:latin typeface="Arial" charset="0"/>
              </a:rPr>
              <a:t>RNáza</a:t>
            </a:r>
            <a:r>
              <a:rPr lang="cs-CZ" b="1" i="0" dirty="0" smtClean="0">
                <a:solidFill>
                  <a:srgbClr val="66FFFF"/>
                </a:solidFill>
                <a:latin typeface="Arial" charset="0"/>
              </a:rPr>
              <a:t> H</a:t>
            </a:r>
            <a:endParaRPr lang="cs-CZ" b="1" i="0" dirty="0">
              <a:solidFill>
                <a:srgbClr val="66FFFF"/>
              </a:solidFill>
              <a:latin typeface="Arial" charset="0"/>
            </a:endParaRPr>
          </a:p>
        </p:txBody>
      </p:sp>
      <p:sp>
        <p:nvSpPr>
          <p:cNvPr id="223" name="Text Box 19"/>
          <p:cNvSpPr txBox="1">
            <a:spLocks noChangeArrowheads="1"/>
          </p:cNvSpPr>
          <p:nvPr/>
        </p:nvSpPr>
        <p:spPr bwMode="auto">
          <a:xfrm>
            <a:off x="61200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224" name="Text Box 20"/>
          <p:cNvSpPr txBox="1">
            <a:spLocks noChangeArrowheads="1"/>
          </p:cNvSpPr>
          <p:nvPr/>
        </p:nvSpPr>
        <p:spPr bwMode="auto">
          <a:xfrm>
            <a:off x="745095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225" name="Group 12"/>
          <p:cNvGrpSpPr>
            <a:grpSpLocks/>
          </p:cNvGrpSpPr>
          <p:nvPr/>
        </p:nvGrpSpPr>
        <p:grpSpPr bwMode="auto">
          <a:xfrm>
            <a:off x="1580796" y="2042716"/>
            <a:ext cx="1008062" cy="179387"/>
            <a:chOff x="1429" y="2795"/>
            <a:chExt cx="635" cy="113"/>
          </a:xfrm>
        </p:grpSpPr>
        <p:sp>
          <p:nvSpPr>
            <p:cNvPr id="226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63"/>
          <p:cNvGrpSpPr>
            <a:grpSpLocks/>
          </p:cNvGrpSpPr>
          <p:nvPr/>
        </p:nvGrpSpPr>
        <p:grpSpPr bwMode="auto">
          <a:xfrm>
            <a:off x="1584000" y="2025476"/>
            <a:ext cx="5491162" cy="179388"/>
            <a:chOff x="1326" y="3997"/>
            <a:chExt cx="3459" cy="113"/>
          </a:xfrm>
        </p:grpSpPr>
        <p:grpSp>
          <p:nvGrpSpPr>
            <p:cNvPr id="25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27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8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55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49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43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4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8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37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6973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73" grpId="0"/>
      <p:bldP spid="1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3"/>
          <p:cNvGrpSpPr>
            <a:grpSpLocks/>
          </p:cNvGrpSpPr>
          <p:nvPr/>
        </p:nvGrpSpPr>
        <p:grpSpPr bwMode="auto">
          <a:xfrm rot="10800000">
            <a:off x="1440000" y="2241499"/>
            <a:ext cx="5491162" cy="179388"/>
            <a:chOff x="1326" y="3997"/>
            <a:chExt cx="3459" cy="113"/>
          </a:xfrm>
        </p:grpSpPr>
        <p:grpSp>
          <p:nvGrpSpPr>
            <p:cNvPr id="71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73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74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101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4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5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6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5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95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6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7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8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9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0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6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89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1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7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83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5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78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9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2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NASBA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12006" y="2967335"/>
            <a:ext cx="388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66FFFF"/>
                </a:solidFill>
                <a:latin typeface="Arial" charset="0"/>
              </a:rPr>
              <a:t>p</a:t>
            </a:r>
            <a:r>
              <a:rPr lang="cs-CZ" b="1" i="0" dirty="0" smtClean="0">
                <a:solidFill>
                  <a:srgbClr val="66FFFF"/>
                </a:solidFill>
                <a:latin typeface="Arial" charset="0"/>
              </a:rPr>
              <a:t>rimer A</a:t>
            </a:r>
            <a:endParaRPr lang="cs-CZ" b="1" i="0" dirty="0">
              <a:solidFill>
                <a:srgbClr val="66FFFF"/>
              </a:solidFill>
              <a:latin typeface="Arial" charset="0"/>
            </a:endParaRPr>
          </a:p>
        </p:txBody>
      </p:sp>
      <p:sp>
        <p:nvSpPr>
          <p:cNvPr id="223" name="Text Box 19"/>
          <p:cNvSpPr txBox="1">
            <a:spLocks noChangeArrowheads="1"/>
          </p:cNvSpPr>
          <p:nvPr/>
        </p:nvSpPr>
        <p:spPr bwMode="auto">
          <a:xfrm>
            <a:off x="61200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224" name="Text Box 20"/>
          <p:cNvSpPr txBox="1">
            <a:spLocks noChangeArrowheads="1"/>
          </p:cNvSpPr>
          <p:nvPr/>
        </p:nvSpPr>
        <p:spPr bwMode="auto">
          <a:xfrm>
            <a:off x="7450956" y="1675209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´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pSp>
        <p:nvGrpSpPr>
          <p:cNvPr id="225" name="Group 12"/>
          <p:cNvGrpSpPr>
            <a:grpSpLocks/>
          </p:cNvGrpSpPr>
          <p:nvPr/>
        </p:nvGrpSpPr>
        <p:grpSpPr bwMode="auto">
          <a:xfrm>
            <a:off x="1580796" y="2042716"/>
            <a:ext cx="1008062" cy="179387"/>
            <a:chOff x="1429" y="2795"/>
            <a:chExt cx="635" cy="113"/>
          </a:xfrm>
        </p:grpSpPr>
        <p:sp>
          <p:nvSpPr>
            <p:cNvPr id="226" name="Line 13"/>
            <p:cNvSpPr>
              <a:spLocks noChangeShapeType="1"/>
            </p:cNvSpPr>
            <p:nvPr/>
          </p:nvSpPr>
          <p:spPr bwMode="auto">
            <a:xfrm>
              <a:off x="1429" y="2795"/>
              <a:ext cx="635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Line 14"/>
            <p:cNvSpPr>
              <a:spLocks noChangeShapeType="1"/>
            </p:cNvSpPr>
            <p:nvPr/>
          </p:nvSpPr>
          <p:spPr bwMode="auto">
            <a:xfrm>
              <a:off x="1474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Line 15"/>
            <p:cNvSpPr>
              <a:spLocks noChangeShapeType="1"/>
            </p:cNvSpPr>
            <p:nvPr/>
          </p:nvSpPr>
          <p:spPr bwMode="auto">
            <a:xfrm>
              <a:off x="1610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Line 16"/>
            <p:cNvSpPr>
              <a:spLocks noChangeShapeType="1"/>
            </p:cNvSpPr>
            <p:nvPr/>
          </p:nvSpPr>
          <p:spPr bwMode="auto">
            <a:xfrm>
              <a:off x="1746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Line 17"/>
            <p:cNvSpPr>
              <a:spLocks noChangeShapeType="1"/>
            </p:cNvSpPr>
            <p:nvPr/>
          </p:nvSpPr>
          <p:spPr bwMode="auto">
            <a:xfrm>
              <a:off x="1882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Line 18"/>
            <p:cNvSpPr>
              <a:spLocks noChangeShapeType="1"/>
            </p:cNvSpPr>
            <p:nvPr/>
          </p:nvSpPr>
          <p:spPr bwMode="auto">
            <a:xfrm>
              <a:off x="2018" y="2795"/>
              <a:ext cx="0" cy="113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63"/>
          <p:cNvGrpSpPr>
            <a:grpSpLocks/>
          </p:cNvGrpSpPr>
          <p:nvPr/>
        </p:nvGrpSpPr>
        <p:grpSpPr bwMode="auto">
          <a:xfrm>
            <a:off x="1584000" y="2034000"/>
            <a:ext cx="5491162" cy="179388"/>
            <a:chOff x="1326" y="3997"/>
            <a:chExt cx="3459" cy="113"/>
          </a:xfrm>
        </p:grpSpPr>
        <p:grpSp>
          <p:nvGrpSpPr>
            <p:cNvPr id="25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27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8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55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6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0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49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3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43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4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8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37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9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5274000" y="2204864"/>
            <a:ext cx="1737287" cy="432048"/>
            <a:chOff x="5291857" y="2238857"/>
            <a:chExt cx="1737287" cy="432048"/>
          </a:xfrm>
        </p:grpSpPr>
        <p:grpSp>
          <p:nvGrpSpPr>
            <p:cNvPr id="62" name="Group 12"/>
            <p:cNvGrpSpPr>
              <a:grpSpLocks/>
            </p:cNvGrpSpPr>
            <p:nvPr/>
          </p:nvGrpSpPr>
          <p:grpSpPr bwMode="auto">
            <a:xfrm rot="10800000">
              <a:off x="5291857" y="2276872"/>
              <a:ext cx="1008062" cy="179387"/>
              <a:chOff x="1429" y="2795"/>
              <a:chExt cx="635" cy="113"/>
            </a:xfrm>
          </p:grpSpPr>
          <p:sp>
            <p:nvSpPr>
              <p:cNvPr id="64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3" name="Obdélník 62"/>
            <p:cNvSpPr/>
            <p:nvPr/>
          </p:nvSpPr>
          <p:spPr bwMode="auto">
            <a:xfrm>
              <a:off x="6300192" y="2238857"/>
              <a:ext cx="728952" cy="43204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T7</a:t>
              </a: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7" name="Text Box 22"/>
          <p:cNvSpPr txBox="1">
            <a:spLocks noChangeArrowheads="1"/>
          </p:cNvSpPr>
          <p:nvPr/>
        </p:nvSpPr>
        <p:spPr bwMode="auto">
          <a:xfrm>
            <a:off x="435179" y="980728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Vznikla dsDNA s promotorem pro T7 RNA polymerázu </a:t>
            </a:r>
            <a:endParaRPr lang="cs-CZ" b="1" i="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108" name="Text Box 19"/>
          <p:cNvSpPr txBox="1">
            <a:spLocks noChangeArrowheads="1"/>
          </p:cNvSpPr>
          <p:nvPr/>
        </p:nvSpPr>
        <p:spPr bwMode="auto">
          <a:xfrm>
            <a:off x="631536" y="4310335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auto">
          <a:xfrm>
            <a:off x="7470486" y="4310335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397004" y="3615407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Transkripce T7 RNA polymerázou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11" name="Text Box 19"/>
          <p:cNvSpPr txBox="1">
            <a:spLocks noChangeArrowheads="1"/>
          </p:cNvSpPr>
          <p:nvPr/>
        </p:nvSpPr>
        <p:spPr bwMode="auto">
          <a:xfrm>
            <a:off x="542751" y="4814391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12" name="Text Box 20"/>
          <p:cNvSpPr txBox="1">
            <a:spLocks noChangeArrowheads="1"/>
          </p:cNvSpPr>
          <p:nvPr/>
        </p:nvSpPr>
        <p:spPr bwMode="auto">
          <a:xfrm>
            <a:off x="7381701" y="4814391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grpSp>
        <p:nvGrpSpPr>
          <p:cNvPr id="113" name="Skupina 112"/>
          <p:cNvGrpSpPr/>
          <p:nvPr/>
        </p:nvGrpSpPr>
        <p:grpSpPr>
          <a:xfrm flipV="1">
            <a:off x="897756" y="5415725"/>
            <a:ext cx="6192838" cy="215906"/>
            <a:chOff x="1061748" y="2708791"/>
            <a:chExt cx="6192838" cy="192093"/>
          </a:xfrm>
        </p:grpSpPr>
        <p:sp>
          <p:nvSpPr>
            <p:cNvPr id="114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5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16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9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0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21" name="Text Box 19"/>
          <p:cNvSpPr txBox="1">
            <a:spLocks noChangeArrowheads="1"/>
          </p:cNvSpPr>
          <p:nvPr/>
        </p:nvSpPr>
        <p:spPr bwMode="auto">
          <a:xfrm>
            <a:off x="467544" y="5318447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3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22" name="Text Box 20"/>
          <p:cNvSpPr txBox="1">
            <a:spLocks noChangeArrowheads="1"/>
          </p:cNvSpPr>
          <p:nvPr/>
        </p:nvSpPr>
        <p:spPr bwMode="auto">
          <a:xfrm>
            <a:off x="7306494" y="5318447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i="0" dirty="0">
                <a:solidFill>
                  <a:srgbClr val="FF6600"/>
                </a:solidFill>
                <a:latin typeface="Arial" charset="0"/>
              </a:rPr>
              <a:t>5</a:t>
            </a:r>
            <a:r>
              <a:rPr lang="cs-CZ" b="1" i="0" dirty="0" smtClean="0">
                <a:solidFill>
                  <a:srgbClr val="FF6600"/>
                </a:solidFill>
                <a:latin typeface="Arial" charset="0"/>
              </a:rPr>
              <a:t>´</a:t>
            </a:r>
            <a:endParaRPr lang="cs-CZ" b="1" i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456143" y="6165304"/>
            <a:ext cx="8132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0" dirty="0" smtClean="0">
                <a:latin typeface="Arial" charset="0"/>
              </a:rPr>
              <a:t>A vracíme se zase na začátek …</a:t>
            </a:r>
            <a:endParaRPr lang="cs-CZ" b="1" i="0" dirty="0">
              <a:latin typeface="Arial" charset="0"/>
            </a:endParaRPr>
          </a:p>
        </p:txBody>
      </p:sp>
      <p:grpSp>
        <p:nvGrpSpPr>
          <p:cNvPr id="124" name="Skupina 123"/>
          <p:cNvGrpSpPr/>
          <p:nvPr/>
        </p:nvGrpSpPr>
        <p:grpSpPr>
          <a:xfrm flipV="1">
            <a:off x="1187474" y="4479503"/>
            <a:ext cx="6192838" cy="215906"/>
            <a:chOff x="1061748" y="2708791"/>
            <a:chExt cx="6192838" cy="192093"/>
          </a:xfrm>
        </p:grpSpPr>
        <p:sp>
          <p:nvSpPr>
            <p:cNvPr id="125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26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27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2" name="Skupina 131"/>
          <p:cNvGrpSpPr/>
          <p:nvPr/>
        </p:nvGrpSpPr>
        <p:grpSpPr>
          <a:xfrm flipV="1">
            <a:off x="1043458" y="4911669"/>
            <a:ext cx="6192838" cy="215906"/>
            <a:chOff x="1061748" y="2708791"/>
            <a:chExt cx="6192838" cy="192093"/>
          </a:xfrm>
        </p:grpSpPr>
        <p:sp>
          <p:nvSpPr>
            <p:cNvPr id="133" name="Line 4"/>
            <p:cNvSpPr>
              <a:spLocks noChangeShapeType="1"/>
            </p:cNvSpPr>
            <p:nvPr/>
          </p:nvSpPr>
          <p:spPr bwMode="auto">
            <a:xfrm>
              <a:off x="1061748" y="2708791"/>
              <a:ext cx="6192838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4" name="Group 6"/>
            <p:cNvGrpSpPr>
              <a:grpSpLocks/>
            </p:cNvGrpSpPr>
            <p:nvPr/>
          </p:nvGrpSpPr>
          <p:grpSpPr bwMode="auto">
            <a:xfrm>
              <a:off x="1672556" y="2721496"/>
              <a:ext cx="863600" cy="179388"/>
              <a:chOff x="1474" y="3544"/>
              <a:chExt cx="544" cy="113"/>
            </a:xfrm>
          </p:grpSpPr>
          <p:sp>
            <p:nvSpPr>
              <p:cNvPr id="135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391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07" grpId="0"/>
      <p:bldP spid="108" grpId="0"/>
      <p:bldP spid="109" grpId="0"/>
      <p:bldP spid="110" grpId="0"/>
      <p:bldP spid="111" grpId="0"/>
      <p:bldP spid="112" grpId="0"/>
      <p:bldP spid="121" grpId="0"/>
      <p:bldP spid="122" grpId="0"/>
      <p:bldP spid="123" grpId="0"/>
    </p:bldLst>
  </p:timing>
</p:sld>
</file>

<file path=ppt/theme/theme1.xml><?xml version="1.0" encoding="utf-8"?>
<a:theme xmlns:a="http://schemas.openxmlformats.org/drawingml/2006/main" name="Záblesk">
  <a:themeElements>
    <a:clrScheme name="Záblesk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Záblesk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Záblesk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C:\MSOffice\Šablony\Vzory prezentací\Záblesk.pot</Template>
  <TotalTime>4144</TotalTime>
  <Words>230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Záblesk</vt:lpstr>
      <vt:lpstr>Průběh NASBA</vt:lpstr>
      <vt:lpstr>Průběh NASBA</vt:lpstr>
      <vt:lpstr>Průběh NASBA</vt:lpstr>
      <vt:lpstr>Průběh NASBA</vt:lpstr>
      <vt:lpstr>Průběh NASBA</vt:lpstr>
      <vt:lpstr>Průběh NASBA</vt:lpstr>
      <vt:lpstr>Průběh NASBA</vt:lpstr>
      <vt:lpstr>Průběh NASBA</vt:lpstr>
      <vt:lpstr>Průběh NASBA</vt:lpstr>
      <vt:lpstr>Vylepšené přístupy</vt:lpstr>
      <vt:lpstr>Praktické využití?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Prodej výrobků nebo nápadů</dc:title>
  <dc:creator>Milan Bartoš</dc:creator>
  <cp:lastModifiedBy>Milan</cp:lastModifiedBy>
  <cp:revision>748</cp:revision>
  <dcterms:created xsi:type="dcterms:W3CDTF">1995-06-02T22:06:36Z</dcterms:created>
  <dcterms:modified xsi:type="dcterms:W3CDTF">2012-10-02T14:18:30Z</dcterms:modified>
</cp:coreProperties>
</file>