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598" r:id="rId2"/>
    <p:sldId id="623" r:id="rId3"/>
    <p:sldId id="630" r:id="rId4"/>
    <p:sldId id="621" r:id="rId5"/>
    <p:sldId id="620" r:id="rId6"/>
    <p:sldId id="626" r:id="rId7"/>
    <p:sldId id="627" r:id="rId8"/>
    <p:sldId id="624" r:id="rId9"/>
    <p:sldId id="625" r:id="rId10"/>
    <p:sldId id="640" r:id="rId11"/>
  </p:sldIdLst>
  <p:sldSz cx="9144000" cy="6858000" type="screen4x3"/>
  <p:notesSz cx="9144000" cy="6858000"/>
  <p:defaultTextStyle>
    <a:defPPr>
      <a:defRPr lang="cs-CZ"/>
    </a:defPPr>
    <a:lvl1pPr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Impac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  <a:srgbClr val="FF6600"/>
    <a:srgbClr val="00FF00"/>
    <a:srgbClr val="6600FF"/>
    <a:srgbClr val="FFFF99"/>
    <a:srgbClr val="008000"/>
    <a:srgbClr val="CB1401"/>
    <a:srgbClr val="FF3300"/>
    <a:srgbClr val="00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1474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7" d="100"/>
          <a:sy n="37" d="100"/>
        </p:scale>
        <p:origin x="-1253" y="-87"/>
      </p:cViewPr>
      <p:guideLst>
        <p:guide orient="horz" pos="1440"/>
        <p:guide pos="36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CC103-CDDE-4707-88D5-CDCF8D467AE4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95EB539B-B51E-4766-82FA-3025E104B09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hybridizace</a:t>
          </a:r>
        </a:p>
      </dgm:t>
    </dgm:pt>
    <dgm:pt modelId="{29E71A67-84FF-44A1-B42C-AFE1CE8B7A87}" type="parTrans" cxnId="{4B524D2B-D1F0-4DB1-805A-36769AA8D68C}">
      <dgm:prSet/>
      <dgm:spPr/>
      <dgm:t>
        <a:bodyPr/>
        <a:lstStyle/>
        <a:p>
          <a:endParaRPr lang="en-GB"/>
        </a:p>
      </dgm:t>
    </dgm:pt>
    <dgm:pt modelId="{43D3D609-C572-43C2-A464-7AD7ED6CA2BD}" type="sibTrans" cxnId="{4B524D2B-D1F0-4DB1-805A-36769AA8D68C}">
      <dgm:prSet/>
      <dgm:spPr>
        <a:solidFill>
          <a:srgbClr val="00FF00"/>
        </a:solidFill>
        <a:ln>
          <a:solidFill>
            <a:srgbClr val="000000"/>
          </a:solidFill>
        </a:ln>
      </dgm:spPr>
      <dgm:t>
        <a:bodyPr/>
        <a:lstStyle/>
        <a:p>
          <a:endParaRPr lang="en-GB"/>
        </a:p>
      </dgm:t>
    </dgm:pt>
    <dgm:pt modelId="{5A5A3AC0-A1C6-4605-A6D1-FDAB465367E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ligace</a:t>
          </a:r>
          <a:endParaRPr kumimoji="0" lang="cs-CZ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7B407DF8-C256-45E1-A470-9FAF214BD99A}" type="parTrans" cxnId="{BEC62193-F0E1-4051-AADA-FA94BF5B2BC2}">
      <dgm:prSet/>
      <dgm:spPr/>
      <dgm:t>
        <a:bodyPr/>
        <a:lstStyle/>
        <a:p>
          <a:endParaRPr lang="en-GB"/>
        </a:p>
      </dgm:t>
    </dgm:pt>
    <dgm:pt modelId="{35522D31-4974-4A0F-B3A8-21364A041C75}" type="sibTrans" cxnId="{BEC62193-F0E1-4051-AADA-FA94BF5B2BC2}">
      <dgm:prSet/>
      <dgm:spPr>
        <a:solidFill>
          <a:srgbClr val="00FF00"/>
        </a:solidFill>
        <a:ln>
          <a:solidFill>
            <a:srgbClr val="000000"/>
          </a:solidFill>
        </a:ln>
      </dgm:spPr>
      <dgm:t>
        <a:bodyPr/>
        <a:lstStyle/>
        <a:p>
          <a:endParaRPr lang="en-GB"/>
        </a:p>
      </dgm:t>
    </dgm:pt>
    <dgm:pt modelId="{58620D65-E863-41A9-9181-A20EE7024C4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denaturace</a:t>
          </a:r>
        </a:p>
      </dgm:t>
    </dgm:pt>
    <dgm:pt modelId="{DC6F7638-4635-4931-A6C8-1E15B8AE669C}" type="parTrans" cxnId="{7C242D03-861A-44DB-B578-A3D106576D76}">
      <dgm:prSet/>
      <dgm:spPr/>
      <dgm:t>
        <a:bodyPr/>
        <a:lstStyle/>
        <a:p>
          <a:endParaRPr lang="en-GB"/>
        </a:p>
      </dgm:t>
    </dgm:pt>
    <dgm:pt modelId="{D229E4F2-15BB-48DB-BEA9-2BDFE1FFD10E}" type="sibTrans" cxnId="{7C242D03-861A-44DB-B578-A3D106576D76}">
      <dgm:prSet/>
      <dgm:spPr>
        <a:solidFill>
          <a:srgbClr val="00FF00"/>
        </a:solidFill>
        <a:ln>
          <a:solidFill>
            <a:srgbClr val="000000"/>
          </a:solidFill>
        </a:ln>
      </dgm:spPr>
      <dgm:t>
        <a:bodyPr/>
        <a:lstStyle/>
        <a:p>
          <a:endParaRPr lang="en-GB"/>
        </a:p>
      </dgm:t>
    </dgm:pt>
    <dgm:pt modelId="{0038E6C4-2051-4BCE-8A09-A20A4B376DEA}" type="pres">
      <dgm:prSet presAssocID="{1F0CC103-CDDE-4707-88D5-CDCF8D467AE4}" presName="cycle" presStyleCnt="0">
        <dgm:presLayoutVars>
          <dgm:dir/>
          <dgm:resizeHandles val="exact"/>
        </dgm:presLayoutVars>
      </dgm:prSet>
      <dgm:spPr/>
    </dgm:pt>
    <dgm:pt modelId="{EFD419B0-F23B-4B05-B8B2-84ED9D365A4C}" type="pres">
      <dgm:prSet presAssocID="{95EB539B-B51E-4766-82FA-3025E104B094}" presName="dummy" presStyleCnt="0"/>
      <dgm:spPr/>
    </dgm:pt>
    <dgm:pt modelId="{606425E4-528E-4FA8-A22B-FFA7EF3987A6}" type="pres">
      <dgm:prSet presAssocID="{95EB539B-B51E-4766-82FA-3025E104B094}" presName="node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B01308A-59E7-4DAA-861E-C9C7F5D62A07}" type="pres">
      <dgm:prSet presAssocID="{43D3D609-C572-43C2-A464-7AD7ED6CA2BD}" presName="sibTrans" presStyleLbl="node1" presStyleIdx="0" presStyleCnt="3"/>
      <dgm:spPr/>
      <dgm:t>
        <a:bodyPr/>
        <a:lstStyle/>
        <a:p>
          <a:endParaRPr lang="en-GB"/>
        </a:p>
      </dgm:t>
    </dgm:pt>
    <dgm:pt modelId="{1BEE9594-D8DB-427F-86C5-E92D73296568}" type="pres">
      <dgm:prSet presAssocID="{5A5A3AC0-A1C6-4605-A6D1-FDAB465367EB}" presName="dummy" presStyleCnt="0"/>
      <dgm:spPr/>
    </dgm:pt>
    <dgm:pt modelId="{419CE31F-F162-4A13-ABE6-A89CD6AA326A}" type="pres">
      <dgm:prSet presAssocID="{5A5A3AC0-A1C6-4605-A6D1-FDAB465367EB}" presName="node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B23E1C6-3C63-410E-8372-ADD89F1B2C09}" type="pres">
      <dgm:prSet presAssocID="{35522D31-4974-4A0F-B3A8-21364A041C75}" presName="sibTrans" presStyleLbl="node1" presStyleIdx="1" presStyleCnt="3"/>
      <dgm:spPr/>
      <dgm:t>
        <a:bodyPr/>
        <a:lstStyle/>
        <a:p>
          <a:endParaRPr lang="en-GB"/>
        </a:p>
      </dgm:t>
    </dgm:pt>
    <dgm:pt modelId="{8A85D111-FAA4-4741-9EEE-78CF459FFEC7}" type="pres">
      <dgm:prSet presAssocID="{58620D65-E863-41A9-9181-A20EE7024C40}" presName="dummy" presStyleCnt="0"/>
      <dgm:spPr/>
    </dgm:pt>
    <dgm:pt modelId="{32C1EE2F-D5B3-46ED-A18C-63D4B7891B6B}" type="pres">
      <dgm:prSet presAssocID="{58620D65-E863-41A9-9181-A20EE7024C40}" presName="node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E0F528E-023A-4528-8368-91D819910316}" type="pres">
      <dgm:prSet presAssocID="{D229E4F2-15BB-48DB-BEA9-2BDFE1FFD10E}" presName="sibTrans" presStyleLbl="node1" presStyleIdx="2" presStyleCnt="3"/>
      <dgm:spPr/>
      <dgm:t>
        <a:bodyPr/>
        <a:lstStyle/>
        <a:p>
          <a:endParaRPr lang="en-GB"/>
        </a:p>
      </dgm:t>
    </dgm:pt>
  </dgm:ptLst>
  <dgm:cxnLst>
    <dgm:cxn modelId="{4B524D2B-D1F0-4DB1-805A-36769AA8D68C}" srcId="{1F0CC103-CDDE-4707-88D5-CDCF8D467AE4}" destId="{95EB539B-B51E-4766-82FA-3025E104B094}" srcOrd="0" destOrd="0" parTransId="{29E71A67-84FF-44A1-B42C-AFE1CE8B7A87}" sibTransId="{43D3D609-C572-43C2-A464-7AD7ED6CA2BD}"/>
    <dgm:cxn modelId="{54468B21-57A5-4D21-9804-01C721FD54AF}" type="presOf" srcId="{1F0CC103-CDDE-4707-88D5-CDCF8D467AE4}" destId="{0038E6C4-2051-4BCE-8A09-A20A4B376DEA}" srcOrd="0" destOrd="0" presId="urn:microsoft.com/office/officeart/2005/8/layout/cycle1"/>
    <dgm:cxn modelId="{86E63867-99C9-49BF-AAF7-D44F7A64EBCA}" type="presOf" srcId="{95EB539B-B51E-4766-82FA-3025E104B094}" destId="{606425E4-528E-4FA8-A22B-FFA7EF3987A6}" srcOrd="0" destOrd="0" presId="urn:microsoft.com/office/officeart/2005/8/layout/cycle1"/>
    <dgm:cxn modelId="{7C242D03-861A-44DB-B578-A3D106576D76}" srcId="{1F0CC103-CDDE-4707-88D5-CDCF8D467AE4}" destId="{58620D65-E863-41A9-9181-A20EE7024C40}" srcOrd="2" destOrd="0" parTransId="{DC6F7638-4635-4931-A6C8-1E15B8AE669C}" sibTransId="{D229E4F2-15BB-48DB-BEA9-2BDFE1FFD10E}"/>
    <dgm:cxn modelId="{3D6F6865-72A9-4A57-9435-1D8A2ABEDE9D}" type="presOf" srcId="{5A5A3AC0-A1C6-4605-A6D1-FDAB465367EB}" destId="{419CE31F-F162-4A13-ABE6-A89CD6AA326A}" srcOrd="0" destOrd="0" presId="urn:microsoft.com/office/officeart/2005/8/layout/cycle1"/>
    <dgm:cxn modelId="{EE1D300D-E3B4-425E-820C-6BA1E0752B37}" type="presOf" srcId="{43D3D609-C572-43C2-A464-7AD7ED6CA2BD}" destId="{5B01308A-59E7-4DAA-861E-C9C7F5D62A07}" srcOrd="0" destOrd="0" presId="urn:microsoft.com/office/officeart/2005/8/layout/cycle1"/>
    <dgm:cxn modelId="{35DE57CF-06EA-4E79-8963-AF97D030DE0C}" type="presOf" srcId="{35522D31-4974-4A0F-B3A8-21364A041C75}" destId="{CB23E1C6-3C63-410E-8372-ADD89F1B2C09}" srcOrd="0" destOrd="0" presId="urn:microsoft.com/office/officeart/2005/8/layout/cycle1"/>
    <dgm:cxn modelId="{EEBA785F-8D87-4D91-8018-B56BF362B39B}" type="presOf" srcId="{58620D65-E863-41A9-9181-A20EE7024C40}" destId="{32C1EE2F-D5B3-46ED-A18C-63D4B7891B6B}" srcOrd="0" destOrd="0" presId="urn:microsoft.com/office/officeart/2005/8/layout/cycle1"/>
    <dgm:cxn modelId="{934B57E5-529F-4DBE-9E73-4C0049519093}" type="presOf" srcId="{D229E4F2-15BB-48DB-BEA9-2BDFE1FFD10E}" destId="{1E0F528E-023A-4528-8368-91D819910316}" srcOrd="0" destOrd="0" presId="urn:microsoft.com/office/officeart/2005/8/layout/cycle1"/>
    <dgm:cxn modelId="{BEC62193-F0E1-4051-AADA-FA94BF5B2BC2}" srcId="{1F0CC103-CDDE-4707-88D5-CDCF8D467AE4}" destId="{5A5A3AC0-A1C6-4605-A6D1-FDAB465367EB}" srcOrd="1" destOrd="0" parTransId="{7B407DF8-C256-45E1-A470-9FAF214BD99A}" sibTransId="{35522D31-4974-4A0F-B3A8-21364A041C75}"/>
    <dgm:cxn modelId="{41133493-DACA-46BB-8D20-A0AB903F01FF}" type="presParOf" srcId="{0038E6C4-2051-4BCE-8A09-A20A4B376DEA}" destId="{EFD419B0-F23B-4B05-B8B2-84ED9D365A4C}" srcOrd="0" destOrd="0" presId="urn:microsoft.com/office/officeart/2005/8/layout/cycle1"/>
    <dgm:cxn modelId="{AC2092C1-8369-408B-A32E-86B79AE3958B}" type="presParOf" srcId="{0038E6C4-2051-4BCE-8A09-A20A4B376DEA}" destId="{606425E4-528E-4FA8-A22B-FFA7EF3987A6}" srcOrd="1" destOrd="0" presId="urn:microsoft.com/office/officeart/2005/8/layout/cycle1"/>
    <dgm:cxn modelId="{7FDFD318-E65E-47C0-BF52-9149AC715DE0}" type="presParOf" srcId="{0038E6C4-2051-4BCE-8A09-A20A4B376DEA}" destId="{5B01308A-59E7-4DAA-861E-C9C7F5D62A07}" srcOrd="2" destOrd="0" presId="urn:microsoft.com/office/officeart/2005/8/layout/cycle1"/>
    <dgm:cxn modelId="{C80C239F-0AF7-4D76-91BA-4F6478DAB1EF}" type="presParOf" srcId="{0038E6C4-2051-4BCE-8A09-A20A4B376DEA}" destId="{1BEE9594-D8DB-427F-86C5-E92D73296568}" srcOrd="3" destOrd="0" presId="urn:microsoft.com/office/officeart/2005/8/layout/cycle1"/>
    <dgm:cxn modelId="{8C701458-7A2E-4049-A10D-A1D6459C2376}" type="presParOf" srcId="{0038E6C4-2051-4BCE-8A09-A20A4B376DEA}" destId="{419CE31F-F162-4A13-ABE6-A89CD6AA326A}" srcOrd="4" destOrd="0" presId="urn:microsoft.com/office/officeart/2005/8/layout/cycle1"/>
    <dgm:cxn modelId="{46CF01AD-B2F3-4264-AAA8-EAEAF0CCBA7F}" type="presParOf" srcId="{0038E6C4-2051-4BCE-8A09-A20A4B376DEA}" destId="{CB23E1C6-3C63-410E-8372-ADD89F1B2C09}" srcOrd="5" destOrd="0" presId="urn:microsoft.com/office/officeart/2005/8/layout/cycle1"/>
    <dgm:cxn modelId="{532C3650-5902-4126-866D-E485E982EE5C}" type="presParOf" srcId="{0038E6C4-2051-4BCE-8A09-A20A4B376DEA}" destId="{8A85D111-FAA4-4741-9EEE-78CF459FFEC7}" srcOrd="6" destOrd="0" presId="urn:microsoft.com/office/officeart/2005/8/layout/cycle1"/>
    <dgm:cxn modelId="{0F654393-DA43-4E92-AD22-85D51C361662}" type="presParOf" srcId="{0038E6C4-2051-4BCE-8A09-A20A4B376DEA}" destId="{32C1EE2F-D5B3-46ED-A18C-63D4B7891B6B}" srcOrd="7" destOrd="0" presId="urn:microsoft.com/office/officeart/2005/8/layout/cycle1"/>
    <dgm:cxn modelId="{3F99ED2A-E528-4998-BA1B-4245634329C7}" type="presParOf" srcId="{0038E6C4-2051-4BCE-8A09-A20A4B376DEA}" destId="{1E0F528E-023A-4528-8368-91D819910316}" srcOrd="8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425E4-528E-4FA8-A22B-FFA7EF3987A6}">
      <dsp:nvSpPr>
        <dsp:cNvPr id="0" name=""/>
        <dsp:cNvSpPr/>
      </dsp:nvSpPr>
      <dsp:spPr>
        <a:xfrm>
          <a:off x="2797343" y="619806"/>
          <a:ext cx="1661346" cy="166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hybridizace</a:t>
          </a:r>
        </a:p>
      </dsp:txBody>
      <dsp:txXfrm>
        <a:off x="2797343" y="619806"/>
        <a:ext cx="1661346" cy="1661346"/>
      </dsp:txXfrm>
    </dsp:sp>
    <dsp:sp modelId="{5B01308A-59E7-4DAA-861E-C9C7F5D62A07}">
      <dsp:nvSpPr>
        <dsp:cNvPr id="0" name=""/>
        <dsp:cNvSpPr/>
      </dsp:nvSpPr>
      <dsp:spPr>
        <a:xfrm>
          <a:off x="263983" y="292168"/>
          <a:ext cx="3931321" cy="3931321"/>
        </a:xfrm>
        <a:prstGeom prst="circularArrow">
          <a:avLst>
            <a:gd name="adj1" fmla="val 8241"/>
            <a:gd name="adj2" fmla="val 575443"/>
            <a:gd name="adj3" fmla="val 2966940"/>
            <a:gd name="adj4" fmla="val 49655"/>
            <a:gd name="adj5" fmla="val 9614"/>
          </a:avLst>
        </a:prstGeom>
        <a:solidFill>
          <a:srgbClr val="00FF00"/>
        </a:solidFill>
        <a:ln w="2540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9CE31F-F162-4A13-ABE6-A89CD6AA326A}">
      <dsp:nvSpPr>
        <dsp:cNvPr id="0" name=""/>
        <dsp:cNvSpPr/>
      </dsp:nvSpPr>
      <dsp:spPr>
        <a:xfrm>
          <a:off x="1398970" y="3041858"/>
          <a:ext cx="1661346" cy="166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2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ligace</a:t>
          </a:r>
          <a:endParaRPr kumimoji="0" lang="cs-CZ" sz="22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398970" y="3041858"/>
        <a:ext cx="1661346" cy="1661346"/>
      </dsp:txXfrm>
    </dsp:sp>
    <dsp:sp modelId="{CB23E1C6-3C63-410E-8372-ADD89F1B2C09}">
      <dsp:nvSpPr>
        <dsp:cNvPr id="0" name=""/>
        <dsp:cNvSpPr/>
      </dsp:nvSpPr>
      <dsp:spPr>
        <a:xfrm>
          <a:off x="263983" y="292168"/>
          <a:ext cx="3931321" cy="3931321"/>
        </a:xfrm>
        <a:prstGeom prst="circularArrow">
          <a:avLst>
            <a:gd name="adj1" fmla="val 8241"/>
            <a:gd name="adj2" fmla="val 575443"/>
            <a:gd name="adj3" fmla="val 10174902"/>
            <a:gd name="adj4" fmla="val 7257617"/>
            <a:gd name="adj5" fmla="val 9614"/>
          </a:avLst>
        </a:prstGeom>
        <a:solidFill>
          <a:srgbClr val="00FF00"/>
        </a:solidFill>
        <a:ln w="2540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C1EE2F-D5B3-46ED-A18C-63D4B7891B6B}">
      <dsp:nvSpPr>
        <dsp:cNvPr id="0" name=""/>
        <dsp:cNvSpPr/>
      </dsp:nvSpPr>
      <dsp:spPr>
        <a:xfrm>
          <a:off x="598" y="619806"/>
          <a:ext cx="1661346" cy="16613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22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denaturace</a:t>
          </a:r>
        </a:p>
      </dsp:txBody>
      <dsp:txXfrm>
        <a:off x="598" y="619806"/>
        <a:ext cx="1661346" cy="1661346"/>
      </dsp:txXfrm>
    </dsp:sp>
    <dsp:sp modelId="{1E0F528E-023A-4528-8368-91D819910316}">
      <dsp:nvSpPr>
        <dsp:cNvPr id="0" name=""/>
        <dsp:cNvSpPr/>
      </dsp:nvSpPr>
      <dsp:spPr>
        <a:xfrm>
          <a:off x="263983" y="292168"/>
          <a:ext cx="3931321" cy="3931321"/>
        </a:xfrm>
        <a:prstGeom prst="circularArrow">
          <a:avLst>
            <a:gd name="adj1" fmla="val 8241"/>
            <a:gd name="adj2" fmla="val 575443"/>
            <a:gd name="adj3" fmla="val 16859603"/>
            <a:gd name="adj4" fmla="val 14964955"/>
            <a:gd name="adj5" fmla="val 9614"/>
          </a:avLst>
        </a:prstGeom>
        <a:solidFill>
          <a:srgbClr val="00FF00"/>
        </a:solidFill>
        <a:ln w="25400" cap="flat" cmpd="sng" algn="ctr">
          <a:solidFill>
            <a:srgbClr val="0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95750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cs-CZ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3850" y="519113"/>
            <a:ext cx="3416300" cy="2562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>
              <a:defRPr sz="1000"/>
            </a:lvl1pPr>
          </a:lstStyle>
          <a:p>
            <a:endParaRPr lang="cs-CZ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EAD3B59F-16CB-46E1-A5C6-C5404DCF9C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3806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3B59F-16CB-46E1-A5C6-C5404DCF9CF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17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D3B59F-16CB-46E1-A5C6-C5404DCF9CF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517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7" name="Group 15"/>
          <p:cNvGrpSpPr>
            <a:grpSpLocks/>
          </p:cNvGrpSpPr>
          <p:nvPr/>
        </p:nvGrpSpPr>
        <p:grpSpPr bwMode="auto">
          <a:xfrm>
            <a:off x="152400" y="2286000"/>
            <a:ext cx="1465263" cy="2182813"/>
            <a:chOff x="96" y="1440"/>
            <a:chExt cx="922" cy="1375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96" y="1440"/>
              <a:ext cx="913" cy="1375"/>
              <a:chOff x="96" y="1440"/>
              <a:chExt cx="913" cy="1375"/>
            </a:xfrm>
          </p:grpSpPr>
          <p:sp>
            <p:nvSpPr>
              <p:cNvPr id="3074" name="Freeform 2"/>
              <p:cNvSpPr>
                <a:spLocks/>
              </p:cNvSpPr>
              <p:nvPr/>
            </p:nvSpPr>
            <p:spPr bwMode="ltGray">
              <a:xfrm>
                <a:off x="181" y="1574"/>
                <a:ext cx="742" cy="1110"/>
              </a:xfrm>
              <a:custGeom>
                <a:avLst/>
                <a:gdLst>
                  <a:gd name="T0" fmla="*/ 370 w 742"/>
                  <a:gd name="T1" fmla="*/ 0 h 1110"/>
                  <a:gd name="T2" fmla="*/ 0 w 742"/>
                  <a:gd name="T3" fmla="*/ 554 h 1110"/>
                  <a:gd name="T4" fmla="*/ 370 w 742"/>
                  <a:gd name="T5" fmla="*/ 1109 h 1110"/>
                  <a:gd name="T6" fmla="*/ 741 w 742"/>
                  <a:gd name="T7" fmla="*/ 554 h 1110"/>
                  <a:gd name="T8" fmla="*/ 370 w 742"/>
                  <a:gd name="T9" fmla="*/ 0 h 11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42" h="1110">
                    <a:moveTo>
                      <a:pt x="370" y="0"/>
                    </a:moveTo>
                    <a:lnTo>
                      <a:pt x="0" y="554"/>
                    </a:lnTo>
                    <a:lnTo>
                      <a:pt x="370" y="1109"/>
                    </a:lnTo>
                    <a:lnTo>
                      <a:pt x="741" y="554"/>
                    </a:lnTo>
                    <a:lnTo>
                      <a:pt x="370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077" name="Group 5"/>
              <p:cNvGrpSpPr>
                <a:grpSpLocks/>
              </p:cNvGrpSpPr>
              <p:nvPr/>
            </p:nvGrpSpPr>
            <p:grpSpPr bwMode="auto">
              <a:xfrm>
                <a:off x="96" y="1440"/>
                <a:ext cx="913" cy="688"/>
                <a:chOff x="96" y="1440"/>
                <a:chExt cx="913" cy="688"/>
              </a:xfrm>
            </p:grpSpPr>
            <p:sp>
              <p:nvSpPr>
                <p:cNvPr id="3075" name="Freeform 3"/>
                <p:cNvSpPr>
                  <a:spLocks/>
                </p:cNvSpPr>
                <p:nvPr/>
              </p:nvSpPr>
              <p:spPr bwMode="ltGray">
                <a:xfrm>
                  <a:off x="552" y="1440"/>
                  <a:ext cx="457" cy="688"/>
                </a:xfrm>
                <a:custGeom>
                  <a:avLst/>
                  <a:gdLst>
                    <a:gd name="T0" fmla="*/ 0 w 457"/>
                    <a:gd name="T1" fmla="*/ 136 h 688"/>
                    <a:gd name="T2" fmla="*/ 0 w 457"/>
                    <a:gd name="T3" fmla="*/ 0 h 688"/>
                    <a:gd name="T4" fmla="*/ 456 w 457"/>
                    <a:gd name="T5" fmla="*/ 687 h 688"/>
                    <a:gd name="T6" fmla="*/ 365 w 457"/>
                    <a:gd name="T7" fmla="*/ 687 h 688"/>
                    <a:gd name="T8" fmla="*/ 0 w 457"/>
                    <a:gd name="T9" fmla="*/ 136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0" y="136"/>
                      </a:moveTo>
                      <a:lnTo>
                        <a:pt x="0" y="0"/>
                      </a:lnTo>
                      <a:lnTo>
                        <a:pt x="456" y="687"/>
                      </a:lnTo>
                      <a:lnTo>
                        <a:pt x="365" y="687"/>
                      </a:lnTo>
                      <a:lnTo>
                        <a:pt x="0" y="136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6" name="Freeform 4"/>
                <p:cNvSpPr>
                  <a:spLocks/>
                </p:cNvSpPr>
                <p:nvPr/>
              </p:nvSpPr>
              <p:spPr bwMode="ltGray">
                <a:xfrm>
                  <a:off x="96" y="1440"/>
                  <a:ext cx="457" cy="688"/>
                </a:xfrm>
                <a:custGeom>
                  <a:avLst/>
                  <a:gdLst>
                    <a:gd name="T0" fmla="*/ 456 w 457"/>
                    <a:gd name="T1" fmla="*/ 0 h 688"/>
                    <a:gd name="T2" fmla="*/ 456 w 457"/>
                    <a:gd name="T3" fmla="*/ 136 h 688"/>
                    <a:gd name="T4" fmla="*/ 90 w 457"/>
                    <a:gd name="T5" fmla="*/ 687 h 688"/>
                    <a:gd name="T6" fmla="*/ 0 w 457"/>
                    <a:gd name="T7" fmla="*/ 687 h 688"/>
                    <a:gd name="T8" fmla="*/ 456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456" y="0"/>
                      </a:moveTo>
                      <a:lnTo>
                        <a:pt x="456" y="136"/>
                      </a:lnTo>
                      <a:lnTo>
                        <a:pt x="90" y="687"/>
                      </a:lnTo>
                      <a:lnTo>
                        <a:pt x="0" y="687"/>
                      </a:lnTo>
                      <a:lnTo>
                        <a:pt x="456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80" name="Group 8"/>
              <p:cNvGrpSpPr>
                <a:grpSpLocks/>
              </p:cNvGrpSpPr>
              <p:nvPr/>
            </p:nvGrpSpPr>
            <p:grpSpPr bwMode="auto">
              <a:xfrm>
                <a:off x="96" y="2127"/>
                <a:ext cx="913" cy="688"/>
                <a:chOff x="96" y="2127"/>
                <a:chExt cx="913" cy="688"/>
              </a:xfrm>
            </p:grpSpPr>
            <p:sp>
              <p:nvSpPr>
                <p:cNvPr id="3078" name="Freeform 6"/>
                <p:cNvSpPr>
                  <a:spLocks/>
                </p:cNvSpPr>
                <p:nvPr/>
              </p:nvSpPr>
              <p:spPr bwMode="ltGray">
                <a:xfrm>
                  <a:off x="552" y="2127"/>
                  <a:ext cx="457" cy="688"/>
                </a:xfrm>
                <a:custGeom>
                  <a:avLst/>
                  <a:gdLst>
                    <a:gd name="T0" fmla="*/ 365 w 457"/>
                    <a:gd name="T1" fmla="*/ 0 h 688"/>
                    <a:gd name="T2" fmla="*/ 456 w 457"/>
                    <a:gd name="T3" fmla="*/ 0 h 688"/>
                    <a:gd name="T4" fmla="*/ 0 w 457"/>
                    <a:gd name="T5" fmla="*/ 687 h 688"/>
                    <a:gd name="T6" fmla="*/ 0 w 457"/>
                    <a:gd name="T7" fmla="*/ 550 h 688"/>
                    <a:gd name="T8" fmla="*/ 365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365" y="0"/>
                      </a:moveTo>
                      <a:lnTo>
                        <a:pt x="456" y="0"/>
                      </a:lnTo>
                      <a:lnTo>
                        <a:pt x="0" y="687"/>
                      </a:lnTo>
                      <a:lnTo>
                        <a:pt x="0" y="550"/>
                      </a:lnTo>
                      <a:lnTo>
                        <a:pt x="36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9" name="Freeform 7"/>
                <p:cNvSpPr>
                  <a:spLocks/>
                </p:cNvSpPr>
                <p:nvPr/>
              </p:nvSpPr>
              <p:spPr bwMode="ltGray">
                <a:xfrm>
                  <a:off x="96" y="2127"/>
                  <a:ext cx="457" cy="688"/>
                </a:xfrm>
                <a:custGeom>
                  <a:avLst/>
                  <a:gdLst>
                    <a:gd name="T0" fmla="*/ 90 w 457"/>
                    <a:gd name="T1" fmla="*/ 0 h 688"/>
                    <a:gd name="T2" fmla="*/ 456 w 457"/>
                    <a:gd name="T3" fmla="*/ 550 h 688"/>
                    <a:gd name="T4" fmla="*/ 456 w 457"/>
                    <a:gd name="T5" fmla="*/ 687 h 688"/>
                    <a:gd name="T6" fmla="*/ 0 w 457"/>
                    <a:gd name="T7" fmla="*/ 0 h 688"/>
                    <a:gd name="T8" fmla="*/ 90 w 457"/>
                    <a:gd name="T9" fmla="*/ 0 h 6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7" h="688">
                      <a:moveTo>
                        <a:pt x="90" y="0"/>
                      </a:moveTo>
                      <a:lnTo>
                        <a:pt x="456" y="550"/>
                      </a:lnTo>
                      <a:lnTo>
                        <a:pt x="456" y="687"/>
                      </a:lnTo>
                      <a:lnTo>
                        <a:pt x="0" y="0"/>
                      </a:lnTo>
                      <a:lnTo>
                        <a:pt x="90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493" y="1555"/>
              <a:ext cx="525" cy="480"/>
              <a:chOff x="493" y="1555"/>
              <a:chExt cx="525" cy="480"/>
            </a:xfrm>
          </p:grpSpPr>
          <p:sp>
            <p:nvSpPr>
              <p:cNvPr id="3082" name="Freeform 10"/>
              <p:cNvSpPr>
                <a:spLocks/>
              </p:cNvSpPr>
              <p:nvPr/>
            </p:nvSpPr>
            <p:spPr bwMode="gray">
              <a:xfrm>
                <a:off x="493" y="1555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3" name="Freeform 11"/>
              <p:cNvSpPr>
                <a:spLocks/>
              </p:cNvSpPr>
              <p:nvPr/>
            </p:nvSpPr>
            <p:spPr bwMode="gray">
              <a:xfrm>
                <a:off x="565" y="1620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4" name="Freeform 12"/>
              <p:cNvSpPr>
                <a:spLocks/>
              </p:cNvSpPr>
              <p:nvPr/>
            </p:nvSpPr>
            <p:spPr bwMode="gray">
              <a:xfrm>
                <a:off x="621" y="1629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gray">
              <a:xfrm>
                <a:off x="722" y="1752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titulu.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1148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podtitulu.</a:t>
            </a:r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dt" sz="quarter" idx="2"/>
          </p:nvPr>
        </p:nvSpPr>
        <p:spPr>
          <a:xfrm>
            <a:off x="13700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1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808413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237413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642C737-2C89-4493-8EBF-6CB55425BE9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237B4-96FF-4A6B-8DCB-02DAD4C06AE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161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8EA8D-5E9E-4699-8E37-A48505A2F6D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69C7E9-54C1-4064-9399-32B3627D201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4228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476250"/>
            <a:ext cx="7086600" cy="12763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A5D34D-8DD2-45D6-A22F-0C5FDA9983C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4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CA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894D3D6-6403-4063-814C-26E2F668BABB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767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60B33-366C-41B1-8BA2-92CF28C807B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37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F6F1E-7312-4D50-8937-D03E75FC45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44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D37FA-26D4-4B51-94F1-53F2A8168C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82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618E05-FA87-424C-B989-30F981AC38E8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140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248C0-6CA4-44C9-ABFA-DDE89E8F730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19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0BF06E-B44E-4993-9961-5DDDD766FF7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27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84B74-BF00-430C-ACDE-392F204EE1A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13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F94677-D6F7-43F2-AFCD-747E009F9F0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4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9" name="Group 15"/>
          <p:cNvGrpSpPr>
            <a:grpSpLocks/>
          </p:cNvGrpSpPr>
          <p:nvPr/>
        </p:nvGrpSpPr>
        <p:grpSpPr bwMode="auto">
          <a:xfrm>
            <a:off x="203200" y="276225"/>
            <a:ext cx="1262063" cy="1601788"/>
            <a:chOff x="128" y="174"/>
            <a:chExt cx="794" cy="1009"/>
          </a:xfrm>
        </p:grpSpPr>
        <p:grpSp>
          <p:nvGrpSpPr>
            <p:cNvPr id="1033" name="Group 9"/>
            <p:cNvGrpSpPr>
              <a:grpSpLocks/>
            </p:cNvGrpSpPr>
            <p:nvPr/>
          </p:nvGrpSpPr>
          <p:grpSpPr bwMode="auto">
            <a:xfrm>
              <a:off x="128" y="174"/>
              <a:ext cx="737" cy="1009"/>
              <a:chOff x="128" y="174"/>
              <a:chExt cx="737" cy="1009"/>
            </a:xfrm>
          </p:grpSpPr>
          <p:sp>
            <p:nvSpPr>
              <p:cNvPr id="1026" name="Freeform 2"/>
              <p:cNvSpPr>
                <a:spLocks/>
              </p:cNvSpPr>
              <p:nvPr/>
            </p:nvSpPr>
            <p:spPr bwMode="ltGray">
              <a:xfrm>
                <a:off x="197" y="272"/>
                <a:ext cx="599" cy="815"/>
              </a:xfrm>
              <a:custGeom>
                <a:avLst/>
                <a:gdLst>
                  <a:gd name="T0" fmla="*/ 299 w 599"/>
                  <a:gd name="T1" fmla="*/ 0 h 815"/>
                  <a:gd name="T2" fmla="*/ 0 w 599"/>
                  <a:gd name="T3" fmla="*/ 407 h 815"/>
                  <a:gd name="T4" fmla="*/ 299 w 599"/>
                  <a:gd name="T5" fmla="*/ 814 h 815"/>
                  <a:gd name="T6" fmla="*/ 598 w 599"/>
                  <a:gd name="T7" fmla="*/ 407 h 815"/>
                  <a:gd name="T8" fmla="*/ 299 w 599"/>
                  <a:gd name="T9" fmla="*/ 0 h 8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9" h="815">
                    <a:moveTo>
                      <a:pt x="299" y="0"/>
                    </a:moveTo>
                    <a:lnTo>
                      <a:pt x="0" y="407"/>
                    </a:lnTo>
                    <a:lnTo>
                      <a:pt x="299" y="814"/>
                    </a:lnTo>
                    <a:lnTo>
                      <a:pt x="598" y="407"/>
                    </a:lnTo>
                    <a:lnTo>
                      <a:pt x="299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1029" name="Group 5"/>
              <p:cNvGrpSpPr>
                <a:grpSpLocks/>
              </p:cNvGrpSpPr>
              <p:nvPr/>
            </p:nvGrpSpPr>
            <p:grpSpPr bwMode="auto">
              <a:xfrm>
                <a:off x="128" y="174"/>
                <a:ext cx="737" cy="505"/>
                <a:chOff x="128" y="174"/>
                <a:chExt cx="737" cy="505"/>
              </a:xfrm>
            </p:grpSpPr>
            <p:sp>
              <p:nvSpPr>
                <p:cNvPr id="1027" name="Freeform 3"/>
                <p:cNvSpPr>
                  <a:spLocks/>
                </p:cNvSpPr>
                <p:nvPr/>
              </p:nvSpPr>
              <p:spPr bwMode="ltGray">
                <a:xfrm>
                  <a:off x="496" y="174"/>
                  <a:ext cx="369" cy="505"/>
                </a:xfrm>
                <a:custGeom>
                  <a:avLst/>
                  <a:gdLst>
                    <a:gd name="T0" fmla="*/ 0 w 369"/>
                    <a:gd name="T1" fmla="*/ 100 h 505"/>
                    <a:gd name="T2" fmla="*/ 0 w 369"/>
                    <a:gd name="T3" fmla="*/ 0 h 505"/>
                    <a:gd name="T4" fmla="*/ 368 w 369"/>
                    <a:gd name="T5" fmla="*/ 504 h 505"/>
                    <a:gd name="T6" fmla="*/ 295 w 369"/>
                    <a:gd name="T7" fmla="*/ 504 h 505"/>
                    <a:gd name="T8" fmla="*/ 0 w 369"/>
                    <a:gd name="T9" fmla="*/ 10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0" y="100"/>
                      </a:moveTo>
                      <a:lnTo>
                        <a:pt x="0" y="0"/>
                      </a:lnTo>
                      <a:lnTo>
                        <a:pt x="368" y="504"/>
                      </a:lnTo>
                      <a:lnTo>
                        <a:pt x="295" y="504"/>
                      </a:lnTo>
                      <a:lnTo>
                        <a:pt x="0" y="10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28" name="Freeform 4"/>
                <p:cNvSpPr>
                  <a:spLocks/>
                </p:cNvSpPr>
                <p:nvPr/>
              </p:nvSpPr>
              <p:spPr bwMode="ltGray">
                <a:xfrm>
                  <a:off x="128" y="174"/>
                  <a:ext cx="369" cy="505"/>
                </a:xfrm>
                <a:custGeom>
                  <a:avLst/>
                  <a:gdLst>
                    <a:gd name="T0" fmla="*/ 368 w 369"/>
                    <a:gd name="T1" fmla="*/ 0 h 505"/>
                    <a:gd name="T2" fmla="*/ 368 w 369"/>
                    <a:gd name="T3" fmla="*/ 100 h 505"/>
                    <a:gd name="T4" fmla="*/ 73 w 369"/>
                    <a:gd name="T5" fmla="*/ 504 h 505"/>
                    <a:gd name="T6" fmla="*/ 0 w 369"/>
                    <a:gd name="T7" fmla="*/ 504 h 505"/>
                    <a:gd name="T8" fmla="*/ 368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368" y="0"/>
                      </a:moveTo>
                      <a:lnTo>
                        <a:pt x="368" y="100"/>
                      </a:lnTo>
                      <a:lnTo>
                        <a:pt x="73" y="504"/>
                      </a:lnTo>
                      <a:lnTo>
                        <a:pt x="0" y="504"/>
                      </a:lnTo>
                      <a:lnTo>
                        <a:pt x="368" y="0"/>
                      </a:lnTo>
                    </a:path>
                  </a:pathLst>
                </a:custGeom>
                <a:solidFill>
                  <a:schemeClr val="folHlink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032" name="Group 8"/>
              <p:cNvGrpSpPr>
                <a:grpSpLocks/>
              </p:cNvGrpSpPr>
              <p:nvPr/>
            </p:nvGrpSpPr>
            <p:grpSpPr bwMode="auto">
              <a:xfrm>
                <a:off x="128" y="678"/>
                <a:ext cx="737" cy="505"/>
                <a:chOff x="128" y="678"/>
                <a:chExt cx="737" cy="505"/>
              </a:xfrm>
            </p:grpSpPr>
            <p:sp>
              <p:nvSpPr>
                <p:cNvPr id="1030" name="Freeform 6"/>
                <p:cNvSpPr>
                  <a:spLocks/>
                </p:cNvSpPr>
                <p:nvPr/>
              </p:nvSpPr>
              <p:spPr bwMode="ltGray">
                <a:xfrm>
                  <a:off x="496" y="678"/>
                  <a:ext cx="369" cy="505"/>
                </a:xfrm>
                <a:custGeom>
                  <a:avLst/>
                  <a:gdLst>
                    <a:gd name="T0" fmla="*/ 295 w 369"/>
                    <a:gd name="T1" fmla="*/ 0 h 505"/>
                    <a:gd name="T2" fmla="*/ 368 w 369"/>
                    <a:gd name="T3" fmla="*/ 0 h 505"/>
                    <a:gd name="T4" fmla="*/ 0 w 369"/>
                    <a:gd name="T5" fmla="*/ 504 h 505"/>
                    <a:gd name="T6" fmla="*/ 0 w 369"/>
                    <a:gd name="T7" fmla="*/ 404 h 505"/>
                    <a:gd name="T8" fmla="*/ 295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295" y="0"/>
                      </a:moveTo>
                      <a:lnTo>
                        <a:pt x="368" y="0"/>
                      </a:lnTo>
                      <a:lnTo>
                        <a:pt x="0" y="504"/>
                      </a:lnTo>
                      <a:lnTo>
                        <a:pt x="0" y="404"/>
                      </a:lnTo>
                      <a:lnTo>
                        <a:pt x="295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031" name="Freeform 7"/>
                <p:cNvSpPr>
                  <a:spLocks/>
                </p:cNvSpPr>
                <p:nvPr/>
              </p:nvSpPr>
              <p:spPr bwMode="ltGray">
                <a:xfrm>
                  <a:off x="128" y="678"/>
                  <a:ext cx="369" cy="505"/>
                </a:xfrm>
                <a:custGeom>
                  <a:avLst/>
                  <a:gdLst>
                    <a:gd name="T0" fmla="*/ 73 w 369"/>
                    <a:gd name="T1" fmla="*/ 0 h 505"/>
                    <a:gd name="T2" fmla="*/ 368 w 369"/>
                    <a:gd name="T3" fmla="*/ 404 h 505"/>
                    <a:gd name="T4" fmla="*/ 368 w 369"/>
                    <a:gd name="T5" fmla="*/ 504 h 505"/>
                    <a:gd name="T6" fmla="*/ 0 w 369"/>
                    <a:gd name="T7" fmla="*/ 0 h 505"/>
                    <a:gd name="T8" fmla="*/ 73 w 369"/>
                    <a:gd name="T9" fmla="*/ 0 h 5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9" h="505">
                      <a:moveTo>
                        <a:pt x="73" y="0"/>
                      </a:moveTo>
                      <a:lnTo>
                        <a:pt x="368" y="404"/>
                      </a:lnTo>
                      <a:lnTo>
                        <a:pt x="368" y="504"/>
                      </a:lnTo>
                      <a:lnTo>
                        <a:pt x="0" y="0"/>
                      </a:lnTo>
                      <a:lnTo>
                        <a:pt x="73" y="0"/>
                      </a:lnTo>
                    </a:path>
                  </a:pathLst>
                </a:custGeom>
                <a:solidFill>
                  <a:schemeClr val="bg2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038" name="Group 14"/>
            <p:cNvGrpSpPr>
              <a:grpSpLocks/>
            </p:cNvGrpSpPr>
            <p:nvPr/>
          </p:nvGrpSpPr>
          <p:grpSpPr bwMode="auto">
            <a:xfrm>
              <a:off x="397" y="211"/>
              <a:ext cx="525" cy="480"/>
              <a:chOff x="397" y="211"/>
              <a:chExt cx="525" cy="480"/>
            </a:xfrm>
          </p:grpSpPr>
          <p:sp>
            <p:nvSpPr>
              <p:cNvPr id="1034" name="Freeform 10"/>
              <p:cNvSpPr>
                <a:spLocks/>
              </p:cNvSpPr>
              <p:nvPr/>
            </p:nvSpPr>
            <p:spPr bwMode="gray">
              <a:xfrm>
                <a:off x="397" y="211"/>
                <a:ext cx="525" cy="480"/>
              </a:xfrm>
              <a:custGeom>
                <a:avLst/>
                <a:gdLst>
                  <a:gd name="T0" fmla="*/ 225 w 525"/>
                  <a:gd name="T1" fmla="*/ 217 h 480"/>
                  <a:gd name="T2" fmla="*/ 133 w 525"/>
                  <a:gd name="T3" fmla="*/ 0 h 480"/>
                  <a:gd name="T4" fmla="*/ 263 w 525"/>
                  <a:gd name="T5" fmla="*/ 193 h 480"/>
                  <a:gd name="T6" fmla="*/ 393 w 525"/>
                  <a:gd name="T7" fmla="*/ 0 h 480"/>
                  <a:gd name="T8" fmla="*/ 299 w 525"/>
                  <a:gd name="T9" fmla="*/ 217 h 480"/>
                  <a:gd name="T10" fmla="*/ 524 w 525"/>
                  <a:gd name="T11" fmla="*/ 240 h 480"/>
                  <a:gd name="T12" fmla="*/ 298 w 525"/>
                  <a:gd name="T13" fmla="*/ 262 h 480"/>
                  <a:gd name="T14" fmla="*/ 393 w 525"/>
                  <a:gd name="T15" fmla="*/ 479 h 480"/>
                  <a:gd name="T16" fmla="*/ 263 w 525"/>
                  <a:gd name="T17" fmla="*/ 286 h 480"/>
                  <a:gd name="T18" fmla="*/ 133 w 525"/>
                  <a:gd name="T19" fmla="*/ 479 h 480"/>
                  <a:gd name="T20" fmla="*/ 224 w 525"/>
                  <a:gd name="T21" fmla="*/ 263 h 480"/>
                  <a:gd name="T22" fmla="*/ 0 w 525"/>
                  <a:gd name="T23" fmla="*/ 240 h 480"/>
                  <a:gd name="T24" fmla="*/ 225 w 525"/>
                  <a:gd name="T25" fmla="*/ 217 h 4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525" h="480">
                    <a:moveTo>
                      <a:pt x="225" y="217"/>
                    </a:moveTo>
                    <a:lnTo>
                      <a:pt x="133" y="0"/>
                    </a:lnTo>
                    <a:lnTo>
                      <a:pt x="263" y="193"/>
                    </a:lnTo>
                    <a:lnTo>
                      <a:pt x="393" y="0"/>
                    </a:lnTo>
                    <a:lnTo>
                      <a:pt x="299" y="217"/>
                    </a:lnTo>
                    <a:lnTo>
                      <a:pt x="524" y="240"/>
                    </a:lnTo>
                    <a:lnTo>
                      <a:pt x="298" y="262"/>
                    </a:lnTo>
                    <a:lnTo>
                      <a:pt x="393" y="479"/>
                    </a:lnTo>
                    <a:lnTo>
                      <a:pt x="263" y="286"/>
                    </a:lnTo>
                    <a:lnTo>
                      <a:pt x="133" y="479"/>
                    </a:lnTo>
                    <a:lnTo>
                      <a:pt x="224" y="263"/>
                    </a:lnTo>
                    <a:lnTo>
                      <a:pt x="0" y="240"/>
                    </a:lnTo>
                    <a:lnTo>
                      <a:pt x="225" y="217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5" name="Freeform 11"/>
              <p:cNvSpPr>
                <a:spLocks/>
              </p:cNvSpPr>
              <p:nvPr/>
            </p:nvSpPr>
            <p:spPr bwMode="gray">
              <a:xfrm>
                <a:off x="469" y="276"/>
                <a:ext cx="382" cy="350"/>
              </a:xfrm>
              <a:custGeom>
                <a:avLst/>
                <a:gdLst>
                  <a:gd name="T0" fmla="*/ 153 w 382"/>
                  <a:gd name="T1" fmla="*/ 153 h 350"/>
                  <a:gd name="T2" fmla="*/ 95 w 382"/>
                  <a:gd name="T3" fmla="*/ 0 h 350"/>
                  <a:gd name="T4" fmla="*/ 191 w 382"/>
                  <a:gd name="T5" fmla="*/ 128 h 350"/>
                  <a:gd name="T6" fmla="*/ 284 w 382"/>
                  <a:gd name="T7" fmla="*/ 0 h 350"/>
                  <a:gd name="T8" fmla="*/ 227 w 382"/>
                  <a:gd name="T9" fmla="*/ 153 h 350"/>
                  <a:gd name="T10" fmla="*/ 381 w 382"/>
                  <a:gd name="T11" fmla="*/ 175 h 350"/>
                  <a:gd name="T12" fmla="*/ 226 w 382"/>
                  <a:gd name="T13" fmla="*/ 196 h 350"/>
                  <a:gd name="T14" fmla="*/ 284 w 382"/>
                  <a:gd name="T15" fmla="*/ 349 h 350"/>
                  <a:gd name="T16" fmla="*/ 191 w 382"/>
                  <a:gd name="T17" fmla="*/ 221 h 350"/>
                  <a:gd name="T18" fmla="*/ 95 w 382"/>
                  <a:gd name="T19" fmla="*/ 349 h 350"/>
                  <a:gd name="T20" fmla="*/ 152 w 382"/>
                  <a:gd name="T21" fmla="*/ 198 h 350"/>
                  <a:gd name="T22" fmla="*/ 0 w 382"/>
                  <a:gd name="T23" fmla="*/ 175 h 350"/>
                  <a:gd name="T24" fmla="*/ 153 w 382"/>
                  <a:gd name="T25" fmla="*/ 153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382" h="350">
                    <a:moveTo>
                      <a:pt x="153" y="153"/>
                    </a:moveTo>
                    <a:lnTo>
                      <a:pt x="95" y="0"/>
                    </a:lnTo>
                    <a:lnTo>
                      <a:pt x="191" y="128"/>
                    </a:lnTo>
                    <a:lnTo>
                      <a:pt x="284" y="0"/>
                    </a:lnTo>
                    <a:lnTo>
                      <a:pt x="227" y="153"/>
                    </a:lnTo>
                    <a:lnTo>
                      <a:pt x="381" y="175"/>
                    </a:lnTo>
                    <a:lnTo>
                      <a:pt x="226" y="196"/>
                    </a:lnTo>
                    <a:lnTo>
                      <a:pt x="284" y="349"/>
                    </a:lnTo>
                    <a:lnTo>
                      <a:pt x="191" y="221"/>
                    </a:lnTo>
                    <a:lnTo>
                      <a:pt x="95" y="349"/>
                    </a:lnTo>
                    <a:lnTo>
                      <a:pt x="152" y="198"/>
                    </a:lnTo>
                    <a:lnTo>
                      <a:pt x="0" y="175"/>
                    </a:lnTo>
                    <a:lnTo>
                      <a:pt x="153" y="153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folHlink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6" name="Freeform 12"/>
              <p:cNvSpPr>
                <a:spLocks/>
              </p:cNvSpPr>
              <p:nvPr/>
            </p:nvSpPr>
            <p:spPr bwMode="gray">
              <a:xfrm>
                <a:off x="525" y="285"/>
                <a:ext cx="270" cy="332"/>
              </a:xfrm>
              <a:custGeom>
                <a:avLst/>
                <a:gdLst>
                  <a:gd name="T0" fmla="*/ 0 w 270"/>
                  <a:gd name="T1" fmla="*/ 84 h 332"/>
                  <a:gd name="T2" fmla="*/ 122 w 270"/>
                  <a:gd name="T3" fmla="*/ 143 h 332"/>
                  <a:gd name="T4" fmla="*/ 135 w 270"/>
                  <a:gd name="T5" fmla="*/ 0 h 332"/>
                  <a:gd name="T6" fmla="*/ 147 w 270"/>
                  <a:gd name="T7" fmla="*/ 143 h 332"/>
                  <a:gd name="T8" fmla="*/ 268 w 270"/>
                  <a:gd name="T9" fmla="*/ 82 h 332"/>
                  <a:gd name="T10" fmla="*/ 159 w 270"/>
                  <a:gd name="T11" fmla="*/ 166 h 332"/>
                  <a:gd name="T12" fmla="*/ 269 w 270"/>
                  <a:gd name="T13" fmla="*/ 249 h 332"/>
                  <a:gd name="T14" fmla="*/ 147 w 270"/>
                  <a:gd name="T15" fmla="*/ 189 h 332"/>
                  <a:gd name="T16" fmla="*/ 135 w 270"/>
                  <a:gd name="T17" fmla="*/ 331 h 332"/>
                  <a:gd name="T18" fmla="*/ 122 w 270"/>
                  <a:gd name="T19" fmla="*/ 189 h 332"/>
                  <a:gd name="T20" fmla="*/ 0 w 270"/>
                  <a:gd name="T21" fmla="*/ 249 h 332"/>
                  <a:gd name="T22" fmla="*/ 110 w 270"/>
                  <a:gd name="T23" fmla="*/ 166 h 332"/>
                  <a:gd name="T24" fmla="*/ 0 w 270"/>
                  <a:gd name="T25" fmla="*/ 84 h 3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270" h="332">
                    <a:moveTo>
                      <a:pt x="0" y="84"/>
                    </a:moveTo>
                    <a:lnTo>
                      <a:pt x="122" y="143"/>
                    </a:lnTo>
                    <a:lnTo>
                      <a:pt x="135" y="0"/>
                    </a:lnTo>
                    <a:lnTo>
                      <a:pt x="147" y="143"/>
                    </a:lnTo>
                    <a:lnTo>
                      <a:pt x="268" y="82"/>
                    </a:lnTo>
                    <a:lnTo>
                      <a:pt x="159" y="166"/>
                    </a:lnTo>
                    <a:lnTo>
                      <a:pt x="269" y="249"/>
                    </a:lnTo>
                    <a:lnTo>
                      <a:pt x="147" y="189"/>
                    </a:lnTo>
                    <a:lnTo>
                      <a:pt x="135" y="331"/>
                    </a:lnTo>
                    <a:lnTo>
                      <a:pt x="122" y="189"/>
                    </a:lnTo>
                    <a:lnTo>
                      <a:pt x="0" y="249"/>
                    </a:lnTo>
                    <a:lnTo>
                      <a:pt x="110" y="166"/>
                    </a:lnTo>
                    <a:lnTo>
                      <a:pt x="0" y="84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37" name="Freeform 13"/>
              <p:cNvSpPr>
                <a:spLocks/>
              </p:cNvSpPr>
              <p:nvPr/>
            </p:nvSpPr>
            <p:spPr bwMode="gray">
              <a:xfrm>
                <a:off x="626" y="408"/>
                <a:ext cx="68" cy="85"/>
              </a:xfrm>
              <a:custGeom>
                <a:avLst/>
                <a:gdLst>
                  <a:gd name="T0" fmla="*/ 0 w 68"/>
                  <a:gd name="T1" fmla="*/ 20 h 85"/>
                  <a:gd name="T2" fmla="*/ 27 w 68"/>
                  <a:gd name="T3" fmla="*/ 30 h 85"/>
                  <a:gd name="T4" fmla="*/ 33 w 68"/>
                  <a:gd name="T5" fmla="*/ 0 h 85"/>
                  <a:gd name="T6" fmla="*/ 39 w 68"/>
                  <a:gd name="T7" fmla="*/ 30 h 85"/>
                  <a:gd name="T8" fmla="*/ 67 w 68"/>
                  <a:gd name="T9" fmla="*/ 20 h 85"/>
                  <a:gd name="T10" fmla="*/ 45 w 68"/>
                  <a:gd name="T11" fmla="*/ 42 h 85"/>
                  <a:gd name="T12" fmla="*/ 67 w 68"/>
                  <a:gd name="T13" fmla="*/ 62 h 85"/>
                  <a:gd name="T14" fmla="*/ 39 w 68"/>
                  <a:gd name="T15" fmla="*/ 52 h 85"/>
                  <a:gd name="T16" fmla="*/ 33 w 68"/>
                  <a:gd name="T17" fmla="*/ 84 h 85"/>
                  <a:gd name="T18" fmla="*/ 27 w 68"/>
                  <a:gd name="T19" fmla="*/ 52 h 85"/>
                  <a:gd name="T20" fmla="*/ 0 w 68"/>
                  <a:gd name="T21" fmla="*/ 62 h 85"/>
                  <a:gd name="T22" fmla="*/ 21 w 68"/>
                  <a:gd name="T23" fmla="*/ 42 h 85"/>
                  <a:gd name="T24" fmla="*/ 0 w 68"/>
                  <a:gd name="T25" fmla="*/ 20 h 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68" h="85">
                    <a:moveTo>
                      <a:pt x="0" y="20"/>
                    </a:moveTo>
                    <a:lnTo>
                      <a:pt x="27" y="30"/>
                    </a:lnTo>
                    <a:lnTo>
                      <a:pt x="33" y="0"/>
                    </a:lnTo>
                    <a:lnTo>
                      <a:pt x="39" y="30"/>
                    </a:lnTo>
                    <a:lnTo>
                      <a:pt x="67" y="20"/>
                    </a:lnTo>
                    <a:lnTo>
                      <a:pt x="45" y="42"/>
                    </a:lnTo>
                    <a:lnTo>
                      <a:pt x="67" y="62"/>
                    </a:lnTo>
                    <a:lnTo>
                      <a:pt x="39" y="52"/>
                    </a:lnTo>
                    <a:lnTo>
                      <a:pt x="33" y="84"/>
                    </a:lnTo>
                    <a:lnTo>
                      <a:pt x="27" y="52"/>
                    </a:lnTo>
                    <a:lnTo>
                      <a:pt x="0" y="62"/>
                    </a:lnTo>
                    <a:lnTo>
                      <a:pt x="21" y="42"/>
                    </a:lnTo>
                    <a:lnTo>
                      <a:pt x="0" y="20"/>
                    </a:lnTo>
                  </a:path>
                </a:pathLst>
              </a:custGeom>
              <a:solidFill>
                <a:srgbClr val="F9F9F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sp>
        <p:nvSpPr>
          <p:cNvPr id="1040" name="Rectangle 16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476250"/>
            <a:ext cx="70866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titulu.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endParaRPr lang="cs-CZ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i="0"/>
            </a:lvl1pPr>
          </a:lstStyle>
          <a:p>
            <a:endParaRPr lang="cs-CZ"/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4375B7DE-781E-4E13-8134-5DBA64E62C21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Ligázová</a:t>
            </a:r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 řetězová reakce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9552" y="1196752"/>
            <a:ext cx="8215312" cy="3384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Ligace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oligonukleotidových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sond, pokud dojde k jejich vazbě na cílovou sekvenci DNA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Vyžaduje 4 oligonukleotidy (LCR-primery)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Dva oligonukleotidy specificky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hybridizují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k jednomu a dva k protilehlému řetězci </a:t>
            </a: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835696" y="4869160"/>
            <a:ext cx="5976664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Ligace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termostabilní DNA-ligázou (z </a:t>
            </a:r>
            <a:r>
              <a:rPr lang="cs-CZ" sz="2800" b="1" dirty="0" err="1" smtClean="0">
                <a:solidFill>
                  <a:schemeClr val="tx1"/>
                </a:solidFill>
                <a:effectLst/>
                <a:latin typeface="Arial" charset="0"/>
              </a:rPr>
              <a:t>Thermus</a:t>
            </a:r>
            <a:r>
              <a:rPr lang="cs-CZ" sz="2800" b="1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800" b="1" dirty="0" err="1" smtClean="0">
                <a:solidFill>
                  <a:schemeClr val="tx1"/>
                </a:solidFill>
                <a:effectLst/>
                <a:latin typeface="Arial" charset="0"/>
              </a:rPr>
              <a:t>aquaticus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)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355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838423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Více o aplikacích LCR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899592" y="1556792"/>
            <a:ext cx="7711256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Wiedmann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et al. (1994): </a:t>
            </a:r>
            <a:r>
              <a:rPr lang="en-GB" sz="2800" b="1" i="0" dirty="0">
                <a:solidFill>
                  <a:schemeClr val="tx1"/>
                </a:solidFill>
                <a:effectLst/>
                <a:latin typeface="Arial" charset="0"/>
              </a:rPr>
              <a:t>Ligase chain reaction (LCR</a:t>
            </a:r>
            <a:r>
              <a:rPr lang="en-GB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)-overview </a:t>
            </a:r>
            <a:r>
              <a:rPr lang="en-GB" sz="2800" b="1" i="0" dirty="0">
                <a:solidFill>
                  <a:schemeClr val="tx1"/>
                </a:solidFill>
                <a:effectLst/>
                <a:latin typeface="Arial" charset="0"/>
              </a:rPr>
              <a:t>and applications</a:t>
            </a:r>
            <a:r>
              <a:rPr lang="en-GB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.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pt-BR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Genome 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charset="0"/>
              </a:rPr>
              <a:t>Res. </a:t>
            </a:r>
            <a:r>
              <a:rPr lang="pt-BR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3</a:t>
            </a:r>
            <a:r>
              <a:rPr lang="pt-BR" sz="2800" b="1" i="0" dirty="0">
                <a:solidFill>
                  <a:schemeClr val="tx1"/>
                </a:solidFill>
                <a:effectLst/>
                <a:latin typeface="Arial" charset="0"/>
              </a:rPr>
              <a:t>: S51-S64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12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1993" y="214313"/>
            <a:ext cx="7710487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Zopakujme si, co je to </a:t>
            </a:r>
            <a:r>
              <a:rPr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ligace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pic>
        <p:nvPicPr>
          <p:cNvPr id="5" name="Picture 3" descr="MCAN00610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03" y="396875"/>
            <a:ext cx="1060450" cy="166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259632" y="1052736"/>
            <a:ext cx="7739856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49263" indent="-449263">
              <a:spcBef>
                <a:spcPct val="20000"/>
              </a:spcBef>
              <a:buFont typeface="Wingdings" pitchFamily="2" charset="2"/>
              <a:buNone/>
            </a:pPr>
            <a:r>
              <a:rPr kumimoji="1" lang="cs-CZ" b="1" dirty="0">
                <a:solidFill>
                  <a:srgbClr val="FF6600"/>
                </a:solidFill>
                <a:latin typeface="Arial" charset="0"/>
              </a:rPr>
              <a:t>T4 DNA ligáza (</a:t>
            </a:r>
            <a:r>
              <a:rPr kumimoji="1" lang="cs-CZ" b="1" i="1" dirty="0">
                <a:solidFill>
                  <a:srgbClr val="FF6600"/>
                </a:solidFill>
                <a:latin typeface="Arial" charset="0"/>
              </a:rPr>
              <a:t>E. coli</a:t>
            </a:r>
            <a:r>
              <a:rPr kumimoji="1" lang="cs-CZ" b="1" dirty="0">
                <a:solidFill>
                  <a:srgbClr val="FF6600"/>
                </a:solidFill>
                <a:latin typeface="Arial" charset="0"/>
              </a:rPr>
              <a:t> infikované bakteriofágem T4)</a:t>
            </a:r>
          </a:p>
        </p:txBody>
      </p:sp>
      <p:grpSp>
        <p:nvGrpSpPr>
          <p:cNvPr id="7" name="Group 4"/>
          <p:cNvGrpSpPr>
            <a:grpSpLocks/>
          </p:cNvGrpSpPr>
          <p:nvPr/>
        </p:nvGrpSpPr>
        <p:grpSpPr bwMode="auto">
          <a:xfrm>
            <a:off x="539750" y="2060575"/>
            <a:ext cx="3311525" cy="1970088"/>
            <a:chOff x="884" y="1298"/>
            <a:chExt cx="2086" cy="1241"/>
          </a:xfrm>
        </p:grpSpPr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929" y="1298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5´</a:t>
              </a:r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884" y="2251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3´</a:t>
              </a: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975" y="1706"/>
              <a:ext cx="907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975" y="2115"/>
              <a:ext cx="1542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1882" y="1480"/>
              <a:ext cx="453" cy="40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b="1">
                  <a:solidFill>
                    <a:srgbClr val="FF0000"/>
                  </a:solidFill>
                  <a:latin typeface="Arial" charset="0"/>
                </a:rPr>
                <a:t>OH</a:t>
              </a: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2517" y="1933"/>
              <a:ext cx="453" cy="40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b="1">
                  <a:solidFill>
                    <a:srgbClr val="FF0000"/>
                  </a:solidFill>
                  <a:latin typeface="Arial" charset="0"/>
                </a:rPr>
                <a:t>P</a:t>
              </a:r>
            </a:p>
          </p:txBody>
        </p:sp>
      </p:grpSp>
      <p:grpSp>
        <p:nvGrpSpPr>
          <p:cNvPr id="14" name="Group 11"/>
          <p:cNvGrpSpPr>
            <a:grpSpLocks/>
          </p:cNvGrpSpPr>
          <p:nvPr/>
        </p:nvGrpSpPr>
        <p:grpSpPr bwMode="auto">
          <a:xfrm>
            <a:off x="3924300" y="2133600"/>
            <a:ext cx="4537075" cy="1897063"/>
            <a:chOff x="2472" y="1344"/>
            <a:chExt cx="2858" cy="1195"/>
          </a:xfrm>
        </p:grpSpPr>
        <p:sp>
          <p:nvSpPr>
            <p:cNvPr id="15" name="Text Box 12"/>
            <p:cNvSpPr txBox="1">
              <a:spLocks noChangeArrowheads="1"/>
            </p:cNvSpPr>
            <p:nvPr/>
          </p:nvSpPr>
          <p:spPr bwMode="auto">
            <a:xfrm>
              <a:off x="4966" y="134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3´</a:t>
              </a:r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012" y="2251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5´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925" y="1706"/>
              <a:ext cx="2268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>
              <a:off x="3697" y="2115"/>
              <a:ext cx="1496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Oval 16"/>
            <p:cNvSpPr>
              <a:spLocks noChangeArrowheads="1"/>
            </p:cNvSpPr>
            <p:nvPr/>
          </p:nvSpPr>
          <p:spPr bwMode="auto">
            <a:xfrm>
              <a:off x="3243" y="1933"/>
              <a:ext cx="453" cy="40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b="1">
                  <a:solidFill>
                    <a:srgbClr val="FF0000"/>
                  </a:solidFill>
                  <a:latin typeface="Arial" charset="0"/>
                </a:rPr>
                <a:t>OH</a:t>
              </a:r>
            </a:p>
          </p:txBody>
        </p:sp>
        <p:sp>
          <p:nvSpPr>
            <p:cNvPr id="20" name="Oval 17"/>
            <p:cNvSpPr>
              <a:spLocks noChangeArrowheads="1"/>
            </p:cNvSpPr>
            <p:nvPr/>
          </p:nvSpPr>
          <p:spPr bwMode="auto">
            <a:xfrm>
              <a:off x="2472" y="1525"/>
              <a:ext cx="453" cy="40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cs-CZ" b="1">
                  <a:solidFill>
                    <a:srgbClr val="FF0000"/>
                  </a:solidFill>
                  <a:latin typeface="Arial" charset="0"/>
                </a:rPr>
                <a:t>P</a:t>
              </a:r>
            </a:p>
          </p:txBody>
        </p:sp>
      </p:grpSp>
      <p:sp>
        <p:nvSpPr>
          <p:cNvPr id="21" name="Line 18"/>
          <p:cNvSpPr>
            <a:spLocks noChangeShapeType="1"/>
          </p:cNvSpPr>
          <p:nvPr/>
        </p:nvSpPr>
        <p:spPr bwMode="auto">
          <a:xfrm>
            <a:off x="4284663" y="3716338"/>
            <a:ext cx="0" cy="1152525"/>
          </a:xfrm>
          <a:prstGeom prst="line">
            <a:avLst/>
          </a:prstGeom>
          <a:noFill/>
          <a:ln w="63500">
            <a:solidFill>
              <a:srgbClr val="FF66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2" name="Group 19"/>
          <p:cNvGrpSpPr>
            <a:grpSpLocks/>
          </p:cNvGrpSpPr>
          <p:nvPr/>
        </p:nvGrpSpPr>
        <p:grpSpPr bwMode="auto">
          <a:xfrm>
            <a:off x="755650" y="4914900"/>
            <a:ext cx="7634288" cy="1970088"/>
            <a:chOff x="476" y="3096"/>
            <a:chExt cx="4809" cy="1241"/>
          </a:xfrm>
        </p:grpSpPr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521" y="3096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5´</a:t>
              </a:r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476" y="4049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3´</a:t>
              </a:r>
            </a:p>
          </p:txBody>
        </p:sp>
        <p:sp>
          <p:nvSpPr>
            <p:cNvPr id="25" name="Line 22"/>
            <p:cNvSpPr>
              <a:spLocks noChangeShapeType="1"/>
            </p:cNvSpPr>
            <p:nvPr/>
          </p:nvSpPr>
          <p:spPr bwMode="auto">
            <a:xfrm>
              <a:off x="567" y="3504"/>
              <a:ext cx="4670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Line 23"/>
            <p:cNvSpPr>
              <a:spLocks noChangeShapeType="1"/>
            </p:cNvSpPr>
            <p:nvPr/>
          </p:nvSpPr>
          <p:spPr bwMode="auto">
            <a:xfrm>
              <a:off x="567" y="3913"/>
              <a:ext cx="4670" cy="0"/>
            </a:xfrm>
            <a:prstGeom prst="line">
              <a:avLst/>
            </a:prstGeom>
            <a:noFill/>
            <a:ln w="1270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Text Box 24"/>
            <p:cNvSpPr txBox="1">
              <a:spLocks noChangeArrowheads="1"/>
            </p:cNvSpPr>
            <p:nvPr/>
          </p:nvSpPr>
          <p:spPr bwMode="auto">
            <a:xfrm>
              <a:off x="4966" y="3097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3´</a:t>
              </a:r>
            </a:p>
          </p:txBody>
        </p:sp>
        <p:sp>
          <p:nvSpPr>
            <p:cNvPr id="28" name="Text Box 25"/>
            <p:cNvSpPr txBox="1">
              <a:spLocks noChangeArrowheads="1"/>
            </p:cNvSpPr>
            <p:nvPr/>
          </p:nvSpPr>
          <p:spPr bwMode="auto">
            <a:xfrm>
              <a:off x="4967" y="4004"/>
              <a:ext cx="31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>
                  <a:solidFill>
                    <a:srgbClr val="FFFF00"/>
                  </a:solidFill>
                  <a:latin typeface="Arial" charset="0"/>
                </a:rPr>
                <a:t>5´</a:t>
              </a:r>
            </a:p>
          </p:txBody>
        </p:sp>
      </p:grp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4787900" y="4292600"/>
            <a:ext cx="1655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>
                <a:solidFill>
                  <a:srgbClr val="FF6600"/>
                </a:solidFill>
                <a:latin typeface="Arial" charset="0"/>
              </a:rPr>
              <a:t>+ 2 x ATP</a:t>
            </a:r>
          </a:p>
        </p:txBody>
      </p:sp>
    </p:spTree>
    <p:extLst>
      <p:ext uri="{BB962C8B-B14F-4D97-AF65-F5344CB8AC3E}">
        <p14:creationId xmlns:p14="http://schemas.microsoft.com/office/powerpoint/2010/main" val="18639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820150" cy="576262"/>
          </a:xfrm>
        </p:spPr>
        <p:txBody>
          <a:bodyPr/>
          <a:lstStyle/>
          <a:p>
            <a:pPr algn="ctr"/>
            <a:r>
              <a:rPr kumimoji="0"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Mechanismus </a:t>
            </a:r>
            <a:r>
              <a:rPr kumimoji="0"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ligace</a:t>
            </a:r>
            <a:endParaRPr kumimoji="0" lang="cs-CZ" sz="3600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75107" name="Text Box 3"/>
          <p:cNvSpPr txBox="1">
            <a:spLocks noChangeArrowheads="1"/>
          </p:cNvSpPr>
          <p:nvPr/>
        </p:nvSpPr>
        <p:spPr bwMode="auto">
          <a:xfrm>
            <a:off x="323850" y="1484313"/>
            <a:ext cx="3887788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cs-CZ" sz="2800" b="1" dirty="0">
                <a:solidFill>
                  <a:srgbClr val="00FF00"/>
                </a:solidFill>
                <a:latin typeface="Courier New" pitchFamily="49" charset="0"/>
              </a:rPr>
              <a:t>5´... </a:t>
            </a:r>
            <a:r>
              <a:rPr lang="cs-CZ" sz="2800" b="1" dirty="0" smtClean="0">
                <a:solidFill>
                  <a:srgbClr val="00FF00"/>
                </a:solidFill>
                <a:latin typeface="Courier New" pitchFamily="49" charset="0"/>
              </a:rPr>
              <a:t>GA</a:t>
            </a:r>
            <a:endParaRPr lang="cs-CZ" sz="2800" b="1" dirty="0">
              <a:solidFill>
                <a:srgbClr val="00FF00"/>
              </a:solidFill>
              <a:latin typeface="Courier New" pitchFamily="49" charset="0"/>
            </a:endParaRPr>
          </a:p>
          <a:p>
            <a:pPr algn="l">
              <a:spcBef>
                <a:spcPct val="50000"/>
              </a:spcBef>
            </a:pPr>
            <a:r>
              <a:rPr lang="cs-CZ" sz="2800" b="1" dirty="0">
                <a:solidFill>
                  <a:srgbClr val="00FF00"/>
                </a:solidFill>
                <a:latin typeface="Courier New" pitchFamily="49" charset="0"/>
              </a:rPr>
              <a:t>3´... CTTA </a:t>
            </a:r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4787901" y="1484313"/>
            <a:ext cx="3960564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2800" b="1" dirty="0" smtClean="0">
                <a:solidFill>
                  <a:srgbClr val="FF6600"/>
                </a:solidFill>
                <a:latin typeface="Courier New" pitchFamily="49" charset="0"/>
              </a:rPr>
              <a:t>ATTC</a:t>
            </a:r>
            <a:r>
              <a:rPr lang="cs-CZ" sz="2800" b="1" dirty="0" smtClean="0">
                <a:solidFill>
                  <a:srgbClr val="00FF00"/>
                </a:solidFill>
                <a:latin typeface="Courier New" pitchFamily="49" charset="0"/>
              </a:rPr>
              <a:t> </a:t>
            </a:r>
            <a:r>
              <a:rPr lang="cs-CZ" sz="2800" b="1" dirty="0">
                <a:solidFill>
                  <a:srgbClr val="00FF00"/>
                </a:solidFill>
                <a:latin typeface="Courier New" pitchFamily="49" charset="0"/>
              </a:rPr>
              <a:t>... 3´</a:t>
            </a:r>
          </a:p>
          <a:p>
            <a:pPr algn="r">
              <a:spcBef>
                <a:spcPct val="50000"/>
              </a:spcBef>
            </a:pPr>
            <a:r>
              <a:rPr lang="cs-CZ" sz="2800" b="1" dirty="0" smtClean="0">
                <a:solidFill>
                  <a:srgbClr val="FF6600"/>
                </a:solidFill>
                <a:latin typeface="Courier New" pitchFamily="49" charset="0"/>
              </a:rPr>
              <a:t>AG</a:t>
            </a:r>
            <a:r>
              <a:rPr lang="cs-CZ" sz="2800" b="1" dirty="0" smtClean="0">
                <a:solidFill>
                  <a:srgbClr val="00FF00"/>
                </a:solidFill>
                <a:latin typeface="Courier New" pitchFamily="49" charset="0"/>
              </a:rPr>
              <a:t> </a:t>
            </a:r>
            <a:r>
              <a:rPr lang="cs-CZ" sz="2800" b="1" dirty="0">
                <a:solidFill>
                  <a:srgbClr val="00FF00"/>
                </a:solidFill>
                <a:latin typeface="Courier New" pitchFamily="49" charset="0"/>
              </a:rPr>
              <a:t>... 5´</a:t>
            </a:r>
          </a:p>
        </p:txBody>
      </p:sp>
      <p:grpSp>
        <p:nvGrpSpPr>
          <p:cNvPr id="175109" name="Group 5"/>
          <p:cNvGrpSpPr>
            <a:grpSpLocks/>
          </p:cNvGrpSpPr>
          <p:nvPr/>
        </p:nvGrpSpPr>
        <p:grpSpPr bwMode="auto">
          <a:xfrm>
            <a:off x="3203575" y="2852738"/>
            <a:ext cx="3889375" cy="889000"/>
            <a:chOff x="2018" y="1797"/>
            <a:chExt cx="2450" cy="560"/>
          </a:xfrm>
        </p:grpSpPr>
        <p:sp>
          <p:nvSpPr>
            <p:cNvPr id="175110" name="Line 6"/>
            <p:cNvSpPr>
              <a:spLocks noChangeShapeType="1"/>
            </p:cNvSpPr>
            <p:nvPr/>
          </p:nvSpPr>
          <p:spPr bwMode="auto">
            <a:xfrm flipH="1">
              <a:off x="2018" y="1797"/>
              <a:ext cx="771" cy="499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i="0"/>
            </a:p>
          </p:txBody>
        </p:sp>
        <p:sp>
          <p:nvSpPr>
            <p:cNvPr id="175111" name="Text Box 7"/>
            <p:cNvSpPr txBox="1">
              <a:spLocks noChangeArrowheads="1"/>
            </p:cNvSpPr>
            <p:nvPr/>
          </p:nvSpPr>
          <p:spPr bwMode="auto">
            <a:xfrm>
              <a:off x="2472" y="2069"/>
              <a:ext cx="199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cs-CZ" b="1" i="0" dirty="0">
                  <a:latin typeface="Arial" charset="0"/>
                </a:rPr>
                <a:t>samovolné připojení</a:t>
              </a:r>
            </a:p>
          </p:txBody>
        </p:sp>
      </p:grpSp>
      <p:grpSp>
        <p:nvGrpSpPr>
          <p:cNvPr id="175112" name="Group 8"/>
          <p:cNvGrpSpPr>
            <a:grpSpLocks/>
          </p:cNvGrpSpPr>
          <p:nvPr/>
        </p:nvGrpSpPr>
        <p:grpSpPr bwMode="auto">
          <a:xfrm>
            <a:off x="684213" y="4941886"/>
            <a:ext cx="2879725" cy="1590674"/>
            <a:chOff x="431" y="3113"/>
            <a:chExt cx="1814" cy="1002"/>
          </a:xfrm>
        </p:grpSpPr>
        <p:sp>
          <p:nvSpPr>
            <p:cNvPr id="175113" name="Line 9"/>
            <p:cNvSpPr>
              <a:spLocks noChangeShapeType="1"/>
            </p:cNvSpPr>
            <p:nvPr/>
          </p:nvSpPr>
          <p:spPr bwMode="auto">
            <a:xfrm>
              <a:off x="1610" y="3113"/>
              <a:ext cx="635" cy="725"/>
            </a:xfrm>
            <a:prstGeom prst="line">
              <a:avLst/>
            </a:prstGeom>
            <a:noFill/>
            <a:ln w="635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i="0"/>
            </a:p>
          </p:txBody>
        </p:sp>
        <p:sp>
          <p:nvSpPr>
            <p:cNvPr id="175114" name="Text Box 10"/>
            <p:cNvSpPr txBox="1">
              <a:spLocks noChangeArrowheads="1"/>
            </p:cNvSpPr>
            <p:nvPr/>
          </p:nvSpPr>
          <p:spPr bwMode="auto">
            <a:xfrm>
              <a:off x="431" y="3475"/>
              <a:ext cx="1633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 i="0">
                  <a:latin typeface="Arial" charset="0"/>
                </a:rPr>
                <a:t>spojení ligázou</a:t>
              </a:r>
            </a:p>
            <a:p>
              <a:pPr algn="ctr">
                <a:spcBef>
                  <a:spcPct val="50000"/>
                </a:spcBef>
              </a:pPr>
              <a:r>
                <a:rPr lang="cs-CZ" b="1" i="0">
                  <a:latin typeface="Arial" charset="0"/>
                </a:rPr>
                <a:t>+ 2 x ATP</a:t>
              </a:r>
            </a:p>
          </p:txBody>
        </p:sp>
      </p:grpSp>
      <p:sp>
        <p:nvSpPr>
          <p:cNvPr id="175115" name="Text Box 11"/>
          <p:cNvSpPr txBox="1">
            <a:spLocks noChangeArrowheads="1"/>
          </p:cNvSpPr>
          <p:nvPr/>
        </p:nvSpPr>
        <p:spPr bwMode="auto">
          <a:xfrm>
            <a:off x="3708400" y="5516563"/>
            <a:ext cx="5183188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00FF00"/>
                </a:solidFill>
                <a:latin typeface="Courier New" pitchFamily="49" charset="0"/>
              </a:rPr>
              <a:t>5´... GA</a:t>
            </a:r>
            <a:r>
              <a:rPr lang="cs-CZ" sz="2800" b="1">
                <a:solidFill>
                  <a:srgbClr val="FF6600"/>
                </a:solidFill>
                <a:latin typeface="Courier New" pitchFamily="49" charset="0"/>
              </a:rPr>
              <a:t>ATTC</a:t>
            </a:r>
            <a:r>
              <a:rPr lang="cs-CZ" sz="2800" b="1">
                <a:solidFill>
                  <a:srgbClr val="00FF00"/>
                </a:solidFill>
                <a:latin typeface="Courier New" pitchFamily="49" charset="0"/>
              </a:rPr>
              <a:t> ... 3´</a:t>
            </a:r>
          </a:p>
          <a:p>
            <a:pPr algn="ctr">
              <a:spcBef>
                <a:spcPct val="50000"/>
              </a:spcBef>
            </a:pPr>
            <a:r>
              <a:rPr lang="cs-CZ" sz="2800" b="1">
                <a:solidFill>
                  <a:srgbClr val="00FF00"/>
                </a:solidFill>
                <a:latin typeface="Courier New" pitchFamily="49" charset="0"/>
              </a:rPr>
              <a:t>3´... CTTA</a:t>
            </a:r>
            <a:r>
              <a:rPr lang="cs-CZ" sz="2800" b="1">
                <a:solidFill>
                  <a:srgbClr val="FF6600"/>
                </a:solidFill>
                <a:latin typeface="Courier New" pitchFamily="49" charset="0"/>
              </a:rPr>
              <a:t>AG</a:t>
            </a:r>
            <a:r>
              <a:rPr lang="cs-CZ" sz="2800" b="1">
                <a:solidFill>
                  <a:srgbClr val="00FF00"/>
                </a:solidFill>
                <a:latin typeface="Courier New" pitchFamily="49" charset="0"/>
              </a:rPr>
              <a:t> ... 5´</a:t>
            </a:r>
          </a:p>
        </p:txBody>
      </p:sp>
      <p:grpSp>
        <p:nvGrpSpPr>
          <p:cNvPr id="175116" name="Group 12"/>
          <p:cNvGrpSpPr>
            <a:grpSpLocks/>
          </p:cNvGrpSpPr>
          <p:nvPr/>
        </p:nvGrpSpPr>
        <p:grpSpPr bwMode="auto">
          <a:xfrm>
            <a:off x="179388" y="3708400"/>
            <a:ext cx="5183187" cy="1160463"/>
            <a:chOff x="113" y="2336"/>
            <a:chExt cx="3265" cy="731"/>
          </a:xfrm>
        </p:grpSpPr>
        <p:sp>
          <p:nvSpPr>
            <p:cNvPr id="175117" name="Text Box 13"/>
            <p:cNvSpPr txBox="1">
              <a:spLocks noChangeArrowheads="1"/>
            </p:cNvSpPr>
            <p:nvPr/>
          </p:nvSpPr>
          <p:spPr bwMode="auto">
            <a:xfrm>
              <a:off x="113" y="2336"/>
              <a:ext cx="3265" cy="7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800" b="1">
                  <a:solidFill>
                    <a:srgbClr val="00FF00"/>
                  </a:solidFill>
                  <a:latin typeface="Courier New" pitchFamily="49" charset="0"/>
                </a:rPr>
                <a:t>5´... GA </a:t>
              </a:r>
              <a:r>
                <a:rPr lang="cs-CZ" sz="2800" b="1">
                  <a:solidFill>
                    <a:srgbClr val="FF6600"/>
                  </a:solidFill>
                  <a:latin typeface="Courier New" pitchFamily="49" charset="0"/>
                </a:rPr>
                <a:t>ATTC</a:t>
              </a:r>
              <a:r>
                <a:rPr lang="cs-CZ" sz="2800" b="1">
                  <a:solidFill>
                    <a:srgbClr val="00FF00"/>
                  </a:solidFill>
                  <a:latin typeface="Courier New" pitchFamily="49" charset="0"/>
                </a:rPr>
                <a:t> ... 3´</a:t>
              </a:r>
            </a:p>
            <a:p>
              <a:pPr algn="ctr">
                <a:spcBef>
                  <a:spcPct val="50000"/>
                </a:spcBef>
              </a:pPr>
              <a:r>
                <a:rPr lang="cs-CZ" sz="2800" b="1">
                  <a:solidFill>
                    <a:srgbClr val="00FF00"/>
                  </a:solidFill>
                  <a:latin typeface="Courier New" pitchFamily="49" charset="0"/>
                </a:rPr>
                <a:t>3´... CTTA </a:t>
              </a:r>
              <a:r>
                <a:rPr lang="cs-CZ" sz="2800" b="1">
                  <a:solidFill>
                    <a:srgbClr val="FF6600"/>
                  </a:solidFill>
                  <a:latin typeface="Courier New" pitchFamily="49" charset="0"/>
                </a:rPr>
                <a:t>AG</a:t>
              </a:r>
              <a:r>
                <a:rPr lang="cs-CZ" sz="2800" b="1">
                  <a:solidFill>
                    <a:srgbClr val="00FF00"/>
                  </a:solidFill>
                  <a:latin typeface="Courier New" pitchFamily="49" charset="0"/>
                </a:rPr>
                <a:t> ... 5´</a:t>
              </a:r>
            </a:p>
          </p:txBody>
        </p:sp>
        <p:sp>
          <p:nvSpPr>
            <p:cNvPr id="175118" name="Line 14"/>
            <p:cNvSpPr>
              <a:spLocks noChangeShapeType="1"/>
            </p:cNvSpPr>
            <p:nvPr/>
          </p:nvSpPr>
          <p:spPr bwMode="auto">
            <a:xfrm flipV="1">
              <a:off x="1564" y="2609"/>
              <a:ext cx="9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5119" name="Line 15"/>
            <p:cNvSpPr>
              <a:spLocks noChangeShapeType="1"/>
            </p:cNvSpPr>
            <p:nvPr/>
          </p:nvSpPr>
          <p:spPr bwMode="auto">
            <a:xfrm flipV="1">
              <a:off x="1700" y="2609"/>
              <a:ext cx="91" cy="1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120" name="Group 16"/>
          <p:cNvGrpSpPr>
            <a:grpSpLocks/>
          </p:cNvGrpSpPr>
          <p:nvPr/>
        </p:nvGrpSpPr>
        <p:grpSpPr bwMode="auto">
          <a:xfrm>
            <a:off x="2195513" y="1001713"/>
            <a:ext cx="935037" cy="668337"/>
            <a:chOff x="1383" y="631"/>
            <a:chExt cx="589" cy="421"/>
          </a:xfrm>
        </p:grpSpPr>
        <p:sp>
          <p:nvSpPr>
            <p:cNvPr id="175121" name="Text Box 17"/>
            <p:cNvSpPr txBox="1">
              <a:spLocks noChangeArrowheads="1"/>
            </p:cNvSpPr>
            <p:nvPr/>
          </p:nvSpPr>
          <p:spPr bwMode="auto">
            <a:xfrm>
              <a:off x="1519" y="631"/>
              <a:ext cx="453" cy="304"/>
            </a:xfrm>
            <a:prstGeom prst="rect">
              <a:avLst/>
            </a:prstGeom>
            <a:noFill/>
            <a:ln w="25400">
              <a:solidFill>
                <a:srgbClr val="00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>
                  <a:solidFill>
                    <a:srgbClr val="00FF00"/>
                  </a:solidFill>
                  <a:latin typeface="Courier New" pitchFamily="49" charset="0"/>
                </a:rPr>
                <a:t>OH</a:t>
              </a:r>
            </a:p>
          </p:txBody>
        </p:sp>
        <p:sp>
          <p:nvSpPr>
            <p:cNvPr id="175122" name="Line 18"/>
            <p:cNvSpPr>
              <a:spLocks noChangeShapeType="1"/>
            </p:cNvSpPr>
            <p:nvPr/>
          </p:nvSpPr>
          <p:spPr bwMode="auto">
            <a:xfrm flipV="1">
              <a:off x="1383" y="935"/>
              <a:ext cx="136" cy="117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123" name="Group 19"/>
          <p:cNvGrpSpPr>
            <a:grpSpLocks/>
          </p:cNvGrpSpPr>
          <p:nvPr/>
        </p:nvGrpSpPr>
        <p:grpSpPr bwMode="auto">
          <a:xfrm>
            <a:off x="5797550" y="2522538"/>
            <a:ext cx="935038" cy="668337"/>
            <a:chOff x="3652" y="1589"/>
            <a:chExt cx="589" cy="421"/>
          </a:xfrm>
        </p:grpSpPr>
        <p:sp>
          <p:nvSpPr>
            <p:cNvPr id="175124" name="Text Box 20"/>
            <p:cNvSpPr txBox="1">
              <a:spLocks noChangeArrowheads="1"/>
            </p:cNvSpPr>
            <p:nvPr/>
          </p:nvSpPr>
          <p:spPr bwMode="auto">
            <a:xfrm>
              <a:off x="3652" y="1706"/>
              <a:ext cx="453" cy="304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>
                  <a:solidFill>
                    <a:srgbClr val="FF6600"/>
                  </a:solidFill>
                  <a:latin typeface="Courier New" pitchFamily="49" charset="0"/>
                </a:rPr>
                <a:t>OH</a:t>
              </a:r>
            </a:p>
          </p:txBody>
        </p:sp>
        <p:sp>
          <p:nvSpPr>
            <p:cNvPr id="175125" name="Line 21"/>
            <p:cNvSpPr>
              <a:spLocks noChangeShapeType="1"/>
            </p:cNvSpPr>
            <p:nvPr/>
          </p:nvSpPr>
          <p:spPr bwMode="auto">
            <a:xfrm flipV="1">
              <a:off x="4105" y="1589"/>
              <a:ext cx="136" cy="117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126" name="Group 22"/>
          <p:cNvGrpSpPr>
            <a:grpSpLocks/>
          </p:cNvGrpSpPr>
          <p:nvPr/>
        </p:nvGrpSpPr>
        <p:grpSpPr bwMode="auto">
          <a:xfrm>
            <a:off x="2627313" y="2420938"/>
            <a:ext cx="720725" cy="698500"/>
            <a:chOff x="1655" y="1525"/>
            <a:chExt cx="454" cy="440"/>
          </a:xfrm>
        </p:grpSpPr>
        <p:sp>
          <p:nvSpPr>
            <p:cNvPr id="175127" name="Text Box 23"/>
            <p:cNvSpPr txBox="1">
              <a:spLocks noChangeArrowheads="1"/>
            </p:cNvSpPr>
            <p:nvPr/>
          </p:nvSpPr>
          <p:spPr bwMode="auto">
            <a:xfrm>
              <a:off x="1837" y="1661"/>
              <a:ext cx="272" cy="304"/>
            </a:xfrm>
            <a:prstGeom prst="rect">
              <a:avLst/>
            </a:prstGeom>
            <a:noFill/>
            <a:ln w="25400">
              <a:solidFill>
                <a:srgbClr val="00FF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>
                  <a:solidFill>
                    <a:srgbClr val="00FF00"/>
                  </a:solidFill>
                  <a:latin typeface="Courier New" pitchFamily="49" charset="0"/>
                </a:rPr>
                <a:t>P</a:t>
              </a:r>
            </a:p>
          </p:txBody>
        </p:sp>
        <p:sp>
          <p:nvSpPr>
            <p:cNvPr id="175128" name="Line 24"/>
            <p:cNvSpPr>
              <a:spLocks noChangeShapeType="1"/>
            </p:cNvSpPr>
            <p:nvPr/>
          </p:nvSpPr>
          <p:spPr bwMode="auto">
            <a:xfrm flipH="1" flipV="1">
              <a:off x="1655" y="1525"/>
              <a:ext cx="180" cy="136"/>
            </a:xfrm>
            <a:prstGeom prst="line">
              <a:avLst/>
            </a:prstGeom>
            <a:noFill/>
            <a:ln w="254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75129" name="Group 25"/>
          <p:cNvGrpSpPr>
            <a:grpSpLocks/>
          </p:cNvGrpSpPr>
          <p:nvPr/>
        </p:nvGrpSpPr>
        <p:grpSpPr bwMode="auto">
          <a:xfrm>
            <a:off x="5580063" y="1001713"/>
            <a:ext cx="720725" cy="698500"/>
            <a:chOff x="3515" y="631"/>
            <a:chExt cx="454" cy="440"/>
          </a:xfrm>
        </p:grpSpPr>
        <p:sp>
          <p:nvSpPr>
            <p:cNvPr id="175130" name="Text Box 26"/>
            <p:cNvSpPr txBox="1">
              <a:spLocks noChangeArrowheads="1"/>
            </p:cNvSpPr>
            <p:nvPr/>
          </p:nvSpPr>
          <p:spPr bwMode="auto">
            <a:xfrm>
              <a:off x="3515" y="631"/>
              <a:ext cx="272" cy="304"/>
            </a:xfrm>
            <a:prstGeom prst="rect">
              <a:avLst/>
            </a:prstGeom>
            <a:noFill/>
            <a:ln w="25400">
              <a:solidFill>
                <a:srgbClr val="FF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b="1">
                  <a:solidFill>
                    <a:srgbClr val="FF6600"/>
                  </a:solidFill>
                  <a:latin typeface="Courier New" pitchFamily="49" charset="0"/>
                </a:rPr>
                <a:t>P</a:t>
              </a:r>
            </a:p>
          </p:txBody>
        </p:sp>
        <p:sp>
          <p:nvSpPr>
            <p:cNvPr id="175131" name="Line 27"/>
            <p:cNvSpPr>
              <a:spLocks noChangeShapeType="1"/>
            </p:cNvSpPr>
            <p:nvPr/>
          </p:nvSpPr>
          <p:spPr bwMode="auto">
            <a:xfrm flipH="1" flipV="1">
              <a:off x="3789" y="935"/>
              <a:ext cx="180" cy="136"/>
            </a:xfrm>
            <a:prstGeom prst="line">
              <a:avLst/>
            </a:prstGeom>
            <a:noFill/>
            <a:ln w="25400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88627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5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75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/>
      <p:bldP spid="175108" grpId="0"/>
      <p:bldP spid="1751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>
                <a:solidFill>
                  <a:srgbClr val="FFFF00"/>
                </a:solidFill>
                <a:effectLst/>
                <a:latin typeface="Arial" charset="0"/>
              </a:rPr>
              <a:t>L</a:t>
            </a:r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CR </a:t>
            </a:r>
            <a:r>
              <a:rPr lang="cs-CZ" sz="3600" b="1" dirty="0">
                <a:solidFill>
                  <a:srgbClr val="FFFF00"/>
                </a:solidFill>
                <a:effectLst/>
                <a:latin typeface="Arial" charset="0"/>
              </a:rPr>
              <a:t>probíhá v cyklech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40094275"/>
              </p:ext>
            </p:extLst>
          </p:nvPr>
        </p:nvGraphicFramePr>
        <p:xfrm>
          <a:off x="2339975" y="1341438"/>
          <a:ext cx="4459288" cy="4997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09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</a:t>
            </a:r>
            <a:r>
              <a:rPr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ligázové</a:t>
            </a:r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 řetězové reakce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3" name="Group 3"/>
          <p:cNvGrpSpPr>
            <a:grpSpLocks/>
          </p:cNvGrpSpPr>
          <p:nvPr/>
        </p:nvGrpSpPr>
        <p:grpSpPr bwMode="auto">
          <a:xfrm>
            <a:off x="1403648" y="1555353"/>
            <a:ext cx="6308725" cy="180975"/>
            <a:chOff x="930" y="1433"/>
            <a:chExt cx="3974" cy="114"/>
          </a:xfrm>
        </p:grpSpPr>
        <p:sp>
          <p:nvSpPr>
            <p:cNvPr id="4" name="Line 4"/>
            <p:cNvSpPr>
              <a:spLocks noChangeShapeType="1"/>
            </p:cNvSpPr>
            <p:nvPr/>
          </p:nvSpPr>
          <p:spPr bwMode="auto">
            <a:xfrm rot="10800000">
              <a:off x="930" y="1434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" name="Line 5"/>
            <p:cNvSpPr>
              <a:spLocks noChangeShapeType="1"/>
            </p:cNvSpPr>
            <p:nvPr/>
          </p:nvSpPr>
          <p:spPr bwMode="auto">
            <a:xfrm rot="10800000">
              <a:off x="488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 rot="10800000">
              <a:off x="475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rot="10800000">
              <a:off x="461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rot="10800000">
              <a:off x="447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rot="10800000">
              <a:off x="434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rot="10800000">
              <a:off x="420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 rot="10800000">
              <a:off x="407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 rot="10800000">
              <a:off x="393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 rot="10800000">
              <a:off x="379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 rot="10800000">
              <a:off x="366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Line 15"/>
            <p:cNvSpPr>
              <a:spLocks noChangeShapeType="1"/>
            </p:cNvSpPr>
            <p:nvPr/>
          </p:nvSpPr>
          <p:spPr bwMode="auto">
            <a:xfrm rot="10800000">
              <a:off x="3526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 rot="10800000">
              <a:off x="3390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Line 17"/>
            <p:cNvSpPr>
              <a:spLocks noChangeShapeType="1"/>
            </p:cNvSpPr>
            <p:nvPr/>
          </p:nvSpPr>
          <p:spPr bwMode="auto">
            <a:xfrm rot="10800000">
              <a:off x="3254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0800000">
              <a:off x="3118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0800000">
              <a:off x="2982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0800000">
              <a:off x="284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0800000">
              <a:off x="271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0800000">
              <a:off x="2574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0800000">
              <a:off x="243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0800000">
              <a:off x="230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Line 25"/>
            <p:cNvSpPr>
              <a:spLocks noChangeShapeType="1"/>
            </p:cNvSpPr>
            <p:nvPr/>
          </p:nvSpPr>
          <p:spPr bwMode="auto">
            <a:xfrm rot="10800000">
              <a:off x="216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 rot="10800000">
              <a:off x="202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 rot="10800000">
              <a:off x="189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 rot="10800000">
              <a:off x="175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 rot="10800000">
              <a:off x="162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Line 30"/>
            <p:cNvSpPr>
              <a:spLocks noChangeShapeType="1"/>
            </p:cNvSpPr>
            <p:nvPr/>
          </p:nvSpPr>
          <p:spPr bwMode="auto">
            <a:xfrm rot="10800000">
              <a:off x="148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31"/>
            <p:cNvSpPr>
              <a:spLocks noChangeShapeType="1"/>
            </p:cNvSpPr>
            <p:nvPr/>
          </p:nvSpPr>
          <p:spPr bwMode="auto">
            <a:xfrm rot="10800000">
              <a:off x="1347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Line 32"/>
            <p:cNvSpPr>
              <a:spLocks noChangeShapeType="1"/>
            </p:cNvSpPr>
            <p:nvPr/>
          </p:nvSpPr>
          <p:spPr bwMode="auto">
            <a:xfrm rot="10800000">
              <a:off x="121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Line 33"/>
            <p:cNvSpPr>
              <a:spLocks noChangeShapeType="1"/>
            </p:cNvSpPr>
            <p:nvPr/>
          </p:nvSpPr>
          <p:spPr bwMode="auto">
            <a:xfrm rot="10800000">
              <a:off x="107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Line 34"/>
            <p:cNvSpPr>
              <a:spLocks noChangeShapeType="1"/>
            </p:cNvSpPr>
            <p:nvPr/>
          </p:nvSpPr>
          <p:spPr bwMode="auto">
            <a:xfrm rot="10800000">
              <a:off x="939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" name="Group 39"/>
          <p:cNvGrpSpPr>
            <a:grpSpLocks/>
          </p:cNvGrpSpPr>
          <p:nvPr/>
        </p:nvGrpSpPr>
        <p:grpSpPr bwMode="auto">
          <a:xfrm>
            <a:off x="4355976" y="1772845"/>
            <a:ext cx="1871662" cy="179388"/>
            <a:chOff x="2517" y="1389"/>
            <a:chExt cx="1179" cy="113"/>
          </a:xfrm>
        </p:grpSpPr>
        <p:grpSp>
          <p:nvGrpSpPr>
            <p:cNvPr id="40" name="Group 40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48" name="Line 41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42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" name="Group 47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42" name="Line 4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4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5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5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" name="Line 5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Line 5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5" name="Group 56"/>
          <p:cNvGrpSpPr>
            <a:grpSpLocks/>
          </p:cNvGrpSpPr>
          <p:nvPr/>
        </p:nvGrpSpPr>
        <p:grpSpPr bwMode="auto">
          <a:xfrm>
            <a:off x="2410123" y="1772845"/>
            <a:ext cx="1871662" cy="179388"/>
            <a:chOff x="2517" y="1389"/>
            <a:chExt cx="1179" cy="113"/>
          </a:xfrm>
        </p:grpSpPr>
        <p:grpSp>
          <p:nvGrpSpPr>
            <p:cNvPr id="58" name="Group 57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66" name="Line 5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5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6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6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64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60" name="Line 65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66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67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68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" name="Line 69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70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74" name="Group 75"/>
          <p:cNvGrpSpPr>
            <a:grpSpLocks/>
          </p:cNvGrpSpPr>
          <p:nvPr/>
        </p:nvGrpSpPr>
        <p:grpSpPr bwMode="auto">
          <a:xfrm rot="10800000">
            <a:off x="1396800" y="1772817"/>
            <a:ext cx="6308725" cy="180975"/>
            <a:chOff x="930" y="1433"/>
            <a:chExt cx="3974" cy="114"/>
          </a:xfrm>
        </p:grpSpPr>
        <p:sp>
          <p:nvSpPr>
            <p:cNvPr id="75" name="Line 76"/>
            <p:cNvSpPr>
              <a:spLocks noChangeShapeType="1"/>
            </p:cNvSpPr>
            <p:nvPr/>
          </p:nvSpPr>
          <p:spPr bwMode="auto">
            <a:xfrm rot="10800000">
              <a:off x="930" y="1434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Line 77"/>
            <p:cNvSpPr>
              <a:spLocks noChangeShapeType="1"/>
            </p:cNvSpPr>
            <p:nvPr/>
          </p:nvSpPr>
          <p:spPr bwMode="auto">
            <a:xfrm rot="10800000">
              <a:off x="488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Line 78"/>
            <p:cNvSpPr>
              <a:spLocks noChangeShapeType="1"/>
            </p:cNvSpPr>
            <p:nvPr/>
          </p:nvSpPr>
          <p:spPr bwMode="auto">
            <a:xfrm rot="10800000">
              <a:off x="475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Line 79"/>
            <p:cNvSpPr>
              <a:spLocks noChangeShapeType="1"/>
            </p:cNvSpPr>
            <p:nvPr/>
          </p:nvSpPr>
          <p:spPr bwMode="auto">
            <a:xfrm rot="10800000">
              <a:off x="461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Line 80"/>
            <p:cNvSpPr>
              <a:spLocks noChangeShapeType="1"/>
            </p:cNvSpPr>
            <p:nvPr/>
          </p:nvSpPr>
          <p:spPr bwMode="auto">
            <a:xfrm rot="10800000">
              <a:off x="447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Line 81"/>
            <p:cNvSpPr>
              <a:spLocks noChangeShapeType="1"/>
            </p:cNvSpPr>
            <p:nvPr/>
          </p:nvSpPr>
          <p:spPr bwMode="auto">
            <a:xfrm rot="10800000">
              <a:off x="434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Line 82"/>
            <p:cNvSpPr>
              <a:spLocks noChangeShapeType="1"/>
            </p:cNvSpPr>
            <p:nvPr/>
          </p:nvSpPr>
          <p:spPr bwMode="auto">
            <a:xfrm rot="10800000">
              <a:off x="420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2" name="Line 83"/>
            <p:cNvSpPr>
              <a:spLocks noChangeShapeType="1"/>
            </p:cNvSpPr>
            <p:nvPr/>
          </p:nvSpPr>
          <p:spPr bwMode="auto">
            <a:xfrm rot="10800000">
              <a:off x="407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Line 84"/>
            <p:cNvSpPr>
              <a:spLocks noChangeShapeType="1"/>
            </p:cNvSpPr>
            <p:nvPr/>
          </p:nvSpPr>
          <p:spPr bwMode="auto">
            <a:xfrm rot="10800000">
              <a:off x="393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Line 85"/>
            <p:cNvSpPr>
              <a:spLocks noChangeShapeType="1"/>
            </p:cNvSpPr>
            <p:nvPr/>
          </p:nvSpPr>
          <p:spPr bwMode="auto">
            <a:xfrm rot="10800000">
              <a:off x="379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Line 86"/>
            <p:cNvSpPr>
              <a:spLocks noChangeShapeType="1"/>
            </p:cNvSpPr>
            <p:nvPr/>
          </p:nvSpPr>
          <p:spPr bwMode="auto">
            <a:xfrm rot="10800000">
              <a:off x="366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Line 87"/>
            <p:cNvSpPr>
              <a:spLocks noChangeShapeType="1"/>
            </p:cNvSpPr>
            <p:nvPr/>
          </p:nvSpPr>
          <p:spPr bwMode="auto">
            <a:xfrm rot="10800000">
              <a:off x="3526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Line 88"/>
            <p:cNvSpPr>
              <a:spLocks noChangeShapeType="1"/>
            </p:cNvSpPr>
            <p:nvPr/>
          </p:nvSpPr>
          <p:spPr bwMode="auto">
            <a:xfrm rot="10800000">
              <a:off x="3390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Line 89"/>
            <p:cNvSpPr>
              <a:spLocks noChangeShapeType="1"/>
            </p:cNvSpPr>
            <p:nvPr/>
          </p:nvSpPr>
          <p:spPr bwMode="auto">
            <a:xfrm rot="10800000">
              <a:off x="3254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Line 90"/>
            <p:cNvSpPr>
              <a:spLocks noChangeShapeType="1"/>
            </p:cNvSpPr>
            <p:nvPr/>
          </p:nvSpPr>
          <p:spPr bwMode="auto">
            <a:xfrm rot="10800000">
              <a:off x="3118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Line 91"/>
            <p:cNvSpPr>
              <a:spLocks noChangeShapeType="1"/>
            </p:cNvSpPr>
            <p:nvPr/>
          </p:nvSpPr>
          <p:spPr bwMode="auto">
            <a:xfrm rot="10800000">
              <a:off x="2982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Line 92"/>
            <p:cNvSpPr>
              <a:spLocks noChangeShapeType="1"/>
            </p:cNvSpPr>
            <p:nvPr/>
          </p:nvSpPr>
          <p:spPr bwMode="auto">
            <a:xfrm rot="10800000">
              <a:off x="284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Line 93"/>
            <p:cNvSpPr>
              <a:spLocks noChangeShapeType="1"/>
            </p:cNvSpPr>
            <p:nvPr/>
          </p:nvSpPr>
          <p:spPr bwMode="auto">
            <a:xfrm rot="10800000">
              <a:off x="271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Line 94"/>
            <p:cNvSpPr>
              <a:spLocks noChangeShapeType="1"/>
            </p:cNvSpPr>
            <p:nvPr/>
          </p:nvSpPr>
          <p:spPr bwMode="auto">
            <a:xfrm rot="10800000">
              <a:off x="2574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Line 95"/>
            <p:cNvSpPr>
              <a:spLocks noChangeShapeType="1"/>
            </p:cNvSpPr>
            <p:nvPr/>
          </p:nvSpPr>
          <p:spPr bwMode="auto">
            <a:xfrm rot="10800000">
              <a:off x="243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Line 96"/>
            <p:cNvSpPr>
              <a:spLocks noChangeShapeType="1"/>
            </p:cNvSpPr>
            <p:nvPr/>
          </p:nvSpPr>
          <p:spPr bwMode="auto">
            <a:xfrm rot="10800000">
              <a:off x="230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Line 97"/>
            <p:cNvSpPr>
              <a:spLocks noChangeShapeType="1"/>
            </p:cNvSpPr>
            <p:nvPr/>
          </p:nvSpPr>
          <p:spPr bwMode="auto">
            <a:xfrm rot="10800000">
              <a:off x="216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Line 98"/>
            <p:cNvSpPr>
              <a:spLocks noChangeShapeType="1"/>
            </p:cNvSpPr>
            <p:nvPr/>
          </p:nvSpPr>
          <p:spPr bwMode="auto">
            <a:xfrm rot="10800000">
              <a:off x="202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Line 99"/>
            <p:cNvSpPr>
              <a:spLocks noChangeShapeType="1"/>
            </p:cNvSpPr>
            <p:nvPr/>
          </p:nvSpPr>
          <p:spPr bwMode="auto">
            <a:xfrm rot="10800000">
              <a:off x="189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Line 100"/>
            <p:cNvSpPr>
              <a:spLocks noChangeShapeType="1"/>
            </p:cNvSpPr>
            <p:nvPr/>
          </p:nvSpPr>
          <p:spPr bwMode="auto">
            <a:xfrm rot="10800000">
              <a:off x="175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Line 101"/>
            <p:cNvSpPr>
              <a:spLocks noChangeShapeType="1"/>
            </p:cNvSpPr>
            <p:nvPr/>
          </p:nvSpPr>
          <p:spPr bwMode="auto">
            <a:xfrm rot="10800000">
              <a:off x="162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Line 102"/>
            <p:cNvSpPr>
              <a:spLocks noChangeShapeType="1"/>
            </p:cNvSpPr>
            <p:nvPr/>
          </p:nvSpPr>
          <p:spPr bwMode="auto">
            <a:xfrm rot="10800000">
              <a:off x="148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Line 103"/>
            <p:cNvSpPr>
              <a:spLocks noChangeShapeType="1"/>
            </p:cNvSpPr>
            <p:nvPr/>
          </p:nvSpPr>
          <p:spPr bwMode="auto">
            <a:xfrm rot="10800000">
              <a:off x="1347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" name="Line 104"/>
            <p:cNvSpPr>
              <a:spLocks noChangeShapeType="1"/>
            </p:cNvSpPr>
            <p:nvPr/>
          </p:nvSpPr>
          <p:spPr bwMode="auto">
            <a:xfrm rot="10800000">
              <a:off x="121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" name="Line 105"/>
            <p:cNvSpPr>
              <a:spLocks noChangeShapeType="1"/>
            </p:cNvSpPr>
            <p:nvPr/>
          </p:nvSpPr>
          <p:spPr bwMode="auto">
            <a:xfrm rot="10800000">
              <a:off x="107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" name="Line 106"/>
            <p:cNvSpPr>
              <a:spLocks noChangeShapeType="1"/>
            </p:cNvSpPr>
            <p:nvPr/>
          </p:nvSpPr>
          <p:spPr bwMode="auto">
            <a:xfrm rot="10800000">
              <a:off x="939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" name="Skupina 1"/>
          <p:cNvGrpSpPr/>
          <p:nvPr/>
        </p:nvGrpSpPr>
        <p:grpSpPr>
          <a:xfrm>
            <a:off x="2411760" y="1772816"/>
            <a:ext cx="3817514" cy="179388"/>
            <a:chOff x="2411760" y="2025476"/>
            <a:chExt cx="3817514" cy="179388"/>
          </a:xfrm>
        </p:grpSpPr>
        <p:grpSp>
          <p:nvGrpSpPr>
            <p:cNvPr id="106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107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11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6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8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9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08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09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0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1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4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21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122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130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3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24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5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6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7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137" name="Group 39"/>
          <p:cNvGrpSpPr>
            <a:grpSpLocks/>
          </p:cNvGrpSpPr>
          <p:nvPr/>
        </p:nvGrpSpPr>
        <p:grpSpPr bwMode="auto">
          <a:xfrm rot="10800000">
            <a:off x="4426894" y="5697883"/>
            <a:ext cx="1871662" cy="179388"/>
            <a:chOff x="2517" y="1389"/>
            <a:chExt cx="1179" cy="113"/>
          </a:xfrm>
        </p:grpSpPr>
        <p:grpSp>
          <p:nvGrpSpPr>
            <p:cNvPr id="138" name="Group 40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146" name="Line 41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Line 42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Line 43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Line 44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45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Line 46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9" name="Group 47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140" name="Line 4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" name="Line 4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" name="Line 5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Line 5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Line 5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5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52" name="Group 56"/>
          <p:cNvGrpSpPr>
            <a:grpSpLocks/>
          </p:cNvGrpSpPr>
          <p:nvPr/>
        </p:nvGrpSpPr>
        <p:grpSpPr bwMode="auto">
          <a:xfrm rot="10800000">
            <a:off x="2481041" y="5697883"/>
            <a:ext cx="1871662" cy="179388"/>
            <a:chOff x="2517" y="1389"/>
            <a:chExt cx="1179" cy="113"/>
          </a:xfrm>
        </p:grpSpPr>
        <p:grpSp>
          <p:nvGrpSpPr>
            <p:cNvPr id="153" name="Group 57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161" name="Line 5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2" name="Line 5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Line 6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" name="Line 6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Line 6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6" name="Line 6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4" name="Group 64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155" name="Line 65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" name="Line 66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" name="Line 67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" name="Line 68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" name="Line 69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Line 70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67" name="Skupina 166"/>
          <p:cNvGrpSpPr/>
          <p:nvPr/>
        </p:nvGrpSpPr>
        <p:grpSpPr>
          <a:xfrm rot="10800000">
            <a:off x="2482678" y="5697882"/>
            <a:ext cx="3817514" cy="179388"/>
            <a:chOff x="2411760" y="2025476"/>
            <a:chExt cx="3817514" cy="179388"/>
          </a:xfrm>
        </p:grpSpPr>
        <p:grpSp>
          <p:nvGrpSpPr>
            <p:cNvPr id="168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184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19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3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4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5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6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7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85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86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7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8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9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0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1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69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170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178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9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0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1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2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3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71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72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3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5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6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7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198" name="Rectangle 2"/>
          <p:cNvSpPr txBox="1">
            <a:spLocks noChangeArrowheads="1"/>
          </p:cNvSpPr>
          <p:nvPr/>
        </p:nvSpPr>
        <p:spPr bwMode="auto">
          <a:xfrm>
            <a:off x="1646536" y="4257092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ligace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9" name="Rectangle 2"/>
          <p:cNvSpPr txBox="1">
            <a:spLocks noChangeArrowheads="1"/>
          </p:cNvSpPr>
          <p:nvPr/>
        </p:nvSpPr>
        <p:spPr bwMode="auto">
          <a:xfrm>
            <a:off x="1619672" y="2852936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denaturace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Rectangle 2"/>
          <p:cNvSpPr txBox="1">
            <a:spLocks noChangeArrowheads="1"/>
          </p:cNvSpPr>
          <p:nvPr/>
        </p:nvSpPr>
        <p:spPr bwMode="auto">
          <a:xfrm>
            <a:off x="1619672" y="3537012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hybridizace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17792" name="Ovál 417791"/>
          <p:cNvSpPr/>
          <p:nvPr/>
        </p:nvSpPr>
        <p:spPr bwMode="auto">
          <a:xfrm>
            <a:off x="3977222" y="1412488"/>
            <a:ext cx="630782" cy="900100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  <p:sp>
        <p:nvSpPr>
          <p:cNvPr id="202" name="Ovál 201"/>
          <p:cNvSpPr/>
          <p:nvPr/>
        </p:nvSpPr>
        <p:spPr bwMode="auto">
          <a:xfrm>
            <a:off x="4137225" y="5481228"/>
            <a:ext cx="630782" cy="900100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186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4.91329E-6 L 0.00226 0.61595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307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7" dur="500"/>
                                        <p:tgtEl>
                                          <p:spTgt spid="417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/>
      <p:bldP spid="199" grpId="0"/>
      <p:bldP spid="200" grpId="0"/>
      <p:bldP spid="417792" grpId="0" animBg="1"/>
      <p:bldP spid="20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Průběh </a:t>
            </a:r>
            <a:r>
              <a:rPr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ligázové</a:t>
            </a:r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 řetězové reakce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grpSp>
        <p:nvGrpSpPr>
          <p:cNvPr id="38" name="Group 39"/>
          <p:cNvGrpSpPr>
            <a:grpSpLocks/>
          </p:cNvGrpSpPr>
          <p:nvPr/>
        </p:nvGrpSpPr>
        <p:grpSpPr bwMode="auto">
          <a:xfrm>
            <a:off x="4430637" y="6021288"/>
            <a:ext cx="1871662" cy="179388"/>
            <a:chOff x="2517" y="1389"/>
            <a:chExt cx="1179" cy="113"/>
          </a:xfrm>
        </p:grpSpPr>
        <p:grpSp>
          <p:nvGrpSpPr>
            <p:cNvPr id="40" name="Group 40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48" name="Line 41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9" name="Line 42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0" name="Line 43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" name="Line 44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41" name="Group 47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42" name="Line 4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3" name="Line 4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4" name="Line 5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5" name="Line 5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" name="Line 5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7" name="Line 5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55" name="Group 56"/>
          <p:cNvGrpSpPr>
            <a:grpSpLocks/>
          </p:cNvGrpSpPr>
          <p:nvPr/>
        </p:nvGrpSpPr>
        <p:grpSpPr bwMode="auto">
          <a:xfrm>
            <a:off x="2484784" y="6021288"/>
            <a:ext cx="1871662" cy="179388"/>
            <a:chOff x="2517" y="1389"/>
            <a:chExt cx="1179" cy="113"/>
          </a:xfrm>
        </p:grpSpPr>
        <p:grpSp>
          <p:nvGrpSpPr>
            <p:cNvPr id="58" name="Group 57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66" name="Line 5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7" name="Line 5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8" name="Line 6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9" name="Line 6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0" name="Line 6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Line 6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59" name="Group 64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60" name="Line 65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" name="Line 66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2" name="Line 67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3" name="Line 68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4" name="Line 69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5" name="Line 70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2" name="Skupina 1"/>
          <p:cNvGrpSpPr/>
          <p:nvPr/>
        </p:nvGrpSpPr>
        <p:grpSpPr>
          <a:xfrm>
            <a:off x="2411760" y="1772816"/>
            <a:ext cx="3817514" cy="179388"/>
            <a:chOff x="2411760" y="2025476"/>
            <a:chExt cx="3817514" cy="179388"/>
          </a:xfrm>
        </p:grpSpPr>
        <p:grpSp>
          <p:nvGrpSpPr>
            <p:cNvPr id="106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107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115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6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7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8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9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0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08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09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0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1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2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3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14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21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122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130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1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2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3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4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35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23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24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5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6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7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8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29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137" name="Group 39"/>
          <p:cNvGrpSpPr>
            <a:grpSpLocks/>
          </p:cNvGrpSpPr>
          <p:nvPr/>
        </p:nvGrpSpPr>
        <p:grpSpPr bwMode="auto">
          <a:xfrm rot="10800000">
            <a:off x="4355505" y="1554253"/>
            <a:ext cx="1871662" cy="179388"/>
            <a:chOff x="2517" y="1389"/>
            <a:chExt cx="1179" cy="113"/>
          </a:xfrm>
        </p:grpSpPr>
        <p:grpSp>
          <p:nvGrpSpPr>
            <p:cNvPr id="138" name="Group 40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146" name="Line 41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Line 42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Line 43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Line 44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Line 45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Line 46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39" name="Group 47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140" name="Line 4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1" name="Line 4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2" name="Line 5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Line 5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Line 5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Line 5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52" name="Group 56"/>
          <p:cNvGrpSpPr>
            <a:grpSpLocks/>
          </p:cNvGrpSpPr>
          <p:nvPr/>
        </p:nvGrpSpPr>
        <p:grpSpPr bwMode="auto">
          <a:xfrm rot="10800000">
            <a:off x="2409652" y="1554253"/>
            <a:ext cx="1871662" cy="179388"/>
            <a:chOff x="2517" y="1389"/>
            <a:chExt cx="1179" cy="113"/>
          </a:xfrm>
        </p:grpSpPr>
        <p:grpSp>
          <p:nvGrpSpPr>
            <p:cNvPr id="153" name="Group 57"/>
            <p:cNvGrpSpPr>
              <a:grpSpLocks/>
            </p:cNvGrpSpPr>
            <p:nvPr/>
          </p:nvGrpSpPr>
          <p:grpSpPr bwMode="auto">
            <a:xfrm rot="10800000">
              <a:off x="2517" y="1389"/>
              <a:ext cx="635" cy="113"/>
              <a:chOff x="1429" y="2795"/>
              <a:chExt cx="635" cy="113"/>
            </a:xfrm>
          </p:grpSpPr>
          <p:sp>
            <p:nvSpPr>
              <p:cNvPr id="161" name="Line 58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2" name="Line 59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3" name="Line 60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" name="Line 61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5" name="Line 62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6" name="Line 63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54" name="Group 64"/>
            <p:cNvGrpSpPr>
              <a:grpSpLocks/>
            </p:cNvGrpSpPr>
            <p:nvPr/>
          </p:nvGrpSpPr>
          <p:grpSpPr bwMode="auto">
            <a:xfrm rot="10800000">
              <a:off x="3061" y="1389"/>
              <a:ext cx="635" cy="113"/>
              <a:chOff x="1429" y="2795"/>
              <a:chExt cx="635" cy="113"/>
            </a:xfrm>
          </p:grpSpPr>
          <p:sp>
            <p:nvSpPr>
              <p:cNvPr id="155" name="Line 65"/>
              <p:cNvSpPr>
                <a:spLocks noChangeShapeType="1"/>
              </p:cNvSpPr>
              <p:nvPr/>
            </p:nvSpPr>
            <p:spPr bwMode="auto">
              <a:xfrm>
                <a:off x="1429" y="2795"/>
                <a:ext cx="63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6" name="Line 66"/>
              <p:cNvSpPr>
                <a:spLocks noChangeShapeType="1"/>
              </p:cNvSpPr>
              <p:nvPr/>
            </p:nvSpPr>
            <p:spPr bwMode="auto">
              <a:xfrm>
                <a:off x="1474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7" name="Line 67"/>
              <p:cNvSpPr>
                <a:spLocks noChangeShapeType="1"/>
              </p:cNvSpPr>
              <p:nvPr/>
            </p:nvSpPr>
            <p:spPr bwMode="auto">
              <a:xfrm>
                <a:off x="1610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8" name="Line 68"/>
              <p:cNvSpPr>
                <a:spLocks noChangeShapeType="1"/>
              </p:cNvSpPr>
              <p:nvPr/>
            </p:nvSpPr>
            <p:spPr bwMode="auto">
              <a:xfrm>
                <a:off x="1746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9" name="Line 69"/>
              <p:cNvSpPr>
                <a:spLocks noChangeShapeType="1"/>
              </p:cNvSpPr>
              <p:nvPr/>
            </p:nvSpPr>
            <p:spPr bwMode="auto">
              <a:xfrm>
                <a:off x="1882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0" name="Line 70"/>
              <p:cNvSpPr>
                <a:spLocks noChangeShapeType="1"/>
              </p:cNvSpPr>
              <p:nvPr/>
            </p:nvSpPr>
            <p:spPr bwMode="auto">
              <a:xfrm>
                <a:off x="2018" y="2795"/>
                <a:ext cx="0" cy="113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</p:grpSp>
      <p:grpSp>
        <p:nvGrpSpPr>
          <p:cNvPr id="167" name="Skupina 166"/>
          <p:cNvGrpSpPr/>
          <p:nvPr/>
        </p:nvGrpSpPr>
        <p:grpSpPr>
          <a:xfrm rot="10800000">
            <a:off x="2482678" y="5805264"/>
            <a:ext cx="3817514" cy="179388"/>
            <a:chOff x="2411760" y="2025476"/>
            <a:chExt cx="3817514" cy="179388"/>
          </a:xfrm>
        </p:grpSpPr>
        <p:grpSp>
          <p:nvGrpSpPr>
            <p:cNvPr id="168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184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19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3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4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5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6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7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85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86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7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8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9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0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91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169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170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178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9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0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1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2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83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171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172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3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4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5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6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177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198" name="Rectangle 2"/>
          <p:cNvSpPr txBox="1">
            <a:spLocks noChangeArrowheads="1"/>
          </p:cNvSpPr>
          <p:nvPr/>
        </p:nvSpPr>
        <p:spPr bwMode="auto">
          <a:xfrm>
            <a:off x="1646536" y="4257092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ligace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9" name="Rectangle 2"/>
          <p:cNvSpPr txBox="1">
            <a:spLocks noChangeArrowheads="1"/>
          </p:cNvSpPr>
          <p:nvPr/>
        </p:nvSpPr>
        <p:spPr bwMode="auto">
          <a:xfrm>
            <a:off x="1619672" y="2960948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denaturace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0" name="Rectangle 2"/>
          <p:cNvSpPr txBox="1">
            <a:spLocks noChangeArrowheads="1"/>
          </p:cNvSpPr>
          <p:nvPr/>
        </p:nvSpPr>
        <p:spPr bwMode="auto">
          <a:xfrm>
            <a:off x="1619672" y="3537012"/>
            <a:ext cx="5976664" cy="61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hybridizace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1" name="Group 3"/>
          <p:cNvGrpSpPr>
            <a:grpSpLocks/>
          </p:cNvGrpSpPr>
          <p:nvPr/>
        </p:nvGrpSpPr>
        <p:grpSpPr bwMode="auto">
          <a:xfrm>
            <a:off x="1403648" y="1556792"/>
            <a:ext cx="6308725" cy="180975"/>
            <a:chOff x="930" y="1433"/>
            <a:chExt cx="3974" cy="114"/>
          </a:xfrm>
        </p:grpSpPr>
        <p:sp>
          <p:nvSpPr>
            <p:cNvPr id="203" name="Line 4"/>
            <p:cNvSpPr>
              <a:spLocks noChangeShapeType="1"/>
            </p:cNvSpPr>
            <p:nvPr/>
          </p:nvSpPr>
          <p:spPr bwMode="auto">
            <a:xfrm rot="10800000">
              <a:off x="930" y="1434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4" name="Line 5"/>
            <p:cNvSpPr>
              <a:spLocks noChangeShapeType="1"/>
            </p:cNvSpPr>
            <p:nvPr/>
          </p:nvSpPr>
          <p:spPr bwMode="auto">
            <a:xfrm rot="10800000">
              <a:off x="488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" name="Line 6"/>
            <p:cNvSpPr>
              <a:spLocks noChangeShapeType="1"/>
            </p:cNvSpPr>
            <p:nvPr/>
          </p:nvSpPr>
          <p:spPr bwMode="auto">
            <a:xfrm rot="10800000">
              <a:off x="475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6" name="Line 7"/>
            <p:cNvSpPr>
              <a:spLocks noChangeShapeType="1"/>
            </p:cNvSpPr>
            <p:nvPr/>
          </p:nvSpPr>
          <p:spPr bwMode="auto">
            <a:xfrm rot="10800000">
              <a:off x="461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7" name="Line 8"/>
            <p:cNvSpPr>
              <a:spLocks noChangeShapeType="1"/>
            </p:cNvSpPr>
            <p:nvPr/>
          </p:nvSpPr>
          <p:spPr bwMode="auto">
            <a:xfrm rot="10800000">
              <a:off x="447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8" name="Line 9"/>
            <p:cNvSpPr>
              <a:spLocks noChangeShapeType="1"/>
            </p:cNvSpPr>
            <p:nvPr/>
          </p:nvSpPr>
          <p:spPr bwMode="auto">
            <a:xfrm rot="10800000">
              <a:off x="434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9" name="Line 10"/>
            <p:cNvSpPr>
              <a:spLocks noChangeShapeType="1"/>
            </p:cNvSpPr>
            <p:nvPr/>
          </p:nvSpPr>
          <p:spPr bwMode="auto">
            <a:xfrm rot="10800000">
              <a:off x="420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0" name="Line 11"/>
            <p:cNvSpPr>
              <a:spLocks noChangeShapeType="1"/>
            </p:cNvSpPr>
            <p:nvPr/>
          </p:nvSpPr>
          <p:spPr bwMode="auto">
            <a:xfrm rot="10800000">
              <a:off x="407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1" name="Line 12"/>
            <p:cNvSpPr>
              <a:spLocks noChangeShapeType="1"/>
            </p:cNvSpPr>
            <p:nvPr/>
          </p:nvSpPr>
          <p:spPr bwMode="auto">
            <a:xfrm rot="10800000">
              <a:off x="393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2" name="Line 13"/>
            <p:cNvSpPr>
              <a:spLocks noChangeShapeType="1"/>
            </p:cNvSpPr>
            <p:nvPr/>
          </p:nvSpPr>
          <p:spPr bwMode="auto">
            <a:xfrm rot="10800000">
              <a:off x="379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3" name="Line 14"/>
            <p:cNvSpPr>
              <a:spLocks noChangeShapeType="1"/>
            </p:cNvSpPr>
            <p:nvPr/>
          </p:nvSpPr>
          <p:spPr bwMode="auto">
            <a:xfrm rot="10800000">
              <a:off x="366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4" name="Line 15"/>
            <p:cNvSpPr>
              <a:spLocks noChangeShapeType="1"/>
            </p:cNvSpPr>
            <p:nvPr/>
          </p:nvSpPr>
          <p:spPr bwMode="auto">
            <a:xfrm rot="10800000">
              <a:off x="3526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5" name="Line 16"/>
            <p:cNvSpPr>
              <a:spLocks noChangeShapeType="1"/>
            </p:cNvSpPr>
            <p:nvPr/>
          </p:nvSpPr>
          <p:spPr bwMode="auto">
            <a:xfrm rot="10800000">
              <a:off x="3390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6" name="Line 17"/>
            <p:cNvSpPr>
              <a:spLocks noChangeShapeType="1"/>
            </p:cNvSpPr>
            <p:nvPr/>
          </p:nvSpPr>
          <p:spPr bwMode="auto">
            <a:xfrm rot="10800000">
              <a:off x="3254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7" name="Line 18"/>
            <p:cNvSpPr>
              <a:spLocks noChangeShapeType="1"/>
            </p:cNvSpPr>
            <p:nvPr/>
          </p:nvSpPr>
          <p:spPr bwMode="auto">
            <a:xfrm rot="10800000">
              <a:off x="3118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8" name="Line 19"/>
            <p:cNvSpPr>
              <a:spLocks noChangeShapeType="1"/>
            </p:cNvSpPr>
            <p:nvPr/>
          </p:nvSpPr>
          <p:spPr bwMode="auto">
            <a:xfrm rot="10800000">
              <a:off x="2982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9" name="Line 20"/>
            <p:cNvSpPr>
              <a:spLocks noChangeShapeType="1"/>
            </p:cNvSpPr>
            <p:nvPr/>
          </p:nvSpPr>
          <p:spPr bwMode="auto">
            <a:xfrm rot="10800000">
              <a:off x="284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0" name="Line 21"/>
            <p:cNvSpPr>
              <a:spLocks noChangeShapeType="1"/>
            </p:cNvSpPr>
            <p:nvPr/>
          </p:nvSpPr>
          <p:spPr bwMode="auto">
            <a:xfrm rot="10800000">
              <a:off x="271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1" name="Line 22"/>
            <p:cNvSpPr>
              <a:spLocks noChangeShapeType="1"/>
            </p:cNvSpPr>
            <p:nvPr/>
          </p:nvSpPr>
          <p:spPr bwMode="auto">
            <a:xfrm rot="10800000">
              <a:off x="2574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2" name="Line 23"/>
            <p:cNvSpPr>
              <a:spLocks noChangeShapeType="1"/>
            </p:cNvSpPr>
            <p:nvPr/>
          </p:nvSpPr>
          <p:spPr bwMode="auto">
            <a:xfrm rot="10800000">
              <a:off x="243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3" name="Line 24"/>
            <p:cNvSpPr>
              <a:spLocks noChangeShapeType="1"/>
            </p:cNvSpPr>
            <p:nvPr/>
          </p:nvSpPr>
          <p:spPr bwMode="auto">
            <a:xfrm rot="10800000">
              <a:off x="230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4" name="Line 25"/>
            <p:cNvSpPr>
              <a:spLocks noChangeShapeType="1"/>
            </p:cNvSpPr>
            <p:nvPr/>
          </p:nvSpPr>
          <p:spPr bwMode="auto">
            <a:xfrm rot="10800000">
              <a:off x="216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5" name="Line 26"/>
            <p:cNvSpPr>
              <a:spLocks noChangeShapeType="1"/>
            </p:cNvSpPr>
            <p:nvPr/>
          </p:nvSpPr>
          <p:spPr bwMode="auto">
            <a:xfrm rot="10800000">
              <a:off x="202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6" name="Line 27"/>
            <p:cNvSpPr>
              <a:spLocks noChangeShapeType="1"/>
            </p:cNvSpPr>
            <p:nvPr/>
          </p:nvSpPr>
          <p:spPr bwMode="auto">
            <a:xfrm rot="10800000">
              <a:off x="189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7" name="Line 28"/>
            <p:cNvSpPr>
              <a:spLocks noChangeShapeType="1"/>
            </p:cNvSpPr>
            <p:nvPr/>
          </p:nvSpPr>
          <p:spPr bwMode="auto">
            <a:xfrm rot="10800000">
              <a:off x="175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8" name="Line 29"/>
            <p:cNvSpPr>
              <a:spLocks noChangeShapeType="1"/>
            </p:cNvSpPr>
            <p:nvPr/>
          </p:nvSpPr>
          <p:spPr bwMode="auto">
            <a:xfrm rot="10800000">
              <a:off x="162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9" name="Line 30"/>
            <p:cNvSpPr>
              <a:spLocks noChangeShapeType="1"/>
            </p:cNvSpPr>
            <p:nvPr/>
          </p:nvSpPr>
          <p:spPr bwMode="auto">
            <a:xfrm rot="10800000">
              <a:off x="148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0" name="Line 31"/>
            <p:cNvSpPr>
              <a:spLocks noChangeShapeType="1"/>
            </p:cNvSpPr>
            <p:nvPr/>
          </p:nvSpPr>
          <p:spPr bwMode="auto">
            <a:xfrm rot="10800000">
              <a:off x="1347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1" name="Line 32"/>
            <p:cNvSpPr>
              <a:spLocks noChangeShapeType="1"/>
            </p:cNvSpPr>
            <p:nvPr/>
          </p:nvSpPr>
          <p:spPr bwMode="auto">
            <a:xfrm rot="10800000">
              <a:off x="121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2" name="Line 33"/>
            <p:cNvSpPr>
              <a:spLocks noChangeShapeType="1"/>
            </p:cNvSpPr>
            <p:nvPr/>
          </p:nvSpPr>
          <p:spPr bwMode="auto">
            <a:xfrm rot="10800000">
              <a:off x="107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3" name="Line 34"/>
            <p:cNvSpPr>
              <a:spLocks noChangeShapeType="1"/>
            </p:cNvSpPr>
            <p:nvPr/>
          </p:nvSpPr>
          <p:spPr bwMode="auto">
            <a:xfrm rot="10800000">
              <a:off x="939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4" name="Group 75"/>
          <p:cNvGrpSpPr>
            <a:grpSpLocks/>
          </p:cNvGrpSpPr>
          <p:nvPr/>
        </p:nvGrpSpPr>
        <p:grpSpPr bwMode="auto">
          <a:xfrm rot="10800000">
            <a:off x="1215603" y="6021288"/>
            <a:ext cx="6308725" cy="180975"/>
            <a:chOff x="930" y="1433"/>
            <a:chExt cx="3974" cy="114"/>
          </a:xfrm>
        </p:grpSpPr>
        <p:sp>
          <p:nvSpPr>
            <p:cNvPr id="235" name="Line 76"/>
            <p:cNvSpPr>
              <a:spLocks noChangeShapeType="1"/>
            </p:cNvSpPr>
            <p:nvPr/>
          </p:nvSpPr>
          <p:spPr bwMode="auto">
            <a:xfrm rot="10800000">
              <a:off x="930" y="1434"/>
              <a:ext cx="3974" cy="0"/>
            </a:xfrm>
            <a:prstGeom prst="line">
              <a:avLst/>
            </a:prstGeom>
            <a:noFill/>
            <a:ln w="635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6" name="Line 77"/>
            <p:cNvSpPr>
              <a:spLocks noChangeShapeType="1"/>
            </p:cNvSpPr>
            <p:nvPr/>
          </p:nvSpPr>
          <p:spPr bwMode="auto">
            <a:xfrm rot="10800000">
              <a:off x="488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7" name="Line 78"/>
            <p:cNvSpPr>
              <a:spLocks noChangeShapeType="1"/>
            </p:cNvSpPr>
            <p:nvPr/>
          </p:nvSpPr>
          <p:spPr bwMode="auto">
            <a:xfrm rot="10800000">
              <a:off x="475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8" name="Line 79"/>
            <p:cNvSpPr>
              <a:spLocks noChangeShapeType="1"/>
            </p:cNvSpPr>
            <p:nvPr/>
          </p:nvSpPr>
          <p:spPr bwMode="auto">
            <a:xfrm rot="10800000">
              <a:off x="461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39" name="Line 80"/>
            <p:cNvSpPr>
              <a:spLocks noChangeShapeType="1"/>
            </p:cNvSpPr>
            <p:nvPr/>
          </p:nvSpPr>
          <p:spPr bwMode="auto">
            <a:xfrm rot="10800000">
              <a:off x="447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0" name="Line 81"/>
            <p:cNvSpPr>
              <a:spLocks noChangeShapeType="1"/>
            </p:cNvSpPr>
            <p:nvPr/>
          </p:nvSpPr>
          <p:spPr bwMode="auto">
            <a:xfrm rot="10800000">
              <a:off x="434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1" name="Line 82"/>
            <p:cNvSpPr>
              <a:spLocks noChangeShapeType="1"/>
            </p:cNvSpPr>
            <p:nvPr/>
          </p:nvSpPr>
          <p:spPr bwMode="auto">
            <a:xfrm rot="10800000">
              <a:off x="4207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2" name="Line 83"/>
            <p:cNvSpPr>
              <a:spLocks noChangeShapeType="1"/>
            </p:cNvSpPr>
            <p:nvPr/>
          </p:nvSpPr>
          <p:spPr bwMode="auto">
            <a:xfrm rot="10800000">
              <a:off x="4071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3" name="Line 84"/>
            <p:cNvSpPr>
              <a:spLocks noChangeShapeType="1"/>
            </p:cNvSpPr>
            <p:nvPr/>
          </p:nvSpPr>
          <p:spPr bwMode="auto">
            <a:xfrm rot="10800000">
              <a:off x="3935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4" name="Line 85"/>
            <p:cNvSpPr>
              <a:spLocks noChangeShapeType="1"/>
            </p:cNvSpPr>
            <p:nvPr/>
          </p:nvSpPr>
          <p:spPr bwMode="auto">
            <a:xfrm rot="10800000">
              <a:off x="3799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5" name="Line 86"/>
            <p:cNvSpPr>
              <a:spLocks noChangeShapeType="1"/>
            </p:cNvSpPr>
            <p:nvPr/>
          </p:nvSpPr>
          <p:spPr bwMode="auto">
            <a:xfrm rot="10800000">
              <a:off x="3663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6" name="Line 87"/>
            <p:cNvSpPr>
              <a:spLocks noChangeShapeType="1"/>
            </p:cNvSpPr>
            <p:nvPr/>
          </p:nvSpPr>
          <p:spPr bwMode="auto">
            <a:xfrm rot="10800000">
              <a:off x="3526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7" name="Line 88"/>
            <p:cNvSpPr>
              <a:spLocks noChangeShapeType="1"/>
            </p:cNvSpPr>
            <p:nvPr/>
          </p:nvSpPr>
          <p:spPr bwMode="auto">
            <a:xfrm rot="10800000">
              <a:off x="3390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8" name="Line 89"/>
            <p:cNvSpPr>
              <a:spLocks noChangeShapeType="1"/>
            </p:cNvSpPr>
            <p:nvPr/>
          </p:nvSpPr>
          <p:spPr bwMode="auto">
            <a:xfrm rot="10800000">
              <a:off x="3254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49" name="Line 90"/>
            <p:cNvSpPr>
              <a:spLocks noChangeShapeType="1"/>
            </p:cNvSpPr>
            <p:nvPr/>
          </p:nvSpPr>
          <p:spPr bwMode="auto">
            <a:xfrm rot="10800000">
              <a:off x="3118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0" name="Line 91"/>
            <p:cNvSpPr>
              <a:spLocks noChangeShapeType="1"/>
            </p:cNvSpPr>
            <p:nvPr/>
          </p:nvSpPr>
          <p:spPr bwMode="auto">
            <a:xfrm rot="10800000">
              <a:off x="2982" y="1433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1" name="Line 92"/>
            <p:cNvSpPr>
              <a:spLocks noChangeShapeType="1"/>
            </p:cNvSpPr>
            <p:nvPr/>
          </p:nvSpPr>
          <p:spPr bwMode="auto">
            <a:xfrm rot="10800000">
              <a:off x="284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2" name="Line 93"/>
            <p:cNvSpPr>
              <a:spLocks noChangeShapeType="1"/>
            </p:cNvSpPr>
            <p:nvPr/>
          </p:nvSpPr>
          <p:spPr bwMode="auto">
            <a:xfrm rot="10800000">
              <a:off x="271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3" name="Line 94"/>
            <p:cNvSpPr>
              <a:spLocks noChangeShapeType="1"/>
            </p:cNvSpPr>
            <p:nvPr/>
          </p:nvSpPr>
          <p:spPr bwMode="auto">
            <a:xfrm rot="10800000">
              <a:off x="2574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4" name="Line 95"/>
            <p:cNvSpPr>
              <a:spLocks noChangeShapeType="1"/>
            </p:cNvSpPr>
            <p:nvPr/>
          </p:nvSpPr>
          <p:spPr bwMode="auto">
            <a:xfrm rot="10800000">
              <a:off x="243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5" name="Line 96"/>
            <p:cNvSpPr>
              <a:spLocks noChangeShapeType="1"/>
            </p:cNvSpPr>
            <p:nvPr/>
          </p:nvSpPr>
          <p:spPr bwMode="auto">
            <a:xfrm rot="10800000">
              <a:off x="230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6" name="Line 97"/>
            <p:cNvSpPr>
              <a:spLocks noChangeShapeType="1"/>
            </p:cNvSpPr>
            <p:nvPr/>
          </p:nvSpPr>
          <p:spPr bwMode="auto">
            <a:xfrm rot="10800000">
              <a:off x="216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7" name="Line 98"/>
            <p:cNvSpPr>
              <a:spLocks noChangeShapeType="1"/>
            </p:cNvSpPr>
            <p:nvPr/>
          </p:nvSpPr>
          <p:spPr bwMode="auto">
            <a:xfrm rot="10800000">
              <a:off x="2028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8" name="Line 99"/>
            <p:cNvSpPr>
              <a:spLocks noChangeShapeType="1"/>
            </p:cNvSpPr>
            <p:nvPr/>
          </p:nvSpPr>
          <p:spPr bwMode="auto">
            <a:xfrm rot="10800000">
              <a:off x="189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9" name="Line 100"/>
            <p:cNvSpPr>
              <a:spLocks noChangeShapeType="1"/>
            </p:cNvSpPr>
            <p:nvPr/>
          </p:nvSpPr>
          <p:spPr bwMode="auto">
            <a:xfrm rot="10800000">
              <a:off x="1756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0" name="Line 101"/>
            <p:cNvSpPr>
              <a:spLocks noChangeShapeType="1"/>
            </p:cNvSpPr>
            <p:nvPr/>
          </p:nvSpPr>
          <p:spPr bwMode="auto">
            <a:xfrm rot="10800000">
              <a:off x="1620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1" name="Line 102"/>
            <p:cNvSpPr>
              <a:spLocks noChangeShapeType="1"/>
            </p:cNvSpPr>
            <p:nvPr/>
          </p:nvSpPr>
          <p:spPr bwMode="auto">
            <a:xfrm rot="10800000">
              <a:off x="1483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2" name="Line 103"/>
            <p:cNvSpPr>
              <a:spLocks noChangeShapeType="1"/>
            </p:cNvSpPr>
            <p:nvPr/>
          </p:nvSpPr>
          <p:spPr bwMode="auto">
            <a:xfrm rot="10800000">
              <a:off x="1347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3" name="Line 104"/>
            <p:cNvSpPr>
              <a:spLocks noChangeShapeType="1"/>
            </p:cNvSpPr>
            <p:nvPr/>
          </p:nvSpPr>
          <p:spPr bwMode="auto">
            <a:xfrm rot="10800000">
              <a:off x="1212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4" name="Line 105"/>
            <p:cNvSpPr>
              <a:spLocks noChangeShapeType="1"/>
            </p:cNvSpPr>
            <p:nvPr/>
          </p:nvSpPr>
          <p:spPr bwMode="auto">
            <a:xfrm rot="10800000">
              <a:off x="1075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5" name="Line 106"/>
            <p:cNvSpPr>
              <a:spLocks noChangeShapeType="1"/>
            </p:cNvSpPr>
            <p:nvPr/>
          </p:nvSpPr>
          <p:spPr bwMode="auto">
            <a:xfrm rot="10800000">
              <a:off x="939" y="1434"/>
              <a:ext cx="0" cy="113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66" name="Skupina 265"/>
          <p:cNvGrpSpPr/>
          <p:nvPr/>
        </p:nvGrpSpPr>
        <p:grpSpPr>
          <a:xfrm rot="10800000">
            <a:off x="2415581" y="1556793"/>
            <a:ext cx="3817514" cy="179388"/>
            <a:chOff x="2411760" y="2025476"/>
            <a:chExt cx="3817514" cy="179388"/>
          </a:xfrm>
        </p:grpSpPr>
        <p:grpSp>
          <p:nvGrpSpPr>
            <p:cNvPr id="267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283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291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2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3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4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5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6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84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285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6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7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8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9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90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268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269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277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8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9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0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1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82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270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271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2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3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4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5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276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297" name="Skupina 296"/>
          <p:cNvGrpSpPr/>
          <p:nvPr/>
        </p:nvGrpSpPr>
        <p:grpSpPr>
          <a:xfrm>
            <a:off x="2487018" y="6021288"/>
            <a:ext cx="3817514" cy="179388"/>
            <a:chOff x="2411760" y="2025476"/>
            <a:chExt cx="3817514" cy="179388"/>
          </a:xfrm>
        </p:grpSpPr>
        <p:grpSp>
          <p:nvGrpSpPr>
            <p:cNvPr id="298" name="Group 39"/>
            <p:cNvGrpSpPr>
              <a:grpSpLocks/>
            </p:cNvGrpSpPr>
            <p:nvPr/>
          </p:nvGrpSpPr>
          <p:grpSpPr bwMode="auto">
            <a:xfrm>
              <a:off x="3590850" y="2025476"/>
              <a:ext cx="2638424" cy="179388"/>
              <a:chOff x="2034" y="1389"/>
              <a:chExt cx="1662" cy="113"/>
            </a:xfrm>
          </p:grpSpPr>
          <p:grpSp>
            <p:nvGrpSpPr>
              <p:cNvPr id="314" name="Group 40"/>
              <p:cNvGrpSpPr>
                <a:grpSpLocks/>
              </p:cNvGrpSpPr>
              <p:nvPr/>
            </p:nvGrpSpPr>
            <p:grpSpPr bwMode="auto">
              <a:xfrm rot="10800000">
                <a:off x="2034" y="1389"/>
                <a:ext cx="1118" cy="113"/>
                <a:chOff x="1429" y="2795"/>
                <a:chExt cx="1118" cy="113"/>
              </a:xfrm>
            </p:grpSpPr>
            <p:sp>
              <p:nvSpPr>
                <p:cNvPr id="322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429" y="2795"/>
                  <a:ext cx="1118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3" name="Line 4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4" name="Line 4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5" name="Line 4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6" name="Line 4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7" name="Line 4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5" name="Group 47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316" name="Line 4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7" name="Line 4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8" name="Line 5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9" name="Line 5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0" name="Line 5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21" name="Line 5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299" name="Group 56"/>
            <p:cNvGrpSpPr>
              <a:grpSpLocks/>
            </p:cNvGrpSpPr>
            <p:nvPr/>
          </p:nvGrpSpPr>
          <p:grpSpPr bwMode="auto">
            <a:xfrm>
              <a:off x="2411760" y="2025476"/>
              <a:ext cx="1871662" cy="179388"/>
              <a:chOff x="2517" y="1389"/>
              <a:chExt cx="1179" cy="113"/>
            </a:xfrm>
          </p:grpSpPr>
          <p:grpSp>
            <p:nvGrpSpPr>
              <p:cNvPr id="300" name="Group 57"/>
              <p:cNvGrpSpPr>
                <a:grpSpLocks/>
              </p:cNvGrpSpPr>
              <p:nvPr/>
            </p:nvGrpSpPr>
            <p:grpSpPr bwMode="auto">
              <a:xfrm rot="10800000">
                <a:off x="2517" y="1389"/>
                <a:ext cx="635" cy="113"/>
                <a:chOff x="1429" y="2795"/>
                <a:chExt cx="635" cy="113"/>
              </a:xfrm>
            </p:grpSpPr>
            <p:sp>
              <p:nvSpPr>
                <p:cNvPr id="308" name="Line 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9" name="Line 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0" name="Line 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" name="Line 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2" name="Line 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3" name="Line 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01" name="Group 64"/>
              <p:cNvGrpSpPr>
                <a:grpSpLocks/>
              </p:cNvGrpSpPr>
              <p:nvPr/>
            </p:nvGrpSpPr>
            <p:grpSpPr bwMode="auto">
              <a:xfrm rot="10800000">
                <a:off x="3061" y="1389"/>
                <a:ext cx="635" cy="113"/>
                <a:chOff x="1429" y="2795"/>
                <a:chExt cx="635" cy="113"/>
              </a:xfrm>
            </p:grpSpPr>
            <p:sp>
              <p:nvSpPr>
                <p:cNvPr id="302" name="Line 6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3" name="Line 6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4" name="Line 6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5" name="Line 6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6" name="Line 6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07" name="Line 7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328" name="Ovál 327"/>
          <p:cNvSpPr/>
          <p:nvPr/>
        </p:nvSpPr>
        <p:spPr bwMode="auto">
          <a:xfrm>
            <a:off x="3977222" y="1412488"/>
            <a:ext cx="630782" cy="900100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  <p:sp>
        <p:nvSpPr>
          <p:cNvPr id="329" name="Ovál 328"/>
          <p:cNvSpPr/>
          <p:nvPr/>
        </p:nvSpPr>
        <p:spPr bwMode="auto">
          <a:xfrm>
            <a:off x="4137225" y="5481228"/>
            <a:ext cx="630782" cy="900100"/>
          </a:xfrm>
          <a:prstGeom prst="ellipse">
            <a:avLst/>
          </a:prstGeom>
          <a:noFill/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766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" grpId="0"/>
      <p:bldP spid="199" grpId="0"/>
      <p:bldP spid="200" grpId="0"/>
      <p:bldP spid="328" grpId="0" animBg="1"/>
      <p:bldP spid="3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i="0" dirty="0" smtClean="0">
                <a:solidFill>
                  <a:srgbClr val="FFFF00"/>
                </a:solidFill>
                <a:effectLst/>
                <a:latin typeface="Arial" charset="0"/>
              </a:rPr>
              <a:t>Důsledky obdobné jako u PCR</a:t>
            </a:r>
            <a:endParaRPr lang="cs-CZ" b="1" i="0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311299" name="Text Box 3"/>
          <p:cNvSpPr txBox="1">
            <a:spLocks noChangeArrowheads="1"/>
          </p:cNvSpPr>
          <p:nvPr/>
        </p:nvSpPr>
        <p:spPr bwMode="auto">
          <a:xfrm>
            <a:off x="323850" y="6135687"/>
            <a:ext cx="79930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Impact" pitchFamily="34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2pPr>
            <a:lvl3pPr marL="1538288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3pPr>
            <a:lvl4pPr marL="2174875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4pPr>
            <a:lvl5pPr marL="2811463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5pPr>
            <a:lvl6pPr marL="32686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6pPr>
            <a:lvl7pPr marL="37258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7pPr>
            <a:lvl8pPr marL="41830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8pPr>
            <a:lvl9pPr marL="46402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 smtClean="0">
                <a:solidFill>
                  <a:srgbClr val="FFFF00"/>
                </a:solidFill>
                <a:latin typeface="Arial" charset="0"/>
              </a:rPr>
              <a:t>Počet produktů LCR vzrůstá </a:t>
            </a:r>
            <a:r>
              <a:rPr lang="cs-CZ" sz="2800" b="1" i="0" dirty="0">
                <a:solidFill>
                  <a:srgbClr val="FFFF00"/>
                </a:solidFill>
                <a:latin typeface="Arial" charset="0"/>
              </a:rPr>
              <a:t>geometricky</a:t>
            </a:r>
          </a:p>
        </p:txBody>
      </p:sp>
      <p:sp>
        <p:nvSpPr>
          <p:cNvPr id="311300" name="Line 4"/>
          <p:cNvSpPr>
            <a:spLocks noChangeShapeType="1"/>
          </p:cNvSpPr>
          <p:nvPr/>
        </p:nvSpPr>
        <p:spPr bwMode="auto">
          <a:xfrm flipV="1">
            <a:off x="2091306" y="3938418"/>
            <a:ext cx="576263" cy="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11301" name="Group 5"/>
          <p:cNvGrpSpPr>
            <a:grpSpLocks/>
          </p:cNvGrpSpPr>
          <p:nvPr/>
        </p:nvGrpSpPr>
        <p:grpSpPr bwMode="auto">
          <a:xfrm>
            <a:off x="362519" y="3866980"/>
            <a:ext cx="1655762" cy="215900"/>
            <a:chOff x="249" y="754"/>
            <a:chExt cx="2686" cy="250"/>
          </a:xfrm>
        </p:grpSpPr>
        <p:grpSp>
          <p:nvGrpSpPr>
            <p:cNvPr id="311302" name="Group 6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303" name="Group 7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304" name="Line 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05" name="Line 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06" name="Line 1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07" name="Line 1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08" name="Line 1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09" name="Line 1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310" name="Line 14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311" name="Group 15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312" name="Line 1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13" name="Line 1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14" name="Line 1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15" name="Line 1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16" name="Line 2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17" name="Line 2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18" name="Group 22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319" name="Line 2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0" name="Line 2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1" name="Line 2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2" name="Line 2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3" name="Line 2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4" name="Line 2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25" name="Group 29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326" name="Line 30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7" name="Line 31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8" name="Line 32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29" name="Line 33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0" name="Line 34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1" name="Line 35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332" name="Group 36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333" name="Line 37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334" name="Group 38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335" name="Line 3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6" name="Line 4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7" name="Line 4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8" name="Line 4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39" name="Line 4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0" name="Line 4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41" name="Group 45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342" name="Line 4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3" name="Line 4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4" name="Line 4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5" name="Line 4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6" name="Line 5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47" name="Line 5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48" name="Group 52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349" name="Line 5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0" name="Line 5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1" name="Line 5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2" name="Line 5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3" name="Line 5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4" name="Line 5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55" name="Group 59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356" name="Line 60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7" name="Line 61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8" name="Line 62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59" name="Line 63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0" name="Line 64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1" name="Line 65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362" name="Group 66"/>
          <p:cNvGrpSpPr>
            <a:grpSpLocks/>
          </p:cNvGrpSpPr>
          <p:nvPr/>
        </p:nvGrpSpPr>
        <p:grpSpPr bwMode="auto">
          <a:xfrm>
            <a:off x="2812031" y="3579643"/>
            <a:ext cx="1655763" cy="215900"/>
            <a:chOff x="249" y="754"/>
            <a:chExt cx="2686" cy="250"/>
          </a:xfrm>
        </p:grpSpPr>
        <p:grpSp>
          <p:nvGrpSpPr>
            <p:cNvPr id="311363" name="Group 67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364" name="Group 68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365" name="Line 6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6" name="Line 7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7" name="Line 7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8" name="Line 7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69" name="Line 7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0" name="Line 7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371" name="Line 75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372" name="Group 76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373" name="Line 7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4" name="Line 7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5" name="Line 7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6" name="Line 8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7" name="Line 8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78" name="Line 8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79" name="Group 83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380" name="Line 8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1" name="Line 8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2" name="Line 8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3" name="Line 8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4" name="Line 8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5" name="Line 8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386" name="Group 90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387" name="Line 9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8" name="Line 9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89" name="Line 9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0" name="Line 9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1" name="Line 9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2" name="Line 9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393" name="Group 97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394" name="Line 98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395" name="Group 99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396" name="Line 100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7" name="Line 101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8" name="Line 102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399" name="Line 103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0" name="Line 104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1" name="Line 105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02" name="Group 106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403" name="Line 10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4" name="Line 10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5" name="Line 10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6" name="Line 11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7" name="Line 11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08" name="Line 11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09" name="Group 113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410" name="Line 11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1" name="Line 11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2" name="Line 11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3" name="Line 11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4" name="Line 11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5" name="Line 11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16" name="Group 120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417" name="Line 12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8" name="Line 12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19" name="Line 12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20" name="Line 12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21" name="Line 12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22" name="Line 12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424" name="Group 128"/>
          <p:cNvGrpSpPr>
            <a:grpSpLocks/>
          </p:cNvGrpSpPr>
          <p:nvPr/>
        </p:nvGrpSpPr>
        <p:grpSpPr bwMode="auto">
          <a:xfrm rot="10800000">
            <a:off x="2810444" y="4154318"/>
            <a:ext cx="1655762" cy="215900"/>
            <a:chOff x="249" y="754"/>
            <a:chExt cx="2686" cy="250"/>
          </a:xfrm>
        </p:grpSpPr>
        <p:grpSp>
          <p:nvGrpSpPr>
            <p:cNvPr id="311425" name="Group 129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426" name="Group 130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427" name="Line 13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28" name="Line 13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29" name="Line 13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0" name="Line 13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1" name="Line 13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2" name="Line 13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433" name="Line 137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434" name="Group 138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435" name="Line 13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6" name="Line 14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7" name="Line 14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8" name="Line 14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39" name="Line 14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0" name="Line 14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41" name="Group 145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442" name="Line 14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3" name="Line 14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4" name="Line 14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5" name="Line 14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6" name="Line 15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47" name="Line 15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48" name="Group 152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449" name="Line 15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0" name="Line 15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1" name="Line 15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2" name="Line 15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3" name="Line 15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4" name="Line 15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455" name="Group 159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456" name="Line 160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457" name="Group 161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458" name="Line 162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59" name="Line 163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0" name="Line 164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1" name="Line 165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2" name="Line 166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3" name="Line 167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64" name="Group 168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465" name="Line 16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6" name="Line 17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7" name="Line 17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8" name="Line 17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69" name="Line 17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0" name="Line 17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71" name="Group 175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472" name="Line 17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3" name="Line 17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4" name="Line 17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5" name="Line 17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6" name="Line 18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77" name="Line 18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478" name="Group 182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479" name="Line 18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80" name="Line 18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81" name="Line 18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82" name="Line 18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83" name="Line 18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484" name="Line 18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607" name="Group 311"/>
          <p:cNvGrpSpPr>
            <a:grpSpLocks/>
          </p:cNvGrpSpPr>
          <p:nvPr/>
        </p:nvGrpSpPr>
        <p:grpSpPr bwMode="auto">
          <a:xfrm>
            <a:off x="6123556" y="2643018"/>
            <a:ext cx="1655763" cy="215900"/>
            <a:chOff x="249" y="754"/>
            <a:chExt cx="2686" cy="250"/>
          </a:xfrm>
        </p:grpSpPr>
        <p:grpSp>
          <p:nvGrpSpPr>
            <p:cNvPr id="311608" name="Group 312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609" name="Group 313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610" name="Line 31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1" name="Line 31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2" name="Line 31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3" name="Line 31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4" name="Line 31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5" name="Line 31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616" name="Line 320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617" name="Group 321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618" name="Line 322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19" name="Line 323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0" name="Line 324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1" name="Line 325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2" name="Line 326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3" name="Line 327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24" name="Group 328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625" name="Line 32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6" name="Line 33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7" name="Line 33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8" name="Line 33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29" name="Line 33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0" name="Line 33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31" name="Group 335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632" name="Line 33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3" name="Line 33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4" name="Line 33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5" name="Line 33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6" name="Line 34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37" name="Line 34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638" name="Group 342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639" name="Line 343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640" name="Group 344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641" name="Line 34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2" name="Line 34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3" name="Line 34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4" name="Line 34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5" name="Line 34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6" name="Line 35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47" name="Group 351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648" name="Line 352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49" name="Line 353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0" name="Line 354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1" name="Line 355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2" name="Line 356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3" name="Line 357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54" name="Group 358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655" name="Line 35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6" name="Line 36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7" name="Line 36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8" name="Line 36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59" name="Line 36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0" name="Line 36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61" name="Group 365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662" name="Line 36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3" name="Line 36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4" name="Line 36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5" name="Line 36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6" name="Line 37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67" name="Line 37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668" name="Group 372"/>
          <p:cNvGrpSpPr>
            <a:grpSpLocks/>
          </p:cNvGrpSpPr>
          <p:nvPr/>
        </p:nvGrpSpPr>
        <p:grpSpPr bwMode="auto">
          <a:xfrm rot="10800000">
            <a:off x="6121969" y="3074818"/>
            <a:ext cx="1655762" cy="215900"/>
            <a:chOff x="249" y="754"/>
            <a:chExt cx="2686" cy="250"/>
          </a:xfrm>
        </p:grpSpPr>
        <p:grpSp>
          <p:nvGrpSpPr>
            <p:cNvPr id="311669" name="Group 373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670" name="Group 374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671" name="Line 37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2" name="Line 37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3" name="Line 37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4" name="Line 37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5" name="Line 37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76" name="Line 38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677" name="Line 381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678" name="Group 382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679" name="Line 38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0" name="Line 38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1" name="Line 38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2" name="Line 38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3" name="Line 38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4" name="Line 38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85" name="Group 389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686" name="Line 390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7" name="Line 391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8" name="Line 392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89" name="Line 393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0" name="Line 394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1" name="Line 395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692" name="Group 396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693" name="Line 39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4" name="Line 39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5" name="Line 39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6" name="Line 40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7" name="Line 40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698" name="Line 40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699" name="Group 403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700" name="Line 404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701" name="Group 405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702" name="Line 40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03" name="Line 40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04" name="Line 40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05" name="Line 40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06" name="Line 41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07" name="Line 41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08" name="Group 412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709" name="Line 413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0" name="Line 414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1" name="Line 415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2" name="Line 416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3" name="Line 417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4" name="Line 418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15" name="Group 419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716" name="Line 420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7" name="Line 421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8" name="Line 422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19" name="Line 423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0" name="Line 424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1" name="Line 425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22" name="Group 426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723" name="Line 42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4" name="Line 42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5" name="Line 42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6" name="Line 43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7" name="Line 43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28" name="Line 43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729" name="Group 433"/>
          <p:cNvGrpSpPr>
            <a:grpSpLocks/>
          </p:cNvGrpSpPr>
          <p:nvPr/>
        </p:nvGrpSpPr>
        <p:grpSpPr bwMode="auto">
          <a:xfrm>
            <a:off x="6123556" y="4797276"/>
            <a:ext cx="1655763" cy="215900"/>
            <a:chOff x="249" y="754"/>
            <a:chExt cx="2686" cy="250"/>
          </a:xfrm>
        </p:grpSpPr>
        <p:grpSp>
          <p:nvGrpSpPr>
            <p:cNvPr id="311730" name="Group 434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731" name="Group 435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732" name="Line 436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33" name="Line 437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34" name="Line 438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35" name="Line 439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36" name="Line 440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37" name="Line 441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738" name="Line 442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739" name="Group 443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740" name="Line 44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1" name="Line 44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2" name="Line 44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3" name="Line 44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4" name="Line 44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5" name="Line 44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46" name="Group 450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747" name="Line 45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8" name="Line 45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49" name="Line 45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0" name="Line 45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1" name="Line 45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2" name="Line 45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53" name="Group 457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754" name="Line 45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5" name="Line 45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6" name="Line 46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7" name="Line 46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8" name="Line 46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59" name="Line 46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760" name="Group 464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761" name="Line 465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762" name="Group 466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763" name="Line 46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64" name="Line 46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65" name="Line 46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66" name="Line 47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67" name="Line 47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68" name="Line 47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69" name="Group 473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770" name="Line 474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1" name="Line 475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2" name="Line 476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3" name="Line 477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4" name="Line 478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5" name="Line 479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76" name="Group 480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777" name="Line 481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8" name="Line 482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79" name="Line 483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0" name="Line 484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1" name="Line 485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2" name="Line 486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783" name="Group 487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784" name="Line 48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5" name="Line 48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6" name="Line 49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7" name="Line 49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8" name="Line 49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89" name="Line 49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grpSp>
        <p:nvGrpSpPr>
          <p:cNvPr id="311790" name="Group 494"/>
          <p:cNvGrpSpPr>
            <a:grpSpLocks/>
          </p:cNvGrpSpPr>
          <p:nvPr/>
        </p:nvGrpSpPr>
        <p:grpSpPr bwMode="auto">
          <a:xfrm rot="10800000">
            <a:off x="6121969" y="4365476"/>
            <a:ext cx="1655762" cy="215900"/>
            <a:chOff x="249" y="754"/>
            <a:chExt cx="2686" cy="250"/>
          </a:xfrm>
        </p:grpSpPr>
        <p:grpSp>
          <p:nvGrpSpPr>
            <p:cNvPr id="311791" name="Group 495"/>
            <p:cNvGrpSpPr>
              <a:grpSpLocks/>
            </p:cNvGrpSpPr>
            <p:nvPr/>
          </p:nvGrpSpPr>
          <p:grpSpPr bwMode="auto">
            <a:xfrm>
              <a:off x="249" y="890"/>
              <a:ext cx="2676" cy="114"/>
              <a:chOff x="1383" y="1320"/>
              <a:chExt cx="2676" cy="114"/>
            </a:xfrm>
          </p:grpSpPr>
          <p:grpSp>
            <p:nvGrpSpPr>
              <p:cNvPr id="311792" name="Group 496"/>
              <p:cNvGrpSpPr>
                <a:grpSpLocks/>
              </p:cNvGrpSpPr>
              <p:nvPr/>
            </p:nvGrpSpPr>
            <p:grpSpPr bwMode="auto">
              <a:xfrm rot="10800000">
                <a:off x="3424" y="1320"/>
                <a:ext cx="635" cy="113"/>
                <a:chOff x="1429" y="2795"/>
                <a:chExt cx="635" cy="113"/>
              </a:xfrm>
            </p:grpSpPr>
            <p:sp>
              <p:nvSpPr>
                <p:cNvPr id="311793" name="Line 497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94" name="Line 498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95" name="Line 499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96" name="Line 500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97" name="Line 501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798" name="Line 502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sp>
            <p:nvSpPr>
              <p:cNvPr id="311799" name="Line 503"/>
              <p:cNvSpPr>
                <a:spLocks noChangeShapeType="1"/>
              </p:cNvSpPr>
              <p:nvPr/>
            </p:nvSpPr>
            <p:spPr bwMode="auto">
              <a:xfrm>
                <a:off x="1429" y="1434"/>
                <a:ext cx="2586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800" name="Group 504"/>
              <p:cNvGrpSpPr>
                <a:grpSpLocks/>
              </p:cNvGrpSpPr>
              <p:nvPr/>
            </p:nvGrpSpPr>
            <p:grpSpPr bwMode="auto">
              <a:xfrm rot="10800000">
                <a:off x="2744" y="1320"/>
                <a:ext cx="635" cy="113"/>
                <a:chOff x="1429" y="2795"/>
                <a:chExt cx="635" cy="113"/>
              </a:xfrm>
            </p:grpSpPr>
            <p:sp>
              <p:nvSpPr>
                <p:cNvPr id="311801" name="Line 50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2" name="Line 50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3" name="Line 50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4" name="Line 50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5" name="Line 50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6" name="Line 51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807" name="Group 511"/>
              <p:cNvGrpSpPr>
                <a:grpSpLocks/>
              </p:cNvGrpSpPr>
              <p:nvPr/>
            </p:nvGrpSpPr>
            <p:grpSpPr bwMode="auto">
              <a:xfrm rot="10800000">
                <a:off x="2064" y="1320"/>
                <a:ext cx="635" cy="113"/>
                <a:chOff x="1429" y="2795"/>
                <a:chExt cx="635" cy="113"/>
              </a:xfrm>
            </p:grpSpPr>
            <p:sp>
              <p:nvSpPr>
                <p:cNvPr id="311808" name="Line 512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09" name="Line 513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0" name="Line 514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1" name="Line 515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2" name="Line 516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3" name="Line 517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814" name="Group 518"/>
              <p:cNvGrpSpPr>
                <a:grpSpLocks/>
              </p:cNvGrpSpPr>
              <p:nvPr/>
            </p:nvGrpSpPr>
            <p:grpSpPr bwMode="auto">
              <a:xfrm rot="10800000">
                <a:off x="1383" y="1320"/>
                <a:ext cx="635" cy="113"/>
                <a:chOff x="1429" y="2795"/>
                <a:chExt cx="635" cy="113"/>
              </a:xfrm>
            </p:grpSpPr>
            <p:sp>
              <p:nvSpPr>
                <p:cNvPr id="311815" name="Line 51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6" name="Line 52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7" name="Line 52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8" name="Line 52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19" name="Line 52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0" name="Line 52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  <p:grpSp>
          <p:nvGrpSpPr>
            <p:cNvPr id="311821" name="Group 525"/>
            <p:cNvGrpSpPr>
              <a:grpSpLocks/>
            </p:cNvGrpSpPr>
            <p:nvPr/>
          </p:nvGrpSpPr>
          <p:grpSpPr bwMode="auto">
            <a:xfrm>
              <a:off x="249" y="754"/>
              <a:ext cx="2686" cy="113"/>
              <a:chOff x="1383" y="2047"/>
              <a:chExt cx="2686" cy="113"/>
            </a:xfrm>
          </p:grpSpPr>
          <p:sp>
            <p:nvSpPr>
              <p:cNvPr id="311822" name="Line 526"/>
              <p:cNvSpPr>
                <a:spLocks noChangeShapeType="1"/>
              </p:cNvSpPr>
              <p:nvPr/>
            </p:nvSpPr>
            <p:spPr bwMode="auto">
              <a:xfrm>
                <a:off x="1485" y="2047"/>
                <a:ext cx="2405" cy="0"/>
              </a:xfrm>
              <a:prstGeom prst="line">
                <a:avLst/>
              </a:prstGeom>
              <a:noFill/>
              <a:ln w="635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grpSp>
            <p:nvGrpSpPr>
              <p:cNvPr id="311823" name="Group 527"/>
              <p:cNvGrpSpPr>
                <a:grpSpLocks/>
              </p:cNvGrpSpPr>
              <p:nvPr/>
            </p:nvGrpSpPr>
            <p:grpSpPr bwMode="auto">
              <a:xfrm>
                <a:off x="1383" y="2047"/>
                <a:ext cx="635" cy="113"/>
                <a:chOff x="1429" y="2795"/>
                <a:chExt cx="635" cy="113"/>
              </a:xfrm>
            </p:grpSpPr>
            <p:sp>
              <p:nvSpPr>
                <p:cNvPr id="311824" name="Line 528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5" name="Line 529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6" name="Line 530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7" name="Line 531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8" name="Line 532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29" name="Line 533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830" name="Group 534"/>
              <p:cNvGrpSpPr>
                <a:grpSpLocks/>
              </p:cNvGrpSpPr>
              <p:nvPr/>
            </p:nvGrpSpPr>
            <p:grpSpPr bwMode="auto">
              <a:xfrm>
                <a:off x="2063" y="2047"/>
                <a:ext cx="635" cy="113"/>
                <a:chOff x="1429" y="2795"/>
                <a:chExt cx="635" cy="113"/>
              </a:xfrm>
            </p:grpSpPr>
            <p:sp>
              <p:nvSpPr>
                <p:cNvPr id="311831" name="Line 535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2" name="Line 536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3" name="Line 537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4" name="Line 538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5" name="Line 539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6" name="Line 540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837" name="Group 541"/>
              <p:cNvGrpSpPr>
                <a:grpSpLocks/>
              </p:cNvGrpSpPr>
              <p:nvPr/>
            </p:nvGrpSpPr>
            <p:grpSpPr bwMode="auto">
              <a:xfrm>
                <a:off x="2754" y="2047"/>
                <a:ext cx="635" cy="113"/>
                <a:chOff x="1429" y="2795"/>
                <a:chExt cx="635" cy="113"/>
              </a:xfrm>
            </p:grpSpPr>
            <p:sp>
              <p:nvSpPr>
                <p:cNvPr id="311838" name="Line 542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39" name="Line 543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0" name="Line 544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1" name="Line 545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2" name="Line 546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3" name="Line 547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  <p:grpSp>
            <p:nvGrpSpPr>
              <p:cNvPr id="311844" name="Group 548"/>
              <p:cNvGrpSpPr>
                <a:grpSpLocks/>
              </p:cNvGrpSpPr>
              <p:nvPr/>
            </p:nvGrpSpPr>
            <p:grpSpPr bwMode="auto">
              <a:xfrm>
                <a:off x="3434" y="2047"/>
                <a:ext cx="635" cy="113"/>
                <a:chOff x="1429" y="2795"/>
                <a:chExt cx="635" cy="113"/>
              </a:xfrm>
            </p:grpSpPr>
            <p:sp>
              <p:nvSpPr>
                <p:cNvPr id="311845" name="Line 549"/>
                <p:cNvSpPr>
                  <a:spLocks noChangeShapeType="1"/>
                </p:cNvSpPr>
                <p:nvPr/>
              </p:nvSpPr>
              <p:spPr bwMode="auto">
                <a:xfrm>
                  <a:off x="1429" y="2795"/>
                  <a:ext cx="635" cy="0"/>
                </a:xfrm>
                <a:prstGeom prst="line">
                  <a:avLst/>
                </a:prstGeom>
                <a:noFill/>
                <a:ln w="635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6" name="Line 550"/>
                <p:cNvSpPr>
                  <a:spLocks noChangeShapeType="1"/>
                </p:cNvSpPr>
                <p:nvPr/>
              </p:nvSpPr>
              <p:spPr bwMode="auto">
                <a:xfrm>
                  <a:off x="1474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7" name="Line 551"/>
                <p:cNvSpPr>
                  <a:spLocks noChangeShapeType="1"/>
                </p:cNvSpPr>
                <p:nvPr/>
              </p:nvSpPr>
              <p:spPr bwMode="auto">
                <a:xfrm>
                  <a:off x="1610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8" name="Line 552"/>
                <p:cNvSpPr>
                  <a:spLocks noChangeShapeType="1"/>
                </p:cNvSpPr>
                <p:nvPr/>
              </p:nvSpPr>
              <p:spPr bwMode="auto">
                <a:xfrm>
                  <a:off x="1746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49" name="Line 553"/>
                <p:cNvSpPr>
                  <a:spLocks noChangeShapeType="1"/>
                </p:cNvSpPr>
                <p:nvPr/>
              </p:nvSpPr>
              <p:spPr bwMode="auto">
                <a:xfrm>
                  <a:off x="1882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  <p:sp>
              <p:nvSpPr>
                <p:cNvPr id="311850" name="Line 554"/>
                <p:cNvSpPr>
                  <a:spLocks noChangeShapeType="1"/>
                </p:cNvSpPr>
                <p:nvPr/>
              </p:nvSpPr>
              <p:spPr bwMode="auto">
                <a:xfrm>
                  <a:off x="2018" y="2795"/>
                  <a:ext cx="0" cy="113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GB"/>
                </a:p>
              </p:txBody>
            </p:sp>
          </p:grpSp>
        </p:grpSp>
      </p:grpSp>
      <p:sp>
        <p:nvSpPr>
          <p:cNvPr id="311851" name="Line 555"/>
          <p:cNvSpPr>
            <a:spLocks noChangeShapeType="1"/>
          </p:cNvSpPr>
          <p:nvPr/>
        </p:nvSpPr>
        <p:spPr bwMode="auto">
          <a:xfrm flipV="1">
            <a:off x="4755131" y="3217693"/>
            <a:ext cx="863600" cy="431800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52" name="Line 556"/>
          <p:cNvSpPr>
            <a:spLocks noChangeShapeType="1"/>
          </p:cNvSpPr>
          <p:nvPr/>
        </p:nvSpPr>
        <p:spPr bwMode="auto">
          <a:xfrm>
            <a:off x="4826570" y="4298780"/>
            <a:ext cx="792162" cy="282597"/>
          </a:xfrm>
          <a:prstGeom prst="line">
            <a:avLst/>
          </a:prstGeom>
          <a:noFill/>
          <a:ln w="635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4" name="Text Box 3"/>
          <p:cNvSpPr txBox="1">
            <a:spLocks noChangeArrowheads="1"/>
          </p:cNvSpPr>
          <p:nvPr/>
        </p:nvSpPr>
        <p:spPr bwMode="auto">
          <a:xfrm>
            <a:off x="323850" y="1322765"/>
            <a:ext cx="84246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defRPr sz="2400">
                <a:solidFill>
                  <a:schemeClr val="tx1"/>
                </a:solidFill>
                <a:latin typeface="Impact" pitchFamily="34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2pPr>
            <a:lvl3pPr marL="1538288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3pPr>
            <a:lvl4pPr marL="2174875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4pPr>
            <a:lvl5pPr marL="2811463" indent="-457200" algn="l">
              <a:defRPr sz="2400">
                <a:solidFill>
                  <a:schemeClr val="tx1"/>
                </a:solidFill>
                <a:latin typeface="Impact" pitchFamily="34" charset="0"/>
              </a:defRPr>
            </a:lvl5pPr>
            <a:lvl6pPr marL="32686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6pPr>
            <a:lvl7pPr marL="37258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7pPr>
            <a:lvl8pPr marL="41830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8pPr>
            <a:lvl9pPr marL="4640263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Impact" pitchFamily="34" charset="0"/>
              </a:defRPr>
            </a:lvl9pPr>
          </a:lstStyle>
          <a:p>
            <a:pPr algn="ctr"/>
            <a:r>
              <a:rPr lang="cs-CZ" sz="2800" b="1" i="0" dirty="0">
                <a:latin typeface="Arial" charset="0"/>
              </a:rPr>
              <a:t>Z každé molekuly </a:t>
            </a:r>
            <a:r>
              <a:rPr lang="cs-CZ" sz="2800" b="1" i="0" dirty="0" smtClean="0">
                <a:latin typeface="Arial" charset="0"/>
              </a:rPr>
              <a:t>vznikají v každém cyklu dvě nové</a:t>
            </a:r>
            <a:endParaRPr lang="cs-CZ" sz="2800" b="1" i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24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11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11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1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1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11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1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11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1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299" grpId="0"/>
      <p:bldP spid="311300" grpId="0" animBg="1"/>
      <p:bldP spid="311851" grpId="0" animBg="1"/>
      <p:bldP spid="311852" grpId="0" animBg="1"/>
      <p:bldP spid="86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693737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Formáty </a:t>
            </a:r>
            <a:r>
              <a:rPr lang="cs-CZ" sz="3600" b="1" dirty="0" err="1" smtClean="0">
                <a:solidFill>
                  <a:srgbClr val="FFFF00"/>
                </a:solidFill>
                <a:effectLst/>
                <a:latin typeface="Arial" charset="0"/>
              </a:rPr>
              <a:t>ligázové</a:t>
            </a:r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 řetězové reakce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9552" y="1196752"/>
            <a:ext cx="8215312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Většinou kvalitativní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Lze aplikovat i kvantitativně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9552" y="2636912"/>
            <a:ext cx="8215312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Standardní detekce na gelu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Sonda může být značena např. biotinem,+ 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fluoresceční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značkou nebo 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digoxigeninem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nebo alkalickou fosfatázou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Detekce po zachycení na 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streptavidin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fluorescenčně, barevnou reakcí nebo enzymaticky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04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14313"/>
            <a:ext cx="8215312" cy="838423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rgbClr val="FFFF00"/>
                </a:solidFill>
                <a:effectLst/>
                <a:latin typeface="Arial" charset="0"/>
              </a:rPr>
              <a:t>Příklady využití LCR</a:t>
            </a:r>
            <a:endParaRPr lang="cs-CZ" b="1" dirty="0"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07504" y="2924944"/>
            <a:ext cx="821531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Detekce kmenů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Lactococcus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dirty="0" err="1" smtClean="0">
                <a:solidFill>
                  <a:srgbClr val="FF6600"/>
                </a:solidFill>
                <a:effectLst/>
                <a:latin typeface="Arial" charset="0"/>
              </a:rPr>
              <a:t>lactis</a:t>
            </a:r>
            <a:r>
              <a:rPr lang="cs-CZ" sz="2800" b="1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exprimujících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nisinA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a </a:t>
            </a:r>
            <a:r>
              <a:rPr lang="cs-CZ" sz="2800" b="1" i="0" dirty="0" err="1" smtClean="0">
                <a:solidFill>
                  <a:srgbClr val="FF6600"/>
                </a:solidFill>
                <a:effectLst/>
                <a:latin typeface="Arial" charset="0"/>
              </a:rPr>
              <a:t>nisinZ</a:t>
            </a:r>
            <a:r>
              <a:rPr lang="cs-CZ" sz="2800" b="1" i="0" dirty="0" smtClean="0">
                <a:solidFill>
                  <a:srgbClr val="FF6600"/>
                </a:solidFill>
                <a:effectLst/>
                <a:latin typeface="Arial" charset="0"/>
              </a:rPr>
              <a:t> (bakteriociny, E234) - hledání strukturních variant genu, rok 2006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endParaRPr lang="cs-CZ" sz="2800" b="1" i="0" dirty="0">
              <a:solidFill>
                <a:srgbClr val="FF6600"/>
              </a:solidFill>
              <a:effectLst/>
              <a:latin typeface="Arial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79512" y="1124744"/>
            <a:ext cx="8215312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Již v roce 1993 použita k vysoce specifické detekci </a:t>
            </a:r>
            <a:r>
              <a:rPr lang="cs-CZ" sz="2800" b="1" dirty="0">
                <a:solidFill>
                  <a:schemeClr val="tx1"/>
                </a:solidFill>
                <a:effectLst/>
                <a:latin typeface="Arial" charset="0"/>
              </a:rPr>
              <a:t>Chlamydia trachomatis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(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Dille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 et al. (1993): J </a:t>
            </a:r>
            <a:r>
              <a:rPr lang="cs-CZ" sz="2800" b="1" i="0" dirty="0" err="1">
                <a:solidFill>
                  <a:schemeClr val="tx1"/>
                </a:solidFill>
                <a:effectLst/>
                <a:latin typeface="Arial" charset="0"/>
              </a:rPr>
              <a:t>Clin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8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Microbiol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. 31(3</a:t>
            </a:r>
            <a:r>
              <a:rPr lang="cs-CZ" sz="2800" b="1" i="0" dirty="0">
                <a:solidFill>
                  <a:schemeClr val="tx1"/>
                </a:solidFill>
                <a:effectLst/>
                <a:latin typeface="Arial" charset="0"/>
              </a:rPr>
              <a:t>):</a:t>
            </a:r>
            <a:r>
              <a:rPr lang="cs-CZ" sz="2800" b="1" i="0" dirty="0" smtClean="0">
                <a:solidFill>
                  <a:schemeClr val="tx1"/>
                </a:solidFill>
                <a:effectLst/>
                <a:latin typeface="Arial" charset="0"/>
              </a:rPr>
              <a:t>729-31)</a:t>
            </a:r>
            <a:endParaRPr lang="cs-CZ" sz="28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07504" y="5229200"/>
            <a:ext cx="9073008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Impact" pitchFamily="34" charset="0"/>
              </a:defRPr>
            </a:lvl9pPr>
          </a:lstStyle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400" b="1" dirty="0" err="1" smtClean="0">
                <a:solidFill>
                  <a:schemeClr val="tx1"/>
                </a:solidFill>
                <a:effectLst/>
                <a:latin typeface="Arial" charset="0"/>
              </a:rPr>
              <a:t>Borrelia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Arial" charset="0"/>
              </a:rPr>
              <a:t>burgdorferi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400" b="1" i="0" dirty="0" smtClean="0">
                <a:solidFill>
                  <a:schemeClr val="tx1"/>
                </a:solidFill>
                <a:effectLst/>
                <a:latin typeface="Arial" charset="0"/>
              </a:rPr>
              <a:t>(1991),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Arial" charset="0"/>
              </a:rPr>
              <a:t>Neisseria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Arial" charset="0"/>
              </a:rPr>
              <a:t>gonorrhoeae</a:t>
            </a:r>
            <a:r>
              <a:rPr lang="cs-CZ" sz="2400" b="1" i="0" dirty="0" smtClean="0">
                <a:solidFill>
                  <a:schemeClr val="tx1"/>
                </a:solidFill>
                <a:effectLst/>
                <a:latin typeface="Arial" charset="0"/>
              </a:rPr>
              <a:t> (1992), 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Arial" charset="0"/>
              </a:rPr>
              <a:t>Mycobacterium </a:t>
            </a:r>
            <a:r>
              <a:rPr lang="cs-CZ" sz="2400" b="1" dirty="0" err="1" smtClean="0">
                <a:solidFill>
                  <a:schemeClr val="tx1"/>
                </a:solidFill>
                <a:effectLst/>
                <a:latin typeface="Arial" charset="0"/>
              </a:rPr>
              <a:t>tuberculosis</a:t>
            </a:r>
            <a:r>
              <a:rPr lang="cs-CZ" sz="2400" b="1" dirty="0" smtClean="0">
                <a:solidFill>
                  <a:schemeClr val="tx1"/>
                </a:solidFill>
                <a:effectLst/>
                <a:latin typeface="Arial" charset="0"/>
              </a:rPr>
              <a:t> </a:t>
            </a:r>
            <a:r>
              <a:rPr lang="cs-CZ" sz="2400" b="1" i="0" dirty="0" smtClean="0">
                <a:solidFill>
                  <a:schemeClr val="tx1"/>
                </a:solidFill>
                <a:effectLst/>
                <a:latin typeface="Arial" charset="0"/>
              </a:rPr>
              <a:t>(1993), </a:t>
            </a:r>
          </a:p>
          <a:p>
            <a:pPr marL="457200" indent="-457200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cs-CZ" sz="2400" b="1" i="0" dirty="0" smtClean="0">
                <a:solidFill>
                  <a:schemeClr val="tx1"/>
                </a:solidFill>
                <a:effectLst/>
                <a:latin typeface="Arial" charset="0"/>
              </a:rPr>
              <a:t>Lidský </a:t>
            </a:r>
            <a:r>
              <a:rPr lang="cs-CZ" sz="2400" b="1" i="0" dirty="0" err="1" smtClean="0">
                <a:solidFill>
                  <a:schemeClr val="tx1"/>
                </a:solidFill>
                <a:effectLst/>
                <a:latin typeface="Arial" charset="0"/>
              </a:rPr>
              <a:t>papillomavirus</a:t>
            </a:r>
            <a:r>
              <a:rPr lang="cs-CZ" sz="2400" b="1" i="0" dirty="0" smtClean="0">
                <a:solidFill>
                  <a:schemeClr val="tx1"/>
                </a:solidFill>
                <a:effectLst/>
                <a:latin typeface="Arial" charset="0"/>
              </a:rPr>
              <a:t> (1990), HSV (1991, HIV (DNA, 1991)</a:t>
            </a:r>
            <a:endParaRPr lang="cs-CZ" sz="2400" b="1" i="0" dirty="0"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9353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Záblesk">
  <a:themeElements>
    <a:clrScheme name="Záblesk 1">
      <a:dk1>
        <a:srgbClr val="2A004E"/>
      </a:dk1>
      <a:lt1>
        <a:srgbClr val="FFFFFF"/>
      </a:lt1>
      <a:dk2>
        <a:srgbClr val="500093"/>
      </a:dk2>
      <a:lt2>
        <a:srgbClr val="00CCCC"/>
      </a:lt2>
      <a:accent1>
        <a:srgbClr val="D60093"/>
      </a:accent1>
      <a:accent2>
        <a:srgbClr val="0000FF"/>
      </a:accent2>
      <a:accent3>
        <a:srgbClr val="B3AAC8"/>
      </a:accent3>
      <a:accent4>
        <a:srgbClr val="DADADA"/>
      </a:accent4>
      <a:accent5>
        <a:srgbClr val="E8AAC8"/>
      </a:accent5>
      <a:accent6>
        <a:srgbClr val="0000E7"/>
      </a:accent6>
      <a:hlink>
        <a:srgbClr val="FFFF00"/>
      </a:hlink>
      <a:folHlink>
        <a:srgbClr val="7500D7"/>
      </a:folHlink>
    </a:clrScheme>
    <a:fontScheme name="Záblesk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Impact" pitchFamily="34" charset="0"/>
          </a:defRPr>
        </a:defPPr>
      </a:lstStyle>
    </a:lnDef>
  </a:objectDefaults>
  <a:extraClrSchemeLst>
    <a:extraClrScheme>
      <a:clrScheme name="Záblesk 1">
        <a:dk1>
          <a:srgbClr val="2A004E"/>
        </a:dk1>
        <a:lt1>
          <a:srgbClr val="FFFFFF"/>
        </a:lt1>
        <a:dk2>
          <a:srgbClr val="500093"/>
        </a:dk2>
        <a:lt2>
          <a:srgbClr val="00CCCC"/>
        </a:lt2>
        <a:accent1>
          <a:srgbClr val="D60093"/>
        </a:accent1>
        <a:accent2>
          <a:srgbClr val="0000FF"/>
        </a:accent2>
        <a:accent3>
          <a:srgbClr val="B3AAC8"/>
        </a:accent3>
        <a:accent4>
          <a:srgbClr val="DADADA"/>
        </a:accent4>
        <a:accent5>
          <a:srgbClr val="E8AAC8"/>
        </a:accent5>
        <a:accent6>
          <a:srgbClr val="0000E7"/>
        </a:accent6>
        <a:hlink>
          <a:srgbClr val="FFFF00"/>
        </a:hlink>
        <a:folHlink>
          <a:srgbClr val="7500D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CC99FF"/>
        </a:accent1>
        <a:accent2>
          <a:srgbClr val="3366FF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777777"/>
        </a:accent1>
        <a:accent2>
          <a:srgbClr val="CBCBCB"/>
        </a:accent2>
        <a:accent3>
          <a:srgbClr val="FFFFFF"/>
        </a:accent3>
        <a:accent4>
          <a:srgbClr val="000000"/>
        </a:accent4>
        <a:accent5>
          <a:srgbClr val="BDBDBD"/>
        </a:accent5>
        <a:accent6>
          <a:srgbClr val="B8B8B8"/>
        </a:accent6>
        <a:hlink>
          <a:srgbClr val="4D4D4D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4">
        <a:dk1>
          <a:srgbClr val="000000"/>
        </a:dk1>
        <a:lt1>
          <a:srgbClr val="00CCCC"/>
        </a:lt1>
        <a:dk2>
          <a:srgbClr val="FFFFCC"/>
        </a:dk2>
        <a:lt2>
          <a:srgbClr val="009999"/>
        </a:lt2>
        <a:accent1>
          <a:srgbClr val="CC99FF"/>
        </a:accent1>
        <a:accent2>
          <a:srgbClr val="3366FF"/>
        </a:accent2>
        <a:accent3>
          <a:srgbClr val="AAE2E2"/>
        </a:accent3>
        <a:accent4>
          <a:srgbClr val="000000"/>
        </a:accent4>
        <a:accent5>
          <a:srgbClr val="E2CAFF"/>
        </a:accent5>
        <a:accent6>
          <a:srgbClr val="2D5CE7"/>
        </a:accent6>
        <a:hlink>
          <a:srgbClr val="00CCFF"/>
        </a:hlink>
        <a:folHlink>
          <a:srgbClr val="00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Záblesk 5">
        <a:dk1>
          <a:srgbClr val="003300"/>
        </a:dk1>
        <a:lt1>
          <a:srgbClr val="FFFFFF"/>
        </a:lt1>
        <a:dk2>
          <a:srgbClr val="669900"/>
        </a:dk2>
        <a:lt2>
          <a:srgbClr val="FFCC66"/>
        </a:lt2>
        <a:accent1>
          <a:srgbClr val="990033"/>
        </a:accent1>
        <a:accent2>
          <a:srgbClr val="FF9933"/>
        </a:accent2>
        <a:accent3>
          <a:srgbClr val="B8CAAA"/>
        </a:accent3>
        <a:accent4>
          <a:srgbClr val="DADADA"/>
        </a:accent4>
        <a:accent5>
          <a:srgbClr val="CAAAAD"/>
        </a:accent5>
        <a:accent6>
          <a:srgbClr val="E78A2D"/>
        </a:accent6>
        <a:hlink>
          <a:srgbClr val="CCCC00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6">
        <a:dk1>
          <a:srgbClr val="663300"/>
        </a:dk1>
        <a:lt1>
          <a:srgbClr val="FFFFFF"/>
        </a:lt1>
        <a:dk2>
          <a:srgbClr val="CC6600"/>
        </a:dk2>
        <a:lt2>
          <a:srgbClr val="FFCC00"/>
        </a:lt2>
        <a:accent1>
          <a:srgbClr val="990033"/>
        </a:accent1>
        <a:accent2>
          <a:srgbClr val="FF0033"/>
        </a:accent2>
        <a:accent3>
          <a:srgbClr val="E2B8AA"/>
        </a:accent3>
        <a:accent4>
          <a:srgbClr val="DADADA"/>
        </a:accent4>
        <a:accent5>
          <a:srgbClr val="CAAAAD"/>
        </a:accent5>
        <a:accent6>
          <a:srgbClr val="E7002D"/>
        </a:accent6>
        <a:hlink>
          <a:srgbClr val="CC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áblesk 7">
        <a:dk1>
          <a:srgbClr val="660033"/>
        </a:dk1>
        <a:lt1>
          <a:srgbClr val="FFFFFF"/>
        </a:lt1>
        <a:dk2>
          <a:srgbClr val="990066"/>
        </a:dk2>
        <a:lt2>
          <a:srgbClr val="FFFF66"/>
        </a:lt2>
        <a:accent1>
          <a:srgbClr val="9933FF"/>
        </a:accent1>
        <a:accent2>
          <a:srgbClr val="00CCCC"/>
        </a:accent2>
        <a:accent3>
          <a:srgbClr val="CAAAB8"/>
        </a:accent3>
        <a:accent4>
          <a:srgbClr val="DADADA"/>
        </a:accent4>
        <a:accent5>
          <a:srgbClr val="CAADFF"/>
        </a:accent5>
        <a:accent6>
          <a:srgbClr val="00B9B9"/>
        </a:accent6>
        <a:hlink>
          <a:srgbClr val="CC66FF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C:\MSOffice\Šablony\Vzory prezentací\Záblesk.pot</Template>
  <TotalTime>4144</TotalTime>
  <Words>327</Words>
  <Application>Microsoft Office PowerPoint</Application>
  <PresentationFormat>Předvádění na obrazovce (4:3)</PresentationFormat>
  <Paragraphs>66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Záblesk</vt:lpstr>
      <vt:lpstr>Ligázová řetězová reakce</vt:lpstr>
      <vt:lpstr>Zopakujme si, co je to ligace</vt:lpstr>
      <vt:lpstr>Mechanismus ligace</vt:lpstr>
      <vt:lpstr>LCR probíhá v cyklech</vt:lpstr>
      <vt:lpstr>Průběh ligázové řetězové reakce</vt:lpstr>
      <vt:lpstr>Průběh ligázové řetězové reakce</vt:lpstr>
      <vt:lpstr>Důsledky obdobné jako u PCR</vt:lpstr>
      <vt:lpstr>Formáty ligázové řetězové reakce</vt:lpstr>
      <vt:lpstr>Příklady využití LCR</vt:lpstr>
      <vt:lpstr>Více o aplikacích LCR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Prodej výrobků nebo nápadů</dc:title>
  <dc:creator>Milan Bartoš</dc:creator>
  <cp:lastModifiedBy>Milan</cp:lastModifiedBy>
  <cp:revision>748</cp:revision>
  <dcterms:created xsi:type="dcterms:W3CDTF">1995-06-02T22:06:36Z</dcterms:created>
  <dcterms:modified xsi:type="dcterms:W3CDTF">2012-10-02T14:20:56Z</dcterms:modified>
</cp:coreProperties>
</file>