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3"/>
  </p:notesMasterIdLst>
  <p:sldIdLst>
    <p:sldId id="292" r:id="rId2"/>
    <p:sldId id="257" r:id="rId3"/>
    <p:sldId id="294" r:id="rId4"/>
    <p:sldId id="293" r:id="rId5"/>
    <p:sldId id="261" r:id="rId6"/>
    <p:sldId id="265" r:id="rId7"/>
    <p:sldId id="296" r:id="rId8"/>
    <p:sldId id="297" r:id="rId9"/>
    <p:sldId id="298" r:id="rId10"/>
    <p:sldId id="263" r:id="rId11"/>
    <p:sldId id="288" r:id="rId12"/>
    <p:sldId id="287" r:id="rId13"/>
    <p:sldId id="260" r:id="rId14"/>
    <p:sldId id="299" r:id="rId15"/>
    <p:sldId id="295" r:id="rId16"/>
    <p:sldId id="281" r:id="rId17"/>
    <p:sldId id="286" r:id="rId18"/>
    <p:sldId id="282" r:id="rId19"/>
    <p:sldId id="283" r:id="rId20"/>
    <p:sldId id="289" r:id="rId21"/>
    <p:sldId id="301" r:id="rId22"/>
    <p:sldId id="302" r:id="rId23"/>
    <p:sldId id="303" r:id="rId24"/>
    <p:sldId id="304" r:id="rId25"/>
    <p:sldId id="306" r:id="rId26"/>
    <p:sldId id="348" r:id="rId27"/>
    <p:sldId id="307" r:id="rId28"/>
    <p:sldId id="308" r:id="rId29"/>
    <p:sldId id="349" r:id="rId30"/>
    <p:sldId id="309" r:id="rId31"/>
    <p:sldId id="310" r:id="rId32"/>
    <p:sldId id="311" r:id="rId33"/>
    <p:sldId id="305" r:id="rId34"/>
    <p:sldId id="312" r:id="rId35"/>
    <p:sldId id="313" r:id="rId36"/>
    <p:sldId id="314" r:id="rId37"/>
    <p:sldId id="315" r:id="rId38"/>
    <p:sldId id="316" r:id="rId39"/>
    <p:sldId id="350" r:id="rId40"/>
    <p:sldId id="317" r:id="rId41"/>
    <p:sldId id="318" r:id="rId42"/>
    <p:sldId id="319" r:id="rId43"/>
    <p:sldId id="320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51" r:id="rId52"/>
    <p:sldId id="329" r:id="rId53"/>
    <p:sldId id="352" r:id="rId54"/>
    <p:sldId id="330" r:id="rId55"/>
    <p:sldId id="354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7" r:id="rId69"/>
    <p:sldId id="343" r:id="rId70"/>
    <p:sldId id="344" r:id="rId71"/>
    <p:sldId id="355" r:id="rId72"/>
    <p:sldId id="361" r:id="rId73"/>
    <p:sldId id="345" r:id="rId74"/>
    <p:sldId id="359" r:id="rId75"/>
    <p:sldId id="362" r:id="rId76"/>
    <p:sldId id="363" r:id="rId77"/>
    <p:sldId id="360" r:id="rId78"/>
    <p:sldId id="356" r:id="rId79"/>
    <p:sldId id="357" r:id="rId80"/>
    <p:sldId id="258" r:id="rId81"/>
    <p:sldId id="358" r:id="rId8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32">
          <p15:clr>
            <a:srgbClr val="A4A3A4"/>
          </p15:clr>
        </p15:guide>
        <p15:guide id="2" pos="40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00"/>
    <a:srgbClr val="3333FF"/>
    <a:srgbClr val="003399"/>
    <a:srgbClr val="FFFFCC"/>
    <a:srgbClr val="FFFF66"/>
    <a:srgbClr val="FFFF99"/>
    <a:srgbClr val="FF00FF"/>
    <a:srgbClr val="FFCC00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0" autoAdjust="0"/>
    <p:restoredTop sz="94664" autoAdjust="0"/>
  </p:normalViewPr>
  <p:slideViewPr>
    <p:cSldViewPr snapToGrid="0" showGuides="1">
      <p:cViewPr varScale="1">
        <p:scale>
          <a:sx n="116" d="100"/>
          <a:sy n="116" d="100"/>
        </p:scale>
        <p:origin x="-876" y="-114"/>
      </p:cViewPr>
      <p:guideLst>
        <p:guide orient="horz" pos="532"/>
        <p:guide pos="40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notesViewPr>
    <p:cSldViewPr snapToGrid="0" showGuides="1">
      <p:cViewPr varScale="1">
        <p:scale>
          <a:sx n="56" d="100"/>
          <a:sy n="56" d="100"/>
        </p:scale>
        <p:origin x="-180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B965743-C34C-42AC-AA82-C3828CF792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66206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66795-6789-40D1-B87D-45632CB5CA64}" type="slidenum">
              <a:rPr lang="cs-CZ"/>
              <a:pPr>
                <a:defRPr/>
              </a:pPr>
              <a:t>13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17458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4B19EB-1694-409B-BE22-7E1E64E488D0}" type="slidenum">
              <a:rPr lang="cs-CZ"/>
              <a:pPr>
                <a:defRPr/>
              </a:pPr>
              <a:t>14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57218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6D459-C91F-4E16-9FED-24972450E5E3}" type="slidenum">
              <a:rPr lang="cs-CZ"/>
              <a:pPr>
                <a:defRPr/>
              </a:pPr>
              <a:t>41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23398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985D6-C8EC-4702-AE34-A519BBB57B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7D5CD-FEFA-4494-90A9-0E9DAE50D6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A770F-AB35-4693-9DE0-129F1C6182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4B27-B9EA-4A51-BC44-45EA1F203F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1155-0F5C-4F81-8D59-63C44095B1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943E-77D5-423C-8718-85D879C47C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254CF-350D-41E2-99E0-D6C2E57DF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84022-96D8-4BCE-9739-4509074266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28DEC-2C72-4925-A048-AD79D316CF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25FA-D10F-49F3-8E07-DCB78AECAA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9D81A-C85E-4E8B-AD9E-EE96F83E7A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D8FD6-B40E-4A4D-BB31-BB94A8E9A4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fld id="{7B75FB95-2CA1-4728-8208-8F42AAAE2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kument_aplikace_Microsoft_Office_Word_97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jpeg"/><Relationship Id="rId4" Type="http://schemas.openxmlformats.org/officeDocument/2006/relationships/oleObject" Target="../embeddings/Dokument_aplikace_Microsoft_Office_Word_97-_20032.do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life.bio.sunysb.edu/morph/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687513" y="381000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MODULARIZACE VÝUKY EVOLUČNÍ A EKOLOGICKÉ BIOLOGIE</a:t>
            </a:r>
          </a:p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CZ.1.07/2.2.00/15.0204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1336675" y="865188"/>
            <a:ext cx="648017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1336675" y="900113"/>
            <a:ext cx="6480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6" name="Picture 15" descr="PF_72_100_grey_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6" descr="ubz_cz_black_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209962" y="1145308"/>
            <a:ext cx="68089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4400" dirty="0">
                <a:ln w="3175">
                  <a:solidFill>
                    <a:schemeClr val="tx1"/>
                  </a:solidFill>
                </a:ln>
                <a:solidFill>
                  <a:srgbClr val="EB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+mn-cs"/>
              </a:rPr>
              <a:t>ANALÝZA FENOTYPU</a:t>
            </a:r>
          </a:p>
        </p:txBody>
      </p:sp>
      <p:pic>
        <p:nvPicPr>
          <p:cNvPr id="3" name="Picture 18" descr="http://ars.els-cdn.com/content/image/1-s2.0-S1360138510000981-gr2.jpg"/>
          <p:cNvPicPr>
            <a:picLocks noChangeAspect="1" noChangeArrowheads="1"/>
          </p:cNvPicPr>
          <p:nvPr/>
        </p:nvPicPr>
        <p:blipFill>
          <a:blip r:embed="rId5" cstate="print"/>
          <a:srcRect l="18816" t="1036" r="18488" b="1787"/>
          <a:stretch>
            <a:fillRect/>
          </a:stretch>
        </p:blipFill>
        <p:spPr bwMode="auto">
          <a:xfrm>
            <a:off x="2576513" y="1978025"/>
            <a:ext cx="26987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://www.flywings.org.uk/MorphoMeet12/images/skull_lm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2862263"/>
            <a:ext cx="16478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http://2.bp.blogspot.com/-QQBb7pH-BFU/UBzc53AZIaI/AAAAAAAAFL4/-SA2VMszaL4/s1600/zuttiye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425" y="2016125"/>
            <a:ext cx="223996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http://host.uniroma3.it/laboratori/paleontologia/rhin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3822700"/>
            <a:ext cx="27892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2" descr="http://www.pnas.org/content/104/42/16604/F2.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1425" y="4470400"/>
            <a:ext cx="251142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0" descr="http://www.flywings.org.uk/images/smallCPKSign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4038" y="2279650"/>
            <a:ext cx="20685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Epigenetické znaky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1658938"/>
            <a:ext cx="4330700" cy="3032125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 smtClean="0">
                <a:solidFill>
                  <a:srgbClr val="003399"/>
                </a:solidFill>
                <a:latin typeface="Arial" charset="0"/>
                <a:cs typeface="Arial" charset="0"/>
              </a:rPr>
              <a:t>Epigeneze</a:t>
            </a:r>
            <a:r>
              <a:rPr lang="cs-CZ" sz="2400" smtClean="0">
                <a:latin typeface="Arial" charset="0"/>
                <a:cs typeface="Arial" charset="0"/>
              </a:rPr>
              <a:t> = vývojové interakce nad úrovní akce genů</a:t>
            </a:r>
            <a:endParaRPr lang="en-US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 smtClean="0">
                <a:latin typeface="Arial" charset="0"/>
                <a:cs typeface="Arial" charset="0"/>
              </a:rPr>
              <a:t>výběr znaků: základním kritériem absence korelace mezi znakem a jeho velikostí</a:t>
            </a:r>
          </a:p>
        </p:txBody>
      </p:sp>
      <p:pic>
        <p:nvPicPr>
          <p:cNvPr id="11268" name="Picture 6" descr="E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988" y="398463"/>
            <a:ext cx="38322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1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81793" y="3276226"/>
            <a:ext cx="4413250" cy="316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Epigenetické znaky</a:t>
            </a:r>
          </a:p>
        </p:txBody>
      </p:sp>
      <p:sp>
        <p:nvSpPr>
          <p:cNvPr id="12291" name="TextovéPole 4"/>
          <p:cNvSpPr txBox="1">
            <a:spLocks noChangeArrowheads="1"/>
          </p:cNvSpPr>
          <p:nvPr/>
        </p:nvSpPr>
        <p:spPr bwMode="auto">
          <a:xfrm>
            <a:off x="477838" y="1597025"/>
            <a:ext cx="896302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rozdíly mezi populacemi</a:t>
            </a:r>
            <a:r>
              <a:rPr lang="cs-CZ" sz="2400" b="0">
                <a:latin typeface="Arial" charset="0"/>
              </a:rPr>
              <a:t>: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index MMD (mean measure of divergence):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    </a:t>
            </a:r>
            <a:r>
              <a:rPr lang="cs-CZ" sz="2400" b="0" i="1">
                <a:latin typeface="Arial" charset="0"/>
              </a:rPr>
              <a:t>MMD</a:t>
            </a:r>
            <a:r>
              <a:rPr lang="cs-CZ" sz="2400" b="0">
                <a:latin typeface="Arial" charset="0"/>
              </a:rPr>
              <a:t> = 1/</a:t>
            </a:r>
            <a:r>
              <a:rPr lang="cs-CZ" sz="2400" b="0" i="1">
                <a:latin typeface="Arial" charset="0"/>
              </a:rPr>
              <a:t>r</a:t>
            </a:r>
            <a:r>
              <a:rPr lang="en-US" sz="2400" b="0">
                <a:latin typeface="Arial" charset="0"/>
              </a:rPr>
              <a:t>Σ[(</a:t>
            </a:r>
            <a:r>
              <a:rPr lang="en-US" sz="2400" b="0" i="1">
                <a:latin typeface="Arial" charset="0"/>
              </a:rPr>
              <a:t>θ</a:t>
            </a:r>
            <a:r>
              <a:rPr lang="en-US" sz="2400" b="0" baseline="-25000">
                <a:latin typeface="Arial" charset="0"/>
              </a:rPr>
              <a:t>1</a:t>
            </a:r>
            <a:r>
              <a:rPr lang="en-US" sz="2400" b="0">
                <a:latin typeface="Arial" charset="0"/>
              </a:rPr>
              <a:t>-</a:t>
            </a:r>
            <a:r>
              <a:rPr lang="en-US" sz="2400" b="0" i="1">
                <a:latin typeface="Arial" charset="0"/>
              </a:rPr>
              <a:t>θ</a:t>
            </a:r>
            <a:r>
              <a:rPr lang="en-US" sz="2400" b="0" baseline="-25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</a:t>
            </a:r>
            <a:r>
              <a:rPr lang="en-US" sz="2400" b="0" baseline="30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 - </a:t>
            </a:r>
            <a:r>
              <a:rPr lang="en-US" sz="2400" b="0" i="1">
                <a:latin typeface="Arial" charset="0"/>
              </a:rPr>
              <a:t>V</a:t>
            </a:r>
            <a:r>
              <a:rPr lang="en-US" sz="2400" b="0">
                <a:latin typeface="Arial" charset="0"/>
              </a:rPr>
              <a:t>]    </a:t>
            </a:r>
            <a:r>
              <a:rPr lang="en-US" sz="2000" b="0" i="1">
                <a:latin typeface="Arial" charset="0"/>
              </a:rPr>
              <a:t>θ </a:t>
            </a:r>
            <a:r>
              <a:rPr lang="en-US" sz="2000" b="0">
                <a:latin typeface="Arial" charset="0"/>
              </a:rPr>
              <a:t>= arcsin (1-2</a:t>
            </a:r>
            <a:r>
              <a:rPr lang="en-US" sz="2000" b="0" i="1">
                <a:latin typeface="Arial" charset="0"/>
              </a:rPr>
              <a:t>p</a:t>
            </a:r>
            <a:r>
              <a:rPr lang="en-US" sz="2000" b="0">
                <a:latin typeface="Arial" charset="0"/>
              </a:rPr>
              <a:t>), </a:t>
            </a:r>
            <a:r>
              <a:rPr lang="en-US" sz="2000" b="0" i="1">
                <a:latin typeface="Arial" charset="0"/>
              </a:rPr>
              <a:t>r</a:t>
            </a:r>
            <a:r>
              <a:rPr lang="en-US" sz="2000" b="0">
                <a:latin typeface="Arial" charset="0"/>
              </a:rPr>
              <a:t> </a:t>
            </a:r>
            <a:r>
              <a:rPr lang="cs-CZ" sz="2000" b="0">
                <a:latin typeface="Arial" charset="0"/>
              </a:rPr>
              <a:t>= počet znaků</a:t>
            </a:r>
            <a:endParaRPr lang="en-US" sz="20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en-US" sz="2000" b="0">
                <a:latin typeface="Arial" charset="0"/>
              </a:rPr>
              <a:t>	</a:t>
            </a:r>
            <a:r>
              <a:rPr lang="cs-CZ" sz="2000" b="0">
                <a:latin typeface="Arial" charset="0"/>
              </a:rPr>
              <a:t>				</a:t>
            </a:r>
            <a:r>
              <a:rPr lang="en-US" sz="2000" b="0" i="1">
                <a:latin typeface="Arial" charset="0"/>
              </a:rPr>
              <a:t>V</a:t>
            </a:r>
            <a:r>
              <a:rPr lang="en-US" sz="2000" b="0">
                <a:latin typeface="Arial" charset="0"/>
              </a:rPr>
              <a:t> = 1/(</a:t>
            </a:r>
            <a:r>
              <a:rPr lang="en-US" sz="2000" b="0" i="1">
                <a:latin typeface="Arial" charset="0"/>
              </a:rPr>
              <a:t>n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+1/2)+1/(</a:t>
            </a:r>
            <a:r>
              <a:rPr lang="en-US" sz="2000" b="0" i="1">
                <a:latin typeface="Arial" charset="0"/>
              </a:rPr>
              <a:t>n</a:t>
            </a:r>
            <a:r>
              <a:rPr lang="en-US" sz="2000" b="0" baseline="-25000">
                <a:latin typeface="Arial" charset="0"/>
              </a:rPr>
              <a:t>2</a:t>
            </a:r>
            <a:r>
              <a:rPr lang="en-US" sz="2000" b="0">
                <a:latin typeface="Arial" charset="0"/>
              </a:rPr>
              <a:t>+1/2)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statistická významnost </a:t>
            </a:r>
            <a:r>
              <a:rPr lang="cs-CZ" sz="2400" b="0">
                <a:latin typeface="Arial" charset="0"/>
              </a:rPr>
              <a:t>měřena jako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standardní odchylka </a:t>
            </a:r>
            <a:r>
              <a:rPr lang="cs-CZ" sz="2400" b="0" i="1">
                <a:latin typeface="Arial" charset="0"/>
              </a:rPr>
              <a:t>MMD</a:t>
            </a:r>
            <a:r>
              <a:rPr lang="cs-CZ" sz="2400" b="0">
                <a:latin typeface="Arial" charset="0"/>
              </a:rPr>
              <a:t>: 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 i="1">
                <a:latin typeface="Arial" charset="0"/>
              </a:rPr>
              <a:t>SD</a:t>
            </a:r>
            <a:r>
              <a:rPr lang="cs-CZ" sz="2400" b="0">
                <a:latin typeface="Arial" charset="0"/>
              </a:rPr>
              <a:t> = (</a:t>
            </a:r>
            <a:r>
              <a:rPr lang="cs-CZ" sz="2400" b="0" i="1">
                <a:latin typeface="Arial" charset="0"/>
              </a:rPr>
              <a:t>varMMD</a:t>
            </a:r>
            <a:r>
              <a:rPr lang="cs-CZ" sz="2400" b="0">
                <a:latin typeface="Arial" charset="0"/>
              </a:rPr>
              <a:t>)</a:t>
            </a:r>
            <a:r>
              <a:rPr lang="cs-CZ" sz="2400" b="0" baseline="30000">
                <a:latin typeface="Arial" charset="0"/>
              </a:rPr>
              <a:t>-1/2</a:t>
            </a:r>
            <a:r>
              <a:rPr lang="cs-CZ" sz="2400" b="0">
                <a:latin typeface="Arial" charset="0"/>
              </a:rPr>
              <a:t> = </a:t>
            </a:r>
            <a:r>
              <a:rPr lang="en-US" sz="2400" b="0">
                <a:latin typeface="Arial" charset="0"/>
              </a:rPr>
              <a:t>[4/</a:t>
            </a:r>
            <a:r>
              <a:rPr lang="en-US" sz="2400" b="0" i="1">
                <a:latin typeface="Arial" charset="0"/>
              </a:rPr>
              <a:t>r</a:t>
            </a:r>
            <a:r>
              <a:rPr lang="en-US" sz="2400" b="0">
                <a:latin typeface="Arial" charset="0"/>
              </a:rPr>
              <a:t>(1/</a:t>
            </a:r>
            <a:r>
              <a:rPr lang="en-US" sz="2400" b="0" i="1">
                <a:latin typeface="Arial" charset="0"/>
              </a:rPr>
              <a:t>n</a:t>
            </a:r>
            <a:r>
              <a:rPr lang="en-US" sz="2400" b="0" baseline="-25000">
                <a:latin typeface="Arial" charset="0"/>
              </a:rPr>
              <a:t>1</a:t>
            </a:r>
            <a:r>
              <a:rPr lang="en-US" sz="2400" b="0">
                <a:latin typeface="Arial" charset="0"/>
              </a:rPr>
              <a:t>+1/</a:t>
            </a:r>
            <a:r>
              <a:rPr lang="en-US" sz="2400" b="0" i="1">
                <a:latin typeface="Arial" charset="0"/>
              </a:rPr>
              <a:t>n</a:t>
            </a:r>
            <a:r>
              <a:rPr lang="en-US" sz="2400" b="0" baseline="-25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)]</a:t>
            </a:r>
            <a:r>
              <a:rPr lang="en-US" sz="2400" b="0" baseline="30000">
                <a:latin typeface="Arial" charset="0"/>
              </a:rPr>
              <a:t>-1/2</a:t>
            </a:r>
            <a:r>
              <a:rPr lang="cs-CZ" sz="2400" b="0" baseline="30000">
                <a:latin typeface="Arial" charset="0"/>
              </a:rPr>
              <a:t/>
            </a:r>
            <a:br>
              <a:rPr lang="cs-CZ" sz="2400" b="0" baseline="3000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solidFill>
                  <a:srgbClr val="EB0000"/>
                </a:solidFill>
                <a:latin typeface="Arial" charset="0"/>
              </a:rPr>
              <a:t>výstupy:</a:t>
            </a:r>
            <a:r>
              <a:rPr lang="cs-CZ" sz="2400" b="0">
                <a:latin typeface="Arial" charset="0"/>
              </a:rPr>
              <a:t> symetrická matice rozdílů </a:t>
            </a:r>
            <a:r>
              <a:rPr lang="cs-CZ" sz="2400" b="0">
                <a:latin typeface="Arial" charset="0"/>
                <a:sym typeface="Symbol" pitchFamily="18" charset="2"/>
              </a:rPr>
              <a:t></a:t>
            </a:r>
            <a:r>
              <a:rPr lang="cs-CZ" sz="2400" b="0">
                <a:latin typeface="Arial" charset="0"/>
              </a:rPr>
              <a:t> korelace mezi maticemi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(Mantelův test, prostorová autokorelace), shluková analýza, </a:t>
            </a:r>
          </a:p>
          <a:p>
            <a:pPr eaLnBrk="0" hangingPunct="0">
              <a:lnSpc>
                <a:spcPct val="110000"/>
              </a:lnSpc>
            </a:pPr>
            <a:r>
              <a:rPr lang="cs-CZ" sz="2400" b="0">
                <a:latin typeface="Arial" charset="0"/>
              </a:rPr>
              <a:t>minimum spanning tree (MST)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1371600"/>
            <a:ext cx="7772400" cy="4738688"/>
          </a:xfrm>
        </p:spPr>
        <p:txBody>
          <a:bodyPr/>
          <a:lstStyle/>
          <a:p>
            <a:pPr>
              <a:buFontTx/>
              <a:buNone/>
            </a:pPr>
            <a:r>
              <a:rPr lang="cs-CZ" smtClean="0">
                <a:solidFill>
                  <a:srgbClr val="EB0000"/>
                </a:solidFill>
                <a:latin typeface="Arial" charset="0"/>
                <a:cs typeface="Arial" charset="0"/>
              </a:rPr>
              <a:t>Vztah genotypu a fenotypu: </a:t>
            </a:r>
            <a:br>
              <a:rPr lang="cs-CZ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 smtClean="0">
              <a:solidFill>
                <a:srgbClr val="EB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P</a:t>
            </a:r>
            <a:r>
              <a:rPr lang="cs-CZ" smtClean="0">
                <a:latin typeface="Arial" charset="0"/>
                <a:cs typeface="Arial" charset="0"/>
              </a:rPr>
              <a:t> = </a:t>
            </a: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G</a:t>
            </a:r>
            <a:r>
              <a:rPr lang="cs-CZ" smtClean="0">
                <a:latin typeface="Arial" charset="0"/>
                <a:cs typeface="Arial" charset="0"/>
              </a:rPr>
              <a:t> + </a:t>
            </a: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E</a:t>
            </a:r>
            <a:r>
              <a:rPr lang="cs-CZ" baseline="-25000" smtClean="0">
                <a:latin typeface="Arial" charset="0"/>
                <a:cs typeface="Arial" charset="0"/>
              </a:rPr>
              <a:t/>
            </a:r>
            <a:br>
              <a:rPr lang="cs-CZ" baseline="-25000" smtClean="0">
                <a:latin typeface="Arial" charset="0"/>
                <a:cs typeface="Arial" charset="0"/>
              </a:rPr>
            </a:br>
            <a:endParaRPr lang="cs-CZ" baseline="-25000" smtClean="0"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P</a:t>
            </a:r>
            <a:r>
              <a:rPr lang="cs-CZ" smtClean="0">
                <a:latin typeface="Arial" charset="0"/>
                <a:cs typeface="Arial" charset="0"/>
              </a:rPr>
              <a:t> = celková fenotypová variance</a:t>
            </a:r>
          </a:p>
          <a:p>
            <a:pPr lvl="1"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G </a:t>
            </a:r>
            <a:r>
              <a:rPr lang="cs-CZ" baseline="-25000" smtClean="0">
                <a:latin typeface="Arial" charset="0"/>
                <a:cs typeface="Arial" charset="0"/>
              </a:rPr>
              <a:t> </a:t>
            </a:r>
            <a:r>
              <a:rPr lang="cs-CZ" smtClean="0">
                <a:latin typeface="Arial" charset="0"/>
                <a:cs typeface="Arial" charset="0"/>
              </a:rPr>
              <a:t>= variance genotypu</a:t>
            </a:r>
          </a:p>
          <a:p>
            <a:pPr lvl="1">
              <a:spcAft>
                <a:spcPts val="1200"/>
              </a:spcAft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E</a:t>
            </a:r>
            <a:r>
              <a:rPr lang="cs-CZ" baseline="-25000" smtClean="0">
                <a:latin typeface="Arial" charset="0"/>
                <a:cs typeface="Arial" charset="0"/>
              </a:rPr>
              <a:t> </a:t>
            </a:r>
            <a:r>
              <a:rPr lang="cs-CZ" smtClean="0">
                <a:latin typeface="Arial" charset="0"/>
                <a:cs typeface="Arial" charset="0"/>
              </a:rPr>
              <a:t>= variance způsobená vlivem prostředí</a:t>
            </a:r>
          </a:p>
          <a:p>
            <a:pPr lvl="1">
              <a:buFontTx/>
              <a:buNone/>
            </a:pPr>
            <a:r>
              <a:rPr lang="cs-CZ" i="1" smtClean="0">
                <a:latin typeface="Arial" charset="0"/>
                <a:cs typeface="Arial" charset="0"/>
              </a:rPr>
              <a:t>V</a:t>
            </a:r>
            <a:r>
              <a:rPr lang="cs-CZ" i="1" baseline="-25000" smtClean="0">
                <a:latin typeface="Arial" charset="0"/>
                <a:cs typeface="Arial" charset="0"/>
              </a:rPr>
              <a:t>G</a:t>
            </a:r>
            <a:r>
              <a:rPr lang="cs-CZ" i="1" smtClean="0">
                <a:latin typeface="Arial" charset="0"/>
                <a:cs typeface="Arial" charset="0"/>
              </a:rPr>
              <a:t> = V</a:t>
            </a:r>
            <a:r>
              <a:rPr lang="cs-CZ" i="1" baseline="-25000" smtClean="0">
                <a:latin typeface="Arial" charset="0"/>
                <a:cs typeface="Arial" charset="0"/>
              </a:rPr>
              <a:t>A</a:t>
            </a:r>
            <a:r>
              <a:rPr lang="cs-CZ" i="1" smtClean="0">
                <a:latin typeface="Arial" charset="0"/>
                <a:cs typeface="Arial" charset="0"/>
              </a:rPr>
              <a:t> + V</a:t>
            </a:r>
            <a:r>
              <a:rPr lang="cs-CZ" i="1" baseline="-25000" smtClean="0">
                <a:latin typeface="Arial" charset="0"/>
                <a:cs typeface="Arial" charset="0"/>
              </a:rPr>
              <a:t>D </a:t>
            </a:r>
            <a:r>
              <a:rPr lang="cs-CZ" i="1" smtClean="0">
                <a:latin typeface="Arial" charset="0"/>
                <a:cs typeface="Arial" charset="0"/>
              </a:rPr>
              <a:t>+ V</a:t>
            </a:r>
            <a:r>
              <a:rPr lang="cs-CZ" i="1" baseline="-25000" smtClean="0">
                <a:latin typeface="Arial" charset="0"/>
                <a:cs typeface="Arial" charset="0"/>
              </a:rPr>
              <a:t>I</a:t>
            </a:r>
            <a:r>
              <a:rPr lang="cs-CZ" i="1" smtClean="0">
                <a:latin typeface="Arial" charset="0"/>
                <a:cs typeface="Arial" charset="0"/>
              </a:rPr>
              <a:t> </a:t>
            </a:r>
            <a:r>
              <a:rPr lang="cs-CZ" smtClean="0">
                <a:latin typeface="Arial" charset="0"/>
                <a:cs typeface="Arial" charset="0"/>
              </a:rPr>
              <a:t>	</a:t>
            </a:r>
            <a:br>
              <a:rPr lang="cs-CZ" smtClean="0">
                <a:latin typeface="Arial" charset="0"/>
                <a:cs typeface="Arial" charset="0"/>
              </a:rPr>
            </a:br>
            <a:r>
              <a:rPr lang="cs-CZ" smtClean="0">
                <a:latin typeface="Arial" charset="0"/>
                <a:cs typeface="Arial" charset="0"/>
              </a:rPr>
              <a:t>A = aditivita; D = dominance; I = epistáze</a:t>
            </a:r>
          </a:p>
          <a:p>
            <a:pPr lvl="1">
              <a:buFontTx/>
              <a:buNone/>
            </a:pPr>
            <a:endParaRPr lang="cs-CZ" baseline="-25000" smtClean="0">
              <a:latin typeface="Arial" charset="0"/>
              <a:cs typeface="Arial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TextovéPole 8"/>
          <p:cNvSpPr txBox="1">
            <a:spLocks noChangeArrowheads="1"/>
          </p:cNvSpPr>
          <p:nvPr/>
        </p:nvSpPr>
        <p:spPr bwMode="auto">
          <a:xfrm>
            <a:off x="477838" y="1646238"/>
            <a:ext cx="7423150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Dědivost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heritabilita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), </a:t>
            </a:r>
            <a:r>
              <a:rPr lang="cs-CZ" sz="2800" b="0" i="1" dirty="0">
                <a:solidFill>
                  <a:srgbClr val="EB0000"/>
                </a:solidFill>
                <a:latin typeface="Arial" charset="0"/>
              </a:rPr>
              <a:t>h</a:t>
            </a:r>
            <a:r>
              <a:rPr lang="cs-CZ" sz="2800" b="0" baseline="30000" dirty="0">
                <a:solidFill>
                  <a:srgbClr val="EB0000"/>
                </a:solidFill>
                <a:latin typeface="Arial" charset="0"/>
              </a:rPr>
              <a:t>2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= míra dědičné složky fenotypové proměnlivosti</a:t>
            </a:r>
          </a:p>
          <a:p>
            <a:pPr eaLnBrk="0" hangingPunct="0"/>
            <a:endParaRPr lang="cs-CZ" sz="2400" b="0" dirty="0"/>
          </a:p>
          <a:p>
            <a:pPr eaLnBrk="0" hangingPunct="0"/>
            <a:r>
              <a:rPr lang="cs-CZ" sz="2400" b="0" dirty="0">
                <a:latin typeface="Arial" charset="0"/>
              </a:rPr>
              <a:t>udává, do jaké míry lze varianci v rozložení fenotypu 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přičíst na vrub genetických příčin</a:t>
            </a:r>
          </a:p>
          <a:p>
            <a:pPr eaLnBrk="0" hangingPunct="0"/>
            <a:endParaRPr lang="cs-CZ" sz="2400" b="0" dirty="0">
              <a:latin typeface="Arial" charset="0"/>
            </a:endParaRPr>
          </a:p>
          <a:p>
            <a:pPr eaLnBrk="0" hangingPunct="0"/>
            <a:endParaRPr lang="cs-CZ" sz="2400" b="0" dirty="0">
              <a:latin typeface="Arial" charset="0"/>
            </a:endParaRPr>
          </a:p>
          <a:p>
            <a:pPr eaLnBrk="0" hangingPunct="0"/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Skutečná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dědivost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cs-CZ" sz="2400" b="0" dirty="0">
                <a:latin typeface="Arial" charset="0"/>
              </a:rPr>
              <a:t>	v užším smyslu </a:t>
            </a:r>
            <a:r>
              <a:rPr lang="cs-CZ" sz="2400" b="0" i="1" dirty="0" smtClean="0">
                <a:latin typeface="Arial" charset="0"/>
              </a:rPr>
              <a:t>h</a:t>
            </a:r>
            <a:r>
              <a:rPr lang="cs-CZ" sz="2400" b="0" baseline="30000" dirty="0" smtClean="0">
                <a:latin typeface="Arial" charset="0"/>
              </a:rPr>
              <a:t>2</a:t>
            </a:r>
            <a:r>
              <a:rPr lang="cs-CZ" sz="2400" b="0" dirty="0" smtClean="0">
                <a:latin typeface="Arial" charset="0"/>
              </a:rPr>
              <a:t> </a:t>
            </a:r>
            <a:r>
              <a:rPr lang="cs-CZ" sz="2400" b="0" dirty="0">
                <a:latin typeface="Arial" charset="0"/>
              </a:rPr>
              <a:t>= </a:t>
            </a:r>
            <a:r>
              <a:rPr lang="cs-CZ" sz="2400" b="0" i="1" dirty="0">
                <a:latin typeface="Arial" charset="0"/>
              </a:rPr>
              <a:t>V</a:t>
            </a:r>
            <a:r>
              <a:rPr lang="cs-CZ" sz="2400" b="0" i="1" baseline="-25000" dirty="0">
                <a:latin typeface="Arial" charset="0"/>
              </a:rPr>
              <a:t>A </a:t>
            </a:r>
            <a:r>
              <a:rPr lang="cs-CZ" sz="2400" b="0" i="1" dirty="0">
                <a:latin typeface="Arial" charset="0"/>
              </a:rPr>
              <a:t>/ V</a:t>
            </a:r>
            <a:r>
              <a:rPr lang="cs-CZ" sz="2400" b="0" i="1" baseline="-25000" dirty="0">
                <a:latin typeface="Arial" charset="0"/>
              </a:rPr>
              <a:t>P</a:t>
            </a:r>
            <a:r>
              <a:rPr lang="cs-CZ" sz="2400" b="0" i="1" dirty="0">
                <a:latin typeface="Arial" charset="0"/>
              </a:rPr>
              <a:t/>
            </a:r>
            <a:br>
              <a:rPr lang="cs-CZ" sz="2400" b="0" i="1" dirty="0">
                <a:latin typeface="Arial" charset="0"/>
              </a:rPr>
            </a:br>
            <a:r>
              <a:rPr lang="cs-CZ" sz="2400" b="0" i="1" dirty="0">
                <a:latin typeface="Arial" charset="0"/>
              </a:rPr>
              <a:t>	</a:t>
            </a:r>
            <a:r>
              <a:rPr lang="cs-CZ" sz="2400" b="0" dirty="0">
                <a:latin typeface="Arial" charset="0"/>
              </a:rPr>
              <a:t>v širším smyslu</a:t>
            </a:r>
            <a:r>
              <a:rPr lang="cs-CZ" sz="2400" b="0" i="1" dirty="0">
                <a:latin typeface="Arial" charset="0"/>
              </a:rPr>
              <a:t> </a:t>
            </a:r>
            <a:r>
              <a:rPr lang="cs-CZ" sz="2400" b="0" i="1" dirty="0" smtClean="0">
                <a:latin typeface="Arial" charset="0"/>
              </a:rPr>
              <a:t>h</a:t>
            </a:r>
            <a:r>
              <a:rPr lang="cs-CZ" sz="2400" b="0" baseline="30000" dirty="0" smtClean="0">
                <a:latin typeface="Arial" charset="0"/>
              </a:rPr>
              <a:t>2</a:t>
            </a:r>
            <a:r>
              <a:rPr lang="cs-CZ" sz="2400" b="0" i="1" dirty="0" smtClean="0">
                <a:latin typeface="Arial" charset="0"/>
              </a:rPr>
              <a:t> </a:t>
            </a:r>
            <a:r>
              <a:rPr lang="cs-CZ" sz="2400" b="0" i="1" dirty="0">
                <a:latin typeface="Arial" charset="0"/>
              </a:rPr>
              <a:t>= V</a:t>
            </a:r>
            <a:r>
              <a:rPr lang="cs-CZ" sz="2400" b="0" i="1" baseline="-25000" dirty="0">
                <a:latin typeface="Arial" charset="0"/>
              </a:rPr>
              <a:t>G </a:t>
            </a:r>
            <a:r>
              <a:rPr lang="cs-CZ" sz="2400" b="0" i="1" dirty="0">
                <a:latin typeface="Arial" charset="0"/>
              </a:rPr>
              <a:t>/ V</a:t>
            </a:r>
            <a:r>
              <a:rPr lang="cs-CZ" sz="2400" b="0" i="1" baseline="-25000" dirty="0">
                <a:latin typeface="Arial" charset="0"/>
              </a:rPr>
              <a:t>P</a:t>
            </a:r>
            <a:endParaRPr lang="cs-CZ" sz="2400" b="0" baseline="-25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365125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Kvantitativní znaky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TextovéPole 8"/>
          <p:cNvSpPr txBox="1">
            <a:spLocks noChangeArrowheads="1"/>
          </p:cNvSpPr>
          <p:nvPr/>
        </p:nvSpPr>
        <p:spPr bwMode="auto">
          <a:xfrm>
            <a:off x="477838" y="1376363"/>
            <a:ext cx="689451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Realizovaná dědivost:</a:t>
            </a:r>
            <a:r>
              <a:rPr lang="cs-CZ" sz="2400" b="0">
                <a:latin typeface="Arial" charset="0"/>
              </a:rPr>
              <a:t> </a:t>
            </a:r>
            <a:r>
              <a:rPr lang="cs-CZ" sz="2400" b="0" i="1">
                <a:latin typeface="Arial" charset="0"/>
              </a:rPr>
              <a:t>h</a:t>
            </a:r>
            <a:r>
              <a:rPr lang="cs-CZ" sz="2400" b="0" baseline="30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 = </a:t>
            </a:r>
            <a:r>
              <a:rPr lang="cs-CZ" sz="2400" b="0" i="1">
                <a:latin typeface="Arial" charset="0"/>
              </a:rPr>
              <a:t>R/S</a:t>
            </a:r>
          </a:p>
          <a:p>
            <a:pPr eaLnBrk="0" hangingPunct="0"/>
            <a:endParaRPr lang="cs-CZ" sz="2400" b="0">
              <a:solidFill>
                <a:srgbClr val="EB0000"/>
              </a:solidFill>
              <a:latin typeface="Arial" charset="0"/>
            </a:endParaRPr>
          </a:p>
          <a:p>
            <a:pPr eaLnBrk="0" hangingPunct="0"/>
            <a:r>
              <a:rPr lang="en-US" sz="2000" b="0" i="1">
                <a:latin typeface="Arial" charset="0"/>
              </a:rPr>
              <a:t>R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>
                <a:solidFill>
                  <a:srgbClr val="EB0000"/>
                </a:solidFill>
                <a:latin typeface="Arial" charset="0"/>
              </a:rPr>
              <a:t>selekční odpověď (s. efekt)</a:t>
            </a:r>
            <a:r>
              <a:rPr lang="cs-CZ" sz="2000" b="0">
                <a:latin typeface="Arial" charset="0"/>
              </a:rPr>
              <a:t>: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f</a:t>
            </a:r>
            <a:r>
              <a:rPr lang="cs-CZ" sz="2000" b="0">
                <a:latin typeface="Arial" charset="0"/>
              </a:rPr>
              <a:t> –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S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>
                <a:solidFill>
                  <a:srgbClr val="EB0000"/>
                </a:solidFill>
                <a:latin typeface="Arial" charset="0"/>
              </a:rPr>
              <a:t>selekční diferenc</a:t>
            </a:r>
            <a:r>
              <a:rPr lang="en-US" sz="2000" b="0">
                <a:solidFill>
                  <a:srgbClr val="EB0000"/>
                </a:solidFill>
                <a:latin typeface="Arial" charset="0"/>
              </a:rPr>
              <a:t>e</a:t>
            </a:r>
            <a:r>
              <a:rPr lang="cs-CZ" sz="2000" b="0">
                <a:latin typeface="Arial" charset="0"/>
              </a:rPr>
              <a:t>:</a:t>
            </a:r>
            <a:r>
              <a:rPr lang="en-US" sz="2000" b="0">
                <a:latin typeface="Arial" charset="0"/>
              </a:rPr>
              <a:t> 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p</a:t>
            </a:r>
            <a:r>
              <a:rPr lang="cs-CZ" sz="2000" b="0">
                <a:latin typeface="Arial" charset="0"/>
              </a:rPr>
              <a:t>-</a:t>
            </a:r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= zlepšení nad průměr populace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   vzhledem k rozdílu mezi rodiči </a:t>
            </a:r>
          </a:p>
          <a:p>
            <a:pPr eaLnBrk="0" hangingPunct="0"/>
            <a:r>
              <a:rPr lang="cs-CZ" sz="2000" b="0">
                <a:latin typeface="Arial" charset="0"/>
              </a:rPr>
              <a:t>      a průměrem populace</a:t>
            </a: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f</a:t>
            </a:r>
            <a:r>
              <a:rPr lang="cs-CZ" sz="2000" b="0">
                <a:latin typeface="Arial" charset="0"/>
              </a:rPr>
              <a:t> = hodnota znaku u potomstva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 baseline="-25000">
                <a:latin typeface="Arial" charset="0"/>
              </a:rPr>
              <a:t>p</a:t>
            </a:r>
            <a:r>
              <a:rPr lang="cs-CZ" sz="2000" b="0">
                <a:latin typeface="Arial" charset="0"/>
              </a:rPr>
              <a:t> = hodnota znaku u rodičů</a:t>
            </a:r>
          </a:p>
          <a:p>
            <a:pPr eaLnBrk="0" hangingPunct="0"/>
            <a:r>
              <a:rPr lang="cs-CZ" sz="2000" b="0" i="1">
                <a:latin typeface="Arial" charset="0"/>
              </a:rPr>
              <a:t>X</a:t>
            </a:r>
            <a:r>
              <a:rPr lang="cs-CZ" sz="2000" b="0">
                <a:latin typeface="Arial" charset="0"/>
              </a:rPr>
              <a:t> = průměrná hodnota znaku</a:t>
            </a: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endParaRPr lang="cs-CZ" sz="2000" b="0">
              <a:latin typeface="Arial" charset="0"/>
            </a:endParaRPr>
          </a:p>
          <a:p>
            <a:pPr eaLnBrk="0" hangingPunct="0"/>
            <a:r>
              <a:rPr lang="cs-CZ" sz="2000" b="0">
                <a:latin typeface="Arial" charset="0"/>
              </a:rPr>
              <a:t>Měření dědivosti nejčastěji jako podobnost mezi příbuznými</a:t>
            </a:r>
          </a:p>
        </p:txBody>
      </p:sp>
      <p:pic>
        <p:nvPicPr>
          <p:cNvPr id="15364" name="Obrázek 4" descr="9.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963" y="1193800"/>
            <a:ext cx="3074987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4738" y="290513"/>
            <a:ext cx="4475162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Tradiční morfometrie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77838" y="1196975"/>
            <a:ext cx="8321675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kvantitativní (metrické i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meristické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) znaky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měření vzdáleností, úhlů, ploch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vstup: posunová měřítka, měřicí okulár, měřicí mikroskop, analýza digitálního obrazu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výstupy: ordinační analýza, shluková a., fylogenetická a.,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>
                <a:latin typeface="Arial" pitchFamily="34" charset="0"/>
                <a:cs typeface="Arial" pitchFamily="34" charset="0"/>
              </a:rPr>
              <a:t>alometrie, srovnávací analýzy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systematika, studium fylogeneze, morfologie, srovnání morfologické evoluce s molekulární, behaviorální studie atd.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software: STATISTICA, SAS, SYSTAT, SPSS, NCSS, STATGRAPHICS, JMP, NT-SYS, MATLAB, SPLUS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61"/>
          <p:cNvGrpSpPr>
            <a:grpSpLocks/>
          </p:cNvGrpSpPr>
          <p:nvPr/>
        </p:nvGrpSpPr>
        <p:grpSpPr bwMode="auto">
          <a:xfrm>
            <a:off x="4872038" y="965200"/>
            <a:ext cx="3679825" cy="4862513"/>
            <a:chOff x="3062" y="926"/>
            <a:chExt cx="2318" cy="3063"/>
          </a:xfrm>
        </p:grpSpPr>
        <p:pic>
          <p:nvPicPr>
            <p:cNvPr id="17432" name="Picture 17" descr="V9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2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>
              <a:off x="4026" y="1272"/>
              <a:ext cx="108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>
              <a:off x="3916" y="3628"/>
              <a:ext cx="11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rot="-5400000">
              <a:off x="3883" y="2449"/>
              <a:ext cx="235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6" name="Text Box 21"/>
            <p:cNvSpPr txBox="1">
              <a:spLocks noChangeArrowheads="1"/>
            </p:cNvSpPr>
            <p:nvPr/>
          </p:nvSpPr>
          <p:spPr bwMode="auto">
            <a:xfrm rot="-5400000">
              <a:off x="4986" y="2337"/>
              <a:ext cx="3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CBL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>
              <a:off x="4268" y="211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7" name="Line 25"/>
            <p:cNvSpPr>
              <a:spLocks noChangeShapeType="1"/>
            </p:cNvSpPr>
            <p:nvPr/>
          </p:nvSpPr>
          <p:spPr bwMode="auto">
            <a:xfrm>
              <a:off x="3414" y="2058"/>
              <a:ext cx="76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8" name="Line 26"/>
            <p:cNvSpPr>
              <a:spLocks noChangeShapeType="1"/>
            </p:cNvSpPr>
            <p:nvPr/>
          </p:nvSpPr>
          <p:spPr bwMode="auto">
            <a:xfrm rot="-5400000">
              <a:off x="4482" y="2388"/>
              <a:ext cx="5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 rot="-5400000">
              <a:off x="4690" y="2311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UTL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7" name="Line 45"/>
            <p:cNvSpPr>
              <a:spLocks noChangeShapeType="1"/>
            </p:cNvSpPr>
            <p:nvPr/>
          </p:nvSpPr>
          <p:spPr bwMode="auto">
            <a:xfrm>
              <a:off x="3414" y="1656"/>
              <a:ext cx="7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8" name="Line 46"/>
            <p:cNvSpPr>
              <a:spLocks noChangeShapeType="1"/>
            </p:cNvSpPr>
            <p:nvPr/>
          </p:nvSpPr>
          <p:spPr bwMode="auto">
            <a:xfrm rot="-5400000">
              <a:off x="3849" y="1239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9" name="Line 47"/>
            <p:cNvSpPr>
              <a:spLocks noChangeShapeType="1"/>
            </p:cNvSpPr>
            <p:nvPr/>
          </p:nvSpPr>
          <p:spPr bwMode="auto">
            <a:xfrm>
              <a:off x="4258" y="267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0" name="Line 48"/>
            <p:cNvSpPr>
              <a:spLocks noChangeShapeType="1"/>
            </p:cNvSpPr>
            <p:nvPr/>
          </p:nvSpPr>
          <p:spPr bwMode="auto">
            <a:xfrm rot="-5400000">
              <a:off x="4093" y="1243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1" name="Line 49"/>
            <p:cNvSpPr>
              <a:spLocks noChangeShapeType="1"/>
            </p:cNvSpPr>
            <p:nvPr/>
          </p:nvSpPr>
          <p:spPr bwMode="auto">
            <a:xfrm rot="-5400000">
              <a:off x="3214" y="1846"/>
              <a:ext cx="42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2" name="Line 50"/>
            <p:cNvSpPr>
              <a:spLocks noChangeShapeType="1"/>
            </p:cNvSpPr>
            <p:nvPr/>
          </p:nvSpPr>
          <p:spPr bwMode="auto">
            <a:xfrm rot="-10800000">
              <a:off x="3956" y="1154"/>
              <a:ext cx="2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7" name="Text Box 51"/>
            <p:cNvSpPr txBox="1">
              <a:spLocks noChangeArrowheads="1"/>
            </p:cNvSpPr>
            <p:nvPr/>
          </p:nvSpPr>
          <p:spPr bwMode="auto">
            <a:xfrm rot="-5400000">
              <a:off x="3195" y="1745"/>
              <a:ext cx="2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FIL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48" name="Text Box 52"/>
            <p:cNvSpPr txBox="1">
              <a:spLocks noChangeArrowheads="1"/>
            </p:cNvSpPr>
            <p:nvPr/>
          </p:nvSpPr>
          <p:spPr bwMode="auto">
            <a:xfrm>
              <a:off x="3940" y="933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5" name="Line 53"/>
            <p:cNvSpPr>
              <a:spLocks noChangeShapeType="1"/>
            </p:cNvSpPr>
            <p:nvPr/>
          </p:nvSpPr>
          <p:spPr bwMode="auto">
            <a:xfrm>
              <a:off x="3658" y="2110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6" name="Line 54"/>
            <p:cNvSpPr>
              <a:spLocks noChangeShapeType="1"/>
            </p:cNvSpPr>
            <p:nvPr/>
          </p:nvSpPr>
          <p:spPr bwMode="auto">
            <a:xfrm>
              <a:off x="3674" y="2384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7" name="Line 55"/>
            <p:cNvSpPr>
              <a:spLocks noChangeShapeType="1"/>
            </p:cNvSpPr>
            <p:nvPr/>
          </p:nvSpPr>
          <p:spPr bwMode="auto">
            <a:xfrm rot="-5400000">
              <a:off x="3563" y="2245"/>
              <a:ext cx="26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52" name="Text Box 56"/>
            <p:cNvSpPr txBox="1">
              <a:spLocks noChangeArrowheads="1"/>
            </p:cNvSpPr>
            <p:nvPr/>
          </p:nvSpPr>
          <p:spPr bwMode="auto">
            <a:xfrm rot="-5400000">
              <a:off x="3405" y="2146"/>
              <a:ext cx="3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M1L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9" name="Rectangle 57"/>
            <p:cNvSpPr>
              <a:spLocks noChangeArrowheads="1"/>
            </p:cNvSpPr>
            <p:nvPr/>
          </p:nvSpPr>
          <p:spPr bwMode="auto">
            <a:xfrm>
              <a:off x="306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7411" name="Group 60"/>
          <p:cNvGrpSpPr>
            <a:grpSpLocks/>
          </p:cNvGrpSpPr>
          <p:nvPr/>
        </p:nvGrpSpPr>
        <p:grpSpPr bwMode="auto">
          <a:xfrm>
            <a:off x="620713" y="922338"/>
            <a:ext cx="3676650" cy="4905375"/>
            <a:chOff x="384" y="899"/>
            <a:chExt cx="2316" cy="3090"/>
          </a:xfrm>
        </p:grpSpPr>
        <p:pic>
          <p:nvPicPr>
            <p:cNvPr id="17412" name="Picture 16" descr="D9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5" name="Line 23"/>
            <p:cNvSpPr>
              <a:spLocks noChangeShapeType="1"/>
            </p:cNvSpPr>
            <p:nvPr/>
          </p:nvSpPr>
          <p:spPr bwMode="auto">
            <a:xfrm rot="3477649">
              <a:off x="1467" y="2392"/>
              <a:ext cx="775" cy="115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9" name="Line 27"/>
            <p:cNvSpPr>
              <a:spLocks noChangeShapeType="1"/>
            </p:cNvSpPr>
            <p:nvPr/>
          </p:nvSpPr>
          <p:spPr bwMode="auto">
            <a:xfrm rot="-5400000">
              <a:off x="-17" y="3226"/>
              <a:ext cx="1521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0" name="Line 28"/>
            <p:cNvSpPr>
              <a:spLocks noChangeShapeType="1"/>
            </p:cNvSpPr>
            <p:nvPr/>
          </p:nvSpPr>
          <p:spPr bwMode="auto">
            <a:xfrm rot="-5400000">
              <a:off x="1324" y="3220"/>
              <a:ext cx="1535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 rot="-10800000">
              <a:off x="739" y="3934"/>
              <a:ext cx="13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rot="-5400000">
              <a:off x="636" y="355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 rot="-5400000">
              <a:off x="1774" y="356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 rot="-10800000">
              <a:off x="851" y="3758"/>
              <a:ext cx="112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0" name="Text Box 33"/>
            <p:cNvSpPr txBox="1">
              <a:spLocks noChangeArrowheads="1"/>
            </p:cNvSpPr>
            <p:nvPr/>
          </p:nvSpPr>
          <p:spPr bwMode="auto">
            <a:xfrm>
              <a:off x="1286" y="3757"/>
              <a:ext cx="2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ZW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1" name="Text Box 34"/>
            <p:cNvSpPr txBox="1">
              <a:spLocks noChangeArrowheads="1"/>
            </p:cNvSpPr>
            <p:nvPr/>
          </p:nvSpPr>
          <p:spPr bwMode="auto">
            <a:xfrm>
              <a:off x="1242" y="3575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BCW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2" name="Text Box 35"/>
            <p:cNvSpPr txBox="1">
              <a:spLocks noChangeArrowheads="1"/>
            </p:cNvSpPr>
            <p:nvPr/>
          </p:nvSpPr>
          <p:spPr bwMode="auto">
            <a:xfrm>
              <a:off x="1830" y="2297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OL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28" name="Line 36"/>
            <p:cNvSpPr>
              <a:spLocks noChangeShapeType="1"/>
            </p:cNvSpPr>
            <p:nvPr/>
          </p:nvSpPr>
          <p:spPr bwMode="auto">
            <a:xfrm rot="5400000" flipH="1">
              <a:off x="745" y="1477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9" name="Line 37"/>
            <p:cNvSpPr>
              <a:spLocks noChangeShapeType="1"/>
            </p:cNvSpPr>
            <p:nvPr/>
          </p:nvSpPr>
          <p:spPr bwMode="auto">
            <a:xfrm rot="5400000" flipH="1">
              <a:off x="1205" y="1469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0" name="Line 38"/>
            <p:cNvSpPr>
              <a:spLocks noChangeShapeType="1"/>
            </p:cNvSpPr>
            <p:nvPr/>
          </p:nvSpPr>
          <p:spPr bwMode="auto">
            <a:xfrm rot="-10800000">
              <a:off x="1185" y="1080"/>
              <a:ext cx="4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6" name="Text Box 39"/>
            <p:cNvSpPr txBox="1">
              <a:spLocks noChangeArrowheads="1"/>
            </p:cNvSpPr>
            <p:nvPr/>
          </p:nvSpPr>
          <p:spPr bwMode="auto">
            <a:xfrm>
              <a:off x="1266" y="899"/>
              <a:ext cx="3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RW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2" name="Line 40"/>
            <p:cNvSpPr>
              <a:spLocks noChangeShapeType="1"/>
            </p:cNvSpPr>
            <p:nvPr/>
          </p:nvSpPr>
          <p:spPr bwMode="auto">
            <a:xfrm rot="-5400000">
              <a:off x="1054" y="2320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3" name="Line 41"/>
            <p:cNvSpPr>
              <a:spLocks noChangeShapeType="1"/>
            </p:cNvSpPr>
            <p:nvPr/>
          </p:nvSpPr>
          <p:spPr bwMode="auto">
            <a:xfrm rot="-5400000">
              <a:off x="1436" y="2324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4" name="Line 42"/>
            <p:cNvSpPr>
              <a:spLocks noChangeShapeType="1"/>
            </p:cNvSpPr>
            <p:nvPr/>
          </p:nvSpPr>
          <p:spPr bwMode="auto">
            <a:xfrm rot="-10800000">
              <a:off x="1219" y="2326"/>
              <a:ext cx="38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0" name="Text Box 43"/>
            <p:cNvSpPr txBox="1">
              <a:spLocks noChangeArrowheads="1"/>
            </p:cNvSpPr>
            <p:nvPr/>
          </p:nvSpPr>
          <p:spPr bwMode="auto">
            <a:xfrm>
              <a:off x="1213" y="2121"/>
              <a:ext cx="4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IOC</a:t>
              </a:r>
              <a:r>
                <a:rPr lang="cs-CZ" sz="1400">
                  <a:solidFill>
                    <a:srgbClr val="00CCFF"/>
                  </a:solidFill>
                  <a:latin typeface="Arial" charset="0"/>
                </a:rPr>
                <a:t>W</a:t>
              </a:r>
            </a:p>
          </p:txBody>
        </p:sp>
        <p:sp>
          <p:nvSpPr>
            <p:cNvPr id="33850" name="Rectangle 58"/>
            <p:cNvSpPr>
              <a:spLocks noChangeArrowheads="1"/>
            </p:cNvSpPr>
            <p:nvPr/>
          </p:nvSpPr>
          <p:spPr bwMode="auto">
            <a:xfrm>
              <a:off x="38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7988" y="369888"/>
            <a:ext cx="5862637" cy="985837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hlavních komponent </a:t>
            </a:r>
            <a:endParaRPr lang="cs-CZ" sz="2400" b="1" dirty="0" smtClean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  <a:defRPr/>
            </a:pPr>
            <a:r>
              <a:rPr lang="cs-CZ" sz="2400" b="1" dirty="0" smtClea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Principal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</a:t>
            </a:r>
            <a:r>
              <a:rPr lang="en-US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ponents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PCA)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77838" y="5149850"/>
            <a:ext cx="680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i="1">
                <a:latin typeface="Arial" charset="0"/>
              </a:rPr>
              <a:t>Z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>
                <a:latin typeface="Arial" charset="0"/>
              </a:rPr>
              <a:t> =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 baseline="-25000">
                <a:latin typeface="Arial" charset="0"/>
              </a:rPr>
              <a:t>1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baseline="-25000">
                <a:latin typeface="Arial" charset="0"/>
              </a:rPr>
              <a:t>1</a:t>
            </a:r>
            <a:r>
              <a:rPr lang="cs-CZ" sz="2400" b="0">
                <a:latin typeface="Arial" charset="0"/>
              </a:rPr>
              <a:t> +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 baseline="-25000">
                <a:latin typeface="Arial" charset="0"/>
              </a:rPr>
              <a:t>2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baseline="-25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 + … +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ip</a:t>
            </a:r>
            <a:r>
              <a:rPr lang="cs-CZ" sz="2400" b="0" i="1">
                <a:latin typeface="Arial" charset="0"/>
              </a:rPr>
              <a:t>X</a:t>
            </a:r>
            <a:r>
              <a:rPr lang="cs-CZ" sz="2400" b="0" i="1" baseline="-25000">
                <a:latin typeface="Arial" charset="0"/>
              </a:rPr>
              <a:t>p</a:t>
            </a:r>
            <a:r>
              <a:rPr lang="cs-CZ" sz="2400" b="0">
                <a:latin typeface="Arial" charset="0"/>
              </a:rPr>
              <a:t>            … </a:t>
            </a:r>
            <a:r>
              <a:rPr lang="cs-CZ" sz="2400" b="0" i="1">
                <a:latin typeface="Arial" charset="0"/>
              </a:rPr>
              <a:t>a</a:t>
            </a:r>
            <a:r>
              <a:rPr lang="cs-CZ" sz="2400" b="0" i="1" baseline="-25000">
                <a:latin typeface="Arial" charset="0"/>
              </a:rPr>
              <a:t>i</a:t>
            </a:r>
            <a:r>
              <a:rPr lang="cs-CZ" sz="2400" b="0">
                <a:latin typeface="Arial" charset="0"/>
              </a:rPr>
              <a:t> = cos </a:t>
            </a:r>
            <a:r>
              <a:rPr lang="cs-CZ" sz="2400" b="0">
                <a:latin typeface="Arial" charset="0"/>
                <a:sym typeface="Symbol" pitchFamily="18" charset="2"/>
              </a:rPr>
              <a:t></a:t>
            </a:r>
            <a:endParaRPr lang="cs-CZ" sz="2400" b="0">
              <a:latin typeface="Arial" charset="0"/>
            </a:endParaRP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77838" y="4651375"/>
            <a:ext cx="364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i="1">
                <a:latin typeface="Arial" charset="0"/>
              </a:rPr>
              <a:t>n</a:t>
            </a:r>
            <a:r>
              <a:rPr lang="cs-CZ" sz="2400" b="0" i="1">
                <a:latin typeface="Arial" charset="0"/>
              </a:rPr>
              <a:t> </a:t>
            </a:r>
            <a:r>
              <a:rPr lang="cs-CZ" sz="2400" b="0">
                <a:latin typeface="Arial" charset="0"/>
              </a:rPr>
              <a:t>jedinců, </a:t>
            </a:r>
            <a:r>
              <a:rPr lang="cs-CZ" sz="2400" b="0" i="1">
                <a:latin typeface="Arial" charset="0"/>
              </a:rPr>
              <a:t>p </a:t>
            </a:r>
            <a:r>
              <a:rPr lang="cs-CZ" sz="2400" b="0">
                <a:latin typeface="Arial" charset="0"/>
              </a:rPr>
              <a:t>proměnných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77838" y="5827713"/>
            <a:ext cx="49514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latentní kořen (eigenvalue, latent root)</a:t>
            </a:r>
          </a:p>
          <a:p>
            <a:pPr eaLnBrk="0" hangingPunct="0"/>
            <a:r>
              <a:rPr lang="cs-CZ" sz="2000" b="0">
                <a:latin typeface="Arial" charset="0"/>
              </a:rPr>
              <a:t>latentní vektor (eigenvector, latent vector)</a:t>
            </a:r>
          </a:p>
        </p:txBody>
      </p:sp>
      <p:pic>
        <p:nvPicPr>
          <p:cNvPr id="18438" name="Obrázek 11" descr="Obrázek1.jpg"/>
          <p:cNvPicPr>
            <a:picLocks noChangeAspect="1"/>
          </p:cNvPicPr>
          <p:nvPr/>
        </p:nvPicPr>
        <p:blipFill>
          <a:blip r:embed="rId2" cstate="print"/>
          <a:srcRect t="9637"/>
          <a:stretch>
            <a:fillRect/>
          </a:stretch>
        </p:blipFill>
        <p:spPr bwMode="auto">
          <a:xfrm>
            <a:off x="477838" y="1677988"/>
            <a:ext cx="820102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4"/>
          <p:cNvGrpSpPr>
            <a:grpSpLocks/>
          </p:cNvGrpSpPr>
          <p:nvPr/>
        </p:nvGrpSpPr>
        <p:grpSpPr bwMode="auto">
          <a:xfrm>
            <a:off x="477838" y="484188"/>
            <a:ext cx="6167437" cy="3676650"/>
            <a:chOff x="384" y="468"/>
            <a:chExt cx="3885" cy="2316"/>
          </a:xfrm>
        </p:grpSpPr>
        <p:grpSp>
          <p:nvGrpSpPr>
            <p:cNvPr id="19518" name="Group 9"/>
            <p:cNvGrpSpPr>
              <a:grpSpLocks/>
            </p:cNvGrpSpPr>
            <p:nvPr/>
          </p:nvGrpSpPr>
          <p:grpSpPr bwMode="auto">
            <a:xfrm>
              <a:off x="384" y="468"/>
              <a:ext cx="3885" cy="2316"/>
              <a:chOff x="888" y="1056"/>
              <a:chExt cx="3873" cy="2196"/>
            </a:xfrm>
          </p:grpSpPr>
          <p:sp>
            <p:nvSpPr>
              <p:cNvPr id="34824" name="Rectangle 8"/>
              <p:cNvSpPr>
                <a:spLocks noChangeArrowheads="1"/>
              </p:cNvSpPr>
              <p:nvPr/>
            </p:nvSpPr>
            <p:spPr bwMode="auto">
              <a:xfrm>
                <a:off x="888" y="1056"/>
                <a:ext cx="3396" cy="21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21" name="Object 7"/>
              <p:cNvGraphicFramePr>
                <a:graphicFrameLocks noChangeAspect="1"/>
              </p:cNvGraphicFramePr>
              <p:nvPr/>
            </p:nvGraphicFramePr>
            <p:xfrm>
              <a:off x="998" y="1180"/>
              <a:ext cx="3763" cy="1959"/>
            </p:xfrm>
            <a:graphic>
              <a:graphicData uri="http://schemas.openxmlformats.org/presentationml/2006/ole">
                <p:oleObj spid="_x0000_s19522" name="dokument" r:id="rId3" imgW="5974080" imgH="3108960" progId="Word.Document.8">
                  <p:embed/>
                </p:oleObj>
              </a:graphicData>
            </a:graphic>
          </p:graphicFrame>
        </p:grpSp>
        <p:sp>
          <p:nvSpPr>
            <p:cNvPr id="19519" name="Text Box 13"/>
            <p:cNvSpPr txBox="1">
              <a:spLocks noChangeArrowheads="1"/>
            </p:cNvSpPr>
            <p:nvPr/>
          </p:nvSpPr>
          <p:spPr bwMode="auto">
            <a:xfrm>
              <a:off x="2558" y="2364"/>
              <a:ext cx="12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solidFill>
                    <a:srgbClr val="003399"/>
                  </a:solidFill>
                  <a:latin typeface="Arial" charset="0"/>
                </a:rPr>
                <a:t>zátěže (loadings)</a:t>
              </a:r>
            </a:p>
          </p:txBody>
        </p:sp>
      </p:grpSp>
      <p:grpSp>
        <p:nvGrpSpPr>
          <p:cNvPr id="19459" name="Group 65"/>
          <p:cNvGrpSpPr>
            <a:grpSpLocks/>
          </p:cNvGrpSpPr>
          <p:nvPr/>
        </p:nvGrpSpPr>
        <p:grpSpPr bwMode="auto">
          <a:xfrm>
            <a:off x="6040438" y="484188"/>
            <a:ext cx="4405312" cy="3910012"/>
            <a:chOff x="3888" y="468"/>
            <a:chExt cx="2775" cy="2463"/>
          </a:xfrm>
        </p:grpSpPr>
        <p:grpSp>
          <p:nvGrpSpPr>
            <p:cNvPr id="19514" name="Group 12"/>
            <p:cNvGrpSpPr>
              <a:grpSpLocks/>
            </p:cNvGrpSpPr>
            <p:nvPr/>
          </p:nvGrpSpPr>
          <p:grpSpPr bwMode="auto">
            <a:xfrm>
              <a:off x="3888" y="468"/>
              <a:ext cx="2775" cy="2304"/>
              <a:chOff x="3888" y="396"/>
              <a:chExt cx="2079" cy="1200"/>
            </a:xfrm>
          </p:grpSpPr>
          <p:sp>
            <p:nvSpPr>
              <p:cNvPr id="34827" name="Rectangle 11"/>
              <p:cNvSpPr>
                <a:spLocks noChangeArrowheads="1"/>
              </p:cNvSpPr>
              <p:nvPr/>
            </p:nvSpPr>
            <p:spPr bwMode="auto">
              <a:xfrm>
                <a:off x="3888" y="396"/>
                <a:ext cx="1128" cy="1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17" name="Object 10"/>
              <p:cNvGraphicFramePr>
                <a:graphicFrameLocks noChangeAspect="1"/>
              </p:cNvGraphicFramePr>
              <p:nvPr/>
            </p:nvGraphicFramePr>
            <p:xfrm>
              <a:off x="3945" y="479"/>
              <a:ext cx="2022" cy="1034"/>
            </p:xfrm>
            <a:graphic>
              <a:graphicData uri="http://schemas.openxmlformats.org/presentationml/2006/ole">
                <p:oleObj spid="_x0000_s19523" name="dokument" r:id="rId4" imgW="5974080" imgH="3054096" progId="Word.Document.8">
                  <p:embed/>
                </p:oleObj>
              </a:graphicData>
            </a:graphic>
          </p:graphicFrame>
        </p:grpSp>
        <p:sp>
          <p:nvSpPr>
            <p:cNvPr id="19515" name="Text Box 63"/>
            <p:cNvSpPr txBox="1">
              <a:spLocks noChangeArrowheads="1"/>
            </p:cNvSpPr>
            <p:nvPr/>
          </p:nvSpPr>
          <p:spPr bwMode="auto">
            <a:xfrm>
              <a:off x="4987" y="2698"/>
              <a:ext cx="714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solidFill>
                    <a:srgbClr val="003399"/>
                  </a:solidFill>
                  <a:latin typeface="Arial" charset="0"/>
                </a:rPr>
                <a:t>PC skóre</a:t>
              </a:r>
            </a:p>
          </p:txBody>
        </p:sp>
      </p:grpSp>
      <p:grpSp>
        <p:nvGrpSpPr>
          <p:cNvPr id="34877" name="Group 61"/>
          <p:cNvGrpSpPr>
            <a:grpSpLocks/>
          </p:cNvGrpSpPr>
          <p:nvPr/>
        </p:nvGrpSpPr>
        <p:grpSpPr bwMode="auto">
          <a:xfrm>
            <a:off x="4906963" y="4411663"/>
            <a:ext cx="3295650" cy="2305050"/>
            <a:chOff x="2136" y="2664"/>
            <a:chExt cx="2076" cy="1452"/>
          </a:xfrm>
        </p:grpSpPr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2136" y="2664"/>
              <a:ext cx="2076" cy="14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2964" y="2664"/>
              <a:ext cx="0" cy="14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2136" y="3408"/>
              <a:ext cx="20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473" name="Text Box 20"/>
            <p:cNvSpPr txBox="1">
              <a:spLocks noChangeArrowheads="1"/>
            </p:cNvSpPr>
            <p:nvPr/>
          </p:nvSpPr>
          <p:spPr bwMode="auto">
            <a:xfrm>
              <a:off x="3890" y="340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19474" name="Text Box 21"/>
            <p:cNvSpPr txBox="1">
              <a:spLocks noChangeArrowheads="1"/>
            </p:cNvSpPr>
            <p:nvPr/>
          </p:nvSpPr>
          <p:spPr bwMode="auto">
            <a:xfrm>
              <a:off x="2966" y="266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4838" name="Oval 22"/>
            <p:cNvSpPr>
              <a:spLocks noChangeAspect="1" noChangeArrowheads="1"/>
            </p:cNvSpPr>
            <p:nvPr/>
          </p:nvSpPr>
          <p:spPr bwMode="auto">
            <a:xfrm>
              <a:off x="2816" y="291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9" name="Oval 23"/>
            <p:cNvSpPr>
              <a:spLocks noChangeAspect="1" noChangeArrowheads="1"/>
            </p:cNvSpPr>
            <p:nvPr/>
          </p:nvSpPr>
          <p:spPr bwMode="auto">
            <a:xfrm>
              <a:off x="2688" y="308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0" name="Oval 24"/>
            <p:cNvSpPr>
              <a:spLocks noChangeAspect="1" noChangeArrowheads="1"/>
            </p:cNvSpPr>
            <p:nvPr/>
          </p:nvSpPr>
          <p:spPr bwMode="auto">
            <a:xfrm>
              <a:off x="2880" y="299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1" name="Oval 25"/>
            <p:cNvSpPr>
              <a:spLocks noChangeAspect="1" noChangeArrowheads="1"/>
            </p:cNvSpPr>
            <p:nvPr/>
          </p:nvSpPr>
          <p:spPr bwMode="auto">
            <a:xfrm>
              <a:off x="3020" y="294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2" name="Oval 26"/>
            <p:cNvSpPr>
              <a:spLocks noChangeAspect="1" noChangeArrowheads="1"/>
            </p:cNvSpPr>
            <p:nvPr/>
          </p:nvSpPr>
          <p:spPr bwMode="auto">
            <a:xfrm>
              <a:off x="2996" y="29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3" name="Oval 27"/>
            <p:cNvSpPr>
              <a:spLocks noChangeAspect="1" noChangeArrowheads="1"/>
            </p:cNvSpPr>
            <p:nvPr/>
          </p:nvSpPr>
          <p:spPr bwMode="auto">
            <a:xfrm>
              <a:off x="2900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4" name="Oval 28"/>
            <p:cNvSpPr>
              <a:spLocks noChangeAspect="1" noChangeArrowheads="1"/>
            </p:cNvSpPr>
            <p:nvPr/>
          </p:nvSpPr>
          <p:spPr bwMode="auto">
            <a:xfrm>
              <a:off x="3124" y="2988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5" name="Oval 29"/>
            <p:cNvSpPr>
              <a:spLocks noChangeAspect="1" noChangeArrowheads="1"/>
            </p:cNvSpPr>
            <p:nvPr/>
          </p:nvSpPr>
          <p:spPr bwMode="auto">
            <a:xfrm>
              <a:off x="3048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6" name="Oval 30"/>
            <p:cNvSpPr>
              <a:spLocks noChangeAspect="1" noChangeArrowheads="1"/>
            </p:cNvSpPr>
            <p:nvPr/>
          </p:nvSpPr>
          <p:spPr bwMode="auto">
            <a:xfrm>
              <a:off x="3060" y="32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7" name="Oval 31"/>
            <p:cNvSpPr>
              <a:spLocks noChangeAspect="1" noChangeArrowheads="1"/>
            </p:cNvSpPr>
            <p:nvPr/>
          </p:nvSpPr>
          <p:spPr bwMode="auto">
            <a:xfrm>
              <a:off x="3188" y="313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8" name="Oval 32"/>
            <p:cNvSpPr>
              <a:spLocks noChangeAspect="1" noChangeArrowheads="1"/>
            </p:cNvSpPr>
            <p:nvPr/>
          </p:nvSpPr>
          <p:spPr bwMode="auto">
            <a:xfrm>
              <a:off x="3252" y="30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9" name="Oval 33"/>
            <p:cNvSpPr>
              <a:spLocks noChangeAspect="1" noChangeArrowheads="1"/>
            </p:cNvSpPr>
            <p:nvPr/>
          </p:nvSpPr>
          <p:spPr bwMode="auto">
            <a:xfrm>
              <a:off x="3464" y="298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0" name="Oval 34"/>
            <p:cNvSpPr>
              <a:spLocks noChangeAspect="1" noChangeArrowheads="1"/>
            </p:cNvSpPr>
            <p:nvPr/>
          </p:nvSpPr>
          <p:spPr bwMode="auto">
            <a:xfrm>
              <a:off x="3416" y="307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1" name="Oval 35"/>
            <p:cNvSpPr>
              <a:spLocks noChangeAspect="1" noChangeArrowheads="1"/>
            </p:cNvSpPr>
            <p:nvPr/>
          </p:nvSpPr>
          <p:spPr bwMode="auto">
            <a:xfrm>
              <a:off x="3328" y="2972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2" name="Oval 36"/>
            <p:cNvSpPr>
              <a:spLocks noChangeAspect="1" noChangeArrowheads="1"/>
            </p:cNvSpPr>
            <p:nvPr/>
          </p:nvSpPr>
          <p:spPr bwMode="auto">
            <a:xfrm>
              <a:off x="3360" y="312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3" name="Oval 37"/>
            <p:cNvSpPr>
              <a:spLocks noChangeAspect="1" noChangeArrowheads="1"/>
            </p:cNvSpPr>
            <p:nvPr/>
          </p:nvSpPr>
          <p:spPr bwMode="auto">
            <a:xfrm>
              <a:off x="3460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4" name="Oval 38"/>
            <p:cNvSpPr>
              <a:spLocks noChangeAspect="1" noChangeArrowheads="1"/>
            </p:cNvSpPr>
            <p:nvPr/>
          </p:nvSpPr>
          <p:spPr bwMode="auto">
            <a:xfrm>
              <a:off x="3496" y="31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5" name="Oval 39"/>
            <p:cNvSpPr>
              <a:spLocks noChangeAspect="1" noChangeArrowheads="1"/>
            </p:cNvSpPr>
            <p:nvPr/>
          </p:nvSpPr>
          <p:spPr bwMode="auto">
            <a:xfrm>
              <a:off x="3184" y="306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6" name="Oval 40"/>
            <p:cNvSpPr>
              <a:spLocks noChangeAspect="1" noChangeArrowheads="1"/>
            </p:cNvSpPr>
            <p:nvPr/>
          </p:nvSpPr>
          <p:spPr bwMode="auto">
            <a:xfrm>
              <a:off x="3620" y="306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7" name="Oval 41"/>
            <p:cNvSpPr>
              <a:spLocks noChangeAspect="1" noChangeArrowheads="1"/>
            </p:cNvSpPr>
            <p:nvPr/>
          </p:nvSpPr>
          <p:spPr bwMode="auto">
            <a:xfrm>
              <a:off x="3576" y="31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8" name="Oval 42"/>
            <p:cNvSpPr>
              <a:spLocks noChangeAspect="1" noChangeArrowheads="1"/>
            </p:cNvSpPr>
            <p:nvPr/>
          </p:nvSpPr>
          <p:spPr bwMode="auto">
            <a:xfrm>
              <a:off x="3388" y="32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9" name="Oval 43"/>
            <p:cNvSpPr>
              <a:spLocks noChangeAspect="1" noChangeArrowheads="1"/>
            </p:cNvSpPr>
            <p:nvPr/>
          </p:nvSpPr>
          <p:spPr bwMode="auto">
            <a:xfrm>
              <a:off x="3560" y="308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0" name="Oval 44"/>
            <p:cNvSpPr>
              <a:spLocks noChangeAspect="1" noChangeArrowheads="1"/>
            </p:cNvSpPr>
            <p:nvPr/>
          </p:nvSpPr>
          <p:spPr bwMode="auto">
            <a:xfrm>
              <a:off x="3656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1" name="Oval 45"/>
            <p:cNvSpPr>
              <a:spLocks noChangeAspect="1" noChangeArrowheads="1"/>
            </p:cNvSpPr>
            <p:nvPr/>
          </p:nvSpPr>
          <p:spPr bwMode="auto">
            <a:xfrm>
              <a:off x="3692" y="29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2" name="Oval 46"/>
            <p:cNvSpPr>
              <a:spLocks noChangeAspect="1" noChangeArrowheads="1"/>
            </p:cNvSpPr>
            <p:nvPr/>
          </p:nvSpPr>
          <p:spPr bwMode="auto">
            <a:xfrm>
              <a:off x="2672" y="347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3" name="Oval 47"/>
            <p:cNvSpPr>
              <a:spLocks noChangeAspect="1" noChangeArrowheads="1"/>
            </p:cNvSpPr>
            <p:nvPr/>
          </p:nvSpPr>
          <p:spPr bwMode="auto">
            <a:xfrm>
              <a:off x="2768" y="357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4" name="Oval 48"/>
            <p:cNvSpPr>
              <a:spLocks noChangeAspect="1" noChangeArrowheads="1"/>
            </p:cNvSpPr>
            <p:nvPr/>
          </p:nvSpPr>
          <p:spPr bwMode="auto">
            <a:xfrm>
              <a:off x="2648" y="36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5" name="Oval 49"/>
            <p:cNvSpPr>
              <a:spLocks noChangeAspect="1" noChangeArrowheads="1"/>
            </p:cNvSpPr>
            <p:nvPr/>
          </p:nvSpPr>
          <p:spPr bwMode="auto">
            <a:xfrm>
              <a:off x="2896" y="355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6" name="Oval 50"/>
            <p:cNvSpPr>
              <a:spLocks noChangeAspect="1" noChangeArrowheads="1"/>
            </p:cNvSpPr>
            <p:nvPr/>
          </p:nvSpPr>
          <p:spPr bwMode="auto">
            <a:xfrm>
              <a:off x="2876" y="365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7" name="Oval 51"/>
            <p:cNvSpPr>
              <a:spLocks noChangeAspect="1" noChangeArrowheads="1"/>
            </p:cNvSpPr>
            <p:nvPr/>
          </p:nvSpPr>
          <p:spPr bwMode="auto">
            <a:xfrm>
              <a:off x="3420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8" name="Oval 52"/>
            <p:cNvSpPr>
              <a:spLocks noChangeAspect="1" noChangeArrowheads="1"/>
            </p:cNvSpPr>
            <p:nvPr/>
          </p:nvSpPr>
          <p:spPr bwMode="auto">
            <a:xfrm>
              <a:off x="2856" y="346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9" name="Oval 53"/>
            <p:cNvSpPr>
              <a:spLocks noChangeAspect="1" noChangeArrowheads="1"/>
            </p:cNvSpPr>
            <p:nvPr/>
          </p:nvSpPr>
          <p:spPr bwMode="auto">
            <a:xfrm>
              <a:off x="2864" y="366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0" name="Oval 54"/>
            <p:cNvSpPr>
              <a:spLocks noChangeAspect="1" noChangeArrowheads="1"/>
            </p:cNvSpPr>
            <p:nvPr/>
          </p:nvSpPr>
          <p:spPr bwMode="auto">
            <a:xfrm>
              <a:off x="3028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1" name="Oval 55"/>
            <p:cNvSpPr>
              <a:spLocks noChangeAspect="1" noChangeArrowheads="1"/>
            </p:cNvSpPr>
            <p:nvPr/>
          </p:nvSpPr>
          <p:spPr bwMode="auto">
            <a:xfrm>
              <a:off x="3120" y="35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2" name="Oval 56"/>
            <p:cNvSpPr>
              <a:spLocks noChangeAspect="1" noChangeArrowheads="1"/>
            </p:cNvSpPr>
            <p:nvPr/>
          </p:nvSpPr>
          <p:spPr bwMode="auto">
            <a:xfrm>
              <a:off x="3048" y="364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3" name="Oval 57"/>
            <p:cNvSpPr>
              <a:spLocks noChangeAspect="1" noChangeArrowheads="1"/>
            </p:cNvSpPr>
            <p:nvPr/>
          </p:nvSpPr>
          <p:spPr bwMode="auto">
            <a:xfrm>
              <a:off x="3036" y="34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4" name="Oval 58"/>
            <p:cNvSpPr>
              <a:spLocks noChangeAspect="1" noChangeArrowheads="1"/>
            </p:cNvSpPr>
            <p:nvPr/>
          </p:nvSpPr>
          <p:spPr bwMode="auto">
            <a:xfrm>
              <a:off x="2960" y="3764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5" name="Oval 59"/>
            <p:cNvSpPr>
              <a:spLocks noChangeAspect="1" noChangeArrowheads="1"/>
            </p:cNvSpPr>
            <p:nvPr/>
          </p:nvSpPr>
          <p:spPr bwMode="auto">
            <a:xfrm>
              <a:off x="3236" y="35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6" name="Oval 60"/>
            <p:cNvSpPr>
              <a:spLocks noChangeAspect="1" noChangeArrowheads="1"/>
            </p:cNvSpPr>
            <p:nvPr/>
          </p:nvSpPr>
          <p:spPr bwMode="auto">
            <a:xfrm>
              <a:off x="3184" y="364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4878" name="AutoShape 62"/>
          <p:cNvSpPr>
            <a:spLocks noChangeArrowheads="1"/>
          </p:cNvSpPr>
          <p:nvPr/>
        </p:nvSpPr>
        <p:spPr bwMode="auto">
          <a:xfrm>
            <a:off x="6838950" y="3983038"/>
            <a:ext cx="781050" cy="7429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4884" name="Group 68"/>
          <p:cNvGrpSpPr>
            <a:grpSpLocks/>
          </p:cNvGrpSpPr>
          <p:nvPr/>
        </p:nvGrpSpPr>
        <p:grpSpPr bwMode="auto">
          <a:xfrm>
            <a:off x="312738" y="4367213"/>
            <a:ext cx="4398962" cy="2312987"/>
            <a:chOff x="301" y="2861"/>
            <a:chExt cx="2580" cy="1256"/>
          </a:xfrm>
        </p:grpSpPr>
        <p:pic>
          <p:nvPicPr>
            <p:cNvPr id="19468" name="Picture 66" descr="scre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" y="2861"/>
              <a:ext cx="1386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67"/>
            <p:cNvSpPr txBox="1">
              <a:spLocks noChangeArrowheads="1"/>
            </p:cNvSpPr>
            <p:nvPr/>
          </p:nvSpPr>
          <p:spPr bwMode="auto">
            <a:xfrm>
              <a:off x="1480" y="319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>
                  <a:latin typeface="Arial" charset="0"/>
                </a:rPr>
                <a:t> Kaiserovo kritérium</a:t>
              </a:r>
            </a:p>
            <a:p>
              <a:pPr eaLnBrk="0" hangingPunct="0"/>
              <a:r>
                <a:rPr lang="cs-CZ" sz="1800" b="0">
                  <a:latin typeface="Arial" charset="0"/>
                </a:rPr>
                <a:t> suťový graf</a:t>
              </a:r>
            </a:p>
          </p:txBody>
        </p:sp>
      </p:grpSp>
      <p:grpSp>
        <p:nvGrpSpPr>
          <p:cNvPr id="63" name="Skupina 62"/>
          <p:cNvGrpSpPr>
            <a:grpSpLocks/>
          </p:cNvGrpSpPr>
          <p:nvPr/>
        </p:nvGrpSpPr>
        <p:grpSpPr bwMode="auto">
          <a:xfrm>
            <a:off x="1125538" y="554038"/>
            <a:ext cx="3297237" cy="2947987"/>
            <a:chOff x="1126273" y="553843"/>
            <a:chExt cx="3297044" cy="2947640"/>
          </a:xfrm>
        </p:grpSpPr>
        <p:sp>
          <p:nvSpPr>
            <p:cNvPr id="61" name="Obdélník 60"/>
            <p:cNvSpPr/>
            <p:nvPr/>
          </p:nvSpPr>
          <p:spPr bwMode="auto">
            <a:xfrm>
              <a:off x="1126273" y="568128"/>
              <a:ext cx="612739" cy="28000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" name="Obdélník 61"/>
            <p:cNvSpPr/>
            <p:nvPr/>
          </p:nvSpPr>
          <p:spPr bwMode="auto">
            <a:xfrm>
              <a:off x="3810578" y="553843"/>
              <a:ext cx="612739" cy="294764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1927225" y="241300"/>
            <a:ext cx="1697038" cy="3683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99"/>
                </a:solidFill>
                <a:latin typeface="Arial" charset="0"/>
              </a:rPr>
              <a:t>vektor velikosti</a:t>
            </a: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1670050" y="4445000"/>
            <a:ext cx="1981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EB0000"/>
                </a:solidFill>
                <a:latin typeface="Arial" charset="0"/>
              </a:rPr>
              <a:t>kolik komponent?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78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296863"/>
            <a:ext cx="7772400" cy="13811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Problém více vzorků: </a:t>
            </a:r>
          </a:p>
          <a:p>
            <a:pPr>
              <a:buFontTx/>
              <a:buNone/>
            </a:pPr>
            <a:r>
              <a:rPr lang="cs-CZ" sz="2400" smtClean="0">
                <a:latin typeface="Arial" charset="0"/>
                <a:cs typeface="Arial" charset="0"/>
              </a:rPr>
              <a:t>MGPCA (multiple-group PCA)</a:t>
            </a:r>
          </a:p>
          <a:p>
            <a:pPr>
              <a:buFontTx/>
              <a:buNone/>
            </a:pPr>
            <a:r>
              <a:rPr lang="cs-CZ" sz="2400" smtClean="0">
                <a:latin typeface="Arial" charset="0"/>
                <a:cs typeface="Arial" charset="0"/>
              </a:rPr>
              <a:t>CPCA (common PCA)</a:t>
            </a:r>
          </a:p>
        </p:txBody>
      </p:sp>
      <p:pic>
        <p:nvPicPr>
          <p:cNvPr id="20483" name="Picture 5" descr="1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0538" y="2855913"/>
            <a:ext cx="440055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oup 56"/>
          <p:cNvGrpSpPr>
            <a:grpSpLocks/>
          </p:cNvGrpSpPr>
          <p:nvPr/>
        </p:nvGrpSpPr>
        <p:grpSpPr bwMode="auto">
          <a:xfrm>
            <a:off x="4711700" y="623888"/>
            <a:ext cx="4092575" cy="1525587"/>
            <a:chOff x="3034" y="1913"/>
            <a:chExt cx="2578" cy="961"/>
          </a:xfrm>
        </p:grpSpPr>
        <p:pic>
          <p:nvPicPr>
            <p:cNvPr id="20531" name="Picture 6" descr="1xx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4" y="1913"/>
              <a:ext cx="2578" cy="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2" name="Text Box 7"/>
            <p:cNvSpPr txBox="1">
              <a:spLocks noChangeArrowheads="1"/>
            </p:cNvSpPr>
            <p:nvPr/>
          </p:nvSpPr>
          <p:spPr bwMode="auto">
            <a:xfrm>
              <a:off x="4202" y="2680"/>
              <a:ext cx="4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b="0">
                  <a:latin typeface="Arial" charset="0"/>
                </a:rPr>
                <a:t>CPCA</a:t>
              </a:r>
            </a:p>
          </p:txBody>
        </p:sp>
        <p:sp>
          <p:nvSpPr>
            <p:cNvPr id="20533" name="Text Box 8"/>
            <p:cNvSpPr txBox="1">
              <a:spLocks noChangeArrowheads="1"/>
            </p:cNvSpPr>
            <p:nvPr/>
          </p:nvSpPr>
          <p:spPr bwMode="auto">
            <a:xfrm>
              <a:off x="4946" y="2680"/>
              <a:ext cx="5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 b="0">
                  <a:latin typeface="Arial" charset="0"/>
                </a:rPr>
                <a:t>MGPCA</a:t>
              </a:r>
            </a:p>
          </p:txBody>
        </p:sp>
      </p:grpSp>
      <p:grpSp>
        <p:nvGrpSpPr>
          <p:cNvPr id="20485" name="Group 55"/>
          <p:cNvGrpSpPr>
            <a:grpSpLocks/>
          </p:cNvGrpSpPr>
          <p:nvPr/>
        </p:nvGrpSpPr>
        <p:grpSpPr bwMode="auto">
          <a:xfrm>
            <a:off x="477838" y="3987800"/>
            <a:ext cx="3522662" cy="2247900"/>
            <a:chOff x="3204" y="2952"/>
            <a:chExt cx="1752" cy="1152"/>
          </a:xfrm>
        </p:grpSpPr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3204" y="2952"/>
              <a:ext cx="1752" cy="11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>
              <a:off x="3903" y="2952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204" y="3542"/>
              <a:ext cx="17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490" name="Text Box 13"/>
            <p:cNvSpPr txBox="1">
              <a:spLocks noChangeArrowheads="1"/>
            </p:cNvSpPr>
            <p:nvPr/>
          </p:nvSpPr>
          <p:spPr bwMode="auto">
            <a:xfrm>
              <a:off x="4684" y="3541"/>
              <a:ext cx="253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20491" name="Text Box 14"/>
            <p:cNvSpPr txBox="1">
              <a:spLocks noChangeArrowheads="1"/>
            </p:cNvSpPr>
            <p:nvPr/>
          </p:nvSpPr>
          <p:spPr bwMode="auto">
            <a:xfrm>
              <a:off x="3904" y="2954"/>
              <a:ext cx="25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5855" name="Oval 15"/>
            <p:cNvSpPr>
              <a:spLocks noChangeAspect="1" noChangeArrowheads="1"/>
            </p:cNvSpPr>
            <p:nvPr/>
          </p:nvSpPr>
          <p:spPr bwMode="auto">
            <a:xfrm>
              <a:off x="4253" y="3547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6" name="Oval 16"/>
            <p:cNvSpPr>
              <a:spLocks noChangeAspect="1" noChangeArrowheads="1"/>
            </p:cNvSpPr>
            <p:nvPr/>
          </p:nvSpPr>
          <p:spPr bwMode="auto">
            <a:xfrm>
              <a:off x="4127" y="319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7" name="Oval 17"/>
            <p:cNvSpPr>
              <a:spLocks noChangeAspect="1" noChangeArrowheads="1"/>
            </p:cNvSpPr>
            <p:nvPr/>
          </p:nvSpPr>
          <p:spPr bwMode="auto">
            <a:xfrm>
              <a:off x="3857" y="3216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8" name="Oval 18"/>
            <p:cNvSpPr>
              <a:spLocks noChangeAspect="1" noChangeArrowheads="1"/>
            </p:cNvSpPr>
            <p:nvPr/>
          </p:nvSpPr>
          <p:spPr bwMode="auto">
            <a:xfrm>
              <a:off x="3878" y="326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9" name="Oval 19"/>
            <p:cNvSpPr>
              <a:spLocks noChangeAspect="1" noChangeArrowheads="1"/>
            </p:cNvSpPr>
            <p:nvPr/>
          </p:nvSpPr>
          <p:spPr bwMode="auto">
            <a:xfrm>
              <a:off x="4163" y="3679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0" name="Oval 20"/>
            <p:cNvSpPr>
              <a:spLocks noChangeAspect="1" noChangeArrowheads="1"/>
            </p:cNvSpPr>
            <p:nvPr/>
          </p:nvSpPr>
          <p:spPr bwMode="auto">
            <a:xfrm>
              <a:off x="3760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1" name="Oval 21"/>
            <p:cNvSpPr>
              <a:spLocks noChangeAspect="1" noChangeArrowheads="1"/>
            </p:cNvSpPr>
            <p:nvPr/>
          </p:nvSpPr>
          <p:spPr bwMode="auto">
            <a:xfrm>
              <a:off x="3981" y="3311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2" name="Oval 22"/>
            <p:cNvSpPr>
              <a:spLocks noChangeAspect="1" noChangeArrowheads="1"/>
            </p:cNvSpPr>
            <p:nvPr/>
          </p:nvSpPr>
          <p:spPr bwMode="auto">
            <a:xfrm>
              <a:off x="3906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3" name="Oval 23"/>
            <p:cNvSpPr>
              <a:spLocks noChangeAspect="1" noChangeArrowheads="1"/>
            </p:cNvSpPr>
            <p:nvPr/>
          </p:nvSpPr>
          <p:spPr bwMode="auto">
            <a:xfrm>
              <a:off x="3918" y="3573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4" name="Oval 24"/>
            <p:cNvSpPr>
              <a:spLocks noChangeAspect="1" noChangeArrowheads="1"/>
            </p:cNvSpPr>
            <p:nvPr/>
          </p:nvSpPr>
          <p:spPr bwMode="auto">
            <a:xfrm>
              <a:off x="4044" y="3455"/>
              <a:ext cx="57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5" name="Oval 25"/>
            <p:cNvSpPr>
              <a:spLocks noChangeAspect="1" noChangeArrowheads="1"/>
            </p:cNvSpPr>
            <p:nvPr/>
          </p:nvSpPr>
          <p:spPr bwMode="auto">
            <a:xfrm>
              <a:off x="4108" y="3377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6" name="Oval 26"/>
            <p:cNvSpPr>
              <a:spLocks noChangeAspect="1" noChangeArrowheads="1"/>
            </p:cNvSpPr>
            <p:nvPr/>
          </p:nvSpPr>
          <p:spPr bwMode="auto">
            <a:xfrm>
              <a:off x="3999" y="3394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7" name="Oval 27"/>
            <p:cNvSpPr>
              <a:spLocks noChangeAspect="1" noChangeArrowheads="1"/>
            </p:cNvSpPr>
            <p:nvPr/>
          </p:nvSpPr>
          <p:spPr bwMode="auto">
            <a:xfrm>
              <a:off x="4387" y="3298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8" name="Oval 28"/>
            <p:cNvSpPr>
              <a:spLocks noChangeAspect="1" noChangeArrowheads="1"/>
            </p:cNvSpPr>
            <p:nvPr/>
          </p:nvSpPr>
          <p:spPr bwMode="auto">
            <a:xfrm>
              <a:off x="3820" y="3472"/>
              <a:ext cx="56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9" name="Oval 29"/>
            <p:cNvSpPr>
              <a:spLocks noChangeAspect="1" noChangeArrowheads="1"/>
            </p:cNvSpPr>
            <p:nvPr/>
          </p:nvSpPr>
          <p:spPr bwMode="auto">
            <a:xfrm>
              <a:off x="4332" y="3349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0" name="Oval 30"/>
            <p:cNvSpPr>
              <a:spLocks noChangeAspect="1" noChangeArrowheads="1"/>
            </p:cNvSpPr>
            <p:nvPr/>
          </p:nvSpPr>
          <p:spPr bwMode="auto">
            <a:xfrm>
              <a:off x="3980" y="3198"/>
              <a:ext cx="57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1" name="Oval 31"/>
            <p:cNvSpPr>
              <a:spLocks noChangeAspect="1" noChangeArrowheads="1"/>
            </p:cNvSpPr>
            <p:nvPr/>
          </p:nvSpPr>
          <p:spPr bwMode="auto">
            <a:xfrm>
              <a:off x="4030" y="3527"/>
              <a:ext cx="57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2" name="Oval 32"/>
            <p:cNvSpPr>
              <a:spLocks noChangeAspect="1" noChangeArrowheads="1"/>
            </p:cNvSpPr>
            <p:nvPr/>
          </p:nvSpPr>
          <p:spPr bwMode="auto">
            <a:xfrm>
              <a:off x="4157" y="328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3" name="Oval 33"/>
            <p:cNvSpPr>
              <a:spLocks noChangeAspect="1" noChangeArrowheads="1"/>
            </p:cNvSpPr>
            <p:nvPr/>
          </p:nvSpPr>
          <p:spPr bwMode="auto">
            <a:xfrm>
              <a:off x="4152" y="347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4" name="Oval 34"/>
            <p:cNvSpPr>
              <a:spLocks noChangeAspect="1" noChangeArrowheads="1"/>
            </p:cNvSpPr>
            <p:nvPr/>
          </p:nvSpPr>
          <p:spPr bwMode="auto">
            <a:xfrm>
              <a:off x="4109" y="3597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5" name="Oval 35"/>
            <p:cNvSpPr>
              <a:spLocks noChangeAspect="1" noChangeArrowheads="1"/>
            </p:cNvSpPr>
            <p:nvPr/>
          </p:nvSpPr>
          <p:spPr bwMode="auto">
            <a:xfrm>
              <a:off x="4285" y="348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6" name="Oval 36"/>
            <p:cNvSpPr>
              <a:spLocks noChangeAspect="1" noChangeArrowheads="1"/>
            </p:cNvSpPr>
            <p:nvPr/>
          </p:nvSpPr>
          <p:spPr bwMode="auto">
            <a:xfrm>
              <a:off x="4094" y="3488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7" name="Oval 37"/>
            <p:cNvSpPr>
              <a:spLocks noChangeAspect="1" noChangeArrowheads="1"/>
            </p:cNvSpPr>
            <p:nvPr/>
          </p:nvSpPr>
          <p:spPr bwMode="auto">
            <a:xfrm>
              <a:off x="4189" y="3581"/>
              <a:ext cx="55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8" name="Oval 38"/>
            <p:cNvSpPr>
              <a:spLocks noChangeAspect="1" noChangeArrowheads="1"/>
            </p:cNvSpPr>
            <p:nvPr/>
          </p:nvSpPr>
          <p:spPr bwMode="auto">
            <a:xfrm>
              <a:off x="4224" y="340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9" name="Oval 39"/>
            <p:cNvSpPr>
              <a:spLocks noChangeAspect="1" noChangeArrowheads="1"/>
            </p:cNvSpPr>
            <p:nvPr/>
          </p:nvSpPr>
          <p:spPr bwMode="auto">
            <a:xfrm>
              <a:off x="3711" y="3452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0" name="Oval 40"/>
            <p:cNvSpPr>
              <a:spLocks noChangeAspect="1" noChangeArrowheads="1"/>
            </p:cNvSpPr>
            <p:nvPr/>
          </p:nvSpPr>
          <p:spPr bwMode="auto">
            <a:xfrm>
              <a:off x="3806" y="3546"/>
              <a:ext cx="58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1" name="Oval 41"/>
            <p:cNvSpPr>
              <a:spLocks noChangeAspect="1" noChangeArrowheads="1"/>
            </p:cNvSpPr>
            <p:nvPr/>
          </p:nvSpPr>
          <p:spPr bwMode="auto">
            <a:xfrm>
              <a:off x="3688" y="3589"/>
              <a:ext cx="56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2" name="Oval 42"/>
            <p:cNvSpPr>
              <a:spLocks noChangeAspect="1" noChangeArrowheads="1"/>
            </p:cNvSpPr>
            <p:nvPr/>
          </p:nvSpPr>
          <p:spPr bwMode="auto">
            <a:xfrm>
              <a:off x="3853" y="3655"/>
              <a:ext cx="58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3" name="Oval 43"/>
            <p:cNvSpPr>
              <a:spLocks noChangeAspect="1" noChangeArrowheads="1"/>
            </p:cNvSpPr>
            <p:nvPr/>
          </p:nvSpPr>
          <p:spPr bwMode="auto">
            <a:xfrm>
              <a:off x="4075" y="3305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4" name="Oval 44"/>
            <p:cNvSpPr>
              <a:spLocks noChangeAspect="1" noChangeArrowheads="1"/>
            </p:cNvSpPr>
            <p:nvPr/>
          </p:nvSpPr>
          <p:spPr bwMode="auto">
            <a:xfrm>
              <a:off x="4420" y="340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5" name="Oval 45"/>
            <p:cNvSpPr>
              <a:spLocks noChangeAspect="1" noChangeArrowheads="1"/>
            </p:cNvSpPr>
            <p:nvPr/>
          </p:nvSpPr>
          <p:spPr bwMode="auto">
            <a:xfrm>
              <a:off x="3894" y="343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6" name="Oval 46"/>
            <p:cNvSpPr>
              <a:spLocks noChangeAspect="1" noChangeArrowheads="1"/>
            </p:cNvSpPr>
            <p:nvPr/>
          </p:nvSpPr>
          <p:spPr bwMode="auto">
            <a:xfrm>
              <a:off x="3878" y="3760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7" name="Oval 47"/>
            <p:cNvSpPr>
              <a:spLocks noChangeAspect="1" noChangeArrowheads="1"/>
            </p:cNvSpPr>
            <p:nvPr/>
          </p:nvSpPr>
          <p:spPr bwMode="auto">
            <a:xfrm>
              <a:off x="3985" y="3709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8" name="Oval 48"/>
            <p:cNvSpPr>
              <a:spLocks noChangeAspect="1" noChangeArrowheads="1"/>
            </p:cNvSpPr>
            <p:nvPr/>
          </p:nvSpPr>
          <p:spPr bwMode="auto">
            <a:xfrm>
              <a:off x="4075" y="369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9" name="Oval 49"/>
            <p:cNvSpPr>
              <a:spLocks noChangeAspect="1" noChangeArrowheads="1"/>
            </p:cNvSpPr>
            <p:nvPr/>
          </p:nvSpPr>
          <p:spPr bwMode="auto">
            <a:xfrm>
              <a:off x="4052" y="344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0" name="Oval 50"/>
            <p:cNvSpPr>
              <a:spLocks noChangeAspect="1" noChangeArrowheads="1"/>
            </p:cNvSpPr>
            <p:nvPr/>
          </p:nvSpPr>
          <p:spPr bwMode="auto">
            <a:xfrm>
              <a:off x="4035" y="3698"/>
              <a:ext cx="55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1" name="Oval 51"/>
            <p:cNvSpPr>
              <a:spLocks noChangeAspect="1" noChangeArrowheads="1"/>
            </p:cNvSpPr>
            <p:nvPr/>
          </p:nvSpPr>
          <p:spPr bwMode="auto">
            <a:xfrm>
              <a:off x="3964" y="3557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2" name="Oval 52"/>
            <p:cNvSpPr>
              <a:spLocks noChangeAspect="1" noChangeArrowheads="1"/>
            </p:cNvSpPr>
            <p:nvPr/>
          </p:nvSpPr>
          <p:spPr bwMode="auto">
            <a:xfrm>
              <a:off x="4209" y="3728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3" name="Oval 53"/>
            <p:cNvSpPr>
              <a:spLocks noChangeAspect="1" noChangeArrowheads="1"/>
            </p:cNvSpPr>
            <p:nvPr/>
          </p:nvSpPr>
          <p:spPr bwMode="auto">
            <a:xfrm>
              <a:off x="4185" y="3435"/>
              <a:ext cx="58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477838" y="2290763"/>
            <a:ext cx="777240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Problém velikosti: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vyřazení PC1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Burnabyho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 metoda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075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652588" y="471488"/>
            <a:ext cx="5538787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Genetické metody a morfologie</a:t>
            </a:r>
          </a:p>
        </p:txBody>
      </p:sp>
      <p:sp>
        <p:nvSpPr>
          <p:cNvPr id="3077" name="TextovéPole 36"/>
          <p:cNvSpPr txBox="1">
            <a:spLocks noChangeArrowheads="1"/>
          </p:cNvSpPr>
          <p:nvPr/>
        </p:nvSpPr>
        <p:spPr bwMode="auto">
          <a:xfrm>
            <a:off x="574675" y="2114550"/>
            <a:ext cx="70659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jaká je genetická podstata morfologického znaku? </a:t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(quantitative trait loci = QTL)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proměnlivost znaku v čase (fylogeneze)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proměnlivost znaku v závislosti na jiných faktorech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některé metody společné (např. PCA)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525463"/>
            <a:ext cx="8372475" cy="6097587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Analýza hlavních koordinát (Principal coordinates analysis, PCOA):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matice distancí/podobností</a:t>
            </a:r>
          </a:p>
          <a:p>
            <a:pPr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Faktorová analýza (Factor analysis, FA):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speciální model; společné faktory + specifický faktor</a:t>
            </a:r>
          </a:p>
          <a:p>
            <a:pPr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Diskriminační analýza (Discriminant function analysis, DFA) a kanonická analýza (Canonical a., CVA):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Mahalanobisovy (generalizované) vzdálenosti</a:t>
            </a:r>
            <a:r>
              <a:rPr lang="en-US" sz="2400" smtClean="0">
                <a:latin typeface="Arial" charset="0"/>
                <a:cs typeface="Arial" charset="0"/>
              </a:rPr>
              <a:t/>
            </a:r>
            <a:br>
              <a:rPr lang="en-US" sz="2400" smtClean="0">
                <a:latin typeface="Arial" charset="0"/>
                <a:cs typeface="Arial" charset="0"/>
              </a:rPr>
            </a:br>
            <a:r>
              <a:rPr lang="en-US" sz="2400" smtClean="0">
                <a:latin typeface="Arial" charset="0"/>
                <a:cs typeface="Arial" charset="0"/>
              </a:rPr>
              <a:t>MANOVA (Wilk’s Lambda, Pilai’s trace) </a:t>
            </a:r>
            <a:r>
              <a:rPr lang="cs-CZ" sz="2400" smtClean="0">
                <a:latin typeface="Arial" charset="0"/>
                <a:cs typeface="Arial" charset="0"/>
              </a:rPr>
              <a:t/>
            </a:r>
            <a:br>
              <a:rPr lang="cs-CZ" sz="2400" smtClean="0"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Hotellingův </a:t>
            </a:r>
            <a:r>
              <a:rPr lang="cs-CZ" sz="2400" i="1" smtClean="0">
                <a:latin typeface="Arial" charset="0"/>
                <a:cs typeface="Arial" charset="0"/>
              </a:rPr>
              <a:t>T</a:t>
            </a:r>
            <a:r>
              <a:rPr lang="cs-CZ" sz="2400" baseline="30000" smtClean="0">
                <a:latin typeface="Arial" charset="0"/>
                <a:cs typeface="Arial" charset="0"/>
              </a:rPr>
              <a:t>2</a:t>
            </a:r>
            <a:r>
              <a:rPr lang="cs-CZ" sz="2400" smtClean="0">
                <a:latin typeface="Arial" charset="0"/>
                <a:cs typeface="Arial" charset="0"/>
              </a:rPr>
              <a:t> test</a:t>
            </a:r>
            <a:br>
              <a:rPr lang="cs-CZ" sz="2400" smtClean="0">
                <a:latin typeface="Arial" charset="0"/>
                <a:cs typeface="Arial" charset="0"/>
              </a:rPr>
            </a:br>
            <a:r>
              <a:rPr lang="cs-CZ" sz="2400" smtClean="0">
                <a:latin typeface="Arial" charset="0"/>
                <a:cs typeface="Arial" charset="0"/>
              </a:rPr>
              <a:t>kroková DFA</a:t>
            </a:r>
          </a:p>
          <a:p>
            <a:pPr>
              <a:buFontTx/>
              <a:buNone/>
            </a:pPr>
            <a:endParaRPr lang="cs-CZ" sz="24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Shluková analýza (Cluster analysis)</a:t>
            </a:r>
            <a:endParaRPr lang="cs-CZ" sz="24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471488"/>
            <a:ext cx="8105775" cy="9112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  <a:t>Diskriminační analýza (Discriminant function analysis, DFA) a kanonická analýza (Canonical a., CVA): </a:t>
            </a:r>
            <a:br>
              <a:rPr lang="cs-CZ" sz="2400" smtClean="0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 sz="2400" smtClean="0">
              <a:solidFill>
                <a:srgbClr val="EB0000"/>
              </a:solidFill>
              <a:latin typeface="Arial" charset="0"/>
              <a:cs typeface="Arial" charset="0"/>
            </a:endParaRPr>
          </a:p>
        </p:txBody>
      </p:sp>
      <p:pic>
        <p:nvPicPr>
          <p:cNvPr id="22532" name="Picture 32" descr="1_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4507" y="3635375"/>
            <a:ext cx="4308475" cy="3009900"/>
          </a:xfrm>
        </p:spPr>
      </p:pic>
      <p:sp>
        <p:nvSpPr>
          <p:cNvPr id="22533" name="TextovéPole 31"/>
          <p:cNvSpPr txBox="1">
            <a:spLocks noChangeArrowheads="1"/>
          </p:cNvSpPr>
          <p:nvPr/>
        </p:nvSpPr>
        <p:spPr bwMode="auto">
          <a:xfrm>
            <a:off x="4816475" y="2243138"/>
            <a:ext cx="432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Minimum spanning tree (MST)</a:t>
            </a:r>
          </a:p>
        </p:txBody>
      </p:sp>
      <p:grpSp>
        <p:nvGrpSpPr>
          <p:cNvPr id="22531" name="Group 34"/>
          <p:cNvGrpSpPr>
            <a:grpSpLocks noChangeAspect="1"/>
          </p:cNvGrpSpPr>
          <p:nvPr/>
        </p:nvGrpSpPr>
        <p:grpSpPr bwMode="auto">
          <a:xfrm>
            <a:off x="325438" y="1636713"/>
            <a:ext cx="4398962" cy="3322637"/>
            <a:chOff x="3108" y="2316"/>
            <a:chExt cx="2508" cy="1824"/>
          </a:xfrm>
        </p:grpSpPr>
        <p:grpSp>
          <p:nvGrpSpPr>
            <p:cNvPr id="22534" name="Group 31"/>
            <p:cNvGrpSpPr>
              <a:grpSpLocks/>
            </p:cNvGrpSpPr>
            <p:nvPr/>
          </p:nvGrpSpPr>
          <p:grpSpPr bwMode="auto">
            <a:xfrm>
              <a:off x="3108" y="2316"/>
              <a:ext cx="2508" cy="1824"/>
              <a:chOff x="3108" y="2316"/>
              <a:chExt cx="2508" cy="182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108" y="2316"/>
                <a:ext cx="2508" cy="182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4200" y="2316"/>
                <a:ext cx="0" cy="18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3108" y="3204"/>
                <a:ext cx="250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18"/>
              <p:cNvSpPr>
                <a:spLocks/>
              </p:cNvSpPr>
              <p:nvPr/>
            </p:nvSpPr>
            <p:spPr bwMode="auto">
              <a:xfrm>
                <a:off x="3576" y="2682"/>
                <a:ext cx="408" cy="7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8" y="48"/>
                  </a:cxn>
                  <a:cxn ang="0">
                    <a:pos x="174" y="774"/>
                  </a:cxn>
                </a:cxnLst>
                <a:rect l="0" t="0" r="r" b="b"/>
                <a:pathLst>
                  <a:path w="408" h="774">
                    <a:moveTo>
                      <a:pt x="0" y="0"/>
                    </a:moveTo>
                    <a:lnTo>
                      <a:pt x="408" y="48"/>
                    </a:lnTo>
                    <a:lnTo>
                      <a:pt x="174" y="774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3984" y="2724"/>
                <a:ext cx="1332" cy="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8" y="12"/>
                  </a:cxn>
                  <a:cxn ang="0">
                    <a:pos x="1212" y="108"/>
                  </a:cxn>
                  <a:cxn ang="0">
                    <a:pos x="1332" y="750"/>
                  </a:cxn>
                </a:cxnLst>
                <a:rect l="0" t="0" r="r" b="b"/>
                <a:pathLst>
                  <a:path w="1332" h="750">
                    <a:moveTo>
                      <a:pt x="0" y="0"/>
                    </a:moveTo>
                    <a:lnTo>
                      <a:pt x="468" y="12"/>
                    </a:lnTo>
                    <a:lnTo>
                      <a:pt x="1212" y="108"/>
                    </a:lnTo>
                    <a:lnTo>
                      <a:pt x="1332" y="750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4446" y="2736"/>
                <a:ext cx="138" cy="11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 flipV="1">
                <a:off x="4068" y="2586"/>
                <a:ext cx="384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3528" y="263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4026" y="2538"/>
                <a:ext cx="96" cy="96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3702" y="3402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3936" y="2682"/>
                <a:ext cx="96" cy="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4398" y="268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5268" y="342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4536" y="3804"/>
                <a:ext cx="96" cy="97"/>
              </a:xfrm>
              <a:prstGeom prst="ellipse">
                <a:avLst/>
              </a:prstGeom>
              <a:solidFill>
                <a:srgbClr val="99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5142" y="278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2" name="Text Box 23"/>
              <p:cNvSpPr txBox="1">
                <a:spLocks noChangeArrowheads="1"/>
              </p:cNvSpPr>
              <p:nvPr/>
            </p:nvSpPr>
            <p:spPr bwMode="auto">
              <a:xfrm>
                <a:off x="3386" y="247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1</a:t>
                </a:r>
              </a:p>
            </p:txBody>
          </p:sp>
          <p:sp>
            <p:nvSpPr>
              <p:cNvPr id="22553" name="Text Box 24"/>
              <p:cNvSpPr txBox="1">
                <a:spLocks noChangeArrowheads="1"/>
              </p:cNvSpPr>
              <p:nvPr/>
            </p:nvSpPr>
            <p:spPr bwMode="auto">
              <a:xfrm>
                <a:off x="3524" y="3396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3</a:t>
                </a:r>
              </a:p>
            </p:txBody>
          </p:sp>
          <p:sp>
            <p:nvSpPr>
              <p:cNvPr id="22554" name="Text Box 25"/>
              <p:cNvSpPr txBox="1">
                <a:spLocks noChangeArrowheads="1"/>
              </p:cNvSpPr>
              <p:nvPr/>
            </p:nvSpPr>
            <p:spPr bwMode="auto">
              <a:xfrm>
                <a:off x="3950" y="2778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2</a:t>
                </a:r>
              </a:p>
            </p:txBody>
          </p:sp>
          <p:sp>
            <p:nvSpPr>
              <p:cNvPr id="22555" name="Text Box 26"/>
              <p:cNvSpPr txBox="1">
                <a:spLocks noChangeArrowheads="1"/>
              </p:cNvSpPr>
              <p:nvPr/>
            </p:nvSpPr>
            <p:spPr bwMode="auto">
              <a:xfrm>
                <a:off x="3902" y="2364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6</a:t>
                </a:r>
              </a:p>
            </p:txBody>
          </p:sp>
          <p:sp>
            <p:nvSpPr>
              <p:cNvPr id="22556" name="Text Box 27"/>
              <p:cNvSpPr txBox="1">
                <a:spLocks noChangeArrowheads="1"/>
              </p:cNvSpPr>
              <p:nvPr/>
            </p:nvSpPr>
            <p:spPr bwMode="auto">
              <a:xfrm>
                <a:off x="4412" y="2490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4</a:t>
                </a:r>
              </a:p>
            </p:txBody>
          </p:sp>
          <p:sp>
            <p:nvSpPr>
              <p:cNvPr id="22557" name="Text Box 28"/>
              <p:cNvSpPr txBox="1">
                <a:spLocks noChangeArrowheads="1"/>
              </p:cNvSpPr>
              <p:nvPr/>
            </p:nvSpPr>
            <p:spPr bwMode="auto">
              <a:xfrm>
                <a:off x="4622" y="3684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8</a:t>
                </a:r>
              </a:p>
            </p:txBody>
          </p:sp>
          <p:sp>
            <p:nvSpPr>
              <p:cNvPr id="22558" name="Text Box 29"/>
              <p:cNvSpPr txBox="1">
                <a:spLocks noChangeArrowheads="1"/>
              </p:cNvSpPr>
              <p:nvPr/>
            </p:nvSpPr>
            <p:spPr bwMode="auto">
              <a:xfrm>
                <a:off x="5204" y="259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7</a:t>
                </a:r>
              </a:p>
            </p:txBody>
          </p:sp>
          <p:sp>
            <p:nvSpPr>
              <p:cNvPr id="22559" name="Text Box 30"/>
              <p:cNvSpPr txBox="1">
                <a:spLocks noChangeArrowheads="1"/>
              </p:cNvSpPr>
              <p:nvPr/>
            </p:nvSpPr>
            <p:spPr bwMode="auto">
              <a:xfrm>
                <a:off x="5348" y="3372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5</a:t>
                </a:r>
              </a:p>
            </p:txBody>
          </p:sp>
        </p:grpSp>
        <p:sp>
          <p:nvSpPr>
            <p:cNvPr id="22535" name="Text Box 32"/>
            <p:cNvSpPr txBox="1">
              <a:spLocks noChangeArrowheads="1"/>
            </p:cNvSpPr>
            <p:nvPr/>
          </p:nvSpPr>
          <p:spPr bwMode="auto">
            <a:xfrm>
              <a:off x="3122" y="3216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CV1</a:t>
              </a:r>
            </a:p>
          </p:txBody>
        </p:sp>
        <p:sp>
          <p:nvSpPr>
            <p:cNvPr id="22536" name="Text Box 33"/>
            <p:cNvSpPr txBox="1">
              <a:spLocks noChangeArrowheads="1"/>
            </p:cNvSpPr>
            <p:nvPr/>
          </p:nvSpPr>
          <p:spPr bwMode="auto">
            <a:xfrm>
              <a:off x="3794" y="3900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878013" y="6048375"/>
            <a:ext cx="579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A. D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rer (1524): Vier B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cher von Menlicher Proportion.</a:t>
            </a:r>
          </a:p>
        </p:txBody>
      </p:sp>
      <p:pic>
        <p:nvPicPr>
          <p:cNvPr id="23555" name="Picture 6" descr="D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942975"/>
            <a:ext cx="41576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17688" y="322263"/>
            <a:ext cx="5508625" cy="6889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Geometrická morfometrie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Dar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0" y="1273175"/>
            <a:ext cx="3992563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7838" y="5830888"/>
            <a:ext cx="4964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W. A. Thompson (1917):</a:t>
            </a:r>
            <a:r>
              <a:rPr lang="en-US" sz="1800" b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On Growth and Form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985838" y="3298825"/>
            <a:ext cx="30781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Absence kvantifikace</a:t>
            </a:r>
            <a:endParaRPr lang="en-US" sz="2400" b="0">
              <a:solidFill>
                <a:srgbClr val="003399"/>
              </a:solidFill>
              <a:latin typeface="Arial" charset="0"/>
            </a:endParaRPr>
          </a:p>
          <a:p>
            <a:pPr algn="ctr"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tvarových změn!</a:t>
            </a:r>
          </a:p>
        </p:txBody>
      </p:sp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300038" y="457200"/>
            <a:ext cx="870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V historii zkoumání tvaru biologických objektů existovaly 2 odlišné strategie: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1350" y="1425575"/>
            <a:ext cx="36195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W. D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Arcy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Thompson</a:t>
            </a: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3"/>
          <p:cNvSpPr txBox="1">
            <a:spLocks noChangeArrowheads="1"/>
          </p:cNvSpPr>
          <p:nvPr/>
        </p:nvSpPr>
        <p:spPr bwMode="auto">
          <a:xfrm>
            <a:off x="300038" y="457200"/>
            <a:ext cx="870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V historii zkoumání tvaru biologických objektů existovaly 2 odlišné strategie: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7838" y="1643063"/>
            <a:ext cx="8247062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č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eaLnBrk="0" hangingPunct="0">
              <a:defRPr/>
            </a:pP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F.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Galton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K.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Pearson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R.A.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S.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Wright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H.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Hotelling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...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rozměry, váhy, úhly, plochy...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PCA, DFA, CVA, FA,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PCoA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, shluková a.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506538" y="5432425"/>
            <a:ext cx="5934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0" dirty="0">
                <a:solidFill>
                  <a:srgbClr val="003399"/>
                </a:solidFill>
                <a:latin typeface="Arial" charset="0"/>
              </a:rPr>
              <a:t>Absence informace o tvaru (</a:t>
            </a:r>
            <a:r>
              <a:rPr lang="cs-CZ" sz="2400" b="0" u="sng" dirty="0">
                <a:solidFill>
                  <a:srgbClr val="003399"/>
                </a:solidFill>
                <a:latin typeface="Arial" charset="0"/>
              </a:rPr>
              <a:t>morfo</a:t>
            </a:r>
            <a:r>
              <a:rPr lang="cs-CZ" sz="2400" b="0" dirty="0">
                <a:solidFill>
                  <a:srgbClr val="003399"/>
                </a:solidFill>
                <a:latin typeface="Arial" charset="0"/>
              </a:rPr>
              <a:t>metrie)!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914525" y="500063"/>
            <a:ext cx="4857750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Geometrická morfometrie I.</a:t>
            </a:r>
          </a:p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uzavřených křivek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361950"/>
            <a:ext cx="5322888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352925" y="1006475"/>
            <a:ext cx="139700" cy="469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1988" name="Oval 4"/>
          <p:cNvSpPr>
            <a:spLocks noChangeAspect="1" noChangeArrowheads="1"/>
          </p:cNvSpPr>
          <p:nvPr/>
        </p:nvSpPr>
        <p:spPr bwMode="auto">
          <a:xfrm>
            <a:off x="4333875" y="1092200"/>
            <a:ext cx="1793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uri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420688"/>
            <a:ext cx="7313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465138" y="3614738"/>
            <a:ext cx="8348662" cy="2911475"/>
            <a:chOff x="464519" y="3614738"/>
            <a:chExt cx="8349315" cy="2911475"/>
          </a:xfrm>
        </p:grpSpPr>
        <p:grpSp>
          <p:nvGrpSpPr>
            <p:cNvPr id="28677" name="Skupina 13"/>
            <p:cNvGrpSpPr>
              <a:grpSpLocks/>
            </p:cNvGrpSpPr>
            <p:nvPr/>
          </p:nvGrpSpPr>
          <p:grpSpPr bwMode="auto">
            <a:xfrm>
              <a:off x="464519" y="3614738"/>
              <a:ext cx="5486400" cy="2911475"/>
              <a:chOff x="1100138" y="3714750"/>
              <a:chExt cx="5486400" cy="2911475"/>
            </a:xfrm>
          </p:grpSpPr>
          <p:grpSp>
            <p:nvGrpSpPr>
              <p:cNvPr id="28681" name="Group 15"/>
              <p:cNvGrpSpPr>
                <a:grpSpLocks/>
              </p:cNvGrpSpPr>
              <p:nvPr/>
            </p:nvGrpSpPr>
            <p:grpSpPr bwMode="auto">
              <a:xfrm>
                <a:off x="1100138" y="3740150"/>
                <a:ext cx="5346700" cy="2886075"/>
                <a:chOff x="693" y="2356"/>
                <a:chExt cx="3368" cy="1818"/>
              </a:xfrm>
            </p:grpSpPr>
            <p:pic>
              <p:nvPicPr>
                <p:cNvPr id="28683" name="Picture 4" descr="si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17" y="2375"/>
                  <a:ext cx="3344" cy="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684" name="Picture 5" descr="co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53" y="3276"/>
                  <a:ext cx="2867" cy="8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294" name="Rectangle 6" descr="Balicí papír"/>
                <p:cNvSpPr>
                  <a:spLocks noChangeArrowheads="1"/>
                </p:cNvSpPr>
                <p:nvPr/>
              </p:nvSpPr>
              <p:spPr bwMode="auto">
                <a:xfrm>
                  <a:off x="693" y="2356"/>
                  <a:ext cx="126" cy="18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12296" name="Rectangle 8" descr="Balicí papír"/>
              <p:cNvSpPr>
                <a:spLocks noChangeArrowheads="1"/>
              </p:cNvSpPr>
              <p:nvPr/>
            </p:nvSpPr>
            <p:spPr bwMode="auto">
              <a:xfrm>
                <a:off x="5739176" y="3714750"/>
                <a:ext cx="847791" cy="2873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8678" name="Text Box 11"/>
            <p:cNvSpPr txBox="1">
              <a:spLocks noChangeArrowheads="1"/>
            </p:cNvSpPr>
            <p:nvPr/>
          </p:nvSpPr>
          <p:spPr bwMode="auto">
            <a:xfrm>
              <a:off x="5106872" y="5756607"/>
              <a:ext cx="6639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cos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79" name="Text Box 12"/>
            <p:cNvSpPr txBox="1">
              <a:spLocks noChangeArrowheads="1"/>
            </p:cNvSpPr>
            <p:nvPr/>
          </p:nvSpPr>
          <p:spPr bwMode="auto">
            <a:xfrm>
              <a:off x="5095721" y="4100038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sin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80" name="Text Box 14"/>
            <p:cNvSpPr txBox="1">
              <a:spLocks noChangeArrowheads="1"/>
            </p:cNvSpPr>
            <p:nvPr/>
          </p:nvSpPr>
          <p:spPr bwMode="auto">
            <a:xfrm>
              <a:off x="5376675" y="4697369"/>
              <a:ext cx="343715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400" b="0">
                  <a:latin typeface="Arial" charset="0"/>
                </a:rPr>
                <a:t>harmonické složky</a:t>
              </a:r>
            </a:p>
            <a:p>
              <a:pPr algn="ctr" eaLnBrk="0" hangingPunct="0"/>
              <a:r>
                <a:rPr lang="cs-CZ" sz="2400" b="0">
                  <a:latin typeface="Arial" charset="0"/>
                </a:rPr>
                <a:t>(harmonics), koeficienty</a:t>
              </a:r>
            </a:p>
          </p:txBody>
        </p:sp>
      </p:grpSp>
      <p:sp>
        <p:nvSpPr>
          <p:cNvPr id="28676" name="TextovéPole 12"/>
          <p:cNvSpPr txBox="1">
            <a:spLocks noChangeArrowheads="1"/>
          </p:cNvSpPr>
          <p:nvPr/>
        </p:nvSpPr>
        <p:spPr bwMode="auto">
          <a:xfrm>
            <a:off x="2732088" y="282575"/>
            <a:ext cx="3246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Fourierova analýza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urier2"/>
          <p:cNvPicPr>
            <a:picLocks noChangeAspect="1" noChangeArrowheads="1"/>
          </p:cNvPicPr>
          <p:nvPr/>
        </p:nvPicPr>
        <p:blipFill>
          <a:blip r:embed="rId3" cstate="print"/>
          <a:srcRect r="64958"/>
          <a:stretch>
            <a:fillRect/>
          </a:stretch>
        </p:blipFill>
        <p:spPr bwMode="auto">
          <a:xfrm>
            <a:off x="1189038" y="301625"/>
            <a:ext cx="291465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0" name="Object 5"/>
          <p:cNvGraphicFramePr>
            <a:graphicFrameLocks noChangeAspect="1"/>
          </p:cNvGraphicFramePr>
          <p:nvPr/>
        </p:nvGraphicFramePr>
        <p:xfrm>
          <a:off x="4016375" y="3136900"/>
          <a:ext cx="4652963" cy="1068388"/>
        </p:xfrm>
        <a:graphic>
          <a:graphicData uri="http://schemas.openxmlformats.org/presentationml/2006/ole">
            <p:oleObj spid="_x0000_s29707" name="Rovnice" r:id="rId4" imgW="1866900" imgH="431800" progId="Equation.3">
              <p:embed/>
            </p:oleObj>
          </a:graphicData>
        </a:graphic>
      </p:graphicFrame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2" name="Object 7"/>
          <p:cNvGraphicFramePr>
            <a:graphicFrameLocks noChangeAspect="1"/>
          </p:cNvGraphicFramePr>
          <p:nvPr/>
        </p:nvGraphicFramePr>
        <p:xfrm>
          <a:off x="3106738" y="4887913"/>
          <a:ext cx="2590800" cy="979487"/>
        </p:xfrm>
        <a:graphic>
          <a:graphicData uri="http://schemas.openxmlformats.org/presentationml/2006/ole">
            <p:oleObj spid="_x0000_s29708" name="Rovnice" r:id="rId5" imgW="1206500" imgH="457200" progId="Equation.3">
              <p:embed/>
            </p:oleObj>
          </a:graphicData>
        </a:graphic>
      </p:graphicFrame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4" name="Object 9"/>
          <p:cNvGraphicFramePr>
            <a:graphicFrameLocks noChangeAspect="1"/>
          </p:cNvGraphicFramePr>
          <p:nvPr/>
        </p:nvGraphicFramePr>
        <p:xfrm>
          <a:off x="871538" y="4887913"/>
          <a:ext cx="1878012" cy="979487"/>
        </p:xfrm>
        <a:graphic>
          <a:graphicData uri="http://schemas.openxmlformats.org/presentationml/2006/ole">
            <p:oleObj spid="_x0000_s29709" name="Rovnice" r:id="rId6" imgW="876300" imgH="457200" progId="Equation.3">
              <p:embed/>
            </p:oleObj>
          </a:graphicData>
        </a:graphic>
      </p:graphicFrame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6" name="Object 11"/>
          <p:cNvGraphicFramePr>
            <a:graphicFrameLocks noChangeAspect="1"/>
          </p:cNvGraphicFramePr>
          <p:nvPr/>
        </p:nvGraphicFramePr>
        <p:xfrm>
          <a:off x="5995988" y="4887913"/>
          <a:ext cx="2468562" cy="979487"/>
        </p:xfrm>
        <a:graphic>
          <a:graphicData uri="http://schemas.openxmlformats.org/presentationml/2006/ole">
            <p:oleObj spid="_x0000_s29710" name="Rovnice" r:id="rId7" imgW="1155700" imgH="457200" progId="Equation.3">
              <p:embed/>
            </p:oleObj>
          </a:graphicData>
        </a:graphic>
      </p:graphicFrame>
      <p:sp>
        <p:nvSpPr>
          <p:cNvPr id="29707" name="TextovéPole 11"/>
          <p:cNvSpPr txBox="1">
            <a:spLocks noChangeArrowheads="1"/>
          </p:cNvSpPr>
          <p:nvPr/>
        </p:nvSpPr>
        <p:spPr bwMode="auto">
          <a:xfrm>
            <a:off x="4529138" y="838200"/>
            <a:ext cx="369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Tradiční Fourierova 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893888"/>
            <a:ext cx="871061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4099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589088" y="295275"/>
            <a:ext cx="62372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Molekulární vs. morfologické znaky</a:t>
            </a:r>
          </a:p>
        </p:txBody>
      </p:sp>
      <p:sp>
        <p:nvSpPr>
          <p:cNvPr id="4101" name="TextovéPole 36"/>
          <p:cNvSpPr txBox="1">
            <a:spLocks noChangeArrowheads="1"/>
          </p:cNvSpPr>
          <p:nvPr/>
        </p:nvSpPr>
        <p:spPr bwMode="auto">
          <a:xfrm>
            <a:off x="574675" y="1265238"/>
            <a:ext cx="797083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množství (10</a:t>
            </a:r>
            <a:r>
              <a:rPr lang="cs-CZ" sz="2400" b="0" baseline="30000">
                <a:latin typeface="Arial" charset="0"/>
              </a:rPr>
              <a:t>3</a:t>
            </a:r>
            <a:r>
              <a:rPr lang="cs-CZ" sz="2400" b="0">
                <a:latin typeface="Arial" charset="0"/>
              </a:rPr>
              <a:t> - </a:t>
            </a:r>
            <a:r>
              <a:rPr lang="en-US" sz="2400" b="0">
                <a:latin typeface="Arial" charset="0"/>
              </a:rPr>
              <a:t>&gt;</a:t>
            </a:r>
            <a:r>
              <a:rPr lang="cs-CZ" sz="2400" b="0">
                <a:latin typeface="Arial" charset="0"/>
              </a:rPr>
              <a:t>10</a:t>
            </a:r>
            <a:r>
              <a:rPr lang="cs-CZ" sz="2400" b="0" baseline="30000">
                <a:latin typeface="Arial" charset="0"/>
              </a:rPr>
              <a:t>6</a:t>
            </a:r>
            <a:r>
              <a:rPr lang="cs-CZ" sz="2400" b="0">
                <a:latin typeface="Arial" charset="0"/>
              </a:rPr>
              <a:t> vs. 10</a:t>
            </a:r>
            <a:r>
              <a:rPr lang="cs-CZ" sz="2400" b="0" baseline="30000">
                <a:latin typeface="Arial" charset="0"/>
              </a:rPr>
              <a:t>2</a:t>
            </a:r>
            <a:r>
              <a:rPr lang="cs-CZ" sz="2400" b="0">
                <a:latin typeface="Arial" charset="0"/>
              </a:rPr>
              <a:t>)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nezávislost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fylogenetická škála</a:t>
            </a:r>
            <a:br>
              <a:rPr lang="cs-CZ" sz="2400" b="0">
                <a:latin typeface="Arial" charset="0"/>
              </a:rPr>
            </a:br>
            <a:r>
              <a:rPr lang="cs-CZ" sz="2000" b="0">
                <a:latin typeface="Arial" charset="0"/>
              </a:rPr>
              <a:t>(v případě mol. znaků můžeme srovnávat např. bakterie s obratlovci)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větší počet taxonů</a:t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znaky většinou reprezentují mnoho genů</a:t>
            </a:r>
          </a:p>
          <a:p>
            <a:pPr eaLnBrk="0" hangingPunct="0"/>
            <a:r>
              <a:rPr lang="cs-CZ" sz="2000" b="0">
                <a:latin typeface="Arial" charset="0"/>
              </a:rPr>
              <a:t>(vs. např. mtDNA, cpDNA)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možnost studovat muzejní/fosilní materiál</a:t>
            </a:r>
          </a:p>
        </p:txBody>
      </p:sp>
      <p:cxnSp>
        <p:nvCxnSpPr>
          <p:cNvPr id="4102" name="Přímá spojovací čára 6"/>
          <p:cNvCxnSpPr>
            <a:cxnSpLocks noChangeShapeType="1"/>
          </p:cNvCxnSpPr>
          <p:nvPr/>
        </p:nvCxnSpPr>
        <p:spPr bwMode="auto">
          <a:xfrm>
            <a:off x="1704975" y="844550"/>
            <a:ext cx="1973263" cy="0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3" name="Přímá spojovací čára 7"/>
          <p:cNvCxnSpPr>
            <a:cxnSpLocks noChangeShapeType="1"/>
          </p:cNvCxnSpPr>
          <p:nvPr/>
        </p:nvCxnSpPr>
        <p:spPr bwMode="auto">
          <a:xfrm>
            <a:off x="4375150" y="844550"/>
            <a:ext cx="2241550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4104" name="Přímá spojovací čára 9"/>
          <p:cNvCxnSpPr>
            <a:cxnSpLocks noChangeShapeType="1"/>
          </p:cNvCxnSpPr>
          <p:nvPr/>
        </p:nvCxnSpPr>
        <p:spPr bwMode="auto">
          <a:xfrm flipH="1">
            <a:off x="431800" y="1323975"/>
            <a:ext cx="7938" cy="2262188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5" name="Přímá spojovací čára 11"/>
          <p:cNvCxnSpPr>
            <a:cxnSpLocks noChangeShapeType="1"/>
          </p:cNvCxnSpPr>
          <p:nvPr/>
        </p:nvCxnSpPr>
        <p:spPr bwMode="auto">
          <a:xfrm rot="5400000">
            <a:off x="-668338" y="5240338"/>
            <a:ext cx="2200275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350" y="347663"/>
            <a:ext cx="5322888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Oval 4"/>
          <p:cNvSpPr>
            <a:spLocks noChangeAspect="1" noChangeArrowheads="1"/>
          </p:cNvSpPr>
          <p:nvPr/>
        </p:nvSpPr>
        <p:spPr bwMode="auto">
          <a:xfrm>
            <a:off x="4338638" y="10969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7" name="Oval 5"/>
          <p:cNvSpPr>
            <a:spLocks noChangeAspect="1" noChangeArrowheads="1"/>
          </p:cNvSpPr>
          <p:nvPr/>
        </p:nvSpPr>
        <p:spPr bwMode="auto">
          <a:xfrm>
            <a:off x="4483100" y="1122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8" name="Oval 6"/>
          <p:cNvSpPr>
            <a:spLocks noChangeAspect="1" noChangeArrowheads="1"/>
          </p:cNvSpPr>
          <p:nvPr/>
        </p:nvSpPr>
        <p:spPr bwMode="auto">
          <a:xfrm>
            <a:off x="4630738" y="11842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9" name="Oval 7"/>
          <p:cNvSpPr>
            <a:spLocks noChangeAspect="1" noChangeArrowheads="1"/>
          </p:cNvSpPr>
          <p:nvPr/>
        </p:nvSpPr>
        <p:spPr bwMode="auto">
          <a:xfrm>
            <a:off x="4751388" y="1289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0" name="Oval 8"/>
          <p:cNvSpPr>
            <a:spLocks noChangeAspect="1" noChangeArrowheads="1"/>
          </p:cNvSpPr>
          <p:nvPr/>
        </p:nvSpPr>
        <p:spPr bwMode="auto">
          <a:xfrm>
            <a:off x="4840288" y="14128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1" name="Oval 9"/>
          <p:cNvSpPr>
            <a:spLocks noChangeAspect="1" noChangeArrowheads="1"/>
          </p:cNvSpPr>
          <p:nvPr/>
        </p:nvSpPr>
        <p:spPr bwMode="auto">
          <a:xfrm>
            <a:off x="4906963" y="1560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2" name="Oval 10"/>
          <p:cNvSpPr>
            <a:spLocks noChangeAspect="1" noChangeArrowheads="1"/>
          </p:cNvSpPr>
          <p:nvPr/>
        </p:nvSpPr>
        <p:spPr bwMode="auto">
          <a:xfrm>
            <a:off x="4973638" y="17081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3" name="Oval 11"/>
          <p:cNvSpPr>
            <a:spLocks noChangeAspect="1" noChangeArrowheads="1"/>
          </p:cNvSpPr>
          <p:nvPr/>
        </p:nvSpPr>
        <p:spPr bwMode="auto">
          <a:xfrm>
            <a:off x="5026025" y="18653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4" name="Oval 12"/>
          <p:cNvSpPr>
            <a:spLocks noChangeAspect="1" noChangeArrowheads="1"/>
          </p:cNvSpPr>
          <p:nvPr/>
        </p:nvSpPr>
        <p:spPr bwMode="auto">
          <a:xfrm>
            <a:off x="5106988" y="2008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5" name="Oval 13"/>
          <p:cNvSpPr>
            <a:spLocks noChangeAspect="1" noChangeArrowheads="1"/>
          </p:cNvSpPr>
          <p:nvPr/>
        </p:nvSpPr>
        <p:spPr bwMode="auto">
          <a:xfrm>
            <a:off x="5187950" y="21463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6" name="Oval 14"/>
          <p:cNvSpPr>
            <a:spLocks noChangeAspect="1" noChangeArrowheads="1"/>
          </p:cNvSpPr>
          <p:nvPr/>
        </p:nvSpPr>
        <p:spPr bwMode="auto">
          <a:xfrm>
            <a:off x="5287963" y="2270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7" name="Oval 15"/>
          <p:cNvSpPr>
            <a:spLocks noChangeAspect="1" noChangeArrowheads="1"/>
          </p:cNvSpPr>
          <p:nvPr/>
        </p:nvSpPr>
        <p:spPr bwMode="auto">
          <a:xfrm>
            <a:off x="5397500" y="23891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8" name="Oval 16"/>
          <p:cNvSpPr>
            <a:spLocks noChangeAspect="1" noChangeArrowheads="1"/>
          </p:cNvSpPr>
          <p:nvPr/>
        </p:nvSpPr>
        <p:spPr bwMode="auto">
          <a:xfrm>
            <a:off x="5521325" y="24892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9" name="Oval 17"/>
          <p:cNvSpPr>
            <a:spLocks noChangeAspect="1" noChangeArrowheads="1"/>
          </p:cNvSpPr>
          <p:nvPr/>
        </p:nvSpPr>
        <p:spPr bwMode="auto">
          <a:xfrm>
            <a:off x="5635625" y="26082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0" name="Oval 18"/>
          <p:cNvSpPr>
            <a:spLocks noChangeAspect="1" noChangeArrowheads="1"/>
          </p:cNvSpPr>
          <p:nvPr/>
        </p:nvSpPr>
        <p:spPr bwMode="auto">
          <a:xfrm>
            <a:off x="5722938" y="2743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1" name="Oval 19"/>
          <p:cNvSpPr>
            <a:spLocks noChangeAspect="1" noChangeArrowheads="1"/>
          </p:cNvSpPr>
          <p:nvPr/>
        </p:nvSpPr>
        <p:spPr bwMode="auto">
          <a:xfrm>
            <a:off x="5789613" y="28813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2" name="Oval 20"/>
          <p:cNvSpPr>
            <a:spLocks noChangeAspect="1" noChangeArrowheads="1"/>
          </p:cNvSpPr>
          <p:nvPr/>
        </p:nvSpPr>
        <p:spPr bwMode="auto">
          <a:xfrm>
            <a:off x="5818188" y="304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3" name="Oval 21"/>
          <p:cNvSpPr>
            <a:spLocks noChangeAspect="1" noChangeArrowheads="1"/>
          </p:cNvSpPr>
          <p:nvPr/>
        </p:nvSpPr>
        <p:spPr bwMode="auto">
          <a:xfrm>
            <a:off x="5799138" y="32051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4" name="Oval 22"/>
          <p:cNvSpPr>
            <a:spLocks noChangeAspect="1" noChangeArrowheads="1"/>
          </p:cNvSpPr>
          <p:nvPr/>
        </p:nvSpPr>
        <p:spPr bwMode="auto">
          <a:xfrm>
            <a:off x="5770563" y="3362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5" name="Oval 23"/>
          <p:cNvSpPr>
            <a:spLocks noChangeAspect="1" noChangeArrowheads="1"/>
          </p:cNvSpPr>
          <p:nvPr/>
        </p:nvSpPr>
        <p:spPr bwMode="auto">
          <a:xfrm>
            <a:off x="5780088" y="35242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337" name="Oval 25"/>
          <p:cNvSpPr>
            <a:spLocks noChangeAspect="1" noChangeArrowheads="1"/>
          </p:cNvSpPr>
          <p:nvPr/>
        </p:nvSpPr>
        <p:spPr bwMode="auto">
          <a:xfrm>
            <a:off x="5803900" y="36861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8" name="Oval 26"/>
          <p:cNvSpPr>
            <a:spLocks noChangeAspect="1" noChangeArrowheads="1"/>
          </p:cNvSpPr>
          <p:nvPr/>
        </p:nvSpPr>
        <p:spPr bwMode="auto">
          <a:xfrm>
            <a:off x="5824538" y="38449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9" name="Oval 27"/>
          <p:cNvSpPr>
            <a:spLocks noChangeAspect="1" noChangeArrowheads="1"/>
          </p:cNvSpPr>
          <p:nvPr/>
        </p:nvSpPr>
        <p:spPr bwMode="auto">
          <a:xfrm>
            <a:off x="5849938" y="40084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0" name="Oval 28"/>
          <p:cNvSpPr>
            <a:spLocks noChangeAspect="1" noChangeArrowheads="1"/>
          </p:cNvSpPr>
          <p:nvPr/>
        </p:nvSpPr>
        <p:spPr bwMode="auto">
          <a:xfrm>
            <a:off x="5816600" y="4170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1" name="Oval 29"/>
          <p:cNvSpPr>
            <a:spLocks noChangeAspect="1" noChangeArrowheads="1"/>
          </p:cNvSpPr>
          <p:nvPr/>
        </p:nvSpPr>
        <p:spPr bwMode="auto">
          <a:xfrm>
            <a:off x="5721350" y="43084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2" name="Oval 30"/>
          <p:cNvSpPr>
            <a:spLocks noChangeAspect="1" noChangeArrowheads="1"/>
          </p:cNvSpPr>
          <p:nvPr/>
        </p:nvSpPr>
        <p:spPr bwMode="auto">
          <a:xfrm>
            <a:off x="5621338" y="44370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3" name="Oval 31"/>
          <p:cNvSpPr>
            <a:spLocks noChangeAspect="1" noChangeArrowheads="1"/>
          </p:cNvSpPr>
          <p:nvPr/>
        </p:nvSpPr>
        <p:spPr bwMode="auto">
          <a:xfrm>
            <a:off x="5511800" y="45608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4" name="Oval 32"/>
          <p:cNvSpPr>
            <a:spLocks noChangeAspect="1" noChangeArrowheads="1"/>
          </p:cNvSpPr>
          <p:nvPr/>
        </p:nvSpPr>
        <p:spPr bwMode="auto">
          <a:xfrm>
            <a:off x="5421313" y="4703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5" name="Oval 33"/>
          <p:cNvSpPr>
            <a:spLocks noChangeAspect="1" noChangeArrowheads="1"/>
          </p:cNvSpPr>
          <p:nvPr/>
        </p:nvSpPr>
        <p:spPr bwMode="auto">
          <a:xfrm>
            <a:off x="5316538" y="48275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6" name="Oval 34"/>
          <p:cNvSpPr>
            <a:spLocks noChangeAspect="1" noChangeArrowheads="1"/>
          </p:cNvSpPr>
          <p:nvPr/>
        </p:nvSpPr>
        <p:spPr bwMode="auto">
          <a:xfrm>
            <a:off x="5216525" y="49657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7" name="Oval 35"/>
          <p:cNvSpPr>
            <a:spLocks noChangeAspect="1" noChangeArrowheads="1"/>
          </p:cNvSpPr>
          <p:nvPr/>
        </p:nvSpPr>
        <p:spPr bwMode="auto">
          <a:xfrm>
            <a:off x="5106988" y="5084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8" name="Oval 36"/>
          <p:cNvSpPr>
            <a:spLocks noChangeAspect="1" noChangeArrowheads="1"/>
          </p:cNvSpPr>
          <p:nvPr/>
        </p:nvSpPr>
        <p:spPr bwMode="auto">
          <a:xfrm>
            <a:off x="4987925" y="51990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9" name="Oval 37"/>
          <p:cNvSpPr>
            <a:spLocks noChangeAspect="1" noChangeArrowheads="1"/>
          </p:cNvSpPr>
          <p:nvPr/>
        </p:nvSpPr>
        <p:spPr bwMode="auto">
          <a:xfrm>
            <a:off x="4859338" y="53038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0" name="Oval 38"/>
          <p:cNvSpPr>
            <a:spLocks noChangeAspect="1" noChangeArrowheads="1"/>
          </p:cNvSpPr>
          <p:nvPr/>
        </p:nvSpPr>
        <p:spPr bwMode="auto">
          <a:xfrm>
            <a:off x="4716463" y="5394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1" name="Oval 39"/>
          <p:cNvSpPr>
            <a:spLocks noChangeAspect="1" noChangeArrowheads="1"/>
          </p:cNvSpPr>
          <p:nvPr/>
        </p:nvSpPr>
        <p:spPr bwMode="auto">
          <a:xfrm>
            <a:off x="4564063" y="54467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2" name="Oval 40"/>
          <p:cNvSpPr>
            <a:spLocks noChangeAspect="1" noChangeArrowheads="1"/>
          </p:cNvSpPr>
          <p:nvPr/>
        </p:nvSpPr>
        <p:spPr bwMode="auto">
          <a:xfrm>
            <a:off x="4402138" y="54562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3" name="Oval 41"/>
          <p:cNvSpPr>
            <a:spLocks noChangeAspect="1" noChangeArrowheads="1"/>
          </p:cNvSpPr>
          <p:nvPr/>
        </p:nvSpPr>
        <p:spPr bwMode="auto">
          <a:xfrm>
            <a:off x="4230688" y="54514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4" name="Oval 42"/>
          <p:cNvSpPr>
            <a:spLocks noChangeAspect="1" noChangeArrowheads="1"/>
          </p:cNvSpPr>
          <p:nvPr/>
        </p:nvSpPr>
        <p:spPr bwMode="auto">
          <a:xfrm>
            <a:off x="4075113" y="54244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5" name="Oval 43"/>
          <p:cNvSpPr>
            <a:spLocks noChangeAspect="1" noChangeArrowheads="1"/>
          </p:cNvSpPr>
          <p:nvPr/>
        </p:nvSpPr>
        <p:spPr bwMode="auto">
          <a:xfrm>
            <a:off x="3919538" y="53784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6" name="Oval 44"/>
          <p:cNvSpPr>
            <a:spLocks noChangeAspect="1" noChangeArrowheads="1"/>
          </p:cNvSpPr>
          <p:nvPr/>
        </p:nvSpPr>
        <p:spPr bwMode="auto">
          <a:xfrm>
            <a:off x="3767138" y="53165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7" name="Oval 45"/>
          <p:cNvSpPr>
            <a:spLocks noChangeAspect="1" noChangeArrowheads="1"/>
          </p:cNvSpPr>
          <p:nvPr/>
        </p:nvSpPr>
        <p:spPr bwMode="auto">
          <a:xfrm>
            <a:off x="3619500" y="52498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8" name="Oval 46"/>
          <p:cNvSpPr>
            <a:spLocks noChangeAspect="1" noChangeArrowheads="1"/>
          </p:cNvSpPr>
          <p:nvPr/>
        </p:nvSpPr>
        <p:spPr bwMode="auto">
          <a:xfrm>
            <a:off x="3476625" y="51641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9" name="Oval 47"/>
          <p:cNvSpPr>
            <a:spLocks noChangeAspect="1" noChangeArrowheads="1"/>
          </p:cNvSpPr>
          <p:nvPr/>
        </p:nvSpPr>
        <p:spPr bwMode="auto">
          <a:xfrm>
            <a:off x="3363913" y="503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0" name="Oval 48"/>
          <p:cNvSpPr>
            <a:spLocks noChangeAspect="1" noChangeArrowheads="1"/>
          </p:cNvSpPr>
          <p:nvPr/>
        </p:nvSpPr>
        <p:spPr bwMode="auto">
          <a:xfrm>
            <a:off x="3302000" y="48847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1" name="Oval 49"/>
          <p:cNvSpPr>
            <a:spLocks noChangeAspect="1" noChangeArrowheads="1"/>
          </p:cNvSpPr>
          <p:nvPr/>
        </p:nvSpPr>
        <p:spPr bwMode="auto">
          <a:xfrm>
            <a:off x="3268663" y="4718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2" name="Oval 50"/>
          <p:cNvSpPr>
            <a:spLocks noChangeAspect="1" noChangeArrowheads="1"/>
          </p:cNvSpPr>
          <p:nvPr/>
        </p:nvSpPr>
        <p:spPr bwMode="auto">
          <a:xfrm>
            <a:off x="3249613" y="4556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3" name="Oval 51"/>
          <p:cNvSpPr>
            <a:spLocks noChangeAspect="1" noChangeArrowheads="1"/>
          </p:cNvSpPr>
          <p:nvPr/>
        </p:nvSpPr>
        <p:spPr bwMode="auto">
          <a:xfrm>
            <a:off x="3287713" y="4394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4" name="Oval 52"/>
          <p:cNvSpPr>
            <a:spLocks noChangeAspect="1" noChangeArrowheads="1"/>
          </p:cNvSpPr>
          <p:nvPr/>
        </p:nvSpPr>
        <p:spPr bwMode="auto">
          <a:xfrm>
            <a:off x="3311525" y="42322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5" name="Oval 53"/>
          <p:cNvSpPr>
            <a:spLocks noChangeAspect="1" noChangeArrowheads="1"/>
          </p:cNvSpPr>
          <p:nvPr/>
        </p:nvSpPr>
        <p:spPr bwMode="auto">
          <a:xfrm>
            <a:off x="3340100" y="40655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6" name="Oval 54"/>
          <p:cNvSpPr>
            <a:spLocks noChangeAspect="1" noChangeArrowheads="1"/>
          </p:cNvSpPr>
          <p:nvPr/>
        </p:nvSpPr>
        <p:spPr bwMode="auto">
          <a:xfrm>
            <a:off x="3344863" y="38989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7" name="Oval 55"/>
          <p:cNvSpPr>
            <a:spLocks noChangeAspect="1" noChangeArrowheads="1"/>
          </p:cNvSpPr>
          <p:nvPr/>
        </p:nvSpPr>
        <p:spPr bwMode="auto">
          <a:xfrm>
            <a:off x="3265488" y="376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8" name="Oval 56"/>
          <p:cNvSpPr>
            <a:spLocks noChangeAspect="1" noChangeArrowheads="1"/>
          </p:cNvSpPr>
          <p:nvPr/>
        </p:nvSpPr>
        <p:spPr bwMode="auto">
          <a:xfrm>
            <a:off x="3141663" y="36385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9" name="Oval 57"/>
          <p:cNvSpPr>
            <a:spLocks noChangeAspect="1" noChangeArrowheads="1"/>
          </p:cNvSpPr>
          <p:nvPr/>
        </p:nvSpPr>
        <p:spPr bwMode="auto">
          <a:xfrm>
            <a:off x="3117850" y="347662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0" name="Oval 58"/>
          <p:cNvSpPr>
            <a:spLocks noChangeAspect="1" noChangeArrowheads="1"/>
          </p:cNvSpPr>
          <p:nvPr/>
        </p:nvSpPr>
        <p:spPr bwMode="auto">
          <a:xfrm>
            <a:off x="3155950" y="33194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1" name="Oval 59"/>
          <p:cNvSpPr>
            <a:spLocks noChangeAspect="1" noChangeArrowheads="1"/>
          </p:cNvSpPr>
          <p:nvPr/>
        </p:nvSpPr>
        <p:spPr bwMode="auto">
          <a:xfrm>
            <a:off x="3194050" y="31575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2" name="Oval 60"/>
          <p:cNvSpPr>
            <a:spLocks noChangeAspect="1" noChangeArrowheads="1"/>
          </p:cNvSpPr>
          <p:nvPr/>
        </p:nvSpPr>
        <p:spPr bwMode="auto">
          <a:xfrm>
            <a:off x="3246438" y="3000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3" name="Oval 61"/>
          <p:cNvSpPr>
            <a:spLocks noChangeAspect="1" noChangeArrowheads="1"/>
          </p:cNvSpPr>
          <p:nvPr/>
        </p:nvSpPr>
        <p:spPr bwMode="auto">
          <a:xfrm>
            <a:off x="3252788" y="28448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4" name="Oval 62"/>
          <p:cNvSpPr>
            <a:spLocks noChangeAspect="1" noChangeArrowheads="1"/>
          </p:cNvSpPr>
          <p:nvPr/>
        </p:nvSpPr>
        <p:spPr bwMode="auto">
          <a:xfrm>
            <a:off x="3209925" y="26781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5" name="Oval 63"/>
          <p:cNvSpPr>
            <a:spLocks noChangeAspect="1" noChangeArrowheads="1"/>
          </p:cNvSpPr>
          <p:nvPr/>
        </p:nvSpPr>
        <p:spPr bwMode="auto">
          <a:xfrm>
            <a:off x="3176588" y="2516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6" name="Oval 64"/>
          <p:cNvSpPr>
            <a:spLocks noChangeAspect="1" noChangeArrowheads="1"/>
          </p:cNvSpPr>
          <p:nvPr/>
        </p:nvSpPr>
        <p:spPr bwMode="auto">
          <a:xfrm>
            <a:off x="3167063" y="23495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7" name="Oval 65"/>
          <p:cNvSpPr>
            <a:spLocks noChangeAspect="1" noChangeArrowheads="1"/>
          </p:cNvSpPr>
          <p:nvPr/>
        </p:nvSpPr>
        <p:spPr bwMode="auto">
          <a:xfrm>
            <a:off x="3167063" y="22018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8" name="Oval 66"/>
          <p:cNvSpPr>
            <a:spLocks noChangeAspect="1" noChangeArrowheads="1"/>
          </p:cNvSpPr>
          <p:nvPr/>
        </p:nvSpPr>
        <p:spPr bwMode="auto">
          <a:xfrm>
            <a:off x="3233738" y="20589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9" name="Oval 67"/>
          <p:cNvSpPr>
            <a:spLocks noChangeAspect="1" noChangeArrowheads="1"/>
          </p:cNvSpPr>
          <p:nvPr/>
        </p:nvSpPr>
        <p:spPr bwMode="auto">
          <a:xfrm>
            <a:off x="3314700" y="19113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0" name="Oval 68"/>
          <p:cNvSpPr>
            <a:spLocks noChangeAspect="1" noChangeArrowheads="1"/>
          </p:cNvSpPr>
          <p:nvPr/>
        </p:nvSpPr>
        <p:spPr bwMode="auto">
          <a:xfrm>
            <a:off x="3395663" y="177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1" name="Oval 69"/>
          <p:cNvSpPr>
            <a:spLocks noChangeAspect="1" noChangeArrowheads="1"/>
          </p:cNvSpPr>
          <p:nvPr/>
        </p:nvSpPr>
        <p:spPr bwMode="auto">
          <a:xfrm>
            <a:off x="3505200" y="16589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2" name="Oval 70"/>
          <p:cNvSpPr>
            <a:spLocks noChangeAspect="1" noChangeArrowheads="1"/>
          </p:cNvSpPr>
          <p:nvPr/>
        </p:nvSpPr>
        <p:spPr bwMode="auto">
          <a:xfrm>
            <a:off x="3605213" y="15303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3" name="Oval 71"/>
          <p:cNvSpPr>
            <a:spLocks noChangeAspect="1" noChangeArrowheads="1"/>
          </p:cNvSpPr>
          <p:nvPr/>
        </p:nvSpPr>
        <p:spPr bwMode="auto">
          <a:xfrm>
            <a:off x="3719513" y="14112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4" name="Oval 72"/>
          <p:cNvSpPr>
            <a:spLocks noChangeAspect="1" noChangeArrowheads="1"/>
          </p:cNvSpPr>
          <p:nvPr/>
        </p:nvSpPr>
        <p:spPr bwMode="auto">
          <a:xfrm>
            <a:off x="3843338" y="1306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5" name="Oval 73"/>
          <p:cNvSpPr>
            <a:spLocks noChangeAspect="1" noChangeArrowheads="1"/>
          </p:cNvSpPr>
          <p:nvPr/>
        </p:nvSpPr>
        <p:spPr bwMode="auto">
          <a:xfrm>
            <a:off x="3976688" y="12112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881188" y="695325"/>
            <a:ext cx="2982912" cy="5829300"/>
            <a:chOff x="1185" y="438"/>
            <a:chExt cx="1879" cy="3672"/>
          </a:xfrm>
        </p:grpSpPr>
        <p:sp>
          <p:nvSpPr>
            <p:cNvPr id="13388" name="Line 76"/>
            <p:cNvSpPr>
              <a:spLocks noChangeShapeType="1"/>
            </p:cNvSpPr>
            <p:nvPr/>
          </p:nvSpPr>
          <p:spPr bwMode="auto">
            <a:xfrm flipH="1">
              <a:off x="1185" y="741"/>
              <a:ext cx="15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389" name="Line 77"/>
            <p:cNvSpPr>
              <a:spLocks noChangeShapeType="1"/>
            </p:cNvSpPr>
            <p:nvPr/>
          </p:nvSpPr>
          <p:spPr bwMode="auto">
            <a:xfrm>
              <a:off x="2784" y="738"/>
              <a:ext cx="6" cy="3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822" name="Text Box 79"/>
            <p:cNvSpPr txBox="1">
              <a:spLocks noChangeArrowheads="1"/>
            </p:cNvSpPr>
            <p:nvPr/>
          </p:nvSpPr>
          <p:spPr bwMode="auto">
            <a:xfrm>
              <a:off x="1847" y="43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x</a:t>
              </a:r>
              <a:endParaRPr lang="cs-CZ" sz="2400" b="0" i="1">
                <a:latin typeface="Arial" charset="0"/>
              </a:endParaRPr>
            </a:p>
          </p:txBody>
        </p:sp>
        <p:sp>
          <p:nvSpPr>
            <p:cNvPr id="31823" name="Text Box 80"/>
            <p:cNvSpPr txBox="1">
              <a:spLocks noChangeArrowheads="1"/>
            </p:cNvSpPr>
            <p:nvPr/>
          </p:nvSpPr>
          <p:spPr bwMode="auto">
            <a:xfrm>
              <a:off x="2851" y="2126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y</a:t>
              </a:r>
              <a:endParaRPr lang="cs-CZ" sz="2400" b="0" i="1">
                <a:latin typeface="Arial" charset="0"/>
              </a:endParaRPr>
            </a:p>
          </p:txBody>
        </p:sp>
      </p:grpSp>
      <p:sp>
        <p:nvSpPr>
          <p:cNvPr id="13386" name="Oval 74"/>
          <p:cNvSpPr>
            <a:spLocks noChangeAspect="1" noChangeArrowheads="1"/>
          </p:cNvSpPr>
          <p:nvPr/>
        </p:nvSpPr>
        <p:spPr bwMode="auto">
          <a:xfrm>
            <a:off x="4110038" y="11398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7" name="Oval 75"/>
          <p:cNvSpPr>
            <a:spLocks noChangeAspect="1" noChangeArrowheads="1"/>
          </p:cNvSpPr>
          <p:nvPr/>
        </p:nvSpPr>
        <p:spPr bwMode="auto">
          <a:xfrm>
            <a:off x="4238625" y="11112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819" name="TextovéPole 79"/>
          <p:cNvSpPr txBox="1">
            <a:spLocks noChangeArrowheads="1"/>
          </p:cNvSpPr>
          <p:nvPr/>
        </p:nvSpPr>
        <p:spPr bwMode="auto">
          <a:xfrm>
            <a:off x="5203825" y="206375"/>
            <a:ext cx="374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Eliptická Fourierova 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  <p:bldP spid="13365" grpId="0" animBg="1"/>
      <p:bldP spid="13366" grpId="0" animBg="1"/>
      <p:bldP spid="13367" grpId="0" animBg="1"/>
      <p:bldP spid="13368" grpId="0" animBg="1"/>
      <p:bldP spid="13369" grpId="0" animBg="1"/>
      <p:bldP spid="13370" grpId="0" animBg="1"/>
      <p:bldP spid="13371" grpId="0" animBg="1"/>
      <p:bldP spid="13372" grpId="0" animBg="1"/>
      <p:bldP spid="13373" grpId="0" animBg="1"/>
      <p:bldP spid="13374" grpId="0" animBg="1"/>
      <p:bldP spid="13375" grpId="0" animBg="1"/>
      <p:bldP spid="13376" grpId="0" animBg="1"/>
      <p:bldP spid="13377" grpId="0" animBg="1"/>
      <p:bldP spid="13378" grpId="0" animBg="1"/>
      <p:bldP spid="13379" grpId="0" animBg="1"/>
      <p:bldP spid="13380" grpId="0" animBg="1"/>
      <p:bldP spid="13381" grpId="0" animBg="1"/>
      <p:bldP spid="13382" grpId="0" animBg="1"/>
      <p:bldP spid="13383" grpId="0" animBg="1"/>
      <p:bldP spid="13384" grpId="0" animBg="1"/>
      <p:bldP spid="13385" grpId="0" animBg="1"/>
      <p:bldP spid="13386" grpId="0" animBg="1"/>
      <p:bldP spid="133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910138" y="433388"/>
            <a:ext cx="3233737" cy="6067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25" y="433388"/>
            <a:ext cx="1277938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433388"/>
            <a:ext cx="12477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8" y="852488"/>
            <a:ext cx="11128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1950" y="949325"/>
            <a:ext cx="9064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F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063" y="2678113"/>
            <a:ext cx="881062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F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0525" y="2652713"/>
            <a:ext cx="91281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F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54650" y="4451350"/>
            <a:ext cx="22479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1081088"/>
            <a:ext cx="7750175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565150" y="1454150"/>
            <a:ext cx="833913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význačné body (landmarks)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kvantifikace tvaru pomocí tvarových koordinát odlišení různých tvarových složek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informace o tvaru zachována po celou dobu matematické analýzy</a:t>
            </a:r>
          </a:p>
          <a:p>
            <a:pPr eaLnBrk="0" hangingPunct="0"/>
            <a:endParaRPr lang="en-US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velikostní standardizace a možnost samostatné práce s vektorem velikosti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možnost zpracování dat pomocí tradičního morfometrického aparátu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060575" y="261938"/>
            <a:ext cx="4957763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Geometrická morfometrie II.</a:t>
            </a:r>
          </a:p>
          <a:p>
            <a:pPr algn="ctr"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Analýza význačných bodů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919163" y="2306638"/>
            <a:ext cx="7391400" cy="3805237"/>
            <a:chOff x="528" y="1207"/>
            <a:chExt cx="4656" cy="2397"/>
          </a:xfrm>
        </p:grpSpPr>
        <p:pic>
          <p:nvPicPr>
            <p:cNvPr id="3584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207"/>
              <a:ext cx="4656" cy="2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0" name="Oval 6"/>
            <p:cNvSpPr>
              <a:spLocks noChangeArrowheads="1"/>
            </p:cNvSpPr>
            <p:nvPr/>
          </p:nvSpPr>
          <p:spPr bwMode="auto">
            <a:xfrm>
              <a:off x="1056" y="1920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1" name="Oval 7"/>
            <p:cNvSpPr>
              <a:spLocks noChangeArrowheads="1"/>
            </p:cNvSpPr>
            <p:nvPr/>
          </p:nvSpPr>
          <p:spPr bwMode="auto">
            <a:xfrm>
              <a:off x="1803" y="2585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2" name="Oval 8"/>
            <p:cNvSpPr>
              <a:spLocks noChangeArrowheads="1"/>
            </p:cNvSpPr>
            <p:nvPr/>
          </p:nvSpPr>
          <p:spPr bwMode="auto">
            <a:xfrm>
              <a:off x="1680" y="2208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2258" y="2383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4" name="Oval 10"/>
            <p:cNvSpPr>
              <a:spLocks noChangeArrowheads="1"/>
            </p:cNvSpPr>
            <p:nvPr/>
          </p:nvSpPr>
          <p:spPr bwMode="auto">
            <a:xfrm>
              <a:off x="2259" y="2794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5" name="Oval 11"/>
            <p:cNvSpPr>
              <a:spLocks noChangeArrowheads="1"/>
            </p:cNvSpPr>
            <p:nvPr/>
          </p:nvSpPr>
          <p:spPr bwMode="auto">
            <a:xfrm>
              <a:off x="2707" y="283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6" name="Oval 12"/>
            <p:cNvSpPr>
              <a:spLocks noChangeArrowheads="1"/>
            </p:cNvSpPr>
            <p:nvPr/>
          </p:nvSpPr>
          <p:spPr bwMode="auto">
            <a:xfrm>
              <a:off x="2416" y="212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7" name="Oval 13"/>
            <p:cNvSpPr>
              <a:spLocks noChangeArrowheads="1"/>
            </p:cNvSpPr>
            <p:nvPr/>
          </p:nvSpPr>
          <p:spPr bwMode="auto">
            <a:xfrm>
              <a:off x="2954" y="200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545" y="150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399" name="Oval 15"/>
            <p:cNvSpPr>
              <a:spLocks noChangeArrowheads="1"/>
            </p:cNvSpPr>
            <p:nvPr/>
          </p:nvSpPr>
          <p:spPr bwMode="auto">
            <a:xfrm>
              <a:off x="3918" y="1702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4382" y="1874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1" name="Oval 17"/>
            <p:cNvSpPr>
              <a:spLocks noChangeArrowheads="1"/>
            </p:cNvSpPr>
            <p:nvPr/>
          </p:nvSpPr>
          <p:spPr bwMode="auto">
            <a:xfrm>
              <a:off x="3956" y="2331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2" name="Oval 18"/>
            <p:cNvSpPr>
              <a:spLocks noChangeArrowheads="1"/>
            </p:cNvSpPr>
            <p:nvPr/>
          </p:nvSpPr>
          <p:spPr bwMode="auto">
            <a:xfrm>
              <a:off x="3478" y="1665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4359" y="271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404" name="Oval 20"/>
            <p:cNvSpPr>
              <a:spLocks noChangeArrowheads="1"/>
            </p:cNvSpPr>
            <p:nvPr/>
          </p:nvSpPr>
          <p:spPr bwMode="auto">
            <a:xfrm>
              <a:off x="3327" y="2659"/>
              <a:ext cx="144" cy="1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35843" name="Text Box 21"/>
          <p:cNvSpPr txBox="1">
            <a:spLocks noChangeArrowheads="1"/>
          </p:cNvSpPr>
          <p:nvPr/>
        </p:nvSpPr>
        <p:spPr bwMode="auto">
          <a:xfrm>
            <a:off x="565150" y="635000"/>
            <a:ext cx="7853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význačné body (landmarks) </a:t>
            </a:r>
            <a:r>
              <a:rPr lang="cs-CZ" sz="2400" b="0">
                <a:latin typeface="Arial" charset="0"/>
              </a:rPr>
              <a:t>= body, které lze přesně </a:t>
            </a:r>
          </a:p>
          <a:p>
            <a:pPr eaLnBrk="0" hangingPunct="0"/>
            <a:r>
              <a:rPr lang="cs-CZ" sz="2400" b="0">
                <a:latin typeface="Arial" charset="0"/>
              </a:rPr>
              <a:t>lokalizovat a které jsou alespoň v geometrickém smyslu </a:t>
            </a:r>
          </a:p>
          <a:p>
            <a:pPr eaLnBrk="0" hangingPunct="0"/>
            <a:r>
              <a:rPr lang="cs-CZ" sz="2400" b="0">
                <a:latin typeface="Arial" charset="0"/>
              </a:rPr>
              <a:t>mezi objekty homologické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p:oleObj spid="_x0000_s36869" name="CorelDRAW" r:id="rId3" imgW="1861200" imgH="2220120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6887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43013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4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5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6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7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8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9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0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1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2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3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4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5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3026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43027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p:oleObj spid="_x0000_s36870" name="CorelDRAW" r:id="rId4" imgW="2126160" imgH="2097000" progId="">
              <p:embed/>
            </p:oleObj>
          </a:graphicData>
        </a:graphic>
      </p:graphicFrame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43029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0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1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2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3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4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5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6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7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8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9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0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1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2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488950" y="6007100"/>
            <a:ext cx="8142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000" b="0">
                <a:latin typeface="Arial" charset="0"/>
              </a:rPr>
              <a:t>OBRAZOVÝ PROSTOR: </a:t>
            </a:r>
            <a:r>
              <a:rPr lang="en-US" sz="2000" b="0" i="1">
                <a:latin typeface="Arial" charset="0"/>
              </a:rPr>
              <a:t>p</a:t>
            </a:r>
            <a:r>
              <a:rPr lang="en-US" sz="2000" b="0">
                <a:latin typeface="Arial" charset="0"/>
              </a:rPr>
              <a:t> –</a:t>
            </a:r>
            <a:r>
              <a:rPr lang="cs-CZ" sz="2000" b="0">
                <a:latin typeface="Arial" charset="0"/>
              </a:rPr>
              <a:t> rozměrů, </a:t>
            </a:r>
            <a:r>
              <a:rPr lang="cs-CZ" sz="2000" b="0" i="1">
                <a:latin typeface="Arial" charset="0"/>
              </a:rPr>
              <a:t>k</a:t>
            </a:r>
            <a:r>
              <a:rPr lang="cs-CZ" sz="2000" b="0">
                <a:latin typeface="Arial" charset="0"/>
              </a:rPr>
              <a:t> – bodů; </a:t>
            </a:r>
            <a:r>
              <a:rPr lang="cs-CZ" sz="2000" b="0" i="1">
                <a:latin typeface="Arial" charset="0"/>
              </a:rPr>
              <a:t>n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pk</a:t>
            </a:r>
          </a:p>
        </p:txBody>
      </p:sp>
      <p:sp>
        <p:nvSpPr>
          <p:cNvPr id="36871" name="Text Box 40"/>
          <p:cNvSpPr txBox="1">
            <a:spLocks noChangeArrowheads="1"/>
          </p:cNvSpPr>
          <p:nvPr/>
        </p:nvSpPr>
        <p:spPr bwMode="auto">
          <a:xfrm>
            <a:off x="171450" y="1182688"/>
            <a:ext cx="8972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tvar = vše kromě informace o velikosti, pozici a orientaci objektu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9138" y="228600"/>
            <a:ext cx="53038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GLS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Generalized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Least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Squares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p:oleObj spid="_x0000_s37893" name="CorelDRAW" r:id="rId3" imgW="1861200" imgH="2220120" progId="">
              <p:embed/>
            </p:oleObj>
          </a:graphicData>
        </a:graphic>
      </p:graphicFrame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7914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1445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6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7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8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9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0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1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2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3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4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5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6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7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1458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37892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p:oleObj spid="_x0000_s37894" name="CorelDRAW" r:id="rId4" imgW="2126160" imgH="2097000" progId="">
              <p:embed/>
            </p:oleObj>
          </a:graphicData>
        </a:graphic>
      </p:graphicFrame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61461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2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3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4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5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6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7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8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9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0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1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2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3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4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7894" name="Group 38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1479" name="AutoShape 39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0" name="AutoShape 40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1" name="AutoShape 41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2" name="AutoShape 42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p:oleObj spid="_x0000_s38915" name="CorelDRAW" r:id="rId3" imgW="1861200" imgH="2220120" progId="">
              <p:embed/>
            </p:oleObj>
          </a:graphicData>
        </a:graphic>
      </p:graphicFrame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8940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2469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0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1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2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3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4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5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6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7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8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9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0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1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2482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8916" name="Group 50"/>
          <p:cNvGrpSpPr>
            <a:grpSpLocks/>
          </p:cNvGrpSpPr>
          <p:nvPr/>
        </p:nvGrpSpPr>
        <p:grpSpPr bwMode="auto">
          <a:xfrm>
            <a:off x="4611688" y="1819275"/>
            <a:ext cx="3698875" cy="3746500"/>
            <a:chOff x="2843" y="1137"/>
            <a:chExt cx="2330" cy="2360"/>
          </a:xfrm>
        </p:grpSpPr>
        <p:sp>
          <p:nvSpPr>
            <p:cNvPr id="62511" name="Freeform 47"/>
            <p:cNvSpPr>
              <a:spLocks noEditPoints="1"/>
            </p:cNvSpPr>
            <p:nvPr/>
          </p:nvSpPr>
          <p:spPr bwMode="auto">
            <a:xfrm>
              <a:off x="2844" y="1159"/>
              <a:ext cx="2316" cy="2322"/>
            </a:xfrm>
            <a:custGeom>
              <a:avLst/>
              <a:gdLst/>
              <a:ahLst/>
              <a:cxnLst>
                <a:cxn ang="0">
                  <a:pos x="29" y="123"/>
                </a:cxn>
                <a:cxn ang="0">
                  <a:pos x="0" y="59"/>
                </a:cxn>
                <a:cxn ang="0">
                  <a:pos x="22" y="56"/>
                </a:cxn>
                <a:cxn ang="0">
                  <a:pos x="40" y="79"/>
                </a:cxn>
                <a:cxn ang="0">
                  <a:pos x="55" y="77"/>
                </a:cxn>
                <a:cxn ang="0">
                  <a:pos x="62" y="7"/>
                </a:cxn>
                <a:cxn ang="0">
                  <a:pos x="76" y="1"/>
                </a:cxn>
                <a:cxn ang="0">
                  <a:pos x="85" y="69"/>
                </a:cxn>
                <a:cxn ang="0">
                  <a:pos x="110" y="5"/>
                </a:cxn>
                <a:cxn ang="0">
                  <a:pos x="130" y="12"/>
                </a:cxn>
                <a:cxn ang="0">
                  <a:pos x="110" y="76"/>
                </a:cxn>
                <a:cxn ang="0">
                  <a:pos x="159" y="28"/>
                </a:cxn>
                <a:cxn ang="0">
                  <a:pos x="165" y="44"/>
                </a:cxn>
                <a:cxn ang="0">
                  <a:pos x="131" y="93"/>
                </a:cxn>
                <a:cxn ang="0">
                  <a:pos x="178" y="65"/>
                </a:cxn>
                <a:cxn ang="0">
                  <a:pos x="185" y="79"/>
                </a:cxn>
                <a:cxn ang="0">
                  <a:pos x="141" y="117"/>
                </a:cxn>
                <a:cxn ang="0">
                  <a:pos x="111" y="165"/>
                </a:cxn>
                <a:cxn ang="0">
                  <a:pos x="93" y="184"/>
                </a:cxn>
                <a:cxn ang="0">
                  <a:pos x="39" y="164"/>
                </a:cxn>
                <a:cxn ang="0">
                  <a:pos x="51" y="148"/>
                </a:cxn>
                <a:cxn ang="0">
                  <a:pos x="66" y="174"/>
                </a:cxn>
                <a:cxn ang="0">
                  <a:pos x="92" y="169"/>
                </a:cxn>
                <a:cxn ang="0">
                  <a:pos x="132" y="128"/>
                </a:cxn>
                <a:cxn ang="0">
                  <a:pos x="172" y="85"/>
                </a:cxn>
                <a:cxn ang="0">
                  <a:pos x="180" y="73"/>
                </a:cxn>
                <a:cxn ang="0">
                  <a:pos x="166" y="75"/>
                </a:cxn>
                <a:cxn ang="0">
                  <a:pos x="120" y="96"/>
                </a:cxn>
                <a:cxn ang="0">
                  <a:pos x="160" y="42"/>
                </a:cxn>
                <a:cxn ang="0">
                  <a:pos x="157" y="33"/>
                </a:cxn>
                <a:cxn ang="0">
                  <a:pos x="110" y="86"/>
                </a:cxn>
                <a:cxn ang="0">
                  <a:pos x="121" y="28"/>
                </a:cxn>
                <a:cxn ang="0">
                  <a:pos x="124" y="14"/>
                </a:cxn>
                <a:cxn ang="0">
                  <a:pos x="113" y="11"/>
                </a:cxn>
                <a:cxn ang="0">
                  <a:pos x="106" y="24"/>
                </a:cxn>
                <a:cxn ang="0">
                  <a:pos x="79" y="73"/>
                </a:cxn>
                <a:cxn ang="0">
                  <a:pos x="74" y="7"/>
                </a:cxn>
                <a:cxn ang="0">
                  <a:pos x="67" y="12"/>
                </a:cxn>
                <a:cxn ang="0">
                  <a:pos x="61" y="79"/>
                </a:cxn>
                <a:cxn ang="0">
                  <a:pos x="47" y="93"/>
                </a:cxn>
                <a:cxn ang="0">
                  <a:pos x="29" y="69"/>
                </a:cxn>
                <a:cxn ang="0">
                  <a:pos x="9" y="62"/>
                </a:cxn>
                <a:cxn ang="0">
                  <a:pos x="33" y="119"/>
                </a:cxn>
              </a:cxnLst>
              <a:rect l="0" t="0" r="r" b="b"/>
              <a:pathLst>
                <a:path w="186" h="184">
                  <a:moveTo>
                    <a:pt x="45" y="149"/>
                  </a:moveTo>
                  <a:cubicBezTo>
                    <a:pt x="40" y="142"/>
                    <a:pt x="34" y="134"/>
                    <a:pt x="29" y="123"/>
                  </a:cubicBezTo>
                  <a:lnTo>
                    <a:pt x="17" y="90"/>
                  </a:lnTo>
                  <a:lnTo>
                    <a:pt x="0" y="59"/>
                  </a:lnTo>
                  <a:lnTo>
                    <a:pt x="3" y="58"/>
                  </a:lnTo>
                  <a:cubicBezTo>
                    <a:pt x="11" y="55"/>
                    <a:pt x="18" y="55"/>
                    <a:pt x="22" y="56"/>
                  </a:cubicBezTo>
                  <a:cubicBezTo>
                    <a:pt x="27" y="58"/>
                    <a:pt x="31" y="61"/>
                    <a:pt x="34" y="65"/>
                  </a:cubicBezTo>
                  <a:cubicBezTo>
                    <a:pt x="36" y="68"/>
                    <a:pt x="39" y="73"/>
                    <a:pt x="40" y="79"/>
                  </a:cubicBezTo>
                  <a:cubicBezTo>
                    <a:pt x="44" y="82"/>
                    <a:pt x="47" y="85"/>
                    <a:pt x="49" y="87"/>
                  </a:cubicBezTo>
                  <a:cubicBezTo>
                    <a:pt x="51" y="82"/>
                    <a:pt x="53" y="79"/>
                    <a:pt x="55" y="77"/>
                  </a:cubicBezTo>
                  <a:lnTo>
                    <a:pt x="59" y="20"/>
                  </a:lnTo>
                  <a:cubicBezTo>
                    <a:pt x="60" y="15"/>
                    <a:pt x="60" y="11"/>
                    <a:pt x="62" y="7"/>
                  </a:cubicBezTo>
                  <a:cubicBezTo>
                    <a:pt x="63" y="4"/>
                    <a:pt x="65" y="2"/>
                    <a:pt x="67" y="1"/>
                  </a:cubicBezTo>
                  <a:cubicBezTo>
                    <a:pt x="69" y="0"/>
                    <a:pt x="72" y="0"/>
                    <a:pt x="76" y="1"/>
                  </a:cubicBezTo>
                  <a:cubicBezTo>
                    <a:pt x="82" y="4"/>
                    <a:pt x="85" y="11"/>
                    <a:pt x="85" y="24"/>
                  </a:cubicBezTo>
                  <a:lnTo>
                    <a:pt x="85" y="69"/>
                  </a:lnTo>
                  <a:lnTo>
                    <a:pt x="102" y="18"/>
                  </a:lnTo>
                  <a:cubicBezTo>
                    <a:pt x="104" y="12"/>
                    <a:pt x="107" y="7"/>
                    <a:pt x="110" y="5"/>
                  </a:cubicBezTo>
                  <a:cubicBezTo>
                    <a:pt x="114" y="3"/>
                    <a:pt x="117" y="2"/>
                    <a:pt x="121" y="4"/>
                  </a:cubicBezTo>
                  <a:cubicBezTo>
                    <a:pt x="126" y="5"/>
                    <a:pt x="128" y="8"/>
                    <a:pt x="130" y="12"/>
                  </a:cubicBezTo>
                  <a:cubicBezTo>
                    <a:pt x="131" y="15"/>
                    <a:pt x="130" y="20"/>
                    <a:pt x="128" y="25"/>
                  </a:cubicBezTo>
                  <a:lnTo>
                    <a:pt x="110" y="76"/>
                  </a:lnTo>
                  <a:lnTo>
                    <a:pt x="140" y="36"/>
                  </a:lnTo>
                  <a:cubicBezTo>
                    <a:pt x="146" y="28"/>
                    <a:pt x="152" y="26"/>
                    <a:pt x="159" y="28"/>
                  </a:cubicBezTo>
                  <a:cubicBezTo>
                    <a:pt x="162" y="29"/>
                    <a:pt x="165" y="31"/>
                    <a:pt x="166" y="34"/>
                  </a:cubicBezTo>
                  <a:cubicBezTo>
                    <a:pt x="167" y="36"/>
                    <a:pt x="167" y="40"/>
                    <a:pt x="165" y="44"/>
                  </a:cubicBezTo>
                  <a:cubicBezTo>
                    <a:pt x="165" y="46"/>
                    <a:pt x="163" y="49"/>
                    <a:pt x="159" y="54"/>
                  </a:cubicBezTo>
                  <a:lnTo>
                    <a:pt x="131" y="93"/>
                  </a:lnTo>
                  <a:lnTo>
                    <a:pt x="162" y="70"/>
                  </a:lnTo>
                  <a:cubicBezTo>
                    <a:pt x="169" y="65"/>
                    <a:pt x="174" y="63"/>
                    <a:pt x="178" y="65"/>
                  </a:cubicBezTo>
                  <a:cubicBezTo>
                    <a:pt x="181" y="66"/>
                    <a:pt x="183" y="68"/>
                    <a:pt x="185" y="70"/>
                  </a:cubicBezTo>
                  <a:cubicBezTo>
                    <a:pt x="186" y="73"/>
                    <a:pt x="186" y="76"/>
                    <a:pt x="185" y="79"/>
                  </a:cubicBezTo>
                  <a:cubicBezTo>
                    <a:pt x="184" y="82"/>
                    <a:pt x="181" y="86"/>
                    <a:pt x="175" y="90"/>
                  </a:cubicBezTo>
                  <a:lnTo>
                    <a:pt x="141" y="117"/>
                  </a:lnTo>
                  <a:lnTo>
                    <a:pt x="137" y="130"/>
                  </a:lnTo>
                  <a:cubicBezTo>
                    <a:pt x="129" y="145"/>
                    <a:pt x="121" y="157"/>
                    <a:pt x="111" y="165"/>
                  </a:cubicBezTo>
                  <a:lnTo>
                    <a:pt x="97" y="172"/>
                  </a:lnTo>
                  <a:lnTo>
                    <a:pt x="93" y="184"/>
                  </a:lnTo>
                  <a:cubicBezTo>
                    <a:pt x="83" y="184"/>
                    <a:pt x="74" y="183"/>
                    <a:pt x="65" y="180"/>
                  </a:cubicBezTo>
                  <a:cubicBezTo>
                    <a:pt x="56" y="176"/>
                    <a:pt x="48" y="171"/>
                    <a:pt x="39" y="164"/>
                  </a:cubicBezTo>
                  <a:lnTo>
                    <a:pt x="45" y="149"/>
                  </a:lnTo>
                  <a:moveTo>
                    <a:pt x="51" y="148"/>
                  </a:moveTo>
                  <a:lnTo>
                    <a:pt x="46" y="162"/>
                  </a:lnTo>
                  <a:cubicBezTo>
                    <a:pt x="53" y="168"/>
                    <a:pt x="59" y="171"/>
                    <a:pt x="66" y="174"/>
                  </a:cubicBezTo>
                  <a:cubicBezTo>
                    <a:pt x="73" y="176"/>
                    <a:pt x="81" y="178"/>
                    <a:pt x="88" y="178"/>
                  </a:cubicBezTo>
                  <a:lnTo>
                    <a:pt x="92" y="169"/>
                  </a:lnTo>
                  <a:lnTo>
                    <a:pt x="106" y="161"/>
                  </a:lnTo>
                  <a:cubicBezTo>
                    <a:pt x="116" y="153"/>
                    <a:pt x="124" y="142"/>
                    <a:pt x="132" y="128"/>
                  </a:cubicBezTo>
                  <a:lnTo>
                    <a:pt x="135" y="113"/>
                  </a:lnTo>
                  <a:lnTo>
                    <a:pt x="172" y="85"/>
                  </a:lnTo>
                  <a:cubicBezTo>
                    <a:pt x="176" y="82"/>
                    <a:pt x="179" y="79"/>
                    <a:pt x="180" y="77"/>
                  </a:cubicBezTo>
                  <a:cubicBezTo>
                    <a:pt x="180" y="75"/>
                    <a:pt x="180" y="74"/>
                    <a:pt x="180" y="73"/>
                  </a:cubicBezTo>
                  <a:cubicBezTo>
                    <a:pt x="179" y="72"/>
                    <a:pt x="178" y="71"/>
                    <a:pt x="177" y="70"/>
                  </a:cubicBezTo>
                  <a:cubicBezTo>
                    <a:pt x="174" y="70"/>
                    <a:pt x="171" y="71"/>
                    <a:pt x="166" y="75"/>
                  </a:cubicBezTo>
                  <a:lnTo>
                    <a:pt x="127" y="103"/>
                  </a:lnTo>
                  <a:lnTo>
                    <a:pt x="120" y="96"/>
                  </a:lnTo>
                  <a:lnTo>
                    <a:pt x="155" y="50"/>
                  </a:lnTo>
                  <a:cubicBezTo>
                    <a:pt x="158" y="46"/>
                    <a:pt x="159" y="43"/>
                    <a:pt x="160" y="42"/>
                  </a:cubicBezTo>
                  <a:cubicBezTo>
                    <a:pt x="161" y="40"/>
                    <a:pt x="161" y="38"/>
                    <a:pt x="160" y="36"/>
                  </a:cubicBezTo>
                  <a:cubicBezTo>
                    <a:pt x="160" y="35"/>
                    <a:pt x="158" y="34"/>
                    <a:pt x="157" y="33"/>
                  </a:cubicBezTo>
                  <a:cubicBezTo>
                    <a:pt x="152" y="32"/>
                    <a:pt x="147" y="35"/>
                    <a:pt x="142" y="43"/>
                  </a:cubicBezTo>
                  <a:lnTo>
                    <a:pt x="110" y="86"/>
                  </a:lnTo>
                  <a:lnTo>
                    <a:pt x="101" y="81"/>
                  </a:lnTo>
                  <a:lnTo>
                    <a:pt x="121" y="28"/>
                  </a:lnTo>
                  <a:lnTo>
                    <a:pt x="123" y="21"/>
                  </a:lnTo>
                  <a:cubicBezTo>
                    <a:pt x="124" y="18"/>
                    <a:pt x="125" y="16"/>
                    <a:pt x="124" y="14"/>
                  </a:cubicBezTo>
                  <a:cubicBezTo>
                    <a:pt x="123" y="11"/>
                    <a:pt x="122" y="10"/>
                    <a:pt x="120" y="9"/>
                  </a:cubicBezTo>
                  <a:cubicBezTo>
                    <a:pt x="117" y="8"/>
                    <a:pt x="115" y="9"/>
                    <a:pt x="113" y="11"/>
                  </a:cubicBezTo>
                  <a:cubicBezTo>
                    <a:pt x="111" y="13"/>
                    <a:pt x="109" y="16"/>
                    <a:pt x="107" y="20"/>
                  </a:cubicBezTo>
                  <a:lnTo>
                    <a:pt x="106" y="24"/>
                  </a:lnTo>
                  <a:lnTo>
                    <a:pt x="88" y="77"/>
                  </a:lnTo>
                  <a:lnTo>
                    <a:pt x="79" y="73"/>
                  </a:lnTo>
                  <a:lnTo>
                    <a:pt x="79" y="21"/>
                  </a:lnTo>
                  <a:cubicBezTo>
                    <a:pt x="79" y="13"/>
                    <a:pt x="77" y="8"/>
                    <a:pt x="74" y="7"/>
                  </a:cubicBezTo>
                  <a:cubicBezTo>
                    <a:pt x="72" y="6"/>
                    <a:pt x="71" y="7"/>
                    <a:pt x="70" y="7"/>
                  </a:cubicBezTo>
                  <a:cubicBezTo>
                    <a:pt x="68" y="8"/>
                    <a:pt x="67" y="9"/>
                    <a:pt x="67" y="12"/>
                  </a:cubicBezTo>
                  <a:cubicBezTo>
                    <a:pt x="66" y="14"/>
                    <a:pt x="65" y="18"/>
                    <a:pt x="65" y="23"/>
                  </a:cubicBezTo>
                  <a:lnTo>
                    <a:pt x="61" y="79"/>
                  </a:lnTo>
                  <a:cubicBezTo>
                    <a:pt x="58" y="83"/>
                    <a:pt x="55" y="87"/>
                    <a:pt x="53" y="92"/>
                  </a:cubicBezTo>
                  <a:lnTo>
                    <a:pt x="47" y="93"/>
                  </a:lnTo>
                  <a:cubicBezTo>
                    <a:pt x="43" y="89"/>
                    <a:pt x="39" y="85"/>
                    <a:pt x="34" y="82"/>
                  </a:cubicBezTo>
                  <a:cubicBezTo>
                    <a:pt x="33" y="76"/>
                    <a:pt x="32" y="72"/>
                    <a:pt x="29" y="69"/>
                  </a:cubicBezTo>
                  <a:cubicBezTo>
                    <a:pt x="27" y="65"/>
                    <a:pt x="24" y="63"/>
                    <a:pt x="20" y="62"/>
                  </a:cubicBezTo>
                  <a:cubicBezTo>
                    <a:pt x="17" y="60"/>
                    <a:pt x="13" y="61"/>
                    <a:pt x="9" y="62"/>
                  </a:cubicBezTo>
                  <a:lnTo>
                    <a:pt x="23" y="88"/>
                  </a:lnTo>
                  <a:lnTo>
                    <a:pt x="33" y="119"/>
                  </a:lnTo>
                  <a:cubicBezTo>
                    <a:pt x="38" y="127"/>
                    <a:pt x="44" y="137"/>
                    <a:pt x="51" y="148"/>
                  </a:cubicBezTo>
                </a:path>
              </a:pathLst>
            </a:custGeom>
            <a:solidFill>
              <a:srgbClr val="25221E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38925" name="Group 20"/>
            <p:cNvGrpSpPr>
              <a:grpSpLocks/>
            </p:cNvGrpSpPr>
            <p:nvPr/>
          </p:nvGrpSpPr>
          <p:grpSpPr bwMode="auto">
            <a:xfrm>
              <a:off x="2843" y="1137"/>
              <a:ext cx="2330" cy="2360"/>
              <a:chOff x="2892" y="1050"/>
              <a:chExt cx="2133" cy="2131"/>
            </a:xfrm>
          </p:grpSpPr>
          <p:sp>
            <p:nvSpPr>
              <p:cNvPr id="62485" name="Oval 21"/>
              <p:cNvSpPr>
                <a:spLocks noChangeAspect="1" noChangeArrowheads="1"/>
              </p:cNvSpPr>
              <p:nvPr/>
            </p:nvSpPr>
            <p:spPr bwMode="auto">
              <a:xfrm rot="1927099">
                <a:off x="2892" y="169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6" name="Oval 22"/>
              <p:cNvSpPr>
                <a:spLocks noChangeAspect="1" noChangeArrowheads="1"/>
              </p:cNvSpPr>
              <p:nvPr/>
            </p:nvSpPr>
            <p:spPr bwMode="auto">
              <a:xfrm rot="1927099">
                <a:off x="3397" y="2040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7" name="Oval 23"/>
              <p:cNvSpPr>
                <a:spLocks noChangeAspect="1" noChangeArrowheads="1"/>
              </p:cNvSpPr>
              <p:nvPr/>
            </p:nvSpPr>
            <p:spPr bwMode="auto">
              <a:xfrm rot="1927099">
                <a:off x="3646" y="105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8" name="Oval 24"/>
              <p:cNvSpPr>
                <a:spLocks noChangeAspect="1" noChangeArrowheads="1"/>
              </p:cNvSpPr>
              <p:nvPr/>
            </p:nvSpPr>
            <p:spPr bwMode="auto">
              <a:xfrm rot="1927099">
                <a:off x="3809" y="181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9" name="Oval 25"/>
              <p:cNvSpPr>
                <a:spLocks noChangeAspect="1" noChangeArrowheads="1"/>
              </p:cNvSpPr>
              <p:nvPr/>
            </p:nvSpPr>
            <p:spPr bwMode="auto">
              <a:xfrm rot="1927099">
                <a:off x="4216" y="1069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0" name="Oval 26"/>
              <p:cNvSpPr>
                <a:spLocks noChangeAspect="1" noChangeArrowheads="1"/>
              </p:cNvSpPr>
              <p:nvPr/>
            </p:nvSpPr>
            <p:spPr bwMode="auto">
              <a:xfrm rot="1927099">
                <a:off x="4053" y="1897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1" name="Oval 27"/>
              <p:cNvSpPr>
                <a:spLocks noChangeAspect="1" noChangeArrowheads="1"/>
              </p:cNvSpPr>
              <p:nvPr/>
            </p:nvSpPr>
            <p:spPr bwMode="auto">
              <a:xfrm rot="1927099">
                <a:off x="4656" y="137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2" name="Oval 28"/>
              <p:cNvSpPr>
                <a:spLocks noChangeAspect="1" noChangeArrowheads="1"/>
              </p:cNvSpPr>
              <p:nvPr/>
            </p:nvSpPr>
            <p:spPr bwMode="auto">
              <a:xfrm rot="1927099">
                <a:off x="4274" y="2115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3" name="Oval 29"/>
              <p:cNvSpPr>
                <a:spLocks noChangeAspect="1" noChangeArrowheads="1"/>
              </p:cNvSpPr>
              <p:nvPr/>
            </p:nvSpPr>
            <p:spPr bwMode="auto">
              <a:xfrm rot="1927099">
                <a:off x="4892" y="1807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4" name="Oval 30"/>
              <p:cNvSpPr>
                <a:spLocks noChangeAspect="1" noChangeArrowheads="1"/>
              </p:cNvSpPr>
              <p:nvPr/>
            </p:nvSpPr>
            <p:spPr bwMode="auto">
              <a:xfrm rot="1927099">
                <a:off x="3899" y="295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5" name="Oval 31"/>
              <p:cNvSpPr>
                <a:spLocks noChangeAspect="1" noChangeArrowheads="1"/>
              </p:cNvSpPr>
              <p:nvPr/>
            </p:nvSpPr>
            <p:spPr bwMode="auto">
              <a:xfrm rot="1927099">
                <a:off x="3860" y="3048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6" name="Oval 32"/>
              <p:cNvSpPr>
                <a:spLocks noChangeAspect="1" noChangeArrowheads="1"/>
              </p:cNvSpPr>
              <p:nvPr/>
            </p:nvSpPr>
            <p:spPr bwMode="auto">
              <a:xfrm rot="1927099">
                <a:off x="3302" y="287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7" name="Oval 33"/>
              <p:cNvSpPr>
                <a:spLocks noChangeAspect="1" noChangeArrowheads="1"/>
              </p:cNvSpPr>
              <p:nvPr/>
            </p:nvSpPr>
            <p:spPr bwMode="auto">
              <a:xfrm rot="1927099">
                <a:off x="3380" y="2709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8" name="Oval 34"/>
              <p:cNvSpPr>
                <a:spLocks noChangeAspect="1" noChangeArrowheads="1"/>
              </p:cNvSpPr>
              <p:nvPr/>
            </p:nvSpPr>
            <p:spPr bwMode="auto">
              <a:xfrm>
                <a:off x="3773" y="2291"/>
                <a:ext cx="199" cy="199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38917" name="Group 37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2502" name="AutoShape 38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3" name="AutoShape 39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4" name="AutoShape 40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5" name="AutoShape 41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2509" name="AutoShape 45"/>
          <p:cNvSpPr>
            <a:spLocks noChangeAspect="1" noChangeArrowheads="1" noTextEdit="1"/>
          </p:cNvSpPr>
          <p:nvPr/>
        </p:nvSpPr>
        <p:spPr bwMode="auto">
          <a:xfrm>
            <a:off x="4895850" y="1851025"/>
            <a:ext cx="380841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39955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39957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p:oleObj spid="_x0000_s39958" name="CorelDRAW" r:id="rId3" imgW="1861200" imgH="2220120" progId="">
                  <p:embed/>
                </p:oleObj>
              </a:graphicData>
            </a:graphic>
          </p:graphicFrame>
          <p:grpSp>
            <p:nvGrpSpPr>
              <p:cNvPr id="39958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9939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39941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p:oleObj spid="_x0000_s39959" name="CorelDRAW" r:id="rId4" imgW="2126160" imgH="2097000" progId="">
                <p:embed/>
              </p:oleObj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40982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40984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p:oleObj spid="_x0000_s40985" name="CorelDRAW" r:id="rId3" imgW="1861200" imgH="2220120" progId="">
                  <p:embed/>
                </p:oleObj>
              </a:graphicData>
            </a:graphic>
          </p:graphicFrame>
          <p:grpSp>
            <p:nvGrpSpPr>
              <p:cNvPr id="40985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3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40968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p:oleObj spid="_x0000_s40986" name="CorelDRAW" r:id="rId4" imgW="2126160" imgH="2097000" progId="">
                <p:embed/>
              </p:oleObj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4" name="Group 36"/>
          <p:cNvGrpSpPr>
            <a:grpSpLocks/>
          </p:cNvGrpSpPr>
          <p:nvPr/>
        </p:nvGrpSpPr>
        <p:grpSpPr bwMode="auto">
          <a:xfrm>
            <a:off x="2325688" y="1530350"/>
            <a:ext cx="4513262" cy="2311400"/>
            <a:chOff x="1465" y="964"/>
            <a:chExt cx="2843" cy="1456"/>
          </a:xfrm>
        </p:grpSpPr>
        <p:sp>
          <p:nvSpPr>
            <p:cNvPr id="44069" name="AutoShape 37"/>
            <p:cNvSpPr>
              <a:spLocks noChangeArrowheads="1"/>
            </p:cNvSpPr>
            <p:nvPr/>
          </p:nvSpPr>
          <p:spPr bwMode="auto">
            <a:xfrm rot="17747249">
              <a:off x="1264" y="1951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70" name="AutoShape 38"/>
            <p:cNvSpPr>
              <a:spLocks noChangeArrowheads="1"/>
            </p:cNvSpPr>
            <p:nvPr/>
          </p:nvSpPr>
          <p:spPr bwMode="auto">
            <a:xfrm rot="3439910" flipH="1">
              <a:off x="3838" y="1166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62"/>
          <p:cNvGraphicFramePr>
            <a:graphicFrameLocks noGrp="1"/>
          </p:cNvGraphicFramePr>
          <p:nvPr/>
        </p:nvGraphicFramePr>
        <p:xfrm>
          <a:off x="574675" y="990600"/>
          <a:ext cx="8135217" cy="4673523"/>
        </p:xfrm>
        <a:graphic>
          <a:graphicData uri="http://schemas.openxmlformats.org/drawingml/2006/table">
            <a:tbl>
              <a:tblPr/>
              <a:tblGrid>
                <a:gridCol w="1891434"/>
                <a:gridCol w="1696602"/>
                <a:gridCol w="686380"/>
                <a:gridCol w="3860801"/>
              </a:tblGrid>
              <a:tr h="6355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znaky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proměnlivost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genetické určení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kvalitativní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diskrétní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1 - málo genů s velkými účinky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kvantitativní – plastické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kontinuální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mnoho genů s malými účinky </a:t>
                      </a:r>
                      <a:b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negenetické vlivy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5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kvantitativní – </a:t>
                      </a:r>
                      <a:r>
                        <a:rPr kumimoji="0" lang="cs-CZ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meristické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kontinuální škála diskrétních znaků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mnoho genů s malými účinky </a:t>
                      </a:r>
                      <a:b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negenetické vlivy (prahové znaky)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133350" y="5713413"/>
            <a:ext cx="88741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200" b="0">
                <a:latin typeface="Arial" charset="0"/>
              </a:rPr>
              <a:t>Mnoho tzv. kvalitativních znaků má ve skutečnosti </a:t>
            </a:r>
            <a:r>
              <a:rPr lang="cs-CZ" sz="2200" b="0" i="1">
                <a:latin typeface="Arial" charset="0"/>
              </a:rPr>
              <a:t>kvantitativní</a:t>
            </a:r>
            <a:r>
              <a:rPr lang="cs-CZ" sz="2200" b="0">
                <a:latin typeface="Arial" charset="0"/>
              </a:rPr>
              <a:t> základ!</a:t>
            </a:r>
            <a:endParaRPr lang="cs-CZ" sz="2200" b="0" i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8"/>
          <p:cNvGrpSpPr>
            <a:grpSpLocks/>
          </p:cNvGrpSpPr>
          <p:nvPr/>
        </p:nvGrpSpPr>
        <p:grpSpPr bwMode="auto">
          <a:xfrm>
            <a:off x="1144588" y="1406525"/>
            <a:ext cx="6913562" cy="4770438"/>
            <a:chOff x="721" y="886"/>
            <a:chExt cx="4355" cy="3005"/>
          </a:xfrm>
        </p:grpSpPr>
        <p:grpSp>
          <p:nvGrpSpPr>
            <p:cNvPr id="41992" name="Group 2"/>
            <p:cNvGrpSpPr>
              <a:grpSpLocks/>
            </p:cNvGrpSpPr>
            <p:nvPr/>
          </p:nvGrpSpPr>
          <p:grpSpPr bwMode="auto">
            <a:xfrm>
              <a:off x="1784" y="906"/>
              <a:ext cx="2206" cy="2433"/>
              <a:chOff x="348" y="890"/>
              <a:chExt cx="2206" cy="2433"/>
            </a:xfrm>
          </p:grpSpPr>
          <p:graphicFrame>
            <p:nvGraphicFramePr>
              <p:cNvPr id="42008" name="Object 3"/>
              <p:cNvGraphicFramePr>
                <a:graphicFrameLocks noChangeAspect="1"/>
              </p:cNvGraphicFramePr>
              <p:nvPr/>
            </p:nvGraphicFramePr>
            <p:xfrm>
              <a:off x="348" y="899"/>
              <a:ext cx="2206" cy="2424"/>
            </p:xfrm>
            <a:graphic>
              <a:graphicData uri="http://schemas.openxmlformats.org/presentationml/2006/ole">
                <p:oleObj spid="_x0000_s42009" name="CorelDRAW" r:id="rId3" imgW="2067840" imgH="2273400" progId="">
                  <p:embed/>
                </p:oleObj>
              </a:graphicData>
            </a:graphic>
          </p:graphicFrame>
          <p:grpSp>
            <p:nvGrpSpPr>
              <p:cNvPr id="42009" name="Group 4"/>
              <p:cNvGrpSpPr>
                <a:grpSpLocks/>
              </p:cNvGrpSpPr>
              <p:nvPr/>
            </p:nvGrpSpPr>
            <p:grpSpPr bwMode="auto">
              <a:xfrm rot="880829">
                <a:off x="411" y="890"/>
                <a:ext cx="1916" cy="2366"/>
                <a:chOff x="379" y="930"/>
                <a:chExt cx="1916" cy="2366"/>
              </a:xfrm>
            </p:grpSpPr>
            <p:grpSp>
              <p:nvGrpSpPr>
                <p:cNvPr id="42010" name="Group 5"/>
                <p:cNvGrpSpPr>
                  <a:grpSpLocks/>
                </p:cNvGrpSpPr>
                <p:nvPr/>
              </p:nvGrpSpPr>
              <p:grpSpPr bwMode="auto">
                <a:xfrm>
                  <a:off x="379" y="930"/>
                  <a:ext cx="1916" cy="2366"/>
                  <a:chOff x="379" y="930"/>
                  <a:chExt cx="1916" cy="2366"/>
                </a:xfrm>
              </p:grpSpPr>
              <p:sp>
                <p:nvSpPr>
                  <p:cNvPr id="46086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8" y="234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7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17" y="233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8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" y="126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31" y="188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0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6" y="938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1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07" y="182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2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5" y="93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3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4" y="1851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4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1" y="118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5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34" y="286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6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82" y="2996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7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99" y="316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8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5" y="297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</p:grpSp>
            <p:sp>
              <p:nvSpPr>
                <p:cNvPr id="4609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523" y="2281"/>
                  <a:ext cx="198" cy="198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graphicFrame>
          <p:nvGraphicFramePr>
            <p:cNvPr id="41993" name="Object 20"/>
            <p:cNvGraphicFramePr>
              <a:graphicFrameLocks noChangeAspect="1"/>
            </p:cNvGraphicFramePr>
            <p:nvPr/>
          </p:nvGraphicFramePr>
          <p:xfrm>
            <a:off x="1776" y="920"/>
            <a:ext cx="2225" cy="2399"/>
          </p:xfrm>
          <a:graphic>
            <a:graphicData uri="http://schemas.openxmlformats.org/presentationml/2006/ole">
              <p:oleObj spid="_x0000_s42010" name="CorelDRAW" r:id="rId4" imgW="2073600" imgH="2111040" progId="">
                <p:embed/>
              </p:oleObj>
            </a:graphicData>
          </a:graphic>
        </p:graphicFrame>
        <p:sp>
          <p:nvSpPr>
            <p:cNvPr id="46101" name="Oval 21"/>
            <p:cNvSpPr>
              <a:spLocks noChangeAspect="1" noChangeArrowheads="1"/>
            </p:cNvSpPr>
            <p:nvPr/>
          </p:nvSpPr>
          <p:spPr bwMode="auto">
            <a:xfrm rot="753521">
              <a:off x="1793" y="2021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2" name="Oval 22"/>
            <p:cNvSpPr>
              <a:spLocks noChangeAspect="1" noChangeArrowheads="1"/>
            </p:cNvSpPr>
            <p:nvPr/>
          </p:nvSpPr>
          <p:spPr bwMode="auto">
            <a:xfrm rot="753521">
              <a:off x="2425" y="220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3" name="Oval 23"/>
            <p:cNvSpPr>
              <a:spLocks noChangeAspect="1" noChangeArrowheads="1"/>
            </p:cNvSpPr>
            <p:nvPr/>
          </p:nvSpPr>
          <p:spPr bwMode="auto">
            <a:xfrm rot="753521">
              <a:off x="2303" y="106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4" name="Oval 24"/>
            <p:cNvSpPr>
              <a:spLocks noChangeAspect="1" noChangeArrowheads="1"/>
            </p:cNvSpPr>
            <p:nvPr/>
          </p:nvSpPr>
          <p:spPr bwMode="auto">
            <a:xfrm rot="753521">
              <a:off x="2751" y="1814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5" name="Oval 25"/>
            <p:cNvSpPr>
              <a:spLocks noChangeAspect="1" noChangeArrowheads="1"/>
            </p:cNvSpPr>
            <p:nvPr/>
          </p:nvSpPr>
          <p:spPr bwMode="auto">
            <a:xfrm rot="753521">
              <a:off x="2879" y="88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6" name="Oval 26"/>
            <p:cNvSpPr>
              <a:spLocks noChangeAspect="1" noChangeArrowheads="1"/>
            </p:cNvSpPr>
            <p:nvPr/>
          </p:nvSpPr>
          <p:spPr bwMode="auto">
            <a:xfrm rot="753521">
              <a:off x="3028" y="181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7" name="Oval 27"/>
            <p:cNvSpPr>
              <a:spLocks noChangeAspect="1" noChangeArrowheads="1"/>
            </p:cNvSpPr>
            <p:nvPr/>
          </p:nvSpPr>
          <p:spPr bwMode="auto">
            <a:xfrm rot="753521">
              <a:off x="3434" y="105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8" name="Oval 28"/>
            <p:cNvSpPr>
              <a:spLocks noChangeAspect="1" noChangeArrowheads="1"/>
            </p:cNvSpPr>
            <p:nvPr/>
          </p:nvSpPr>
          <p:spPr bwMode="auto">
            <a:xfrm rot="753521">
              <a:off x="3330" y="1971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9" name="Oval 29"/>
            <p:cNvSpPr>
              <a:spLocks noChangeAspect="1" noChangeArrowheads="1"/>
            </p:cNvSpPr>
            <p:nvPr/>
          </p:nvSpPr>
          <p:spPr bwMode="auto">
            <a:xfrm rot="753521">
              <a:off x="3832" y="142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0" name="Oval 30"/>
            <p:cNvSpPr>
              <a:spLocks noChangeAspect="1" noChangeArrowheads="1"/>
            </p:cNvSpPr>
            <p:nvPr/>
          </p:nvSpPr>
          <p:spPr bwMode="auto">
            <a:xfrm rot="753521">
              <a:off x="3271" y="299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1" name="Oval 31"/>
            <p:cNvSpPr>
              <a:spLocks noChangeAspect="1" noChangeArrowheads="1"/>
            </p:cNvSpPr>
            <p:nvPr/>
          </p:nvSpPr>
          <p:spPr bwMode="auto">
            <a:xfrm rot="753521">
              <a:off x="3267" y="3104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2" name="Oval 32"/>
            <p:cNvSpPr>
              <a:spLocks noChangeAspect="1" noChangeArrowheads="1"/>
            </p:cNvSpPr>
            <p:nvPr/>
          </p:nvSpPr>
          <p:spPr bwMode="auto">
            <a:xfrm rot="753521">
              <a:off x="2643" y="311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3" name="Oval 33"/>
            <p:cNvSpPr>
              <a:spLocks noChangeAspect="1" noChangeArrowheads="1"/>
            </p:cNvSpPr>
            <p:nvPr/>
          </p:nvSpPr>
          <p:spPr bwMode="auto">
            <a:xfrm rot="753521">
              <a:off x="2660" y="2917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007" name="Text Box 36"/>
            <p:cNvSpPr txBox="1">
              <a:spLocks noChangeArrowheads="1"/>
            </p:cNvSpPr>
            <p:nvPr/>
          </p:nvSpPr>
          <p:spPr bwMode="auto">
            <a:xfrm>
              <a:off x="721" y="3639"/>
              <a:ext cx="43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cs-CZ" sz="2000" b="0">
                  <a:latin typeface="Arial" charset="0"/>
                </a:rPr>
                <a:t>TVAROVÝ PROSTOR: </a:t>
              </a:r>
              <a:r>
                <a:rPr lang="cs-CZ" sz="2000" b="0" i="1">
                  <a:latin typeface="Arial" charset="0"/>
                </a:rPr>
                <a:t>n</a:t>
              </a:r>
              <a:r>
                <a:rPr lang="cs-CZ" sz="2000" b="0">
                  <a:latin typeface="Arial" charset="0"/>
                </a:rPr>
                <a:t> = </a:t>
              </a:r>
              <a:r>
                <a:rPr lang="cs-CZ" sz="2000" b="0" i="1">
                  <a:latin typeface="Arial" charset="0"/>
                </a:rPr>
                <a:t>pk – k – k</a:t>
              </a:r>
              <a:r>
                <a:rPr lang="cs-CZ" sz="2000" b="0">
                  <a:latin typeface="Arial" charset="0"/>
                </a:rPr>
                <a:t>(</a:t>
              </a:r>
              <a:r>
                <a:rPr lang="cs-CZ" sz="2000" b="0" i="1">
                  <a:latin typeface="Arial" charset="0"/>
                </a:rPr>
                <a:t>k</a:t>
              </a:r>
              <a:r>
                <a:rPr lang="cs-CZ" sz="2000" b="0">
                  <a:latin typeface="Arial" charset="0"/>
                </a:rPr>
                <a:t>–1)/2</a:t>
              </a:r>
              <a:r>
                <a:rPr lang="cs-CZ" sz="2000" b="0" i="1">
                  <a:latin typeface="Arial" charset="0"/>
                </a:rPr>
                <a:t> – </a:t>
              </a:r>
              <a:r>
                <a:rPr lang="cs-CZ" sz="2000" b="0">
                  <a:latin typeface="Arial" charset="0"/>
                </a:rPr>
                <a:t>1</a:t>
              </a: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2366963" y="228600"/>
            <a:ext cx="4546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Prokrustovská superpozice 3.</a:t>
            </a:r>
          </a:p>
        </p:txBody>
      </p:sp>
      <p:sp>
        <p:nvSpPr>
          <p:cNvPr id="41988" name="TextovéPole 37"/>
          <p:cNvSpPr txBox="1">
            <a:spLocks noChangeArrowheads="1"/>
          </p:cNvSpPr>
          <p:nvPr/>
        </p:nvSpPr>
        <p:spPr bwMode="auto">
          <a:xfrm>
            <a:off x="287338" y="1119188"/>
            <a:ext cx="2803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003399"/>
                </a:solidFill>
                <a:latin typeface="Arial" charset="0"/>
              </a:rPr>
              <a:t>Tvarové koordináty</a:t>
            </a:r>
          </a:p>
        </p:txBody>
      </p:sp>
      <p:cxnSp>
        <p:nvCxnSpPr>
          <p:cNvPr id="41989" name="Přímá spojovací šipka 39"/>
          <p:cNvCxnSpPr>
            <a:cxnSpLocks noChangeShapeType="1"/>
          </p:cNvCxnSpPr>
          <p:nvPr/>
        </p:nvCxnSpPr>
        <p:spPr bwMode="auto">
          <a:xfrm>
            <a:off x="3051175" y="1408113"/>
            <a:ext cx="1397000" cy="80962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41990" name="Přímá spojovací šipka 41"/>
          <p:cNvCxnSpPr>
            <a:cxnSpLocks noChangeShapeType="1"/>
          </p:cNvCxnSpPr>
          <p:nvPr/>
        </p:nvCxnSpPr>
        <p:spPr bwMode="auto">
          <a:xfrm>
            <a:off x="2589213" y="1541463"/>
            <a:ext cx="277812" cy="1633537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41991" name="Přímá spojovací šipka 44"/>
          <p:cNvCxnSpPr>
            <a:cxnSpLocks noChangeShapeType="1"/>
          </p:cNvCxnSpPr>
          <p:nvPr/>
        </p:nvCxnSpPr>
        <p:spPr bwMode="auto">
          <a:xfrm>
            <a:off x="2905125" y="1549400"/>
            <a:ext cx="711200" cy="196850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0">
                <a:solidFill>
                  <a:schemeClr val="tx2"/>
                </a:solidFill>
                <a:latin typeface="Arial" charset="0"/>
              </a:rPr>
              <a:t>Extracting shape information:</a:t>
            </a:r>
            <a:br>
              <a:rPr lang="en-US" sz="2400" b="0">
                <a:solidFill>
                  <a:schemeClr val="tx2"/>
                </a:solidFill>
                <a:latin typeface="Arial" charset="0"/>
              </a:rPr>
            </a:br>
            <a:r>
              <a:rPr lang="en-US" sz="2400" b="0">
                <a:solidFill>
                  <a:schemeClr val="tx2"/>
                </a:solidFill>
                <a:latin typeface="Arial" charset="0"/>
              </a:rPr>
              <a:t> Procrustes superposition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1614488"/>
            <a:ext cx="4800600" cy="2436812"/>
            <a:chOff x="2688" y="1017"/>
            <a:chExt cx="3024" cy="1535"/>
          </a:xfrm>
        </p:grpSpPr>
        <p:pic>
          <p:nvPicPr>
            <p:cNvPr id="4302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16"/>
              <a:ext cx="2456" cy="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688" y="1272"/>
              <a:ext cx="48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5" name="Text Box 6"/>
            <p:cNvSpPr txBox="1">
              <a:spLocks noChangeArrowheads="1"/>
            </p:cNvSpPr>
            <p:nvPr/>
          </p:nvSpPr>
          <p:spPr bwMode="auto">
            <a:xfrm>
              <a:off x="2964" y="1017"/>
              <a:ext cx="27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800" b="0">
                  <a:latin typeface="Arial" charset="0"/>
                </a:rPr>
                <a:t>1. Change scale so that all configurations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have the same size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38200" y="3397250"/>
            <a:ext cx="3581400" cy="2089150"/>
            <a:chOff x="528" y="2140"/>
            <a:chExt cx="2256" cy="1316"/>
          </a:xfrm>
        </p:grpSpPr>
        <p:pic>
          <p:nvPicPr>
            <p:cNvPr id="430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2520"/>
              <a:ext cx="1944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H="1">
              <a:off x="2256" y="2184"/>
              <a:ext cx="5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2" name="Text Box 10"/>
            <p:cNvSpPr txBox="1">
              <a:spLocks noChangeArrowheads="1"/>
            </p:cNvSpPr>
            <p:nvPr/>
          </p:nvSpPr>
          <p:spPr bwMode="auto">
            <a:xfrm>
              <a:off x="528" y="2140"/>
              <a:ext cx="21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2. Superposition of the centers 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of gravity on a single point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419600" y="4367213"/>
            <a:ext cx="4383088" cy="2146300"/>
            <a:chOff x="2784" y="2632"/>
            <a:chExt cx="2761" cy="1352"/>
          </a:xfrm>
        </p:grpSpPr>
        <p:pic>
          <p:nvPicPr>
            <p:cNvPr id="4301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3096"/>
              <a:ext cx="191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>
              <a:off x="2784" y="2760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3661" y="2632"/>
              <a:ext cx="18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0">
                  <a:latin typeface="Arial" charset="0"/>
                </a:rPr>
                <a:t>3. Rotation to minimize the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dispersion of corresponding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points </a:t>
              </a:r>
            </a:p>
          </p:txBody>
        </p:sp>
      </p:grpSp>
      <p:grpSp>
        <p:nvGrpSpPr>
          <p:cNvPr id="43014" name="Group 15"/>
          <p:cNvGrpSpPr>
            <a:grpSpLocks/>
          </p:cNvGrpSpPr>
          <p:nvPr/>
        </p:nvGrpSpPr>
        <p:grpSpPr bwMode="auto">
          <a:xfrm>
            <a:off x="609600" y="1066800"/>
            <a:ext cx="3673475" cy="2146300"/>
            <a:chOff x="384" y="672"/>
            <a:chExt cx="2314" cy="1352"/>
          </a:xfrm>
        </p:grpSpPr>
        <p:pic>
          <p:nvPicPr>
            <p:cNvPr id="4301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" y="936"/>
              <a:ext cx="2200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6" name="Text Box 17"/>
            <p:cNvSpPr txBox="1">
              <a:spLocks noChangeArrowheads="1"/>
            </p:cNvSpPr>
            <p:nvPr/>
          </p:nvSpPr>
          <p:spPr bwMode="auto">
            <a:xfrm>
              <a:off x="518" y="672"/>
              <a:ext cx="2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Original landmark configurations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p:oleObj spid="_x0000_s44035" name="CorelDRAW" r:id="rId3" imgW="2729520" imgH="1378440" progId="">
              <p:embed/>
            </p:oleObj>
          </a:graphicData>
        </a:graphic>
      </p:graphicFrame>
      <p:sp>
        <p:nvSpPr>
          <p:cNvPr id="47107" name="Freeform 3"/>
          <p:cNvSpPr>
            <a:spLocks/>
          </p:cNvSpPr>
          <p:nvPr/>
        </p:nvSpPr>
        <p:spPr bwMode="auto">
          <a:xfrm>
            <a:off x="2074863" y="1989138"/>
            <a:ext cx="2581275" cy="3676650"/>
          </a:xfrm>
          <a:custGeom>
            <a:avLst/>
            <a:gdLst/>
            <a:ahLst/>
            <a:cxnLst>
              <a:cxn ang="0">
                <a:pos x="1626" y="2316"/>
              </a:cxn>
              <a:cxn ang="0">
                <a:pos x="0" y="502"/>
              </a:cxn>
              <a:cxn ang="0">
                <a:pos x="0" y="0"/>
              </a:cxn>
            </a:cxnLst>
            <a:rect l="0" t="0" r="r" b="b"/>
            <a:pathLst>
              <a:path w="1626" h="2316">
                <a:moveTo>
                  <a:pt x="1626" y="2316"/>
                </a:moveTo>
                <a:lnTo>
                  <a:pt x="0" y="502"/>
                </a:lnTo>
                <a:lnTo>
                  <a:pt x="0" y="0"/>
                </a:ln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60563" y="1995488"/>
            <a:ext cx="4937125" cy="944562"/>
            <a:chOff x="1235" y="1257"/>
            <a:chExt cx="3110" cy="595"/>
          </a:xfrm>
        </p:grpSpPr>
        <p:sp>
          <p:nvSpPr>
            <p:cNvPr id="47110" name="Oval 6"/>
            <p:cNvSpPr>
              <a:spLocks noChangeAspect="1" noChangeArrowheads="1"/>
            </p:cNvSpPr>
            <p:nvPr/>
          </p:nvSpPr>
          <p:spPr bwMode="auto">
            <a:xfrm>
              <a:off x="1235" y="167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1" name="Oval 7"/>
            <p:cNvSpPr>
              <a:spLocks noChangeAspect="1" noChangeArrowheads="1"/>
            </p:cNvSpPr>
            <p:nvPr/>
          </p:nvSpPr>
          <p:spPr bwMode="auto">
            <a:xfrm>
              <a:off x="1900" y="1257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2" name="Oval 8"/>
            <p:cNvSpPr>
              <a:spLocks noChangeAspect="1" noChangeArrowheads="1"/>
            </p:cNvSpPr>
            <p:nvPr/>
          </p:nvSpPr>
          <p:spPr bwMode="auto">
            <a:xfrm>
              <a:off x="3712" y="126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3" name="Oval 9"/>
            <p:cNvSpPr>
              <a:spLocks noChangeAspect="1" noChangeArrowheads="1"/>
            </p:cNvSpPr>
            <p:nvPr/>
          </p:nvSpPr>
          <p:spPr bwMode="auto">
            <a:xfrm>
              <a:off x="4164" y="1505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4" name="Oval 10"/>
            <p:cNvSpPr>
              <a:spLocks noChangeAspect="1" noChangeArrowheads="1"/>
            </p:cNvSpPr>
            <p:nvPr/>
          </p:nvSpPr>
          <p:spPr bwMode="auto">
            <a:xfrm>
              <a:off x="4004" y="1400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414838" y="1023938"/>
            <a:ext cx="47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843463" y="5373688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1408113" y="2500313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844675" y="1066800"/>
            <a:ext cx="63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A´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699125" y="703263"/>
            <a:ext cx="2211388" cy="1046162"/>
            <a:chOff x="3590" y="443"/>
            <a:chExt cx="1393" cy="659"/>
          </a:xfrm>
        </p:grpSpPr>
        <p:sp>
          <p:nvSpPr>
            <p:cNvPr id="44053" name="Text Box 16"/>
            <p:cNvSpPr txBox="1">
              <a:spLocks noChangeArrowheads="1"/>
            </p:cNvSpPr>
            <p:nvPr/>
          </p:nvSpPr>
          <p:spPr bwMode="auto">
            <a:xfrm>
              <a:off x="3590" y="443"/>
              <a:ext cx="13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>
                  <a:latin typeface="Arial" charset="0"/>
                </a:rPr>
                <a:t>tangenciální prostor</a:t>
              </a: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>
              <a:off x="4265" y="729"/>
              <a:ext cx="0" cy="37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243513" y="3649663"/>
            <a:ext cx="2424112" cy="469900"/>
            <a:chOff x="3303" y="2299"/>
            <a:chExt cx="1527" cy="296"/>
          </a:xfrm>
        </p:grpSpPr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3303" y="2362"/>
              <a:ext cx="10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>
                  <a:latin typeface="Arial" charset="0"/>
                </a:rPr>
                <a:t>tvarový prostor</a:t>
              </a:r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V="1">
              <a:off x="4437" y="2299"/>
              <a:ext cx="393" cy="13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4043" name="Group 22"/>
          <p:cNvGrpSpPr>
            <a:grpSpLocks/>
          </p:cNvGrpSpPr>
          <p:nvPr/>
        </p:nvGrpSpPr>
        <p:grpSpPr bwMode="auto">
          <a:xfrm>
            <a:off x="984250" y="1731963"/>
            <a:ext cx="7339013" cy="3932237"/>
            <a:chOff x="620" y="1091"/>
            <a:chExt cx="4623" cy="2477"/>
          </a:xfrm>
        </p:grpSpPr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620" y="1091"/>
              <a:ext cx="4623" cy="156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932" y="1134"/>
              <a:ext cx="0" cy="2434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4654550" y="2058988"/>
            <a:ext cx="0" cy="511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Oval 29"/>
          <p:cNvSpPr>
            <a:spLocks noChangeArrowheads="1"/>
          </p:cNvSpPr>
          <p:nvPr/>
        </p:nvSpPr>
        <p:spPr bwMode="auto">
          <a:xfrm>
            <a:off x="4473575" y="1668463"/>
            <a:ext cx="360363" cy="360362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4" name="Oval 30"/>
          <p:cNvSpPr>
            <a:spLocks noChangeAspect="1" noChangeArrowheads="1"/>
          </p:cNvSpPr>
          <p:nvPr/>
        </p:nvSpPr>
        <p:spPr bwMode="auto">
          <a:xfrm>
            <a:off x="1924050" y="17160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Oval 4"/>
          <p:cNvSpPr>
            <a:spLocks noChangeAspect="1" noChangeArrowheads="1"/>
          </p:cNvSpPr>
          <p:nvPr/>
        </p:nvSpPr>
        <p:spPr bwMode="auto">
          <a:xfrm>
            <a:off x="4510088" y="5519738"/>
            <a:ext cx="287337" cy="287337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8" name="Text Box 27"/>
          <p:cNvSpPr txBox="1">
            <a:spLocks noChangeArrowheads="1"/>
          </p:cNvSpPr>
          <p:nvPr/>
        </p:nvSpPr>
        <p:spPr bwMode="auto">
          <a:xfrm>
            <a:off x="3205163" y="2420938"/>
            <a:ext cx="2878137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latin typeface="Arial" charset="0"/>
              </a:rPr>
              <a:t>tangenciální (referenční,</a:t>
            </a:r>
          </a:p>
          <a:p>
            <a:pPr algn="ctr" eaLnBrk="0" hangingPunct="0"/>
            <a:r>
              <a:rPr lang="cs-CZ" sz="1800" b="0">
                <a:latin typeface="Arial" charset="0"/>
              </a:rPr>
              <a:t>konsensuální) konfigurace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/>
      <p:bldP spid="47117" grpId="0"/>
      <p:bldP spid="47118" grpId="0"/>
      <p:bldP spid="47133" grpId="0" animBg="1"/>
      <p:bldP spid="471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1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527050"/>
            <a:ext cx="5729288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04813" y="4994275"/>
            <a:ext cx="8405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metafora nekonečně velkého, nekonečně tenkého kovového</a:t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plátu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20925" y="468313"/>
            <a:ext cx="45751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Deformace souřadnicové sítě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TPS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6084" name="Picture 2" descr="http://www.virtual-anthropology.com/virtual-anthropology/images/GMM_g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798638"/>
            <a:ext cx="2857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Oval 3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8" name="Oval 4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9" name="Oval 5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0" name="Oval 6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1" name="Oval 7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679950" y="13652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2633705">
            <a:off x="4462463" y="976313"/>
            <a:ext cx="452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Oval 3"/>
          <p:cNvSpPr>
            <a:spLocks noChangeAspect="1" noChangeArrowheads="1"/>
          </p:cNvSpPr>
          <p:nvPr/>
        </p:nvSpPr>
        <p:spPr bwMode="auto">
          <a:xfrm>
            <a:off x="2495550" y="149860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2" name="Oval 4"/>
          <p:cNvSpPr>
            <a:spLocks noChangeAspect="1" noChangeArrowheads="1"/>
          </p:cNvSpPr>
          <p:nvPr/>
        </p:nvSpPr>
        <p:spPr bwMode="auto">
          <a:xfrm>
            <a:off x="2495550" y="553085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Oval 5"/>
          <p:cNvSpPr>
            <a:spLocks noChangeAspect="1" noChangeArrowheads="1"/>
          </p:cNvSpPr>
          <p:nvPr/>
        </p:nvSpPr>
        <p:spPr bwMode="auto">
          <a:xfrm>
            <a:off x="6530975" y="150336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4" name="Oval 6"/>
          <p:cNvSpPr>
            <a:spLocks noChangeAspect="1" noChangeArrowheads="1"/>
          </p:cNvSpPr>
          <p:nvPr/>
        </p:nvSpPr>
        <p:spPr bwMode="auto">
          <a:xfrm>
            <a:off x="4513263" y="14954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Oval 7"/>
          <p:cNvSpPr>
            <a:spLocks noChangeAspect="1" noChangeArrowheads="1"/>
          </p:cNvSpPr>
          <p:nvPr/>
        </p:nvSpPr>
        <p:spPr bwMode="auto">
          <a:xfrm>
            <a:off x="6527800" y="553243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Oval 4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Oval 5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Oval 6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Oval 7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Oval 8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679950" y="35623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2633705">
            <a:off x="4457700" y="5360988"/>
            <a:ext cx="452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79" name="Group 8"/>
          <p:cNvGrpSpPr>
            <a:grpSpLocks/>
          </p:cNvGrpSpPr>
          <p:nvPr/>
        </p:nvGrpSpPr>
        <p:grpSpPr bwMode="auto">
          <a:xfrm flipV="1">
            <a:off x="2509838" y="1204913"/>
            <a:ext cx="4165600" cy="4162425"/>
            <a:chOff x="1572" y="942"/>
            <a:chExt cx="2624" cy="2622"/>
          </a:xfrm>
        </p:grpSpPr>
        <p:sp>
          <p:nvSpPr>
            <p:cNvPr id="9219" name="Oval 3"/>
            <p:cNvSpPr>
              <a:spLocks noChangeAspect="1" noChangeArrowheads="1"/>
            </p:cNvSpPr>
            <p:nvPr/>
          </p:nvSpPr>
          <p:spPr bwMode="auto">
            <a:xfrm flipV="1">
              <a:off x="1572" y="94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0" name="Oval 4"/>
            <p:cNvSpPr>
              <a:spLocks noChangeAspect="1" noChangeArrowheads="1"/>
            </p:cNvSpPr>
            <p:nvPr/>
          </p:nvSpPr>
          <p:spPr bwMode="auto">
            <a:xfrm flipV="1">
              <a:off x="1572" y="348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1" name="Oval 5"/>
            <p:cNvSpPr>
              <a:spLocks noChangeAspect="1" noChangeArrowheads="1"/>
            </p:cNvSpPr>
            <p:nvPr/>
          </p:nvSpPr>
          <p:spPr bwMode="auto">
            <a:xfrm flipV="1">
              <a:off x="4114" y="947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2" name="Oval 6"/>
            <p:cNvSpPr>
              <a:spLocks noChangeAspect="1" noChangeArrowheads="1"/>
            </p:cNvSpPr>
            <p:nvPr/>
          </p:nvSpPr>
          <p:spPr bwMode="auto">
            <a:xfrm flipV="1">
              <a:off x="2843" y="942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3" name="Oval 7"/>
            <p:cNvSpPr>
              <a:spLocks noChangeAspect="1" noChangeArrowheads="1"/>
            </p:cNvSpPr>
            <p:nvPr/>
          </p:nvSpPr>
          <p:spPr bwMode="auto">
            <a:xfrm flipV="1">
              <a:off x="4112" y="3485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565150" y="2060575"/>
            <a:ext cx="78120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energie nutná k deformaci plátu =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deformační energie</a:t>
            </a:r>
            <a:r>
              <a:rPr lang="cs-CZ" sz="2400" b="0">
                <a:latin typeface="Arial" charset="0"/>
              </a:rPr>
              <a:t/>
            </a:r>
            <a:br>
              <a:rPr lang="cs-CZ" sz="2400" b="0">
                <a:latin typeface="Arial" charset="0"/>
              </a:rPr>
            </a:br>
            <a:r>
              <a:rPr lang="cs-CZ" sz="2400" b="0">
                <a:latin typeface="Arial" charset="0"/>
              </a:rPr>
              <a:t>  (bending energy)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odlišení afinní a neafinní změny tvaru</a:t>
            </a:r>
          </a:p>
          <a:p>
            <a:pPr eaLnBrk="0" hangingPunct="0"/>
            <a:endParaRPr lang="cs-CZ" sz="2400" b="0">
              <a:latin typeface="Arial" charset="0"/>
            </a:endParaRPr>
          </a:p>
          <a:p>
            <a:pPr eaLnBrk="0" hangingPunct="0"/>
            <a:r>
              <a:rPr lang="cs-CZ" sz="2400" b="0">
                <a:latin typeface="Arial" charset="0"/>
              </a:rPr>
              <a:t>projekce latentních kořenů deformační energie </a:t>
            </a:r>
          </a:p>
          <a:p>
            <a:pPr eaLnBrk="0" hangingPunct="0"/>
            <a:r>
              <a:rPr lang="cs-CZ" sz="2400" b="0">
                <a:latin typeface="Arial" charset="0"/>
              </a:rPr>
              <a:t>do jednotlivých os = </a:t>
            </a:r>
            <a:r>
              <a:rPr lang="cs-CZ" sz="2400" b="0">
                <a:solidFill>
                  <a:srgbClr val="EB0000"/>
                </a:solidFill>
                <a:latin typeface="Arial" charset="0"/>
              </a:rPr>
              <a:t>parciální deformace (partial warps)</a:t>
            </a:r>
          </a:p>
          <a:p>
            <a:pPr eaLnBrk="0" hangingPunct="0"/>
            <a:r>
              <a:rPr lang="cs-CZ" sz="2400" b="0">
                <a:latin typeface="Arial" charset="0"/>
              </a:rPr>
              <a:t> parciální deformace 0 </a:t>
            </a:r>
            <a:r>
              <a:rPr lang="en-US" sz="2400" b="0">
                <a:latin typeface="Arial" charset="0"/>
              </a:rPr>
              <a:t>~</a:t>
            </a:r>
            <a:r>
              <a:rPr lang="cs-CZ" sz="2400" b="0">
                <a:latin typeface="Arial" charset="0"/>
              </a:rPr>
              <a:t> uniformní složce</a:t>
            </a:r>
            <a:endParaRPr lang="en-US" sz="2400" b="0"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20925" y="468313"/>
            <a:ext cx="45751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Deformace souřadnicové sítě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TPS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350" y="1609725"/>
            <a:ext cx="7772400" cy="3429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kvalitativní znaky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epigenetické znaky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tradiční morfometrie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geometrická morfometrie</a:t>
            </a:r>
            <a:br>
              <a:rPr lang="cs-CZ" sz="2800" smtClean="0">
                <a:latin typeface="Arial" charset="0"/>
                <a:cs typeface="Arial" charset="0"/>
              </a:rPr>
            </a:br>
            <a:endParaRPr lang="cs-CZ" sz="280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smtClean="0">
                <a:latin typeface="Arial" charset="0"/>
                <a:cs typeface="Arial" charset="0"/>
              </a:rPr>
              <a:t>… a něco navíc</a:t>
            </a:r>
            <a:endParaRPr lang="cs-CZ" smtClean="0">
              <a:latin typeface="Arial" charset="0"/>
              <a:cs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11475" y="534988"/>
            <a:ext cx="31638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Analýza fenotypu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22"/>
          <p:cNvGrpSpPr>
            <a:grpSpLocks/>
          </p:cNvGrpSpPr>
          <p:nvPr/>
        </p:nvGrpSpPr>
        <p:grpSpPr bwMode="auto">
          <a:xfrm>
            <a:off x="4119563" y="1271588"/>
            <a:ext cx="584200" cy="4932362"/>
            <a:chOff x="2595" y="801"/>
            <a:chExt cx="368" cy="3107"/>
          </a:xfrm>
        </p:grpSpPr>
        <p:sp>
          <p:nvSpPr>
            <p:cNvPr id="32779" name="AutoShape 11"/>
            <p:cNvSpPr>
              <a:spLocks noChangeAspect="1" noChangeArrowheads="1"/>
            </p:cNvSpPr>
            <p:nvPr/>
          </p:nvSpPr>
          <p:spPr bwMode="auto">
            <a:xfrm rot="5400000">
              <a:off x="2666" y="730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80" name="AutoShape 12"/>
            <p:cNvSpPr>
              <a:spLocks noChangeAspect="1" noChangeArrowheads="1"/>
            </p:cNvSpPr>
            <p:nvPr/>
          </p:nvSpPr>
          <p:spPr bwMode="auto">
            <a:xfrm rot="-5400000">
              <a:off x="2666" y="3611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2228" name="TextovéPole 10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6"/>
          <p:cNvGrpSpPr>
            <a:grpSpLocks/>
          </p:cNvGrpSpPr>
          <p:nvPr/>
        </p:nvGrpSpPr>
        <p:grpSpPr bwMode="auto">
          <a:xfrm>
            <a:off x="2432050" y="1966913"/>
            <a:ext cx="3959225" cy="3595687"/>
            <a:chOff x="1532" y="1239"/>
            <a:chExt cx="2494" cy="2265"/>
          </a:xfrm>
        </p:grpSpPr>
        <p:pic>
          <p:nvPicPr>
            <p:cNvPr id="532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2" y="1528"/>
              <a:ext cx="2494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2" name="AutoShape 24"/>
            <p:cNvSpPr>
              <a:spLocks noChangeAspect="1" noChangeArrowheads="1"/>
            </p:cNvSpPr>
            <p:nvPr/>
          </p:nvSpPr>
          <p:spPr bwMode="auto">
            <a:xfrm rot="5400000">
              <a:off x="2666" y="116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93" name="AutoShape 25"/>
            <p:cNvSpPr>
              <a:spLocks noChangeAspect="1" noChangeArrowheads="1"/>
            </p:cNvSpPr>
            <p:nvPr/>
          </p:nvSpPr>
          <p:spPr bwMode="auto">
            <a:xfrm rot="-5400000">
              <a:off x="2666" y="320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3251" name="TextovéPole 10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5" name="Group 15"/>
          <p:cNvGrpSpPr>
            <a:grpSpLocks/>
          </p:cNvGrpSpPr>
          <p:nvPr/>
        </p:nvGrpSpPr>
        <p:grpSpPr bwMode="auto">
          <a:xfrm>
            <a:off x="1895475" y="1662113"/>
            <a:ext cx="4984750" cy="4141787"/>
            <a:chOff x="1194" y="1047"/>
            <a:chExt cx="3140" cy="2609"/>
          </a:xfrm>
        </p:grpSpPr>
        <p:sp>
          <p:nvSpPr>
            <p:cNvPr id="33808" name="AutoShape 16"/>
            <p:cNvSpPr>
              <a:spLocks noChangeAspect="1" noChangeArrowheads="1"/>
            </p:cNvSpPr>
            <p:nvPr/>
          </p:nvSpPr>
          <p:spPr bwMode="auto">
            <a:xfrm>
              <a:off x="4107" y="104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09" name="AutoShape 17"/>
            <p:cNvSpPr>
              <a:spLocks noChangeAspect="1" noChangeArrowheads="1"/>
            </p:cNvSpPr>
            <p:nvPr/>
          </p:nvSpPr>
          <p:spPr bwMode="auto">
            <a:xfrm flipH="1">
              <a:off x="1194" y="328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4276" name="TextovéPole 11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1882775"/>
            <a:ext cx="526097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9" name="Group 18"/>
          <p:cNvGrpSpPr>
            <a:grpSpLocks/>
          </p:cNvGrpSpPr>
          <p:nvPr/>
        </p:nvGrpSpPr>
        <p:grpSpPr bwMode="auto">
          <a:xfrm>
            <a:off x="1212850" y="1646238"/>
            <a:ext cx="6419850" cy="4140200"/>
            <a:chOff x="764" y="1037"/>
            <a:chExt cx="4044" cy="2608"/>
          </a:xfrm>
        </p:grpSpPr>
        <p:sp>
          <p:nvSpPr>
            <p:cNvPr id="33811" name="AutoShape 19"/>
            <p:cNvSpPr>
              <a:spLocks noChangeAspect="1" noChangeArrowheads="1"/>
            </p:cNvSpPr>
            <p:nvPr/>
          </p:nvSpPr>
          <p:spPr bwMode="auto">
            <a:xfrm>
              <a:off x="4581" y="103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AutoShape 20"/>
            <p:cNvSpPr>
              <a:spLocks noChangeAspect="1" noChangeArrowheads="1"/>
            </p:cNvSpPr>
            <p:nvPr/>
          </p:nvSpPr>
          <p:spPr bwMode="auto">
            <a:xfrm flipH="1">
              <a:off x="764" y="327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5300" name="TextovéPole 11"/>
          <p:cNvSpPr txBox="1">
            <a:spLocks noChangeArrowheads="1"/>
          </p:cNvSpPr>
          <p:nvPr/>
        </p:nvSpPr>
        <p:spPr bwMode="auto">
          <a:xfrm>
            <a:off x="2079625" y="327025"/>
            <a:ext cx="502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>
                <a:solidFill>
                  <a:srgbClr val="EB0000"/>
                </a:solidFill>
                <a:latin typeface="Arial" charset="0"/>
              </a:rPr>
              <a:t>Afinní (uniformní) změna tvaru</a:t>
            </a:r>
          </a:p>
        </p:txBody>
      </p:sp>
      <p:sp>
        <p:nvSpPr>
          <p:cNvPr id="55301" name="Text Box 21"/>
          <p:cNvSpPr txBox="1">
            <a:spLocks noChangeArrowheads="1"/>
          </p:cNvSpPr>
          <p:nvPr/>
        </p:nvSpPr>
        <p:spPr bwMode="auto">
          <a:xfrm>
            <a:off x="3651250" y="6064250"/>
            <a:ext cx="484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 rovnoběžky zůstávají rovnoběžné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ovéPole 5"/>
          <p:cNvSpPr txBox="1">
            <a:spLocks noChangeArrowheads="1"/>
          </p:cNvSpPr>
          <p:nvPr/>
        </p:nvSpPr>
        <p:spPr bwMode="auto">
          <a:xfrm>
            <a:off x="1730001" y="321330"/>
            <a:ext cx="5844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a</a:t>
            </a:r>
            <a:r>
              <a:rPr lang="cs-CZ" sz="2800" b="0" dirty="0" err="1" smtClean="0">
                <a:solidFill>
                  <a:srgbClr val="EB0000"/>
                </a:solidFill>
                <a:latin typeface="Arial" charset="0"/>
              </a:rPr>
              <a:t>finní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uniformní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863" y="1743075"/>
            <a:ext cx="3927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1"/>
          <p:cNvSpPr txBox="1">
            <a:spLocks noChangeArrowheads="1"/>
          </p:cNvSpPr>
          <p:nvPr/>
        </p:nvSpPr>
        <p:spPr bwMode="auto">
          <a:xfrm>
            <a:off x="3651250" y="6064250"/>
            <a:ext cx="5184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 rovnoběžky nezůstávají rovnoběžné</a:t>
            </a:r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1730001" y="321330"/>
            <a:ext cx="5844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a</a:t>
            </a:r>
            <a:r>
              <a:rPr lang="cs-CZ" sz="2800" b="0" dirty="0" err="1" smtClean="0">
                <a:solidFill>
                  <a:srgbClr val="EB0000"/>
                </a:solidFill>
                <a:latin typeface="Arial" charset="0"/>
              </a:rPr>
              <a:t>finní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 (</a:t>
            </a:r>
            <a:r>
              <a:rPr lang="en-US" sz="2800" b="0" dirty="0" smtClean="0">
                <a:solidFill>
                  <a:srgbClr val="EB0000"/>
                </a:solidFill>
                <a:latin typeface="Arial" charset="0"/>
              </a:rPr>
              <a:t>ne</a:t>
            </a:r>
            <a:r>
              <a:rPr lang="cs-CZ" sz="2800" b="0" dirty="0" smtClean="0">
                <a:solidFill>
                  <a:srgbClr val="EB0000"/>
                </a:solidFill>
                <a:latin typeface="Arial" charset="0"/>
              </a:rPr>
              <a:t>uniformní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) změna tvaru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635000"/>
            <a:ext cx="6829425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673850" y="811213"/>
            <a:ext cx="1144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0" i="1">
                <a:solidFill>
                  <a:srgbClr val="003399"/>
                </a:solidFill>
                <a:latin typeface="Arial" charset="0"/>
              </a:rPr>
              <a:t>Homo</a:t>
            </a:r>
            <a:endParaRPr lang="cs-CZ" sz="2800" b="0" i="1">
              <a:solidFill>
                <a:srgbClr val="0033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15925"/>
            <a:ext cx="6862763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2479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214438"/>
            <a:ext cx="8329612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043738" y="1447800"/>
            <a:ext cx="823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cs-CZ" sz="2800" b="0" i="1">
                <a:solidFill>
                  <a:srgbClr val="003399"/>
                </a:solidFill>
                <a:latin typeface="Arial" charset="0"/>
              </a:rPr>
              <a:t>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452438"/>
            <a:ext cx="76676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3651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 = </a:t>
            </a:r>
            <a:r>
              <a:rPr lang="cs-CZ" sz="2400" b="0" i="1">
                <a:latin typeface="Arial" charset="0"/>
              </a:rPr>
              <a:t>Homo</a:t>
            </a:r>
            <a:endParaRPr lang="cs-CZ" sz="24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http://www.softchalk.com/lessonchallenge09/lesson/genetics/Mendel_and_pea_plants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538" y="144463"/>
            <a:ext cx="32908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74675" y="1098550"/>
            <a:ext cx="7810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mendelovská dědičnost, 1- málo genů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mutace u </a:t>
            </a:r>
            <a:r>
              <a:rPr lang="cs-CZ" sz="2400" b="0" i="1">
                <a:latin typeface="Arial" charset="0"/>
              </a:rPr>
              <a:t>D. melanogaster</a:t>
            </a:r>
            <a:endParaRPr lang="cs-CZ" sz="2400" b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400" b="0">
                <a:latin typeface="Arial" charset="0"/>
              </a:rPr>
              <a:t>mutace </a:t>
            </a:r>
            <a:r>
              <a:rPr lang="cs-CZ" sz="2400" b="0" i="1">
                <a:latin typeface="Arial" charset="0"/>
              </a:rPr>
              <a:t>Hox</a:t>
            </a:r>
            <a:r>
              <a:rPr lang="cs-CZ" sz="2400" b="0">
                <a:latin typeface="Arial" charset="0"/>
              </a:rPr>
              <a:t> genů:</a:t>
            </a:r>
            <a:br>
              <a:rPr lang="cs-CZ" sz="2400" b="0">
                <a:latin typeface="Arial" charset="0"/>
              </a:rPr>
            </a:br>
            <a:r>
              <a:rPr lang="cs-CZ" sz="2400" b="0" i="1">
                <a:latin typeface="Arial" charset="0"/>
              </a:rPr>
              <a:t>Antennapedia</a:t>
            </a:r>
            <a:r>
              <a:rPr lang="cs-CZ" sz="2400" b="0">
                <a:latin typeface="Arial" charset="0"/>
              </a:rPr>
              <a:t>, </a:t>
            </a:r>
            <a:r>
              <a:rPr lang="cs-CZ" sz="2400" b="0" i="1">
                <a:latin typeface="Arial" charset="0"/>
              </a:rPr>
              <a:t>Ultrabithorax</a:t>
            </a:r>
            <a:endParaRPr lang="cs-CZ" sz="2400" b="0"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pic>
        <p:nvPicPr>
          <p:cNvPr id="49154" name="Picture 2" descr="http://www.scielo.br/img/revistas/isz/v98n3/a09fi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2762250"/>
            <a:ext cx="52482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4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58" name="AutoShape 6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0" name="AutoShape 8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2" name="AutoShape 10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6472238" y="3017838"/>
            <a:ext cx="2200275" cy="3546475"/>
            <a:chOff x="6472718" y="3018181"/>
            <a:chExt cx="2200133" cy="3546608"/>
          </a:xfrm>
        </p:grpSpPr>
        <p:pic>
          <p:nvPicPr>
            <p:cNvPr id="7179" name="Picture 12" descr="http://udel.edu/~mcdonald/statpix/antennaped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2718" y="3018181"/>
              <a:ext cx="2200133" cy="173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14" descr="http://biobabel.files.wordpress.com/2012/05/ubx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3351" y="4777483"/>
              <a:ext cx="2177764" cy="1787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452438"/>
            <a:ext cx="6704012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3"/>
          <p:cNvSpPr txBox="1">
            <a:spLocks noChangeArrowheads="1"/>
          </p:cNvSpPr>
          <p:nvPr/>
        </p:nvSpPr>
        <p:spPr bwMode="auto">
          <a:xfrm>
            <a:off x="4787900" y="5526088"/>
            <a:ext cx="33766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referenční objekt = </a:t>
            </a:r>
            <a:r>
              <a:rPr lang="cs-CZ" sz="2400" b="0" i="1">
                <a:latin typeface="Arial" charset="0"/>
              </a:rPr>
              <a:t>Pan</a:t>
            </a:r>
            <a:endParaRPr lang="cs-CZ" sz="24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968500"/>
            <a:ext cx="7412038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139825"/>
            <a:ext cx="6448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4"/>
          <p:cNvSpPr>
            <a:spLocks noChangeArrowheads="1"/>
          </p:cNvSpPr>
          <p:nvPr/>
        </p:nvSpPr>
        <p:spPr bwMode="auto">
          <a:xfrm rot="2299668">
            <a:off x="4062413" y="4171950"/>
            <a:ext cx="663575" cy="600075"/>
          </a:xfrm>
          <a:prstGeom prst="leftArrow">
            <a:avLst>
              <a:gd name="adj1" fmla="val 50000"/>
              <a:gd name="adj2" fmla="val 27646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3493" name="Group 7"/>
          <p:cNvGrpSpPr>
            <a:grpSpLocks/>
          </p:cNvGrpSpPr>
          <p:nvPr/>
        </p:nvGrpSpPr>
        <p:grpSpPr bwMode="auto">
          <a:xfrm>
            <a:off x="4046538" y="4132263"/>
            <a:ext cx="3667125" cy="1730375"/>
            <a:chOff x="2546" y="2146"/>
            <a:chExt cx="2310" cy="1090"/>
          </a:xfrm>
        </p:grpSpPr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2546" y="298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549275" y="271463"/>
            <a:ext cx="79533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vzorky: TPSRW (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Spline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Warps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5" name="Group 14"/>
          <p:cNvGrpSpPr>
            <a:grpSpLocks/>
          </p:cNvGrpSpPr>
          <p:nvPr/>
        </p:nvGrpSpPr>
        <p:grpSpPr bwMode="auto">
          <a:xfrm>
            <a:off x="487363" y="2754313"/>
            <a:ext cx="8032750" cy="1527175"/>
            <a:chOff x="307" y="1735"/>
            <a:chExt cx="5060" cy="962"/>
          </a:xfrm>
        </p:grpSpPr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>
              <a:off x="4956" y="1735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 flipH="1">
              <a:off x="307" y="2313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4516" name="Group 8"/>
          <p:cNvGrpSpPr>
            <a:grpSpLocks/>
          </p:cNvGrpSpPr>
          <p:nvPr/>
        </p:nvGrpSpPr>
        <p:grpSpPr bwMode="auto">
          <a:xfrm>
            <a:off x="2932113" y="3640138"/>
            <a:ext cx="4776787" cy="1854200"/>
            <a:chOff x="1847" y="2146"/>
            <a:chExt cx="3009" cy="1168"/>
          </a:xfrm>
        </p:grpSpPr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1847" y="3064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4903788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0" y="642938"/>
            <a:ext cx="4667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963" y="233363"/>
            <a:ext cx="6215062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89750" y="3640138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32113" y="5097463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2</a:t>
            </a: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4535488" y="2417763"/>
            <a:ext cx="652462" cy="609600"/>
          </a:xfrm>
          <a:prstGeom prst="rightArrow">
            <a:avLst>
              <a:gd name="adj1" fmla="val 50000"/>
              <a:gd name="adj2" fmla="val 26758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icrot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val 3"/>
          <p:cNvSpPr>
            <a:spLocks noChangeAspect="1" noChangeArrowheads="1"/>
          </p:cNvSpPr>
          <p:nvPr/>
        </p:nvSpPr>
        <p:spPr bwMode="auto">
          <a:xfrm>
            <a:off x="476250" y="3282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6" name="Oval 4"/>
          <p:cNvSpPr>
            <a:spLocks noChangeAspect="1" noChangeArrowheads="1"/>
          </p:cNvSpPr>
          <p:nvPr/>
        </p:nvSpPr>
        <p:spPr bwMode="auto">
          <a:xfrm>
            <a:off x="2635250" y="32385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7" name="Oval 5"/>
          <p:cNvSpPr>
            <a:spLocks noChangeAspect="1" noChangeArrowheads="1"/>
          </p:cNvSpPr>
          <p:nvPr/>
        </p:nvSpPr>
        <p:spPr bwMode="auto">
          <a:xfrm>
            <a:off x="5308600" y="32067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8" name="Oval 6"/>
          <p:cNvSpPr>
            <a:spLocks noChangeAspect="1" noChangeArrowheads="1"/>
          </p:cNvSpPr>
          <p:nvPr/>
        </p:nvSpPr>
        <p:spPr bwMode="auto">
          <a:xfrm>
            <a:off x="6635750" y="31623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9" name="Oval 7"/>
          <p:cNvSpPr>
            <a:spLocks noChangeAspect="1" noChangeArrowheads="1"/>
          </p:cNvSpPr>
          <p:nvPr/>
        </p:nvSpPr>
        <p:spPr bwMode="auto">
          <a:xfrm>
            <a:off x="8032750" y="31686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0" name="Oval 8"/>
          <p:cNvSpPr>
            <a:spLocks noChangeAspect="1" noChangeArrowheads="1"/>
          </p:cNvSpPr>
          <p:nvPr/>
        </p:nvSpPr>
        <p:spPr bwMode="auto">
          <a:xfrm>
            <a:off x="2098675" y="40100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1" name="Oval 9"/>
          <p:cNvSpPr>
            <a:spLocks noChangeAspect="1" noChangeArrowheads="1"/>
          </p:cNvSpPr>
          <p:nvPr/>
        </p:nvSpPr>
        <p:spPr bwMode="auto">
          <a:xfrm>
            <a:off x="2066925" y="2520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2" name="Oval 10"/>
          <p:cNvSpPr>
            <a:spLocks noChangeAspect="1" noChangeArrowheads="1"/>
          </p:cNvSpPr>
          <p:nvPr/>
        </p:nvSpPr>
        <p:spPr bwMode="auto">
          <a:xfrm>
            <a:off x="2724150" y="41878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3" name="Oval 11"/>
          <p:cNvSpPr>
            <a:spLocks noChangeAspect="1" noChangeArrowheads="1"/>
          </p:cNvSpPr>
          <p:nvPr/>
        </p:nvSpPr>
        <p:spPr bwMode="auto">
          <a:xfrm>
            <a:off x="2743200" y="2306638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4" name="Oval 12"/>
          <p:cNvSpPr>
            <a:spLocks noChangeAspect="1" noChangeArrowheads="1"/>
          </p:cNvSpPr>
          <p:nvPr/>
        </p:nvSpPr>
        <p:spPr bwMode="auto">
          <a:xfrm>
            <a:off x="3457575" y="39211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5" name="Oval 13"/>
          <p:cNvSpPr>
            <a:spLocks noChangeAspect="1" noChangeArrowheads="1"/>
          </p:cNvSpPr>
          <p:nvPr/>
        </p:nvSpPr>
        <p:spPr bwMode="auto">
          <a:xfrm>
            <a:off x="3438525" y="25400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6" name="Oval 14"/>
          <p:cNvSpPr>
            <a:spLocks noChangeAspect="1" noChangeArrowheads="1"/>
          </p:cNvSpPr>
          <p:nvPr/>
        </p:nvSpPr>
        <p:spPr bwMode="auto">
          <a:xfrm>
            <a:off x="5257800" y="54165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7" name="Oval 15"/>
          <p:cNvSpPr>
            <a:spLocks noChangeAspect="1" noChangeArrowheads="1"/>
          </p:cNvSpPr>
          <p:nvPr/>
        </p:nvSpPr>
        <p:spPr bwMode="auto">
          <a:xfrm>
            <a:off x="5076825" y="9588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8" name="Oval 16"/>
          <p:cNvSpPr>
            <a:spLocks noChangeAspect="1" noChangeArrowheads="1"/>
          </p:cNvSpPr>
          <p:nvPr/>
        </p:nvSpPr>
        <p:spPr bwMode="auto">
          <a:xfrm>
            <a:off x="7038975" y="49593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89" name="Oval 17"/>
          <p:cNvSpPr>
            <a:spLocks noChangeAspect="1" noChangeArrowheads="1"/>
          </p:cNvSpPr>
          <p:nvPr/>
        </p:nvSpPr>
        <p:spPr bwMode="auto">
          <a:xfrm>
            <a:off x="6943725" y="12922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3086" grpId="0" animBg="1"/>
      <p:bldP spid="3087" grpId="0" animBg="1"/>
      <p:bldP spid="3088" grpId="0" animBg="1"/>
      <p:bldP spid="308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8" descr="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Oval 3"/>
          <p:cNvSpPr>
            <a:spLocks noChangeAspect="1" noChangeArrowheads="1"/>
          </p:cNvSpPr>
          <p:nvPr/>
        </p:nvSpPr>
        <p:spPr bwMode="auto">
          <a:xfrm>
            <a:off x="476250" y="3282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" name="Oval 4"/>
          <p:cNvSpPr>
            <a:spLocks noChangeAspect="1" noChangeArrowheads="1"/>
          </p:cNvSpPr>
          <p:nvPr/>
        </p:nvSpPr>
        <p:spPr bwMode="auto">
          <a:xfrm>
            <a:off x="2824163" y="3224213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1" name="Oval 5"/>
          <p:cNvSpPr>
            <a:spLocks noChangeAspect="1" noChangeArrowheads="1"/>
          </p:cNvSpPr>
          <p:nvPr/>
        </p:nvSpPr>
        <p:spPr bwMode="auto">
          <a:xfrm>
            <a:off x="5308600" y="32067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2" name="Oval 6"/>
          <p:cNvSpPr>
            <a:spLocks noChangeAspect="1" noChangeArrowheads="1"/>
          </p:cNvSpPr>
          <p:nvPr/>
        </p:nvSpPr>
        <p:spPr bwMode="auto">
          <a:xfrm>
            <a:off x="6477000" y="3103563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3" name="Oval 7"/>
          <p:cNvSpPr>
            <a:spLocks noChangeAspect="1" noChangeArrowheads="1"/>
          </p:cNvSpPr>
          <p:nvPr/>
        </p:nvSpPr>
        <p:spPr bwMode="auto">
          <a:xfrm>
            <a:off x="8032750" y="31686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4" name="Oval 8"/>
          <p:cNvSpPr>
            <a:spLocks noChangeAspect="1" noChangeArrowheads="1"/>
          </p:cNvSpPr>
          <p:nvPr/>
        </p:nvSpPr>
        <p:spPr bwMode="auto">
          <a:xfrm>
            <a:off x="2098675" y="40100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5" name="Oval 9"/>
          <p:cNvSpPr>
            <a:spLocks noChangeAspect="1" noChangeArrowheads="1"/>
          </p:cNvSpPr>
          <p:nvPr/>
        </p:nvSpPr>
        <p:spPr bwMode="auto">
          <a:xfrm>
            <a:off x="2066925" y="25209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6" name="Oval 10"/>
          <p:cNvSpPr>
            <a:spLocks noChangeAspect="1" noChangeArrowheads="1"/>
          </p:cNvSpPr>
          <p:nvPr/>
        </p:nvSpPr>
        <p:spPr bwMode="auto">
          <a:xfrm>
            <a:off x="2724150" y="41878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7" name="Oval 11"/>
          <p:cNvSpPr>
            <a:spLocks noChangeAspect="1" noChangeArrowheads="1"/>
          </p:cNvSpPr>
          <p:nvPr/>
        </p:nvSpPr>
        <p:spPr bwMode="auto">
          <a:xfrm>
            <a:off x="2743200" y="2306638"/>
            <a:ext cx="203200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8" name="Oval 12"/>
          <p:cNvSpPr>
            <a:spLocks noChangeAspect="1" noChangeArrowheads="1"/>
          </p:cNvSpPr>
          <p:nvPr/>
        </p:nvSpPr>
        <p:spPr bwMode="auto">
          <a:xfrm>
            <a:off x="3457575" y="39211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9" name="Oval 13"/>
          <p:cNvSpPr>
            <a:spLocks noChangeAspect="1" noChangeArrowheads="1"/>
          </p:cNvSpPr>
          <p:nvPr/>
        </p:nvSpPr>
        <p:spPr bwMode="auto">
          <a:xfrm>
            <a:off x="3438525" y="254000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0" name="Oval 14"/>
          <p:cNvSpPr>
            <a:spLocks noChangeAspect="1" noChangeArrowheads="1"/>
          </p:cNvSpPr>
          <p:nvPr/>
        </p:nvSpPr>
        <p:spPr bwMode="auto">
          <a:xfrm>
            <a:off x="5257800" y="54165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1" name="Oval 15"/>
          <p:cNvSpPr>
            <a:spLocks noChangeAspect="1" noChangeArrowheads="1"/>
          </p:cNvSpPr>
          <p:nvPr/>
        </p:nvSpPr>
        <p:spPr bwMode="auto">
          <a:xfrm>
            <a:off x="5076825" y="9588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2" name="Oval 16"/>
          <p:cNvSpPr>
            <a:spLocks noChangeAspect="1" noChangeArrowheads="1"/>
          </p:cNvSpPr>
          <p:nvPr/>
        </p:nvSpPr>
        <p:spPr bwMode="auto">
          <a:xfrm>
            <a:off x="7038975" y="4959350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13" name="Oval 17"/>
          <p:cNvSpPr>
            <a:spLocks noChangeAspect="1" noChangeArrowheads="1"/>
          </p:cNvSpPr>
          <p:nvPr/>
        </p:nvSpPr>
        <p:spPr bwMode="auto">
          <a:xfrm>
            <a:off x="6943725" y="1292225"/>
            <a:ext cx="203200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icrotus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46075" y="5405438"/>
            <a:ext cx="8418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0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2"/>
              </a:rPr>
              <a:t>http://life.bio.sunysb.edu/morph/</a:t>
            </a:r>
            <a:endParaRPr lang="cs-CZ" sz="40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4513" y="595313"/>
            <a:ext cx="8280400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Software:</a:t>
            </a:r>
          </a:p>
          <a:p>
            <a:pPr eaLnBrk="0" hangingPunct="0">
              <a:defRPr/>
            </a:pPr>
            <a:endParaRPr lang="cs-CZ" sz="28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tpsDig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úprava obrázků, digitalizace bodů, měření rozměrů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tpsSplin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tpsRelw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Warps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tpsRegr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regrese na nezávislou proměnnou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tpsPLS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metoda parciálních nejmenších čtverců 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(např. korelace 2 sad bodů)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tpsSuper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deformace obrázků („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unwarping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“)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tpsTree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analýza tvarových změn podél větví fylogenetického</a:t>
            </a:r>
            <a:endParaRPr lang="cs-CZ" sz="24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 descr="http://www.flywings.org.uk/MorphoJ_page_files/MorphoJ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232" y="3441926"/>
            <a:ext cx="1905000" cy="201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2" descr="9.17.jpg"/>
          <p:cNvPicPr>
            <a:picLocks noChangeAspect="1"/>
          </p:cNvPicPr>
          <p:nvPr/>
        </p:nvPicPr>
        <p:blipFill>
          <a:blip r:embed="rId2" cstate="print"/>
          <a:srcRect l="1311" t="1868" r="1328"/>
          <a:stretch>
            <a:fillRect/>
          </a:stretch>
        </p:blipFill>
        <p:spPr bwMode="auto">
          <a:xfrm>
            <a:off x="244475" y="1366838"/>
            <a:ext cx="4214813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Obrázek 3" descr="9.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3128963"/>
            <a:ext cx="38100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455863" y="349250"/>
            <a:ext cx="3895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Morfometrie a fylogeneze</a:t>
            </a:r>
          </a:p>
        </p:txBody>
      </p:sp>
      <p:sp>
        <p:nvSpPr>
          <p:cNvPr id="70661" name="TextovéPole 11"/>
          <p:cNvSpPr txBox="1">
            <a:spLocks noChangeArrowheads="1"/>
          </p:cNvSpPr>
          <p:nvPr/>
        </p:nvSpPr>
        <p:spPr bwMode="auto">
          <a:xfrm>
            <a:off x="4613275" y="1417638"/>
            <a:ext cx="1216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tpsTree</a:t>
            </a:r>
          </a:p>
        </p:txBody>
      </p:sp>
      <p:sp>
        <p:nvSpPr>
          <p:cNvPr id="70662" name="TextovéPole 12"/>
          <p:cNvSpPr txBox="1">
            <a:spLocks noChangeArrowheads="1"/>
          </p:cNvSpPr>
          <p:nvPr/>
        </p:nvSpPr>
        <p:spPr bwMode="auto">
          <a:xfrm>
            <a:off x="5214938" y="2360613"/>
            <a:ext cx="377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mapování tvarových změn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273175" y="347663"/>
            <a:ext cx="63055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Metody založené na význačných bodech</a:t>
            </a:r>
          </a:p>
          <a:p>
            <a:pPr algn="ctr" eaLnBrk="0" hangingPunct="0">
              <a:defRPr/>
            </a:pPr>
            <a:r>
              <a:rPr lang="cs-CZ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bez landmarků – „sliding semilandmarks“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p:oleObj spid="_x0000_s71684" name="CorelDRAW" r:id="rId3" imgW="2729520" imgH="1378440" progId="">
              <p:embed/>
            </p:oleObj>
          </a:graphicData>
        </a:graphic>
      </p:graphicFrame>
      <p:sp>
        <p:nvSpPr>
          <p:cNvPr id="57348" name="Oval 4"/>
          <p:cNvSpPr>
            <a:spLocks noChangeAspect="1" noChangeArrowheads="1"/>
          </p:cNvSpPr>
          <p:nvPr/>
        </p:nvSpPr>
        <p:spPr bwMode="auto">
          <a:xfrm>
            <a:off x="1958975" y="2598738"/>
            <a:ext cx="396875" cy="396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1538288" y="2922588"/>
            <a:ext cx="454025" cy="473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2324100" y="2362200"/>
            <a:ext cx="400050" cy="2952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5938" y="1538288"/>
            <a:ext cx="4171950" cy="4208462"/>
            <a:chOff x="325" y="969"/>
            <a:chExt cx="2628" cy="2651"/>
          </a:xfrm>
        </p:grpSpPr>
        <p:sp>
          <p:nvSpPr>
            <p:cNvPr id="57352" name="Oval 8"/>
            <p:cNvSpPr>
              <a:spLocks noChangeAspect="1" noChangeArrowheads="1"/>
            </p:cNvSpPr>
            <p:nvPr/>
          </p:nvSpPr>
          <p:spPr bwMode="auto">
            <a:xfrm>
              <a:off x="2837" y="3504"/>
              <a:ext cx="116" cy="116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1689" name="Group 10"/>
            <p:cNvGrpSpPr>
              <a:grpSpLocks/>
            </p:cNvGrpSpPr>
            <p:nvPr/>
          </p:nvGrpSpPr>
          <p:grpSpPr bwMode="auto">
            <a:xfrm>
              <a:off x="325" y="969"/>
              <a:ext cx="2570" cy="2593"/>
              <a:chOff x="325" y="969"/>
              <a:chExt cx="2570" cy="2593"/>
            </a:xfrm>
          </p:grpSpPr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 flipH="1" flipV="1">
                <a:off x="1335" y="1755"/>
                <a:ext cx="1560" cy="180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V="1">
                <a:off x="325" y="969"/>
                <a:ext cx="1964" cy="1689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7838" y="1301750"/>
            <a:ext cx="8332787" cy="34210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mutace zbarvení: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kern="0" dirty="0">
                <a:latin typeface="Arial" pitchFamily="34" charset="0"/>
                <a:cs typeface="Arial" pitchFamily="34" charset="0"/>
              </a:rPr>
              <a:t>přástevník hluchavkový (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Callimorpha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dominula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), páskovka hajní (</a:t>
            </a:r>
            <a:r>
              <a:rPr lang="cs-CZ" sz="2000" b="0" i="1" kern="0" dirty="0">
                <a:latin typeface="Arial" pitchFamily="34" charset="0"/>
                <a:cs typeface="Arial" pitchFamily="34" charset="0"/>
              </a:rPr>
              <a:t>Cep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="0" i="1" kern="0" dirty="0" err="1">
                <a:latin typeface="Arial" pitchFamily="34" charset="0"/>
                <a:cs typeface="Arial" pitchFamily="34" charset="0"/>
              </a:rPr>
              <a:t>ea</a:t>
            </a:r>
            <a:r>
              <a:rPr lang="cs-CZ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kern="0" dirty="0" err="1">
                <a:latin typeface="Arial" pitchFamily="34" charset="0"/>
                <a:cs typeface="Arial" pitchFamily="34" charset="0"/>
              </a:rPr>
              <a:t>nemoralis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), krovky brouků</a:t>
            </a:r>
            <a:br>
              <a:rPr lang="cs-CZ" sz="2000" b="0" kern="0" dirty="0">
                <a:latin typeface="Arial" pitchFamily="34" charset="0"/>
                <a:cs typeface="Arial" pitchFamily="34" charset="0"/>
              </a:rPr>
            </a:br>
            <a:r>
              <a:rPr lang="en-US" sz="2000" b="0" kern="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u="sng" kern="0" dirty="0">
                <a:latin typeface="Arial" pitchFamily="34" charset="0"/>
                <a:cs typeface="Arial" pitchFamily="34" charset="0"/>
              </a:rPr>
              <a:t>savci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: asi 15 domácích a laboratorních druhů - kočka, myš, morče; kolčava, levhart, norek, kůň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cs-CZ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>
                <a:latin typeface="Arial" pitchFamily="34" charset="0"/>
                <a:cs typeface="Arial" pitchFamily="34" charset="0"/>
              </a:rPr>
              <a:t>pigmentová barviva: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eumelanin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phaeomelanin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, karoteny, 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400" b="0" kern="0" dirty="0">
                <a:latin typeface="Arial" pitchFamily="34" charset="0"/>
                <a:cs typeface="Arial" pitchFamily="34" charset="0"/>
              </a:rPr>
              <a:t>hemoglobin,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trichosiderin</a:t>
            </a:r>
            <a:endParaRPr lang="cs-CZ" sz="2800" b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2" descr="Callimorpha dominula - přástevník hluchavko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038" y="0"/>
            <a:ext cx="24653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epaea nemoralis - páskovka haj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88" y="2967038"/>
            <a:ext cx="2384425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www.vivarium.cz/Image/Savci/Zvirata/morc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716463"/>
            <a:ext cx="254317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http://4.bp.blogspot.com/-hGrfB8jGHYY/TgLC9U1OxbI/AAAAAAAAAkk/uIeGa5mLMXY/s400/IMG_6370.JPG"/>
          <p:cNvPicPr>
            <a:picLocks noChangeAspect="1" noChangeArrowheads="1"/>
          </p:cNvPicPr>
          <p:nvPr/>
        </p:nvPicPr>
        <p:blipFill>
          <a:blip r:embed="rId5" cstate="print"/>
          <a:srcRect l="11060" t="20190" r="31512" b="20763"/>
          <a:stretch>
            <a:fillRect/>
          </a:stretch>
        </p:blipFill>
        <p:spPr bwMode="auto">
          <a:xfrm>
            <a:off x="3697288" y="3214688"/>
            <a:ext cx="21939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http://www.chovatelka.cz/system/files/photos/2001/images/original.jpg?13220755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75" y="3265488"/>
            <a:ext cx="25066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5" y="2984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00038"/>
            <a:ext cx="42481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715963" y="4943475"/>
            <a:ext cx="2490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Bookstein et al.,</a:t>
            </a:r>
          </a:p>
          <a:p>
            <a:pPr eaLnBrk="0" hangingPunct="0"/>
            <a:r>
              <a:rPr lang="cs-CZ" sz="2000" b="0">
                <a:latin typeface="Arial" charset="0"/>
              </a:rPr>
              <a:t>Anat. Record (1999)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811" y="31178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813" y="298450"/>
            <a:ext cx="3402012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056" y="141514"/>
            <a:ext cx="378092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233261" y="1039132"/>
            <a:ext cx="6667500" cy="4267200"/>
            <a:chOff x="1233261" y="1039132"/>
            <a:chExt cx="6667500" cy="4267200"/>
          </a:xfrm>
        </p:grpSpPr>
        <p:pic>
          <p:nvPicPr>
            <p:cNvPr id="117762" name="Picture 2" descr="http://www.redwoods.edu/Instruct/AGarwin/images/craniallandmarkslateral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261" y="1039132"/>
              <a:ext cx="6667500" cy="4267200"/>
            </a:xfrm>
            <a:prstGeom prst="rect">
              <a:avLst/>
            </a:prstGeom>
            <a:noFill/>
          </p:spPr>
        </p:pic>
        <p:sp>
          <p:nvSpPr>
            <p:cNvPr id="3" name="Elipsa 2"/>
            <p:cNvSpPr>
              <a:spLocks noChangeAspect="1"/>
            </p:cNvSpPr>
            <p:nvPr/>
          </p:nvSpPr>
          <p:spPr bwMode="auto">
            <a:xfrm>
              <a:off x="4075000" y="3768499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5332300" y="3773261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reas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988" y="4108450"/>
            <a:ext cx="3871912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" y="1520825"/>
            <a:ext cx="3581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154113" y="982663"/>
            <a:ext cx="224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corpus callosum</a:t>
            </a: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017713" y="1419225"/>
            <a:ext cx="409575" cy="1435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7334250" y="1585913"/>
            <a:ext cx="1141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i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splenium</a:t>
            </a:r>
          </a:p>
        </p:txBody>
      </p:sp>
      <p:pic>
        <p:nvPicPr>
          <p:cNvPr id="74759" name="Picture 12" descr="crease2"/>
          <p:cNvPicPr>
            <a:picLocks noChangeAspect="1" noChangeArrowheads="1"/>
          </p:cNvPicPr>
          <p:nvPr/>
        </p:nvPicPr>
        <p:blipFill>
          <a:blip r:embed="rId4" cstate="print"/>
          <a:srcRect r="2695"/>
          <a:stretch>
            <a:fillRect/>
          </a:stretch>
        </p:blipFill>
        <p:spPr bwMode="auto">
          <a:xfrm>
            <a:off x="4708525" y="241300"/>
            <a:ext cx="3798888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TextovéPole 10"/>
          <p:cNvSpPr txBox="1">
            <a:spLocks noChangeArrowheads="1"/>
          </p:cNvSpPr>
          <p:nvPr/>
        </p:nvSpPr>
        <p:spPr bwMode="auto">
          <a:xfrm>
            <a:off x="4294188" y="257175"/>
            <a:ext cx="954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crease</a:t>
            </a:r>
          </a:p>
        </p:txBody>
      </p:sp>
      <p:cxnSp>
        <p:nvCxnSpPr>
          <p:cNvPr id="74761" name="Přímá spojovací šipka 12"/>
          <p:cNvCxnSpPr>
            <a:cxnSpLocks noChangeShapeType="1"/>
          </p:cNvCxnSpPr>
          <p:nvPr/>
        </p:nvCxnSpPr>
        <p:spPr bwMode="auto">
          <a:xfrm>
            <a:off x="5353050" y="544513"/>
            <a:ext cx="1858963" cy="360362"/>
          </a:xfrm>
          <a:prstGeom prst="straightConnector1">
            <a:avLst/>
          </a:prstGeom>
          <a:noFill/>
          <a:ln w="38100" algn="ctr">
            <a:solidFill>
              <a:srgbClr val="EB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38.media.tumblr.com/407876e87b323fb462fc358fb659f7a0/tumblr_n3qyuoyjB41r46foa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31" y="192541"/>
            <a:ext cx="7553325" cy="2571751"/>
          </a:xfrm>
          <a:prstGeom prst="rect">
            <a:avLst/>
          </a:prstGeom>
          <a:noFill/>
        </p:spPr>
      </p:pic>
      <p:pic>
        <p:nvPicPr>
          <p:cNvPr id="108548" name="Picture 4" descr="http://40.media.tumblr.com/afc72807c1db7dc44ae5b05414789b20/tumblr_n3qyuoyjB41r46foao3_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47" y="3912960"/>
            <a:ext cx="4762500" cy="2038350"/>
          </a:xfrm>
          <a:prstGeom prst="rect">
            <a:avLst/>
          </a:prstGeom>
          <a:noFill/>
        </p:spPr>
      </p:pic>
      <p:pic>
        <p:nvPicPr>
          <p:cNvPr id="5" name="Picture 10" descr="https://encrypted-tbn2.gstatic.com/images?q=tbn:ANd9GcSjf-wNfmNE0tlSGfMSIs6dK8C14XjH1rTPRZ3_4b1txaGTrA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0113" y="3344562"/>
            <a:ext cx="3582904" cy="205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9395" y="1015068"/>
            <a:ext cx="6236043" cy="268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38897" y="313038"/>
            <a:ext cx="2849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Velemínská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, Živa 2016: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Přímá spojovací šipka 4"/>
          <p:cNvCxnSpPr/>
          <p:nvPr/>
        </p:nvCxnSpPr>
        <p:spPr bwMode="auto">
          <a:xfrm flipH="1">
            <a:off x="6782461" y="2164360"/>
            <a:ext cx="616629" cy="4996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B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ovéPole 5"/>
          <p:cNvSpPr txBox="1"/>
          <p:nvPr/>
        </p:nvSpPr>
        <p:spPr>
          <a:xfrm>
            <a:off x="4125068" y="259775"/>
            <a:ext cx="381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0" dirty="0" smtClean="0">
                <a:latin typeface="Arial" pitchFamily="34" charset="0"/>
                <a:cs typeface="Arial" pitchFamily="34" charset="0"/>
              </a:rPr>
              <a:t>oblasti rozdílů pacientů s rozštěpem rtu </a:t>
            </a:r>
          </a:p>
          <a:p>
            <a:pPr algn="ctr"/>
            <a:r>
              <a:rPr lang="cs-CZ" sz="1600" b="0" dirty="0" smtClean="0">
                <a:latin typeface="Arial" pitchFamily="34" charset="0"/>
                <a:cs typeface="Arial" pitchFamily="34" charset="0"/>
              </a:rPr>
              <a:t>od kontrolního souboru</a:t>
            </a:r>
            <a:endParaRPr lang="cs-CZ" sz="16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 bwMode="auto">
          <a:xfrm flipH="1">
            <a:off x="2973859" y="675503"/>
            <a:ext cx="1054444" cy="8979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B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ovéPole 8"/>
          <p:cNvSpPr txBox="1"/>
          <p:nvPr/>
        </p:nvSpPr>
        <p:spPr>
          <a:xfrm>
            <a:off x="7465723" y="1930583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signif</a:t>
            </a:r>
            <a:r>
              <a:rPr lang="cs-CZ" sz="1600" b="0" dirty="0" smtClean="0">
                <a:latin typeface="Arial" pitchFamily="34" charset="0"/>
                <a:cs typeface="Arial" pitchFamily="34" charset="0"/>
              </a:rPr>
              <a:t>. rozdíl</a:t>
            </a:r>
            <a:endParaRPr lang="cs-CZ" sz="16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135" y="3791824"/>
            <a:ext cx="6231732" cy="271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 bwMode="auto">
          <a:xfrm>
            <a:off x="1501629" y="4874004"/>
            <a:ext cx="679509" cy="2432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B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ovéPole 12"/>
          <p:cNvSpPr txBox="1"/>
          <p:nvPr/>
        </p:nvSpPr>
        <p:spPr>
          <a:xfrm>
            <a:off x="281551" y="4448678"/>
            <a:ext cx="1406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prům</a:t>
            </a:r>
            <a:r>
              <a:rPr lang="cs-CZ" sz="1600" b="0" dirty="0" smtClean="0">
                <a:latin typeface="Arial" pitchFamily="34" charset="0"/>
                <a:cs typeface="Arial" pitchFamily="34" charset="0"/>
              </a:rPr>
              <a:t>. ženský</a:t>
            </a:r>
          </a:p>
          <a:p>
            <a:pPr algn="ctr"/>
            <a:r>
              <a:rPr lang="cs-CZ" sz="1600" b="0" dirty="0" smtClean="0">
                <a:latin typeface="Arial" pitchFamily="34" charset="0"/>
                <a:cs typeface="Arial" pitchFamily="34" charset="0"/>
              </a:rPr>
              <a:t>obličej</a:t>
            </a:r>
            <a:endParaRPr lang="cs-CZ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35740" y="3678290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0" dirty="0" err="1" smtClean="0">
                <a:latin typeface="Arial" pitchFamily="34" charset="0"/>
                <a:cs typeface="Arial" pitchFamily="34" charset="0"/>
              </a:rPr>
              <a:t>prům</a:t>
            </a:r>
            <a:r>
              <a:rPr lang="cs-CZ" sz="1600" b="0" dirty="0" smtClean="0">
                <a:latin typeface="Arial" pitchFamily="34" charset="0"/>
                <a:cs typeface="Arial" pitchFamily="34" charset="0"/>
              </a:rPr>
              <a:t>. mužský</a:t>
            </a:r>
          </a:p>
          <a:p>
            <a:pPr algn="ctr"/>
            <a:r>
              <a:rPr lang="cs-CZ" sz="1600" b="0" dirty="0" smtClean="0">
                <a:latin typeface="Arial" pitchFamily="34" charset="0"/>
                <a:cs typeface="Arial" pitchFamily="34" charset="0"/>
              </a:rPr>
              <a:t>obličej</a:t>
            </a:r>
            <a:endParaRPr lang="cs-CZ" sz="16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 bwMode="auto">
          <a:xfrm flipH="1">
            <a:off x="6716748" y="4110606"/>
            <a:ext cx="1059846" cy="2325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B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Skupina 21"/>
          <p:cNvGrpSpPr/>
          <p:nvPr/>
        </p:nvGrpSpPr>
        <p:grpSpPr>
          <a:xfrm>
            <a:off x="7556206" y="5368954"/>
            <a:ext cx="1154482" cy="451523"/>
            <a:chOff x="182283" y="5368954"/>
            <a:chExt cx="1154482" cy="451523"/>
          </a:xfrm>
        </p:grpSpPr>
        <p:sp>
          <p:nvSpPr>
            <p:cNvPr id="17" name="Obdélník 16"/>
            <p:cNvSpPr/>
            <p:nvPr/>
          </p:nvSpPr>
          <p:spPr bwMode="auto">
            <a:xfrm>
              <a:off x="587230" y="5368954"/>
              <a:ext cx="268447" cy="167780"/>
            </a:xfrm>
            <a:prstGeom prst="rect">
              <a:avLst/>
            </a:prstGeom>
            <a:solidFill>
              <a:srgbClr val="3333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82283" y="5481923"/>
              <a:ext cx="11544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600" b="0" dirty="0" smtClean="0">
                  <a:latin typeface="Arial" pitchFamily="34" charset="0"/>
                  <a:cs typeface="Arial" pitchFamily="34" charset="0"/>
                </a:rPr>
                <a:t>ženský rys</a:t>
              </a: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503340" y="1048624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4 roky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63461" y="381839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20 let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7562305" y="5907248"/>
            <a:ext cx="1212191" cy="451523"/>
            <a:chOff x="153428" y="5368954"/>
            <a:chExt cx="1212191" cy="451523"/>
          </a:xfrm>
        </p:grpSpPr>
        <p:sp>
          <p:nvSpPr>
            <p:cNvPr id="24" name="Obdélník 23"/>
            <p:cNvSpPr/>
            <p:nvPr/>
          </p:nvSpPr>
          <p:spPr bwMode="auto">
            <a:xfrm>
              <a:off x="587230" y="5368954"/>
              <a:ext cx="268447" cy="167780"/>
            </a:xfrm>
            <a:prstGeom prst="rect">
              <a:avLst/>
            </a:prstGeom>
            <a:solidFill>
              <a:srgbClr val="EB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53428" y="5481923"/>
              <a:ext cx="12121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600" b="0" dirty="0" smtClean="0">
                  <a:latin typeface="Arial" pitchFamily="34" charset="0"/>
                  <a:cs typeface="Arial" pitchFamily="34" charset="0"/>
                </a:rPr>
                <a:t>mužský rys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921" y="1017543"/>
            <a:ext cx="6179718" cy="518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38897" y="313038"/>
            <a:ext cx="4989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Velemínská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, Živa 2016: umělé „zestárnutí“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3719" y="141673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ženy: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09600" y="3760402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muži: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9600" y="2327018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29 let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97243" y="4736586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23 let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77265" y="971894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70 let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810898" y="5968142"/>
            <a:ext cx="8114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70 let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898291" y="6190564"/>
            <a:ext cx="314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výraznější změny u mužů!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638" y="1421672"/>
            <a:ext cx="8045358" cy="442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38897" y="313038"/>
            <a:ext cx="6157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Velemínská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, Živa 2016: CT a tloušťka měkkých tkání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4" descr="9.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1220788"/>
            <a:ext cx="4165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9.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3694113"/>
            <a:ext cx="570388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9.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050" y="1304925"/>
            <a:ext cx="34655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455863" y="307975"/>
            <a:ext cx="38814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Komparativní analýza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7" descr="9.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938" y="2520950"/>
            <a:ext cx="2643187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9.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725" y="2157413"/>
            <a:ext cx="38227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455863" y="307975"/>
            <a:ext cx="38814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Komparativní analýza</a:t>
            </a:r>
          </a:p>
        </p:txBody>
      </p:sp>
      <p:sp>
        <p:nvSpPr>
          <p:cNvPr id="77829" name="TextovéPole 11"/>
          <p:cNvSpPr txBox="1">
            <a:spLocks noChangeArrowheads="1"/>
          </p:cNvSpPr>
          <p:nvPr/>
        </p:nvSpPr>
        <p:spPr bwMode="auto">
          <a:xfrm>
            <a:off x="627063" y="1150938"/>
            <a:ext cx="6264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fylogenetická korelace (phylogenetic inertia)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2608263" y="5489575"/>
            <a:ext cx="617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Nezávislé kontrasty (independent contrasts)</a:t>
            </a:r>
          </a:p>
        </p:txBody>
      </p:sp>
      <p:sp>
        <p:nvSpPr>
          <p:cNvPr id="77831" name="TextovéPole 13"/>
          <p:cNvSpPr txBox="1">
            <a:spLocks noChangeArrowheads="1"/>
          </p:cNvSpPr>
          <p:nvPr/>
        </p:nvSpPr>
        <p:spPr bwMode="auto">
          <a:xfrm>
            <a:off x="2516188" y="4600575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2n(n-1)</a:t>
            </a:r>
            <a:r>
              <a:rPr lang="en-US" sz="2000" b="0">
                <a:latin typeface="Arial" charset="0"/>
              </a:rPr>
              <a:t> &gt; n (!)</a:t>
            </a:r>
            <a:endParaRPr lang="cs-CZ" sz="2000" b="0">
              <a:latin typeface="Arial" charset="0"/>
            </a:endParaRP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3800475" y="5962650"/>
            <a:ext cx="408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předpoklad: Brownův pohyb!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477838" y="966788"/>
            <a:ext cx="833278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hlavní alelické série: </a:t>
            </a:r>
          </a:p>
          <a:p>
            <a:pPr eaLnBrk="0" hangingPunct="0">
              <a:lnSpc>
                <a:spcPct val="90000"/>
              </a:lnSpc>
            </a:pPr>
            <a:endParaRPr lang="cs-CZ" sz="2400" b="0">
              <a:latin typeface="Arial" charset="0"/>
            </a:endParaRP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A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agouti</a:t>
            </a:r>
            <a:r>
              <a:rPr lang="cs-CZ" sz="2000" b="0">
                <a:latin typeface="Arial" charset="0"/>
              </a:rPr>
              <a:t> (podélná struktura zbarvení chlupu)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B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brown</a:t>
            </a:r>
            <a:r>
              <a:rPr lang="cs-CZ" sz="2000" b="0">
                <a:latin typeface="Arial" charset="0"/>
              </a:rPr>
              <a:t> (proteinová složka pigmentových granulí)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C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albino</a:t>
            </a:r>
            <a:r>
              <a:rPr lang="cs-CZ" sz="2000" b="0">
                <a:latin typeface="Arial" charset="0"/>
              </a:rPr>
              <a:t> (snížení počtu pigmentových skvrn)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D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dilute</a:t>
            </a:r>
            <a:r>
              <a:rPr lang="cs-CZ" sz="2000" b="0">
                <a:latin typeface="Arial" charset="0"/>
              </a:rPr>
              <a:t> (shlukování pigmentových skvrn)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cs-CZ" sz="2000" b="0" i="1">
                <a:latin typeface="Arial" charset="0"/>
              </a:rPr>
              <a:t>E</a:t>
            </a:r>
            <a:r>
              <a:rPr lang="cs-CZ" sz="2000" b="0">
                <a:latin typeface="Arial" charset="0"/>
              </a:rPr>
              <a:t> = </a:t>
            </a:r>
            <a:r>
              <a:rPr lang="cs-CZ" sz="2000" b="0" i="1">
                <a:latin typeface="Arial" charset="0"/>
              </a:rPr>
              <a:t>extension</a:t>
            </a:r>
            <a:r>
              <a:rPr lang="cs-CZ" sz="2000" b="0">
                <a:latin typeface="Arial" charset="0"/>
              </a:rPr>
              <a:t> (změny množství eumelaninu)</a:t>
            </a:r>
            <a:br>
              <a:rPr lang="cs-CZ" sz="2000" b="0">
                <a:latin typeface="Arial" charset="0"/>
              </a:rPr>
            </a:br>
            <a:r>
              <a:rPr lang="cs-CZ" sz="2000" b="0">
                <a:latin typeface="Arial" charset="0"/>
              </a:rPr>
              <a:t/>
            </a:r>
            <a:br>
              <a:rPr lang="cs-CZ" sz="2000" b="0">
                <a:latin typeface="Arial" charset="0"/>
              </a:rPr>
            </a:br>
            <a:r>
              <a:rPr lang="cs-CZ" sz="2000" b="0">
                <a:latin typeface="Arial" charset="0"/>
              </a:rPr>
              <a:t/>
            </a:r>
            <a:br>
              <a:rPr lang="cs-CZ" sz="2000" b="0">
                <a:latin typeface="Arial" charset="0"/>
              </a:rPr>
            </a:br>
            <a:endParaRPr lang="cs-CZ" sz="2000" b="0">
              <a:latin typeface="Arial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b="13075"/>
          <a:stretch>
            <a:fillRect/>
          </a:stretch>
        </p:blipFill>
        <p:spPr bwMode="auto">
          <a:xfrm>
            <a:off x="3130550" y="4162425"/>
            <a:ext cx="29321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ovéPole 4"/>
          <p:cNvSpPr txBox="1">
            <a:spLocks noChangeArrowheads="1"/>
          </p:cNvSpPr>
          <p:nvPr/>
        </p:nvSpPr>
        <p:spPr bwMode="auto">
          <a:xfrm>
            <a:off x="3108325" y="6135688"/>
            <a:ext cx="4024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DBA =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d</a:t>
            </a:r>
            <a:r>
              <a:rPr lang="cs-CZ" sz="2000" b="0">
                <a:latin typeface="Arial" charset="0"/>
              </a:rPr>
              <a:t>ilute –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b</a:t>
            </a:r>
            <a:r>
              <a:rPr lang="cs-CZ" sz="2000" b="0">
                <a:latin typeface="Arial" charset="0"/>
              </a:rPr>
              <a:t>rown - non-</a:t>
            </a:r>
            <a:r>
              <a:rPr lang="en-US" sz="2000" b="0" i="1">
                <a:solidFill>
                  <a:srgbClr val="003399"/>
                </a:solidFill>
                <a:latin typeface="Arial" charset="0"/>
              </a:rPr>
              <a:t>a</a:t>
            </a:r>
            <a:r>
              <a:rPr lang="cs-CZ" sz="2000" b="0">
                <a:latin typeface="Arial" charset="0"/>
              </a:rPr>
              <a:t>gouti</a:t>
            </a:r>
          </a:p>
        </p:txBody>
      </p:sp>
      <p:pic>
        <p:nvPicPr>
          <p:cNvPr id="9222" name="Picture 3" descr="musculus"/>
          <p:cNvPicPr>
            <a:picLocks noChangeAspect="1" noChangeArrowheads="1"/>
          </p:cNvPicPr>
          <p:nvPr/>
        </p:nvPicPr>
        <p:blipFill>
          <a:blip r:embed="rId3" cstate="print"/>
          <a:srcRect r="6343"/>
          <a:stretch>
            <a:fillRect/>
          </a:stretch>
        </p:blipFill>
        <p:spPr bwMode="auto">
          <a:xfrm>
            <a:off x="6734175" y="968375"/>
            <a:ext cx="2065338" cy="1846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3" name="Picture 2" descr="http://images.sciencedaily.com/2008/08/080815140250-large.jpg"/>
          <p:cNvPicPr>
            <a:picLocks noChangeAspect="1" noChangeArrowheads="1"/>
          </p:cNvPicPr>
          <p:nvPr/>
        </p:nvPicPr>
        <p:blipFill>
          <a:blip r:embed="rId4" cstate="print"/>
          <a:srcRect l="25104" t="16891" r="11275" b="16422"/>
          <a:stretch>
            <a:fillRect/>
          </a:stretch>
        </p:blipFill>
        <p:spPr bwMode="auto">
          <a:xfrm>
            <a:off x="6292850" y="3603625"/>
            <a:ext cx="26797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Obrázek 9" descr="merl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38" y="3568700"/>
            <a:ext cx="234156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ovéPole 10"/>
          <p:cNvSpPr txBox="1">
            <a:spLocks noChangeArrowheads="1"/>
          </p:cNvSpPr>
          <p:nvPr/>
        </p:nvSpPr>
        <p:spPr bwMode="auto">
          <a:xfrm>
            <a:off x="477838" y="6135688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dilute</a:t>
            </a:r>
          </a:p>
        </p:txBody>
      </p:sp>
      <p:sp>
        <p:nvSpPr>
          <p:cNvPr id="9226" name="TextovéPole 11"/>
          <p:cNvSpPr txBox="1">
            <a:spLocks noChangeArrowheads="1"/>
          </p:cNvSpPr>
          <p:nvPr/>
        </p:nvSpPr>
        <p:spPr bwMode="auto">
          <a:xfrm>
            <a:off x="7708900" y="5470525"/>
            <a:ext cx="869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albino</a:t>
            </a:r>
          </a:p>
        </p:txBody>
      </p:sp>
      <p:sp>
        <p:nvSpPr>
          <p:cNvPr id="9227" name="TextovéPole 12"/>
          <p:cNvSpPr txBox="1">
            <a:spLocks noChangeArrowheads="1"/>
          </p:cNvSpPr>
          <p:nvPr/>
        </p:nvSpPr>
        <p:spPr bwMode="auto">
          <a:xfrm>
            <a:off x="7848600" y="2824163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agouti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2" descr="9.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857375"/>
            <a:ext cx="4992688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Obrázek 3" descr="9.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275" y="1828800"/>
            <a:ext cx="326866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ovéPole 4"/>
          <p:cNvSpPr txBox="1">
            <a:spLocks noChangeArrowheads="1"/>
          </p:cNvSpPr>
          <p:nvPr/>
        </p:nvSpPr>
        <p:spPr bwMode="auto">
          <a:xfrm>
            <a:off x="2455863" y="349250"/>
            <a:ext cx="3576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Model Brownova pohybu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/>
          <p:cNvSpPr txBox="1">
            <a:spLocks noChangeArrowheads="1"/>
          </p:cNvSpPr>
          <p:nvPr/>
        </p:nvSpPr>
        <p:spPr bwMode="auto">
          <a:xfrm>
            <a:off x="2455863" y="349250"/>
            <a:ext cx="415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Ornstein-Uhlenbeckův model</a:t>
            </a:r>
          </a:p>
        </p:txBody>
      </p:sp>
      <p:pic>
        <p:nvPicPr>
          <p:cNvPr id="79875" name="Obrázek 5" descr="9.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50" y="1289050"/>
            <a:ext cx="59563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136650" y="234950"/>
            <a:ext cx="32035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Kvalitativní znaky</a:t>
            </a:r>
          </a:p>
        </p:txBody>
      </p:sp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477838" y="1085850"/>
            <a:ext cx="8332787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hlavní alelické série: </a:t>
            </a:r>
          </a:p>
          <a:p>
            <a:pPr lvl="1" eaLnBrk="0" hangingPunct="0">
              <a:lnSpc>
                <a:spcPct val="90000"/>
              </a:lnSpc>
            </a:pPr>
            <a:endParaRPr lang="cs-CZ" sz="2000" b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cs-CZ" sz="2400" b="0">
                <a:latin typeface="Arial" charset="0"/>
              </a:rPr>
              <a:t>kočka domácí: </a:t>
            </a:r>
            <a:r>
              <a:rPr lang="cs-CZ" sz="2000" b="0" i="1">
                <a:latin typeface="Arial" charset="0"/>
              </a:rPr>
              <a:t>A-agouti, T-tabby, B-brown, </a:t>
            </a:r>
          </a:p>
          <a:p>
            <a:pPr eaLnBrk="0" hangingPunct="0">
              <a:lnSpc>
                <a:spcPct val="90000"/>
              </a:lnSpc>
            </a:pPr>
            <a:r>
              <a:rPr lang="cs-CZ" sz="2000" b="0" i="1">
                <a:latin typeface="Arial" charset="0"/>
              </a:rPr>
              <a:t>O-orange, S-white spotting, W-white, L-long hairs</a:t>
            </a:r>
            <a:endParaRPr lang="cs-CZ" sz="2400" b="0">
              <a:latin typeface="Arial" charset="0"/>
            </a:endParaRPr>
          </a:p>
        </p:txBody>
      </p:sp>
      <p:pic>
        <p:nvPicPr>
          <p:cNvPr id="10244" name="Picture 4" descr="http://4.bp.blogspot.com/_cOYt1cVgkNw/S8TUZeKsoSI/AAAAAAAAABY/_thmaLA31YQ/s1600/normal_whiskas_cat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3840163"/>
            <a:ext cx="31924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http://loyalsnowclan.webs.com/Cinderc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5" y="681038"/>
            <a:ext cx="238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http://i3.squidoocdn.com/resize/squidoo_images/250/draft_lens2340444module13089432photo_1229573686black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550" y="4265613"/>
            <a:ext cx="19129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 descr="http://i2.squidoocdn.com/resize/squidoo_images/250/draft_lens2340444module13275619photo_1230904300orangec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275" y="3448050"/>
            <a:ext cx="21653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2" descr="http://i2.squidoocdn.com/resize/squidoo_images/250/draft_lens2340444module13089240photo_1229572704whitec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863" y="2525713"/>
            <a:ext cx="21637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1162</Words>
  <Application>Microsoft Office PowerPoint</Application>
  <PresentationFormat>Předvádění na obrazovce (4:3)</PresentationFormat>
  <Paragraphs>331</Paragraphs>
  <Slides>81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81</vt:i4>
      </vt:variant>
    </vt:vector>
  </HeadingPairs>
  <TitlesOfParts>
    <vt:vector size="85" baseType="lpstr">
      <vt:lpstr>Výchozí návrh</vt:lpstr>
      <vt:lpstr>dokument</vt:lpstr>
      <vt:lpstr>Rovnice</vt:lpstr>
      <vt:lpstr>CorelDRAW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Epigenetické znaky</vt:lpstr>
      <vt:lpstr>Epigenetické znaky</vt:lpstr>
      <vt:lpstr>Kvantitativní znaky</vt:lpstr>
      <vt:lpstr>Kvantitativní znaky</vt:lpstr>
      <vt:lpstr>Kvantitativní znaky</vt:lpstr>
      <vt:lpstr>Tradiční morfometrie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GENETICKÉ METODY  V ZOOLOGII</dc:title>
  <dc:creator>Miloš Macholán</dc:creator>
  <cp:lastModifiedBy>Miloš Macholán</cp:lastModifiedBy>
  <cp:revision>116</cp:revision>
  <dcterms:created xsi:type="dcterms:W3CDTF">2001-04-09T07:08:00Z</dcterms:created>
  <dcterms:modified xsi:type="dcterms:W3CDTF">2016-11-23T20:13:49Z</dcterms:modified>
</cp:coreProperties>
</file>