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7" r:id="rId2"/>
    <p:sldId id="258" r:id="rId3"/>
    <p:sldId id="350" r:id="rId4"/>
    <p:sldId id="300" r:id="rId5"/>
    <p:sldId id="301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5" r:id="rId14"/>
    <p:sldId id="312" r:id="rId15"/>
    <p:sldId id="313" r:id="rId16"/>
    <p:sldId id="314" r:id="rId17"/>
    <p:sldId id="351" r:id="rId18"/>
    <p:sldId id="316" r:id="rId19"/>
    <p:sldId id="352" r:id="rId20"/>
    <p:sldId id="370" r:id="rId21"/>
    <p:sldId id="353" r:id="rId22"/>
    <p:sldId id="354" r:id="rId23"/>
    <p:sldId id="355" r:id="rId24"/>
    <p:sldId id="356" r:id="rId25"/>
    <p:sldId id="357" r:id="rId26"/>
    <p:sldId id="358" r:id="rId27"/>
    <p:sldId id="359" r:id="rId28"/>
    <p:sldId id="360" r:id="rId29"/>
    <p:sldId id="361" r:id="rId30"/>
    <p:sldId id="362" r:id="rId31"/>
    <p:sldId id="363" r:id="rId32"/>
    <p:sldId id="364" r:id="rId33"/>
    <p:sldId id="365" r:id="rId34"/>
    <p:sldId id="366" r:id="rId35"/>
    <p:sldId id="367" r:id="rId36"/>
    <p:sldId id="368" r:id="rId37"/>
    <p:sldId id="369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ožová Lucie" initials="L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F77"/>
    <a:srgbClr val="D163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48" autoAdjust="0"/>
  </p:normalViewPr>
  <p:slideViewPr>
    <p:cSldViewPr>
      <p:cViewPr varScale="1">
        <p:scale>
          <a:sx n="105" d="100"/>
          <a:sy n="105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59347-840F-40A7-88F4-6B6B9A66D102}" type="datetimeFigureOut">
              <a:rPr lang="cs-CZ" smtClean="0"/>
              <a:pPr/>
              <a:t>27.9.2016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1AC207-762A-4F98-82CE-914C67230C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415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1AC207-762A-4F98-82CE-914C67230C4A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9411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48B8E59-1108-461F-BBF5-D9D67CD85F35}" type="slidenum">
              <a:rPr lang="cs-CZ" sz="1200" b="0" i="0"/>
              <a:pPr algn="r"/>
              <a:t>23</a:t>
            </a:fld>
            <a:endParaRPr lang="cs-CZ" sz="1200" b="0" i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4435336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C22DB9E-48E3-4EC9-882B-5C50BD381C2D}" type="slidenum">
              <a:rPr lang="cs-CZ" sz="1200" b="0" i="0"/>
              <a:pPr algn="r"/>
              <a:t>26</a:t>
            </a:fld>
            <a:endParaRPr lang="cs-CZ" sz="1200" b="0" i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9259414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74700"/>
            <a:ext cx="4946650" cy="3709988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141" y="4718129"/>
            <a:ext cx="4985393" cy="123785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755116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74700"/>
            <a:ext cx="4946650" cy="3709988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141" y="4718129"/>
            <a:ext cx="4985393" cy="123785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4511880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74700"/>
            <a:ext cx="4946650" cy="3709988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141" y="4718129"/>
            <a:ext cx="4985393" cy="123785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1443571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C22DB9E-48E3-4EC9-882B-5C50BD381C2D}" type="slidenum">
              <a:rPr lang="cs-CZ" sz="1200" b="0" i="0"/>
              <a:pPr algn="r"/>
              <a:t>32</a:t>
            </a:fld>
            <a:endParaRPr lang="cs-CZ" sz="1200" b="0" i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1665392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74700"/>
            <a:ext cx="4946650" cy="3709988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141" y="4718129"/>
            <a:ext cx="4985393" cy="123785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8594603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74700"/>
            <a:ext cx="4946650" cy="3709988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141" y="4718129"/>
            <a:ext cx="4985393" cy="123785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088508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33924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/>
          <a:p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898206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418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00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747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1598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21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5106183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030F966-8C08-4F2C-BCE7-3D4A9D8AA861}" type="slidenum">
              <a:rPr lang="cs-CZ" sz="1200" b="0" i="0"/>
              <a:pPr algn="r"/>
              <a:t>22</a:t>
            </a:fld>
            <a:endParaRPr lang="cs-CZ" sz="1200" b="0" i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60158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27.9.2016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9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3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3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S. </a:t>
            </a:r>
            <a:r>
              <a:rPr lang="cs-CZ" dirty="0" err="1" smtClean="0"/>
              <a:t>Littnerová</a:t>
            </a:r>
            <a:r>
              <a:rPr lang="cs-CZ" dirty="0" smtClean="0"/>
              <a:t>, L. Brožová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3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27.9.2016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3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S. </a:t>
            </a:r>
            <a:r>
              <a:rPr lang="cs-CZ" dirty="0" err="1" smtClean="0"/>
              <a:t>Littnerová</a:t>
            </a:r>
            <a:r>
              <a:rPr lang="cs-CZ" dirty="0" smtClean="0"/>
              <a:t>, L. Brožová</a:t>
            </a: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27.9.2016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27.9.2016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-projec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hyperlink" Target="http://www.google.cz/" TargetMode="External"/><Relationship Id="rId4" Type="http://schemas.openxmlformats.org/officeDocument/2006/relationships/hyperlink" Target="http://rseek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24.wmf"/><Relationship Id="rId3" Type="http://schemas.openxmlformats.org/officeDocument/2006/relationships/image" Target="../media/image26.png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7.png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5" Type="http://schemas.openxmlformats.org/officeDocument/2006/relationships/image" Target="../media/image25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10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oleObject" Target="../embeddings/oleObject11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782180" y="3789040"/>
            <a:ext cx="3631035" cy="784830"/>
          </a:xfrm>
        </p:spPr>
        <p:txBody>
          <a:bodyPr wrap="square" anchor="ctr">
            <a:spAutoFit/>
          </a:bodyPr>
          <a:lstStyle/>
          <a:p>
            <a:pPr marL="0" indent="0" algn="ctr">
              <a:buNone/>
            </a:pPr>
            <a:r>
              <a:rPr lang="cs-CZ" sz="1800" b="1" dirty="0" smtClean="0">
                <a:latin typeface="+mj-lt"/>
              </a:rPr>
              <a:t>Vyučující: </a:t>
            </a:r>
            <a:r>
              <a:rPr lang="cs-CZ" sz="1800" dirty="0" smtClean="0">
                <a:latin typeface="+mj-lt"/>
              </a:rPr>
              <a:t>Mgr. Lucie Brožová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 smtClean="0">
                <a:latin typeface="+mj-lt"/>
              </a:rPr>
              <a:t>Kontakt: </a:t>
            </a:r>
            <a:r>
              <a:rPr lang="cs-CZ" sz="1800" dirty="0" smtClean="0">
                <a:latin typeface="+mj-lt"/>
              </a:rPr>
              <a:t>brozova</a:t>
            </a:r>
            <a:r>
              <a:rPr lang="en-US" sz="1800" dirty="0" smtClean="0">
                <a:latin typeface="+mj-lt"/>
              </a:rPr>
              <a:t>@</a:t>
            </a:r>
            <a:r>
              <a:rPr lang="cs-CZ" sz="1800" dirty="0" smtClean="0">
                <a:latin typeface="+mj-lt"/>
              </a:rPr>
              <a:t>iba.muni.cz</a:t>
            </a: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205209" y="579457"/>
            <a:ext cx="8784976" cy="1384995"/>
          </a:xfrm>
          <a:noFill/>
        </p:spPr>
        <p:txBody>
          <a:bodyPr wrap="square"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pitchFamily="34" charset="0"/>
              </a:rPr>
              <a:t>Bi8600: </a:t>
            </a:r>
            <a:r>
              <a:rPr lang="cs-CZ" sz="4200" dirty="0" smtClean="0">
                <a:solidFill>
                  <a:schemeClr val="accent1"/>
                </a:solidFill>
                <a:latin typeface="Arial" pitchFamily="34" charset="0"/>
              </a:rPr>
              <a:t>Vícerozměrné metody </a:t>
            </a:r>
            <a:br>
              <a:rPr lang="cs-CZ" sz="4200" dirty="0" smtClean="0">
                <a:solidFill>
                  <a:schemeClr val="accent1"/>
                </a:solidFill>
                <a:latin typeface="Arial" pitchFamily="34" charset="0"/>
              </a:rPr>
            </a:br>
            <a:r>
              <a:rPr lang="cs-CZ" sz="4200" dirty="0" smtClean="0">
                <a:solidFill>
                  <a:schemeClr val="accent1"/>
                </a:solidFill>
                <a:latin typeface="Arial" pitchFamily="34" charset="0"/>
              </a:rPr>
              <a:t>– </a:t>
            </a:r>
            <a:r>
              <a:rPr lang="cs-CZ" sz="4200" dirty="0">
                <a:solidFill>
                  <a:schemeClr val="accent1"/>
                </a:solidFill>
                <a:latin typeface="Arial" pitchFamily="34" charset="0"/>
              </a:rPr>
              <a:t>cvičení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dirty="0" smtClean="0"/>
              <a:t>Kvantitativní znaky</a:t>
            </a:r>
          </a:p>
        </p:txBody>
      </p:sp>
      <p:sp>
        <p:nvSpPr>
          <p:cNvPr id="28676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94308"/>
            <a:ext cx="8534400" cy="4598988"/>
          </a:xfrm>
        </p:spPr>
        <p:txBody>
          <a:bodyPr/>
          <a:lstStyle/>
          <a:p>
            <a:pPr marL="341313" indent="-341313"/>
            <a:r>
              <a:rPr lang="cs-CZ" altLang="cs-CZ" sz="2000" b="1" u="sng" dirty="0" smtClean="0"/>
              <a:t>Intervalové znaky</a:t>
            </a:r>
            <a:r>
              <a:rPr lang="cs-CZ" altLang="cs-CZ" sz="2000" b="1" dirty="0" smtClean="0"/>
              <a:t>: </a:t>
            </a:r>
            <a:r>
              <a:rPr lang="cs-CZ" altLang="cs-CZ" sz="2000" dirty="0" smtClean="0"/>
              <a:t>interpretace rozdílu dvou hodnot (stejný interval mezi jednou a druhou dvojicí hodnot vyjadřuje i stejný rozdíl v intenzitě zkoumané vlastnosti). Společný znak intervalových znaků: nula byla stanovena uměle, tedy pouhou konvencí.</a:t>
            </a:r>
            <a:r>
              <a:rPr lang="cs-CZ" altLang="cs-CZ" sz="2000" i="1" dirty="0" smtClean="0">
                <a:solidFill>
                  <a:srgbClr val="0070C0"/>
                </a:solidFill>
              </a:rPr>
              <a:t>  Příklad: teplota měřená ve stupních Celsia, letopočet.</a:t>
            </a:r>
          </a:p>
          <a:p>
            <a:pPr marL="341313" indent="-341313">
              <a:buFont typeface="Wingdings 2" pitchFamily="18" charset="2"/>
              <a:buNone/>
            </a:pPr>
            <a:endParaRPr lang="cs-CZ" altLang="cs-CZ" sz="2000" b="1" i="1" dirty="0">
              <a:solidFill>
                <a:srgbClr val="0070C0"/>
              </a:solidFill>
            </a:endParaRPr>
          </a:p>
          <a:p>
            <a:pPr marL="341313" indent="-341313">
              <a:buFont typeface="Wingdings 2" pitchFamily="18" charset="2"/>
              <a:buNone/>
            </a:pPr>
            <a:endParaRPr lang="cs-CZ" altLang="cs-CZ" sz="2000" b="1" i="1" dirty="0" smtClean="0">
              <a:solidFill>
                <a:srgbClr val="0070C0"/>
              </a:solidFill>
            </a:endParaRPr>
          </a:p>
          <a:p>
            <a:pPr marL="341313" indent="-341313">
              <a:buFont typeface="Wingdings 2" pitchFamily="18" charset="2"/>
              <a:buNone/>
            </a:pPr>
            <a:endParaRPr lang="cs-CZ" altLang="cs-CZ" sz="2000" b="1" i="1" dirty="0" smtClean="0">
              <a:solidFill>
                <a:srgbClr val="0070C0"/>
              </a:solidFill>
            </a:endParaRPr>
          </a:p>
          <a:p>
            <a:pPr marL="341313" indent="-341313">
              <a:buFont typeface="Wingdings 2" pitchFamily="18" charset="2"/>
              <a:buNone/>
            </a:pPr>
            <a:endParaRPr lang="cs-CZ" altLang="cs-CZ" sz="2000" b="1" i="1" dirty="0" smtClean="0">
              <a:solidFill>
                <a:srgbClr val="0070C0"/>
              </a:solidFill>
            </a:endParaRPr>
          </a:p>
          <a:p>
            <a:pPr marL="341313" indent="-341313">
              <a:buFont typeface="Wingdings 2" pitchFamily="18" charset="2"/>
              <a:buNone/>
            </a:pPr>
            <a:endParaRPr lang="cs-CZ" altLang="cs-CZ" sz="2000" b="1" i="1" dirty="0">
              <a:solidFill>
                <a:srgbClr val="0070C0"/>
              </a:solidFill>
            </a:endParaRPr>
          </a:p>
          <a:p>
            <a:pPr marL="341313" indent="-341313">
              <a:buFont typeface="Wingdings 2" pitchFamily="18" charset="2"/>
              <a:buNone/>
            </a:pPr>
            <a:endParaRPr lang="cs-CZ" altLang="cs-CZ" sz="2000" b="1" i="1" dirty="0" smtClean="0">
              <a:solidFill>
                <a:srgbClr val="0070C0"/>
              </a:solidFill>
            </a:endParaRPr>
          </a:p>
          <a:p>
            <a:pPr marL="341313" indent="-341313">
              <a:buFont typeface="Wingdings 2" pitchFamily="18" charset="2"/>
              <a:buNone/>
            </a:pPr>
            <a:endParaRPr lang="cs-CZ" altLang="cs-CZ" sz="2000" b="1" i="1" dirty="0">
              <a:solidFill>
                <a:srgbClr val="0070C0"/>
              </a:solidFill>
            </a:endParaRPr>
          </a:p>
          <a:p>
            <a:pPr marL="341313" indent="-341313"/>
            <a:r>
              <a:rPr lang="cs-CZ" altLang="cs-CZ" sz="2000" b="1" u="sng" dirty="0" smtClean="0"/>
              <a:t>Poměrové znaky</a:t>
            </a:r>
            <a:r>
              <a:rPr lang="cs-CZ" altLang="cs-CZ" sz="2000" b="1" dirty="0" smtClean="0"/>
              <a:t>: </a:t>
            </a:r>
            <a:r>
              <a:rPr lang="cs-CZ" altLang="cs-CZ" sz="2000" dirty="0" smtClean="0"/>
              <a:t>kromě rozdílu interpretujeme i podíl dvou hodnot.</a:t>
            </a:r>
          </a:p>
          <a:p>
            <a:pPr marL="341313" indent="-341313">
              <a:buFont typeface="Wingdings 2" pitchFamily="18" charset="2"/>
              <a:buNone/>
            </a:pPr>
            <a:r>
              <a:rPr lang="cs-CZ" altLang="cs-CZ" sz="2000" dirty="0" smtClean="0">
                <a:solidFill>
                  <a:srgbClr val="0070C0"/>
                </a:solidFill>
              </a:rPr>
              <a:t>       </a:t>
            </a:r>
            <a:r>
              <a:rPr lang="cs-CZ" altLang="cs-CZ" sz="2000" i="1" dirty="0" smtClean="0">
                <a:solidFill>
                  <a:srgbClr val="0070C0"/>
                </a:solidFill>
              </a:rPr>
              <a:t>Příklady: výška v cm, váha v kg, ...</a:t>
            </a:r>
            <a:endParaRPr lang="cs-CZ" altLang="cs-CZ" dirty="0" smtClean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683568" y="3076247"/>
          <a:ext cx="3744415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3630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Den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Teplota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ozdíl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1600" baseline="30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6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Podíl </a:t>
                      </a:r>
                      <a:r>
                        <a:rPr lang="cs-CZ" sz="1600" baseline="30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630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/>
                        <a:t>1.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</a:t>
                      </a:r>
                      <a:r>
                        <a:rPr lang="cs-CZ" sz="1600" b="0" dirty="0" smtClean="0"/>
                        <a:t> </a:t>
                      </a:r>
                      <a:r>
                        <a:rPr kumimoji="0" lang="cs-CZ" sz="16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°C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-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-</a:t>
                      </a:r>
                      <a:endParaRPr lang="cs-CZ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630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/>
                        <a:t>2.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4</a:t>
                      </a:r>
                      <a:r>
                        <a:rPr lang="cs-CZ" sz="1600" b="0" dirty="0" smtClean="0"/>
                        <a:t> </a:t>
                      </a:r>
                      <a:r>
                        <a:rPr kumimoji="0" lang="cs-CZ" sz="16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°C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+2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2x</a:t>
                      </a:r>
                      <a:endParaRPr lang="cs-CZ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630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/>
                        <a:t>3.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6 </a:t>
                      </a:r>
                      <a:r>
                        <a:rPr kumimoji="0" lang="cs-CZ" sz="16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°C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+2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1.5x</a:t>
                      </a:r>
                      <a:endParaRPr lang="cs-CZ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683568" y="4417367"/>
            <a:ext cx="30913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aseline="30000" dirty="0" smtClean="0"/>
              <a:t>1 </a:t>
            </a:r>
            <a:r>
              <a:rPr lang="cs-CZ" sz="1400" dirty="0" smtClean="0"/>
              <a:t>Srovnání s měřením z předchozího dne</a:t>
            </a:r>
            <a:endParaRPr lang="cs-CZ" sz="1400" dirty="0"/>
          </a:p>
        </p:txBody>
      </p:sp>
      <p:cxnSp>
        <p:nvCxnSpPr>
          <p:cNvPr id="10" name="Přímá spojnice se šipkou 9"/>
          <p:cNvCxnSpPr/>
          <p:nvPr/>
        </p:nvCxnSpPr>
        <p:spPr>
          <a:xfrm flipH="1">
            <a:off x="4536504" y="4273351"/>
            <a:ext cx="43727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4932040" y="3782069"/>
            <a:ext cx="4139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1.5krát vyšší teplota ve srovnání s 2. dnem, přičemž došlo ke stejnému nárůstu teploty jako při srovnání 2. a 1. dne</a:t>
            </a:r>
            <a:endParaRPr lang="cs-CZ" dirty="0"/>
          </a:p>
        </p:txBody>
      </p:sp>
      <p:sp>
        <p:nvSpPr>
          <p:cNvPr id="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3425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260648"/>
            <a:ext cx="8985250" cy="776287"/>
          </a:xfrm>
          <a:noFill/>
        </p:spPr>
        <p:txBody>
          <a:bodyPr anchor="ctr"/>
          <a:lstStyle/>
          <a:p>
            <a:r>
              <a:rPr lang="cs-CZ" altLang="cs-CZ" dirty="0" smtClean="0"/>
              <a:t>Různé typy dat znamenají různou informaci</a:t>
            </a:r>
          </a:p>
        </p:txBody>
      </p:sp>
      <p:sp>
        <p:nvSpPr>
          <p:cNvPr id="287747" name="AutoShape 3"/>
          <p:cNvSpPr>
            <a:spLocks noChangeArrowheads="1"/>
          </p:cNvSpPr>
          <p:nvPr/>
        </p:nvSpPr>
        <p:spPr bwMode="auto">
          <a:xfrm>
            <a:off x="2970907" y="1850231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Kolikrát ?</a:t>
            </a:r>
          </a:p>
        </p:txBody>
      </p:sp>
      <p:sp>
        <p:nvSpPr>
          <p:cNvPr id="287749" name="AutoShape 5"/>
          <p:cNvSpPr>
            <a:spLocks noChangeArrowheads="1"/>
          </p:cNvSpPr>
          <p:nvPr/>
        </p:nvSpPr>
        <p:spPr bwMode="auto">
          <a:xfrm>
            <a:off x="2970907" y="3000639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E472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O kolik ?</a:t>
            </a:r>
          </a:p>
        </p:txBody>
      </p:sp>
      <p:sp>
        <p:nvSpPr>
          <p:cNvPr id="287750" name="AutoShape 6"/>
          <p:cNvSpPr>
            <a:spLocks noChangeArrowheads="1"/>
          </p:cNvSpPr>
          <p:nvPr/>
        </p:nvSpPr>
        <p:spPr bwMode="auto">
          <a:xfrm>
            <a:off x="2955032" y="4151047"/>
            <a:ext cx="1905000" cy="431800"/>
          </a:xfrm>
          <a:prstGeom prst="roundRect">
            <a:avLst>
              <a:gd name="adj" fmla="val 16667"/>
            </a:avLst>
          </a:prstGeom>
          <a:solidFill>
            <a:srgbClr val="FF850B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Větší, menší ?</a:t>
            </a:r>
          </a:p>
        </p:txBody>
      </p:sp>
      <p:sp>
        <p:nvSpPr>
          <p:cNvPr id="287751" name="AutoShape 7"/>
          <p:cNvSpPr>
            <a:spLocks noChangeArrowheads="1"/>
          </p:cNvSpPr>
          <p:nvPr/>
        </p:nvSpPr>
        <p:spPr bwMode="auto">
          <a:xfrm>
            <a:off x="2970907" y="5301456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FF9E3D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Rovná se ?</a:t>
            </a:r>
          </a:p>
        </p:txBody>
      </p:sp>
      <p:sp>
        <p:nvSpPr>
          <p:cNvPr id="29706" name="Text Box 9"/>
          <p:cNvSpPr txBox="1">
            <a:spLocks noChangeArrowheads="1"/>
          </p:cNvSpPr>
          <p:nvPr/>
        </p:nvSpPr>
        <p:spPr bwMode="auto">
          <a:xfrm>
            <a:off x="1142107" y="1847056"/>
            <a:ext cx="1828800" cy="385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700" b="0" i="0" u="sng" dirty="0"/>
              <a:t>Data poměrová</a:t>
            </a:r>
          </a:p>
          <a:p>
            <a:pPr eaLnBrk="1" hangingPunct="1">
              <a:spcBef>
                <a:spcPct val="50000"/>
              </a:spcBef>
            </a:pPr>
            <a:endParaRPr lang="cs-CZ" altLang="cs-CZ" sz="1700" b="0" i="0" u="sng" dirty="0"/>
          </a:p>
          <a:p>
            <a:pPr eaLnBrk="1" hangingPunct="1">
              <a:spcBef>
                <a:spcPct val="50000"/>
              </a:spcBef>
            </a:pPr>
            <a:endParaRPr lang="cs-CZ" altLang="cs-CZ" sz="1700" b="0" i="0" u="sng" dirty="0"/>
          </a:p>
          <a:p>
            <a:pPr eaLnBrk="1" hangingPunct="1">
              <a:spcBef>
                <a:spcPct val="50000"/>
              </a:spcBef>
            </a:pPr>
            <a:r>
              <a:rPr lang="cs-CZ" altLang="cs-CZ" sz="1700" b="0" i="0" u="sng" dirty="0"/>
              <a:t>Data intervalová</a:t>
            </a:r>
          </a:p>
          <a:p>
            <a:pPr eaLnBrk="1" hangingPunct="1">
              <a:spcBef>
                <a:spcPct val="50000"/>
              </a:spcBef>
            </a:pPr>
            <a:endParaRPr lang="cs-CZ" altLang="cs-CZ" sz="1700" b="0" i="0" u="sng" dirty="0"/>
          </a:p>
          <a:p>
            <a:pPr eaLnBrk="1" hangingPunct="1">
              <a:spcBef>
                <a:spcPct val="50000"/>
              </a:spcBef>
            </a:pPr>
            <a:endParaRPr lang="cs-CZ" altLang="cs-CZ" sz="1700" b="0" i="0" u="sng" dirty="0"/>
          </a:p>
          <a:p>
            <a:pPr eaLnBrk="1" hangingPunct="1">
              <a:spcBef>
                <a:spcPct val="50000"/>
              </a:spcBef>
            </a:pPr>
            <a:r>
              <a:rPr lang="cs-CZ" altLang="cs-CZ" sz="1700" b="0" i="0" u="sng" dirty="0"/>
              <a:t>Data ordinální</a:t>
            </a:r>
          </a:p>
          <a:p>
            <a:pPr eaLnBrk="1" hangingPunct="1">
              <a:spcBef>
                <a:spcPct val="50000"/>
              </a:spcBef>
            </a:pPr>
            <a:endParaRPr lang="cs-CZ" altLang="cs-CZ" sz="1700" b="0" i="0" u="sng" dirty="0"/>
          </a:p>
          <a:p>
            <a:pPr eaLnBrk="1" hangingPunct="1">
              <a:spcBef>
                <a:spcPct val="50000"/>
              </a:spcBef>
            </a:pPr>
            <a:endParaRPr lang="cs-CZ" altLang="cs-CZ" sz="1700" b="0" i="0" u="sng" dirty="0"/>
          </a:p>
          <a:p>
            <a:pPr eaLnBrk="1" hangingPunct="1">
              <a:spcBef>
                <a:spcPct val="50000"/>
              </a:spcBef>
            </a:pPr>
            <a:r>
              <a:rPr lang="cs-CZ" altLang="cs-CZ" sz="1700" b="0" i="0" u="sng" dirty="0"/>
              <a:t>Data nominální</a:t>
            </a:r>
          </a:p>
        </p:txBody>
      </p:sp>
      <p:sp>
        <p:nvSpPr>
          <p:cNvPr id="29707" name="AutoShape 10"/>
          <p:cNvSpPr>
            <a:spLocks noChangeArrowheads="1"/>
          </p:cNvSpPr>
          <p:nvPr/>
        </p:nvSpPr>
        <p:spPr bwMode="auto">
          <a:xfrm rot="16200000" flipV="1">
            <a:off x="1599307" y="2151856"/>
            <a:ext cx="6858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29708" name="AutoShape 11"/>
          <p:cNvSpPr>
            <a:spLocks noChangeArrowheads="1"/>
          </p:cNvSpPr>
          <p:nvPr/>
        </p:nvSpPr>
        <p:spPr bwMode="auto">
          <a:xfrm rot="16200000" flipV="1">
            <a:off x="1599307" y="3371056"/>
            <a:ext cx="6858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29709" name="AutoShape 12"/>
          <p:cNvSpPr>
            <a:spLocks noChangeArrowheads="1"/>
          </p:cNvSpPr>
          <p:nvPr/>
        </p:nvSpPr>
        <p:spPr bwMode="auto">
          <a:xfrm rot="16200000" flipV="1">
            <a:off x="1599307" y="4514056"/>
            <a:ext cx="6858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287757" name="AutoShape 13"/>
          <p:cNvSpPr>
            <a:spLocks noChangeArrowheads="1"/>
          </p:cNvSpPr>
          <p:nvPr/>
        </p:nvSpPr>
        <p:spPr bwMode="auto">
          <a:xfrm>
            <a:off x="5101332" y="2188801"/>
            <a:ext cx="1435100" cy="76835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Spojitá data</a:t>
            </a:r>
          </a:p>
        </p:txBody>
      </p:sp>
      <p:sp>
        <p:nvSpPr>
          <p:cNvPr id="287758" name="AutoShape 14"/>
          <p:cNvSpPr>
            <a:spLocks noChangeArrowheads="1"/>
          </p:cNvSpPr>
          <p:nvPr/>
        </p:nvSpPr>
        <p:spPr bwMode="auto">
          <a:xfrm>
            <a:off x="5101332" y="4508138"/>
            <a:ext cx="1435100" cy="783193"/>
          </a:xfrm>
          <a:prstGeom prst="roundRect">
            <a:avLst>
              <a:gd name="adj" fmla="val 16667"/>
            </a:avLst>
          </a:prstGeom>
          <a:solidFill>
            <a:srgbClr val="FF850B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Diskrétní </a:t>
            </a:r>
            <a:r>
              <a:rPr lang="cs-CZ" sz="2000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data *</a:t>
            </a:r>
            <a:endParaRPr lang="cs-CZ" sz="2000" i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6661248" y="2420888"/>
            <a:ext cx="2591272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cs-CZ" altLang="cs-CZ" sz="1600" b="1" i="1" dirty="0" smtClean="0"/>
              <a:t>Spojitá data můžeme agregovat do kategorií. </a:t>
            </a:r>
            <a:endParaRPr lang="cs-CZ" sz="1600" b="1" dirty="0"/>
          </a:p>
        </p:txBody>
      </p:sp>
      <p:sp>
        <p:nvSpPr>
          <p:cNvPr id="20" name="Šipka nahoru 19"/>
          <p:cNvSpPr/>
          <p:nvPr/>
        </p:nvSpPr>
        <p:spPr>
          <a:xfrm>
            <a:off x="395536" y="1916832"/>
            <a:ext cx="288032" cy="3816424"/>
          </a:xfrm>
          <a:prstGeom prst="upArrow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50000">
                <a:srgbClr val="FF9933"/>
              </a:gs>
            </a:gsLst>
            <a:lin ang="5400000" scaled="0"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 rot="16200000">
            <a:off x="-1131195" y="3578287"/>
            <a:ext cx="29721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dirty="0" smtClean="0"/>
              <a:t>Roste informační hodnota dat</a:t>
            </a:r>
            <a:endParaRPr lang="cs-CZ" dirty="0"/>
          </a:p>
        </p:txBody>
      </p:sp>
      <p:sp>
        <p:nvSpPr>
          <p:cNvPr id="22" name="Šipka dolů 21"/>
          <p:cNvSpPr/>
          <p:nvPr/>
        </p:nvSpPr>
        <p:spPr>
          <a:xfrm>
            <a:off x="5464696" y="3137208"/>
            <a:ext cx="288032" cy="1224136"/>
          </a:xfrm>
          <a:prstGeom prst="downArrow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50000">
                <a:srgbClr val="FF9933"/>
              </a:gs>
            </a:gsLst>
            <a:lin ang="5400000" scaled="0"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dolů 22"/>
          <p:cNvSpPr/>
          <p:nvPr/>
        </p:nvSpPr>
        <p:spPr>
          <a:xfrm rot="10740000">
            <a:off x="5814075" y="3134787"/>
            <a:ext cx="288032" cy="1224136"/>
          </a:xfrm>
          <a:prstGeom prst="downArrow">
            <a:avLst/>
          </a:prstGeom>
          <a:gradFill>
            <a:gsLst>
              <a:gs pos="0">
                <a:srgbClr val="FF9933"/>
              </a:gs>
              <a:gs pos="50000">
                <a:schemeClr val="accent1">
                  <a:lumMod val="75000"/>
                </a:schemeClr>
              </a:gs>
            </a:gsLst>
            <a:lin ang="5400000" scaled="0"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Násobení 23"/>
          <p:cNvSpPr/>
          <p:nvPr/>
        </p:nvSpPr>
        <p:spPr>
          <a:xfrm>
            <a:off x="5628700" y="3356992"/>
            <a:ext cx="648072" cy="72008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6660232" y="3528000"/>
            <a:ext cx="2448272" cy="33855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cs-CZ" altLang="cs-CZ" sz="1600" dirty="0" smtClean="0"/>
              <a:t>Ztratíme část informace</a:t>
            </a:r>
            <a:endParaRPr lang="cs-CZ" sz="1600" dirty="0"/>
          </a:p>
        </p:txBody>
      </p:sp>
      <p:sp>
        <p:nvSpPr>
          <p:cNvPr id="28" name="Plus 27"/>
          <p:cNvSpPr/>
          <p:nvPr/>
        </p:nvSpPr>
        <p:spPr>
          <a:xfrm>
            <a:off x="6372200" y="3139227"/>
            <a:ext cx="288032" cy="288032"/>
          </a:xfrm>
          <a:prstGeom prst="mathPlus">
            <a:avLst/>
          </a:prstGeom>
          <a:solidFill>
            <a:srgbClr val="92D050"/>
          </a:solidFill>
          <a:ln>
            <a:solidFill>
              <a:srgbClr val="92D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6665995" y="2996952"/>
            <a:ext cx="23339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1600" dirty="0" smtClean="0"/>
              <a:t>Zjednodušíme si interpretaci výsledků</a:t>
            </a:r>
            <a:endParaRPr lang="cs-CZ" sz="1600" dirty="0"/>
          </a:p>
        </p:txBody>
      </p:sp>
      <p:sp>
        <p:nvSpPr>
          <p:cNvPr id="30" name="Mínus 29"/>
          <p:cNvSpPr/>
          <p:nvPr/>
        </p:nvSpPr>
        <p:spPr>
          <a:xfrm>
            <a:off x="6372200" y="3574177"/>
            <a:ext cx="288032" cy="288032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6660232" y="3888000"/>
            <a:ext cx="2448272" cy="107721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cs-CZ" altLang="cs-CZ" sz="1600" dirty="0" smtClean="0"/>
              <a:t>Z vytvořených kategorií již nelze zrekonstruovat původní spojitou proměnnou</a:t>
            </a:r>
            <a:endParaRPr lang="cs-CZ" sz="1600" dirty="0"/>
          </a:p>
        </p:txBody>
      </p:sp>
      <p:sp>
        <p:nvSpPr>
          <p:cNvPr id="33" name="Mínus 32"/>
          <p:cNvSpPr/>
          <p:nvPr/>
        </p:nvSpPr>
        <p:spPr>
          <a:xfrm>
            <a:off x="6372200" y="3935958"/>
            <a:ext cx="288032" cy="288032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Levá složená závorka 33"/>
          <p:cNvSpPr/>
          <p:nvPr/>
        </p:nvSpPr>
        <p:spPr>
          <a:xfrm>
            <a:off x="971600" y="1844824"/>
            <a:ext cx="144016" cy="1512168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Levá složená závorka 34"/>
          <p:cNvSpPr/>
          <p:nvPr/>
        </p:nvSpPr>
        <p:spPr>
          <a:xfrm>
            <a:off x="971600" y="4149080"/>
            <a:ext cx="144016" cy="1512168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délník 35"/>
          <p:cNvSpPr/>
          <p:nvPr/>
        </p:nvSpPr>
        <p:spPr>
          <a:xfrm rot="16200000">
            <a:off x="89886" y="2402896"/>
            <a:ext cx="13941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dirty="0" smtClean="0"/>
              <a:t>kvantitativní</a:t>
            </a:r>
            <a:endParaRPr lang="cs-CZ" dirty="0"/>
          </a:p>
        </p:txBody>
      </p:sp>
      <p:sp>
        <p:nvSpPr>
          <p:cNvPr id="37" name="Obdélník 36"/>
          <p:cNvSpPr/>
          <p:nvPr/>
        </p:nvSpPr>
        <p:spPr>
          <a:xfrm rot="16200000">
            <a:off x="197505" y="4707152"/>
            <a:ext cx="11974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dirty="0" smtClean="0"/>
              <a:t>kvalitativní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5004048" y="5373216"/>
            <a:ext cx="26642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1600" dirty="0" smtClean="0"/>
              <a:t>* Pozor! I kvantitativní data mohou být diskrétního typu.</a:t>
            </a:r>
          </a:p>
          <a:p>
            <a:r>
              <a:rPr lang="cs-CZ" altLang="cs-CZ" sz="1600" dirty="0" smtClean="0"/>
              <a:t>Např.: počet dětí v rodině.</a:t>
            </a:r>
          </a:p>
          <a:p>
            <a:pPr marL="285750" indent="-285750">
              <a:buFont typeface="Arial" charset="0"/>
              <a:buChar char="•"/>
            </a:pPr>
            <a:endParaRPr lang="cs-CZ" sz="1600" dirty="0"/>
          </a:p>
        </p:txBody>
      </p:sp>
      <p:cxnSp>
        <p:nvCxnSpPr>
          <p:cNvPr id="4" name="Přímá spojnice 3"/>
          <p:cNvCxnSpPr/>
          <p:nvPr/>
        </p:nvCxnSpPr>
        <p:spPr>
          <a:xfrm>
            <a:off x="4968000" y="1844824"/>
            <a:ext cx="0" cy="40324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43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Popisné statistiky</a:t>
            </a:r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None/>
              <a:defRPr/>
            </a:pPr>
            <a:r>
              <a:rPr lang="cs-CZ" sz="2400" b="1" u="sng" dirty="0">
                <a:latin typeface="+mn-lt"/>
                <a:cs typeface="+mn-cs"/>
              </a:rPr>
              <a:t>Charakteristiky polohy </a:t>
            </a:r>
            <a:r>
              <a:rPr lang="cs-CZ" sz="2400" b="0" i="0" dirty="0">
                <a:latin typeface="+mn-lt"/>
                <a:cs typeface="+mn-cs"/>
              </a:rPr>
              <a:t>(míry střední hodnoty, míry centrální tendence)</a:t>
            </a: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sz="2000" b="0" i="0" dirty="0">
                <a:latin typeface="+mn-lt"/>
                <a:cs typeface="+mn-cs"/>
              </a:rPr>
              <a:t>Udávají, kolem jaké hodnoty se data centrují, resp. které hodnoty jsou </a:t>
            </a:r>
            <a:r>
              <a:rPr lang="cs-CZ" sz="2000" b="0" i="0" dirty="0" smtClean="0">
                <a:latin typeface="+mn-lt"/>
                <a:cs typeface="+mn-cs"/>
              </a:rPr>
              <a:t>nejčastější, popis „těžiště“ – míry polohy</a:t>
            </a:r>
            <a:endParaRPr lang="cs-CZ" sz="2000" b="0" i="0" dirty="0">
              <a:latin typeface="+mn-lt"/>
              <a:cs typeface="+mn-cs"/>
            </a:endParaRP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sz="2000" i="0" dirty="0">
                <a:solidFill>
                  <a:srgbClr val="00B050"/>
                </a:solidFill>
                <a:latin typeface="+mn-lt"/>
                <a:cs typeface="+mn-cs"/>
              </a:rPr>
              <a:t>Aritmetický průměr, medián, modus, geometrický průměr</a:t>
            </a: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endParaRPr lang="cs-CZ" sz="2000" i="0" dirty="0">
              <a:latin typeface="+mn-lt"/>
              <a:cs typeface="+mn-cs"/>
            </a:endParaRP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cs-CZ" sz="2400" b="1" i="0" u="sng" dirty="0">
                <a:latin typeface="+mn-lt"/>
                <a:cs typeface="+mn-cs"/>
              </a:rPr>
              <a:t>Charakteristiky variability </a:t>
            </a:r>
            <a:r>
              <a:rPr lang="cs-CZ" sz="2400" b="0" i="0" dirty="0">
                <a:latin typeface="+mn-lt"/>
                <a:cs typeface="+mn-cs"/>
              </a:rPr>
              <a:t>(proměnlivosti)</a:t>
            </a: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sz="2000" b="0" i="0" dirty="0">
                <a:latin typeface="+mn-lt"/>
                <a:cs typeface="+mn-cs"/>
              </a:rPr>
              <a:t>Zachycují rozptýlení hodnot v souboru (proměnlivost dat)</a:t>
            </a: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sz="2000" i="0" dirty="0">
                <a:solidFill>
                  <a:srgbClr val="FD9203"/>
                </a:solidFill>
                <a:latin typeface="+mn-lt"/>
                <a:cs typeface="+mn-cs"/>
              </a:rPr>
              <a:t>Variační rozpětí, rozptyl, směrodatná odchylka, variační koeficient, střední chyba průměru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224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altLang="cs-CZ" dirty="0"/>
              <a:t>Popis kvalitativních </a:t>
            </a:r>
            <a:r>
              <a:rPr lang="cs-CZ" altLang="cs-CZ" dirty="0" smtClean="0"/>
              <a:t>dat</a:t>
            </a:r>
          </a:p>
        </p:txBody>
      </p:sp>
      <p:sp>
        <p:nvSpPr>
          <p:cNvPr id="39940" name="Rectangle 3"/>
          <p:cNvSpPr>
            <a:spLocks noGrp="1"/>
          </p:cNvSpPr>
          <p:nvPr>
            <p:ph type="body" idx="4294967295"/>
          </p:nvPr>
        </p:nvSpPr>
        <p:spPr>
          <a:xfrm>
            <a:off x="3203848" y="3212976"/>
            <a:ext cx="2304256" cy="53684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cs-CZ" altLang="cs-CZ" sz="1800" b="1" dirty="0" smtClean="0"/>
              <a:t>Koláčový graf</a:t>
            </a:r>
            <a:endParaRPr lang="cs-CZ" altLang="cs-CZ" sz="1800" dirty="0" smtClean="0"/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6516216" y="3222993"/>
            <a:ext cx="2016224" cy="536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cs-CZ" altLang="cs-CZ" sz="1800" b="1" dirty="0" smtClean="0"/>
              <a:t>Sloupcový graf</a:t>
            </a:r>
            <a:endParaRPr lang="cs-CZ" altLang="cs-CZ" sz="1800" dirty="0" smtClean="0"/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251520" y="1412776"/>
            <a:ext cx="8374831" cy="1020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/>
            <a:r>
              <a:rPr lang="cs-CZ" altLang="cs-CZ" sz="2000" b="1" dirty="0" smtClean="0"/>
              <a:t>Popis </a:t>
            </a:r>
            <a:r>
              <a:rPr lang="cs-CZ" altLang="cs-CZ" sz="2000" b="1" dirty="0"/>
              <a:t>kvalitativních </a:t>
            </a:r>
            <a:r>
              <a:rPr lang="cs-CZ" altLang="cs-CZ" sz="2000" b="1" dirty="0" smtClean="0"/>
              <a:t>dat: </a:t>
            </a:r>
          </a:p>
          <a:p>
            <a:pPr marL="714375">
              <a:buFont typeface="Wingdings" panose="05000000000000000000" pitchFamily="2" charset="2"/>
              <a:buChar char="§"/>
            </a:pPr>
            <a:r>
              <a:rPr lang="cs-CZ" sz="2000" dirty="0" smtClean="0"/>
              <a:t>procentuální </a:t>
            </a:r>
            <a:r>
              <a:rPr lang="cs-CZ" sz="2000" dirty="0"/>
              <a:t>zastoupení jednotlivých </a:t>
            </a:r>
            <a:r>
              <a:rPr lang="cs-CZ" sz="2000" dirty="0" smtClean="0"/>
              <a:t>kategorií</a:t>
            </a:r>
          </a:p>
          <a:p>
            <a:pPr marL="714375">
              <a:buFont typeface="Wingdings" panose="05000000000000000000" pitchFamily="2" charset="2"/>
              <a:buChar char="§"/>
            </a:pPr>
            <a:r>
              <a:rPr lang="cs-CZ" sz="2000" dirty="0" smtClean="0"/>
              <a:t>U ordinálních znaků lze využít </a:t>
            </a:r>
            <a:r>
              <a:rPr lang="el-GR" altLang="cs-CZ" sz="2000" dirty="0" smtClean="0">
                <a:latin typeface="Calibri" pitchFamily="34" charset="0"/>
              </a:rPr>
              <a:t>α</a:t>
            </a:r>
            <a:r>
              <a:rPr lang="cs-CZ" altLang="cs-CZ" sz="2000" dirty="0" smtClean="0">
                <a:latin typeface="Calibri" pitchFamily="34" charset="0"/>
              </a:rPr>
              <a:t>-kvantil. </a:t>
            </a:r>
            <a:endParaRPr lang="cs-CZ" sz="2000" dirty="0" smtClean="0"/>
          </a:p>
          <a:p>
            <a:pPr marL="341313" indent="-341313"/>
            <a:r>
              <a:rPr lang="cs-CZ" altLang="cs-CZ" sz="2000" b="1" dirty="0" smtClean="0"/>
              <a:t>Vizualizace kvalitativních dat: </a:t>
            </a:r>
            <a:r>
              <a:rPr lang="cs-CZ" altLang="cs-CZ" sz="2000" dirty="0" smtClean="0"/>
              <a:t>nejčastěji koláčový nebo sloupcový graf.</a:t>
            </a:r>
          </a:p>
        </p:txBody>
      </p:sp>
      <p:sp>
        <p:nvSpPr>
          <p:cNvPr id="7" name="Rectangle 3"/>
          <p:cNvSpPr txBox="1">
            <a:spLocks/>
          </p:cNvSpPr>
          <p:nvPr/>
        </p:nvSpPr>
        <p:spPr bwMode="auto">
          <a:xfrm>
            <a:off x="251520" y="3222993"/>
            <a:ext cx="2196455" cy="536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cs-CZ" altLang="cs-CZ" sz="1800" b="1" dirty="0" smtClean="0"/>
              <a:t>Frekvenční tabulka</a:t>
            </a:r>
            <a:endParaRPr lang="cs-CZ" altLang="cs-CZ" sz="1800" dirty="0" smtClean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650259"/>
              </p:ext>
            </p:extLst>
          </p:nvPr>
        </p:nvGraphicFramePr>
        <p:xfrm>
          <a:off x="467544" y="3903857"/>
          <a:ext cx="1800200" cy="1954907"/>
        </p:xfrm>
        <a:graphic>
          <a:graphicData uri="http://schemas.openxmlformats.org/drawingml/2006/table">
            <a:tbl>
              <a:tblPr>
                <a:tableStyleId>{EB9631B5-78F2-41C9-869B-9F39066F8104}</a:tableStyleId>
              </a:tblPr>
              <a:tblGrid>
                <a:gridCol w="810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00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Známka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  <a:latin typeface="+mj-lt"/>
                        </a:rPr>
                        <a:t>n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  <a:latin typeface="+mj-lt"/>
                        </a:rPr>
                        <a:t>%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11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  <a:latin typeface="+mj-lt"/>
                        </a:rPr>
                        <a:t>18,0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B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20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  <a:latin typeface="+mj-lt"/>
                        </a:rPr>
                        <a:t>32,8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C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16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  <a:latin typeface="+mj-lt"/>
                        </a:rPr>
                        <a:t>26,2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D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  <a:latin typeface="+mj-lt"/>
                        </a:rPr>
                        <a:t>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  <a:latin typeface="+mj-lt"/>
                        </a:rPr>
                        <a:t>14,8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E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  <a:latin typeface="+mj-lt"/>
                        </a:rPr>
                        <a:t>8,2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F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  <a:latin typeface="+mj-lt"/>
                        </a:rPr>
                        <a:t>0,0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Celkem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100,0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97285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89" t="4986" r="15811" b="17521"/>
          <a:stretch/>
        </p:blipFill>
        <p:spPr bwMode="auto">
          <a:xfrm>
            <a:off x="3143199" y="3975865"/>
            <a:ext cx="2508921" cy="2074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7287" name="Picture 7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7"/>
          <a:stretch/>
        </p:blipFill>
        <p:spPr bwMode="auto">
          <a:xfrm>
            <a:off x="5952009" y="3827934"/>
            <a:ext cx="3012479" cy="2409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Přímá spojnice se šipkou 7"/>
          <p:cNvCxnSpPr/>
          <p:nvPr/>
        </p:nvCxnSpPr>
        <p:spPr>
          <a:xfrm flipH="1">
            <a:off x="2123729" y="4359191"/>
            <a:ext cx="205729" cy="1927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2225949" y="4038581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D16349"/>
                </a:solidFill>
              </a:rPr>
              <a:t>modus</a:t>
            </a:r>
            <a:endParaRPr lang="en-GB" b="1" dirty="0">
              <a:solidFill>
                <a:srgbClr val="D16349"/>
              </a:solidFill>
            </a:endParaRPr>
          </a:p>
        </p:txBody>
      </p:sp>
      <p:sp>
        <p:nvSpPr>
          <p:cNvPr id="1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41481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Nadpis 1"/>
          <p:cNvSpPr>
            <a:spLocks noGrp="1"/>
          </p:cNvSpPr>
          <p:nvPr>
            <p:ph type="title"/>
          </p:nvPr>
        </p:nvSpPr>
        <p:spPr>
          <a:xfrm>
            <a:off x="107504" y="437927"/>
            <a:ext cx="8964488" cy="758825"/>
          </a:xfrm>
        </p:spPr>
        <p:txBody>
          <a:bodyPr/>
          <a:lstStyle/>
          <a:p>
            <a:r>
              <a:rPr lang="cs-CZ" altLang="cs-CZ" dirty="0"/>
              <a:t>Popis kvantitativních dat </a:t>
            </a:r>
            <a:br>
              <a:rPr lang="cs-CZ" altLang="cs-CZ" dirty="0"/>
            </a:br>
            <a:r>
              <a:rPr lang="cs-CZ" altLang="cs-CZ" dirty="0"/>
              <a:t>– c</a:t>
            </a:r>
            <a:r>
              <a:rPr lang="cs-CZ" dirty="0"/>
              <a:t>harakteristiky </a:t>
            </a:r>
            <a:r>
              <a:rPr lang="cs-CZ" dirty="0" smtClean="0"/>
              <a:t>středu</a:t>
            </a:r>
            <a:endParaRPr lang="cs-CZ" altLang="cs-CZ" dirty="0" smtClean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1313" indent="-341313" eaLnBrk="0" hangingPunct="0">
              <a:spcBef>
                <a:spcPct val="20000"/>
              </a:spcBef>
              <a:buClr>
                <a:srgbClr val="D16349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b="1" i="0" u="sng" dirty="0" smtClean="0">
                <a:solidFill>
                  <a:srgbClr val="00B050"/>
                </a:solidFill>
                <a:latin typeface="+mn-lt"/>
                <a:cs typeface="+mn-cs"/>
              </a:rPr>
              <a:t>Aritmetický </a:t>
            </a:r>
            <a:r>
              <a:rPr lang="cs-CZ" sz="2000" b="1" i="0" u="sng" dirty="0">
                <a:solidFill>
                  <a:srgbClr val="00B050"/>
                </a:solidFill>
                <a:latin typeface="+mn-lt"/>
                <a:cs typeface="+mn-cs"/>
              </a:rPr>
              <a:t>průměr</a:t>
            </a:r>
            <a:r>
              <a:rPr lang="cs-CZ" sz="2000" b="0" i="0" dirty="0">
                <a:latin typeface="+mn-lt"/>
                <a:cs typeface="+mn-cs"/>
              </a:rPr>
              <a:t>: </a:t>
            </a:r>
            <a:r>
              <a:rPr lang="cs-CZ" sz="2000" b="0" i="0" dirty="0" smtClean="0">
                <a:latin typeface="+mn-lt"/>
                <a:cs typeface="+mn-cs"/>
              </a:rPr>
              <a:t>je </a:t>
            </a:r>
            <a:r>
              <a:rPr lang="cs-CZ" sz="2000" b="0" i="0" dirty="0">
                <a:latin typeface="+mn-lt"/>
                <a:cs typeface="+mn-cs"/>
              </a:rPr>
              <a:t>definován jako součet všech naměřených </a:t>
            </a:r>
            <a:r>
              <a:rPr lang="cs-CZ" sz="2000" b="0" i="0" dirty="0" smtClean="0">
                <a:latin typeface="+mn-lt"/>
                <a:cs typeface="+mn-cs"/>
              </a:rPr>
              <a:t>údajů (</a:t>
            </a:r>
            <a:r>
              <a:rPr lang="cs-CZ" sz="2000" i="1" dirty="0" err="1">
                <a:solidFill>
                  <a:prstClr val="black"/>
                </a:solidFill>
              </a:rPr>
              <a:t>x</a:t>
            </a:r>
            <a:r>
              <a:rPr lang="cs-CZ" sz="2000" i="1" baseline="-25000" dirty="0" err="1">
                <a:solidFill>
                  <a:prstClr val="black"/>
                </a:solidFill>
              </a:rPr>
              <a:t>i</a:t>
            </a:r>
            <a:r>
              <a:rPr lang="cs-CZ" sz="2000" b="0" i="0" dirty="0" smtClean="0">
                <a:latin typeface="+mn-lt"/>
                <a:cs typeface="+mn-cs"/>
              </a:rPr>
              <a:t>) </a:t>
            </a:r>
            <a:r>
              <a:rPr lang="cs-CZ" sz="2000" b="0" i="0" dirty="0">
                <a:latin typeface="+mn-lt"/>
                <a:cs typeface="+mn-cs"/>
              </a:rPr>
              <a:t>vydělený jejich </a:t>
            </a:r>
            <a:r>
              <a:rPr lang="cs-CZ" sz="2000" b="0" i="0" dirty="0" smtClean="0">
                <a:latin typeface="+mn-lt"/>
                <a:cs typeface="+mn-cs"/>
              </a:rPr>
              <a:t>počtem (n):</a:t>
            </a:r>
          </a:p>
          <a:p>
            <a:pPr marL="4678362" lvl="8" eaLnBrk="0" hangingPunct="0"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cs-CZ" sz="2000" dirty="0" smtClean="0"/>
              <a:t>   .</a:t>
            </a:r>
            <a:endParaRPr lang="cs-CZ" sz="2000" dirty="0"/>
          </a:p>
          <a:p>
            <a:pPr marL="341313" indent="-341313" eaLnBrk="0" hangingPunct="0">
              <a:spcBef>
                <a:spcPct val="20000"/>
              </a:spcBef>
              <a:buClr>
                <a:srgbClr val="D16349"/>
              </a:buClr>
              <a:buSzPct val="85000"/>
              <a:buFont typeface="Wingdings 2" pitchFamily="18" charset="2"/>
              <a:buChar char=""/>
              <a:defRPr/>
            </a:pPr>
            <a:endParaRPr lang="cs-CZ" sz="2000" b="1" i="0" u="sng" dirty="0" smtClean="0">
              <a:solidFill>
                <a:srgbClr val="00B050"/>
              </a:solidFill>
              <a:latin typeface="Calibri"/>
              <a:cs typeface="+mn-cs"/>
            </a:endParaRPr>
          </a:p>
          <a:p>
            <a:pPr marL="341313" indent="-341313" eaLnBrk="0" hangingPunct="0">
              <a:spcBef>
                <a:spcPct val="20000"/>
              </a:spcBef>
              <a:buClr>
                <a:srgbClr val="D16349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b="1" i="0" u="sng" dirty="0" smtClean="0">
                <a:solidFill>
                  <a:srgbClr val="00B050"/>
                </a:solidFill>
                <a:latin typeface="Calibri"/>
                <a:cs typeface="+mn-cs"/>
              </a:rPr>
              <a:t>Geometrický </a:t>
            </a:r>
            <a:r>
              <a:rPr lang="cs-CZ" sz="2000" b="1" i="0" u="sng" dirty="0">
                <a:solidFill>
                  <a:srgbClr val="00B050"/>
                </a:solidFill>
                <a:latin typeface="Calibri"/>
                <a:cs typeface="+mn-cs"/>
              </a:rPr>
              <a:t>průměr</a:t>
            </a:r>
            <a:r>
              <a:rPr lang="cs-CZ" sz="2000" b="0" i="0" dirty="0">
                <a:latin typeface="Calibri"/>
                <a:cs typeface="+mn-cs"/>
              </a:rPr>
              <a:t>: </a:t>
            </a:r>
            <a:r>
              <a:rPr lang="cs-CZ" sz="2000" b="0" i="0" dirty="0" smtClean="0">
                <a:latin typeface="Calibri"/>
                <a:cs typeface="+mn-cs"/>
              </a:rPr>
              <a:t>logaritmus </a:t>
            </a:r>
            <a:r>
              <a:rPr lang="cs-CZ" sz="2000" b="0" i="0" dirty="0">
                <a:latin typeface="Calibri"/>
                <a:cs typeface="+mn-cs"/>
              </a:rPr>
              <a:t>geometrického průměru je roven aritmetickému průměru logaritmovaných hodnot souboru</a:t>
            </a:r>
            <a:r>
              <a:rPr lang="cs-CZ" sz="2000" b="0" i="0" dirty="0" smtClean="0">
                <a:latin typeface="Calibri"/>
                <a:cs typeface="+mn-cs"/>
              </a:rPr>
              <a:t>.</a:t>
            </a:r>
          </a:p>
          <a:p>
            <a:pPr eaLnBrk="0" hangingPunct="0"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endParaRPr lang="cs-CZ" sz="2000" b="0" i="0" dirty="0" smtClean="0">
              <a:latin typeface="Calibri"/>
              <a:cs typeface="+mn-cs"/>
            </a:endParaRPr>
          </a:p>
          <a:p>
            <a:pPr marL="341313" indent="-341313" eaLnBrk="0" hangingPunct="0">
              <a:spcBef>
                <a:spcPct val="20000"/>
              </a:spcBef>
              <a:buClr>
                <a:srgbClr val="D16349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b="1" u="sng" dirty="0" smtClean="0">
                <a:solidFill>
                  <a:srgbClr val="00B050"/>
                </a:solidFill>
                <a:latin typeface="Calibri"/>
              </a:rPr>
              <a:t>Medián:</a:t>
            </a:r>
            <a:r>
              <a:rPr lang="cs-CZ" sz="2000" dirty="0" smtClean="0">
                <a:latin typeface="Calibri"/>
              </a:rPr>
              <a:t> </a:t>
            </a:r>
            <a:r>
              <a:rPr lang="cs-CZ" altLang="cs-CZ" sz="2000" dirty="0" smtClean="0">
                <a:solidFill>
                  <a:srgbClr val="000000"/>
                </a:solidFill>
                <a:latin typeface="Calibri" pitchFamily="34" charset="0"/>
              </a:rPr>
              <a:t>znamená </a:t>
            </a:r>
            <a:r>
              <a:rPr lang="cs-CZ" altLang="cs-CZ" sz="2000" dirty="0">
                <a:solidFill>
                  <a:srgbClr val="000000"/>
                </a:solidFill>
                <a:latin typeface="Calibri" pitchFamily="34" charset="0"/>
              </a:rPr>
              <a:t>hodnotu, jež dělí řadu podle velikosti seřazených výsledků na dvě stejně početné poloviny. </a:t>
            </a:r>
            <a:r>
              <a:rPr lang="cs-CZ" altLang="cs-CZ" sz="2000" dirty="0">
                <a:latin typeface="Calibri" pitchFamily="34" charset="0"/>
              </a:rPr>
              <a:t>Jestliže n je sudé číslo, pak </a:t>
            </a:r>
            <a:r>
              <a:rPr lang="cs-CZ" altLang="cs-CZ" sz="2000" dirty="0" smtClean="0">
                <a:latin typeface="Calibri" pitchFamily="34" charset="0"/>
              </a:rPr>
              <a:t>	            ,</a:t>
            </a:r>
            <a:endParaRPr lang="cs-CZ" altLang="cs-CZ" sz="20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D16349"/>
              </a:buClr>
              <a:buSzPct val="85000"/>
            </a:pPr>
            <a:r>
              <a:rPr lang="cs-CZ" altLang="cs-CZ" sz="2000" dirty="0">
                <a:latin typeface="Calibri" pitchFamily="34" charset="0"/>
              </a:rPr>
              <a:t>       </a:t>
            </a:r>
            <a:r>
              <a:rPr lang="cs-CZ" altLang="cs-CZ" sz="2000" dirty="0" smtClean="0">
                <a:latin typeface="Calibri" pitchFamily="34" charset="0"/>
              </a:rPr>
              <a:t>jestliže </a:t>
            </a:r>
            <a:r>
              <a:rPr lang="cs-CZ" altLang="cs-CZ" sz="2000" dirty="0">
                <a:latin typeface="Calibri" pitchFamily="34" charset="0"/>
              </a:rPr>
              <a:t>n je liché číslo, pak </a:t>
            </a:r>
            <a:r>
              <a:rPr lang="cs-CZ" altLang="cs-CZ" sz="2000" dirty="0" smtClean="0">
                <a:latin typeface="Calibri" pitchFamily="34" charset="0"/>
              </a:rPr>
              <a:t>	       .</a:t>
            </a:r>
            <a:endParaRPr lang="cs-CZ" altLang="cs-CZ" sz="2000" baseline="-25000" dirty="0">
              <a:latin typeface="Calibri" pitchFamily="34" charset="0"/>
            </a:endParaRPr>
          </a:p>
        </p:txBody>
      </p:sp>
      <p:graphicFrame>
        <p:nvGraphicFramePr>
          <p:cNvPr id="614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5168623"/>
              </p:ext>
            </p:extLst>
          </p:nvPr>
        </p:nvGraphicFramePr>
        <p:xfrm>
          <a:off x="3936206" y="2047503"/>
          <a:ext cx="1265238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9" name="Rovnice" r:id="rId3" imgW="736560" imgH="431640" progId="Equation.3">
                  <p:embed/>
                </p:oleObj>
              </mc:Choice>
              <mc:Fallback>
                <p:oleObj name="Rovnice" r:id="rId3" imgW="736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6206" y="2047503"/>
                        <a:ext cx="1265238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7871208"/>
              </p:ext>
            </p:extLst>
          </p:nvPr>
        </p:nvGraphicFramePr>
        <p:xfrm>
          <a:off x="6902450" y="4365104"/>
          <a:ext cx="1497013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0" name="Rovnice" r:id="rId5" imgW="1091880" imgH="342720" progId="Equation.3">
                  <p:embed/>
                </p:oleObj>
              </mc:Choice>
              <mc:Fallback>
                <p:oleObj name="Rovnice" r:id="rId5" imgW="109188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2450" y="4365104"/>
                        <a:ext cx="1497013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4052453"/>
              </p:ext>
            </p:extLst>
          </p:nvPr>
        </p:nvGraphicFramePr>
        <p:xfrm>
          <a:off x="3563888" y="4725144"/>
          <a:ext cx="922338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1" name="Rovnice" r:id="rId7" imgW="672840" imgH="241200" progId="Equation.3">
                  <p:embed/>
                </p:oleObj>
              </mc:Choice>
              <mc:Fallback>
                <p:oleObj name="Rovnice" r:id="rId7" imgW="6728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4725144"/>
                        <a:ext cx="922338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645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altLang="cs-CZ" dirty="0" smtClean="0"/>
              <a:t>Průměr vs. medián</a:t>
            </a:r>
          </a:p>
        </p:txBody>
      </p:sp>
      <p:sp>
        <p:nvSpPr>
          <p:cNvPr id="38916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4598988"/>
          </a:xfrm>
        </p:spPr>
        <p:txBody>
          <a:bodyPr/>
          <a:lstStyle/>
          <a:p>
            <a:pPr marL="341313" indent="-341313">
              <a:spcAft>
                <a:spcPts val="600"/>
              </a:spcAft>
              <a:buClr>
                <a:srgbClr val="D16349"/>
              </a:buClr>
              <a:buFont typeface="Wingdings 2" pitchFamily="18" charset="2"/>
              <a:buNone/>
            </a:pPr>
            <a:r>
              <a:rPr lang="cs-CZ" altLang="cs-CZ" sz="2000" b="1" u="sng" dirty="0" smtClean="0">
                <a:solidFill>
                  <a:srgbClr val="FF0000"/>
                </a:solidFill>
              </a:rPr>
              <a:t>PAMATUJ</a:t>
            </a:r>
            <a:r>
              <a:rPr lang="cs-CZ" altLang="cs-CZ" sz="2000" b="1" dirty="0" smtClean="0">
                <a:solidFill>
                  <a:srgbClr val="FF0000"/>
                </a:solidFill>
              </a:rPr>
              <a:t>: </a:t>
            </a:r>
          </a:p>
          <a:p>
            <a:pPr marL="341313" indent="-341313">
              <a:buClr>
                <a:srgbClr val="D16349"/>
              </a:buClr>
            </a:pPr>
            <a:r>
              <a:rPr lang="cs-CZ" altLang="cs-CZ" sz="2000" b="1" dirty="0" smtClean="0">
                <a:solidFill>
                  <a:srgbClr val="0070C0"/>
                </a:solidFill>
              </a:rPr>
              <a:t>Průměr je silně ovlivněn extrémními hodnotami (tzv. odlehlá pozorování), medián není ovlivněn vybočujícími pozorováními.</a:t>
            </a:r>
          </a:p>
          <a:p>
            <a:pPr marL="341313" indent="-341313">
              <a:buClr>
                <a:srgbClr val="D16349"/>
              </a:buClr>
            </a:pPr>
            <a:r>
              <a:rPr lang="cs-CZ" altLang="cs-CZ" sz="2000" b="1" dirty="0" smtClean="0">
                <a:solidFill>
                  <a:srgbClr val="0070C0"/>
                </a:solidFill>
              </a:rPr>
              <a:t>Průměr je vhodný ukazatel středu u normálního/symetrického rozložení, medián je vhodnou charakteristikou středu souboru i v případě veličin s neznámým rozdělením.</a:t>
            </a:r>
          </a:p>
          <a:p>
            <a:pPr marL="341313" indent="-341313"/>
            <a:r>
              <a:rPr lang="cs-CZ" altLang="cs-CZ" sz="2000" dirty="0" smtClean="0"/>
              <a:t>V případě symetrického rozložení jsou jejich hodnoty v podstatě shodné, v případě asymetrického rozložení však nikoliv!</a:t>
            </a:r>
          </a:p>
          <a:p>
            <a:pPr marL="341313" indent="-341313"/>
            <a:endParaRPr lang="cs-CZ" altLang="cs-CZ" sz="2000" dirty="0" smtClean="0"/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38918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4459288"/>
            <a:ext cx="403225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9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370388"/>
            <a:ext cx="424815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2934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404664"/>
            <a:ext cx="8534400" cy="758825"/>
          </a:xfrm>
        </p:spPr>
        <p:txBody>
          <a:bodyPr/>
          <a:lstStyle/>
          <a:p>
            <a:r>
              <a:rPr lang="cs-CZ" altLang="cs-CZ" dirty="0"/>
              <a:t>Popis kvantitativních dat 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>– c</a:t>
            </a:r>
            <a:r>
              <a:rPr lang="cs-CZ" dirty="0" smtClean="0"/>
              <a:t>harakteristiky variability</a:t>
            </a:r>
            <a:endParaRPr lang="cs-CZ" altLang="cs-CZ" dirty="0" smtClean="0"/>
          </a:p>
        </p:txBody>
      </p:sp>
      <p:sp>
        <p:nvSpPr>
          <p:cNvPr id="7173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1566316"/>
            <a:ext cx="8784976" cy="4598988"/>
          </a:xfrm>
        </p:spPr>
        <p:txBody>
          <a:bodyPr/>
          <a:lstStyle/>
          <a:p>
            <a:pPr marL="341313" indent="-341313"/>
            <a:r>
              <a:rPr lang="cs-CZ" altLang="cs-CZ" sz="2000" b="1" u="sng" dirty="0" smtClean="0">
                <a:solidFill>
                  <a:srgbClr val="FD9203"/>
                </a:solidFill>
                <a:latin typeface="+mj-lt"/>
              </a:rPr>
              <a:t>Rozptyl (variance)</a:t>
            </a:r>
            <a:r>
              <a:rPr lang="cs-CZ" altLang="cs-CZ" sz="2000" b="1" dirty="0" smtClean="0">
                <a:solidFill>
                  <a:srgbClr val="FD9203"/>
                </a:solidFill>
                <a:latin typeface="+mj-lt"/>
              </a:rPr>
              <a:t> </a:t>
            </a:r>
            <a:r>
              <a:rPr lang="cs-CZ" altLang="cs-CZ" sz="2000" dirty="0" smtClean="0">
                <a:latin typeface="+mj-lt"/>
              </a:rPr>
              <a:t>je ukazatelem šířky rozložení získaný na základě odchylky jednotlivých hodnot od průměru.</a:t>
            </a:r>
          </a:p>
          <a:p>
            <a:pPr marL="341313" indent="-341313"/>
            <a:endParaRPr lang="cs-CZ" altLang="cs-CZ" sz="2000" dirty="0" smtClean="0">
              <a:latin typeface="+mj-lt"/>
            </a:endParaRPr>
          </a:p>
          <a:p>
            <a:pPr marL="341313" indent="-341313">
              <a:spcAft>
                <a:spcPts val="600"/>
              </a:spcAft>
              <a:buFont typeface="Wingdings 2" pitchFamily="18" charset="2"/>
              <a:buNone/>
            </a:pPr>
            <a:r>
              <a:rPr lang="cs-CZ" altLang="cs-CZ" sz="2000" dirty="0" smtClean="0">
                <a:latin typeface="+mj-lt"/>
              </a:rPr>
              <a:t>     Obdobně jako u průměru je jeho vypovídací schopnost nejvyšší v případě symetrického/normálního rozložení.</a:t>
            </a:r>
          </a:p>
          <a:p>
            <a:pPr marL="341313" indent="-341313">
              <a:spcBef>
                <a:spcPts val="600"/>
              </a:spcBef>
              <a:spcAft>
                <a:spcPts val="600"/>
              </a:spcAft>
            </a:pPr>
            <a:r>
              <a:rPr lang="cs-CZ" altLang="cs-CZ" sz="2000" b="1" u="sng" dirty="0" smtClean="0">
                <a:solidFill>
                  <a:srgbClr val="FD9203"/>
                </a:solidFill>
                <a:latin typeface="+mj-lt"/>
              </a:rPr>
              <a:t>Směrodatná odchylka (</a:t>
            </a:r>
            <a:r>
              <a:rPr lang="cs-CZ" altLang="cs-CZ" sz="2000" b="1" u="sng" dirty="0">
                <a:solidFill>
                  <a:srgbClr val="FD9203"/>
                </a:solidFill>
                <a:latin typeface="+mj-lt"/>
              </a:rPr>
              <a:t>SD – </a:t>
            </a:r>
            <a:r>
              <a:rPr lang="cs-CZ" altLang="cs-CZ" sz="2000" b="1" i="1" u="sng" dirty="0">
                <a:solidFill>
                  <a:srgbClr val="FD9203"/>
                </a:solidFill>
                <a:latin typeface="+mj-lt"/>
              </a:rPr>
              <a:t>standard </a:t>
            </a:r>
            <a:r>
              <a:rPr lang="cs-CZ" altLang="cs-CZ" sz="2000" b="1" i="1" u="sng" dirty="0" err="1" smtClean="0">
                <a:solidFill>
                  <a:srgbClr val="FD9203"/>
                </a:solidFill>
                <a:latin typeface="+mj-lt"/>
              </a:rPr>
              <a:t>deviation</a:t>
            </a:r>
            <a:r>
              <a:rPr lang="cs-CZ" altLang="cs-CZ" sz="2000" b="1" u="sng" dirty="0" smtClean="0">
                <a:solidFill>
                  <a:srgbClr val="FD9203"/>
                </a:solidFill>
                <a:latin typeface="+mj-lt"/>
              </a:rPr>
              <a:t>)</a:t>
            </a:r>
            <a:r>
              <a:rPr lang="cs-CZ" altLang="cs-CZ" sz="2000" dirty="0" smtClean="0">
                <a:solidFill>
                  <a:srgbClr val="FD9203"/>
                </a:solidFill>
                <a:latin typeface="+mj-lt"/>
              </a:rPr>
              <a:t> </a:t>
            </a:r>
            <a:r>
              <a:rPr lang="cs-CZ" altLang="cs-CZ" sz="2000" dirty="0" smtClean="0">
                <a:latin typeface="+mj-lt"/>
              </a:rPr>
              <a:t>je druhá odmocnina z rozptylu.</a:t>
            </a:r>
          </a:p>
          <a:p>
            <a:pPr marL="341313" indent="-341313">
              <a:spcBef>
                <a:spcPts val="600"/>
              </a:spcBef>
              <a:spcAft>
                <a:spcPts val="600"/>
              </a:spcAft>
            </a:pPr>
            <a:r>
              <a:rPr lang="cs-CZ" altLang="cs-CZ" sz="2000" b="1" u="sng" dirty="0" smtClean="0">
                <a:solidFill>
                  <a:srgbClr val="FD9203"/>
                </a:solidFill>
                <a:latin typeface="+mj-lt"/>
                <a:sym typeface="Math1" pitchFamily="2" charset="2"/>
              </a:rPr>
              <a:t>Koeficient variance</a:t>
            </a:r>
            <a:r>
              <a:rPr lang="cs-CZ" altLang="cs-CZ" sz="2000" dirty="0" smtClean="0">
                <a:solidFill>
                  <a:srgbClr val="FD9203"/>
                </a:solidFill>
                <a:latin typeface="+mj-lt"/>
                <a:sym typeface="Math1" pitchFamily="2" charset="2"/>
              </a:rPr>
              <a:t> 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= podíl SD ku průměru, umožňuje porovnat variabilitu několika znaků (často se vyjadřuje v procentech – potom udává, z kolika procent se podílí směrodatná odchylka na aritmetickém průměru).</a:t>
            </a:r>
          </a:p>
          <a:p>
            <a:pPr marL="341313" indent="-341313"/>
            <a:r>
              <a:rPr lang="cs-CZ" altLang="cs-CZ" sz="2000" b="1" u="sng" dirty="0" err="1">
                <a:solidFill>
                  <a:srgbClr val="FD9203"/>
                </a:solidFill>
                <a:latin typeface="+mj-lt"/>
              </a:rPr>
              <a:t>Kvartilové</a:t>
            </a:r>
            <a:r>
              <a:rPr lang="cs-CZ" altLang="cs-CZ" sz="2000" b="1" u="sng" dirty="0">
                <a:solidFill>
                  <a:srgbClr val="FD9203"/>
                </a:solidFill>
                <a:latin typeface="+mj-lt"/>
              </a:rPr>
              <a:t> rozpětí (odchylka):</a:t>
            </a:r>
            <a:r>
              <a:rPr lang="cs-CZ" altLang="cs-CZ" sz="2000" b="1" dirty="0">
                <a:solidFill>
                  <a:srgbClr val="FD9203"/>
                </a:solidFill>
                <a:latin typeface="+mj-lt"/>
              </a:rPr>
              <a:t> </a:t>
            </a:r>
            <a:r>
              <a:rPr lang="cs-CZ" altLang="cs-CZ" sz="2000" dirty="0" smtClean="0">
                <a:latin typeface="+mj-lt"/>
              </a:rPr>
              <a:t>q=x</a:t>
            </a:r>
            <a:r>
              <a:rPr lang="cs-CZ" altLang="cs-CZ" sz="2000" baseline="-25000" dirty="0" smtClean="0">
                <a:latin typeface="+mj-lt"/>
              </a:rPr>
              <a:t>0,75</a:t>
            </a:r>
            <a:r>
              <a:rPr lang="cs-CZ" altLang="cs-CZ" sz="2000" dirty="0" smtClean="0">
                <a:latin typeface="+mj-lt"/>
              </a:rPr>
              <a:t>-x</a:t>
            </a:r>
            <a:r>
              <a:rPr lang="cs-CZ" altLang="cs-CZ" sz="2000" baseline="-25000" dirty="0" smtClean="0">
                <a:latin typeface="+mj-lt"/>
              </a:rPr>
              <a:t>0,25</a:t>
            </a:r>
            <a:r>
              <a:rPr lang="cs-CZ" altLang="cs-CZ" sz="2000" dirty="0" smtClean="0">
                <a:latin typeface="+mj-lt"/>
              </a:rPr>
              <a:t> , kde </a:t>
            </a:r>
            <a:r>
              <a:rPr lang="cs-CZ" altLang="cs-CZ" sz="2000" dirty="0">
                <a:latin typeface="+mj-lt"/>
              </a:rPr>
              <a:t>x</a:t>
            </a:r>
            <a:r>
              <a:rPr lang="cs-CZ" altLang="cs-CZ" sz="2000" baseline="-25000" dirty="0">
                <a:latin typeface="+mj-lt"/>
              </a:rPr>
              <a:t>0,25</a:t>
            </a:r>
            <a:r>
              <a:rPr lang="cs-CZ" altLang="cs-CZ" sz="2000" dirty="0">
                <a:latin typeface="+mj-lt"/>
              </a:rPr>
              <a:t> 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= </a:t>
            </a:r>
            <a:r>
              <a:rPr lang="cs-CZ" altLang="cs-CZ" sz="2000" dirty="0">
                <a:latin typeface="+mj-lt"/>
              </a:rPr>
              <a:t>dolní </a:t>
            </a:r>
            <a:r>
              <a:rPr lang="cs-CZ" altLang="cs-CZ" sz="2000" dirty="0" err="1">
                <a:latin typeface="+mj-lt"/>
              </a:rPr>
              <a:t>kvartil</a:t>
            </a:r>
            <a:r>
              <a:rPr lang="cs-CZ" altLang="cs-CZ" sz="2000" baseline="-25000" dirty="0">
                <a:latin typeface="+mj-lt"/>
              </a:rPr>
              <a:t>, </a:t>
            </a:r>
            <a:r>
              <a:rPr lang="cs-CZ" altLang="cs-CZ" sz="2000" dirty="0">
                <a:latin typeface="+mj-lt"/>
              </a:rPr>
              <a:t>x</a:t>
            </a:r>
            <a:r>
              <a:rPr lang="cs-CZ" altLang="cs-CZ" sz="2000" baseline="-25000" dirty="0">
                <a:latin typeface="+mj-lt"/>
              </a:rPr>
              <a:t>0,75 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= </a:t>
            </a:r>
            <a:r>
              <a:rPr lang="cs-CZ" altLang="cs-CZ" sz="2000" dirty="0">
                <a:latin typeface="+mj-lt"/>
              </a:rPr>
              <a:t>horní </a:t>
            </a:r>
            <a:r>
              <a:rPr lang="cs-CZ" altLang="cs-CZ" sz="2000" dirty="0" err="1" smtClean="0">
                <a:latin typeface="+mj-lt"/>
              </a:rPr>
              <a:t>kvartil</a:t>
            </a:r>
            <a:r>
              <a:rPr lang="cs-CZ" altLang="cs-CZ" sz="2000" dirty="0" smtClean="0">
                <a:latin typeface="+mj-lt"/>
              </a:rPr>
              <a:t>.</a:t>
            </a:r>
          </a:p>
          <a:p>
            <a:pPr marL="361950" indent="0">
              <a:buNone/>
            </a:pPr>
            <a:r>
              <a:rPr lang="cs-CZ" altLang="cs-CZ" sz="2000" dirty="0" smtClean="0">
                <a:solidFill>
                  <a:srgbClr val="595F77"/>
                </a:solidFill>
                <a:latin typeface="+mj-lt"/>
              </a:rPr>
              <a:t>(x</a:t>
            </a:r>
            <a:r>
              <a:rPr lang="el-GR" altLang="cs-CZ" sz="2000" baseline="-25000" dirty="0">
                <a:solidFill>
                  <a:srgbClr val="595F77"/>
                </a:solidFill>
                <a:latin typeface="+mj-lt"/>
              </a:rPr>
              <a:t>α</a:t>
            </a:r>
            <a:r>
              <a:rPr lang="cs-CZ" altLang="cs-CZ" sz="2000" dirty="0">
                <a:solidFill>
                  <a:srgbClr val="595F77"/>
                </a:solidFill>
                <a:latin typeface="+mj-lt"/>
              </a:rPr>
              <a:t> je číslo, které rozděluje uspořádaný datový soubor na dolní úsek, obsahující aspoň podíl </a:t>
            </a:r>
            <a:r>
              <a:rPr lang="el-GR" altLang="cs-CZ" sz="2000" dirty="0">
                <a:solidFill>
                  <a:srgbClr val="595F77"/>
                </a:solidFill>
                <a:latin typeface="+mj-lt"/>
              </a:rPr>
              <a:t>α</a:t>
            </a:r>
            <a:r>
              <a:rPr lang="cs-CZ" altLang="cs-CZ" sz="2000" dirty="0">
                <a:solidFill>
                  <a:srgbClr val="595F77"/>
                </a:solidFill>
                <a:latin typeface="+mj-lt"/>
              </a:rPr>
              <a:t> všech dat a na horní úsek obsahující aspoň podíl 1-</a:t>
            </a:r>
            <a:r>
              <a:rPr lang="el-GR" altLang="cs-CZ" sz="2000" dirty="0">
                <a:solidFill>
                  <a:srgbClr val="595F77"/>
                </a:solidFill>
                <a:latin typeface="+mj-lt"/>
              </a:rPr>
              <a:t>α</a:t>
            </a:r>
            <a:r>
              <a:rPr lang="cs-CZ" altLang="cs-CZ" sz="2000" dirty="0">
                <a:solidFill>
                  <a:srgbClr val="595F77"/>
                </a:solidFill>
                <a:latin typeface="+mj-lt"/>
              </a:rPr>
              <a:t> všech dat</a:t>
            </a:r>
            <a:r>
              <a:rPr lang="cs-CZ" altLang="cs-CZ" sz="2000" dirty="0" smtClean="0">
                <a:solidFill>
                  <a:srgbClr val="595F77"/>
                </a:solidFill>
                <a:latin typeface="+mj-lt"/>
              </a:rPr>
              <a:t>.)</a:t>
            </a:r>
            <a:endParaRPr lang="cs-CZ" altLang="cs-CZ" sz="2000" baseline="-25000" dirty="0">
              <a:solidFill>
                <a:srgbClr val="595F77"/>
              </a:solidFill>
              <a:latin typeface="+mj-lt"/>
            </a:endParaRPr>
          </a:p>
          <a:p>
            <a:pPr marL="341313" indent="-341313"/>
            <a:endParaRPr lang="cs-CZ" altLang="cs-CZ" sz="2000" dirty="0" smtClean="0">
              <a:latin typeface="+mj-lt"/>
              <a:sym typeface="Math1" pitchFamily="2" charset="2"/>
            </a:endParaRP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1148850"/>
              </p:ext>
            </p:extLst>
          </p:nvPr>
        </p:nvGraphicFramePr>
        <p:xfrm>
          <a:off x="4427984" y="1936825"/>
          <a:ext cx="1749425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3" name="Rovnice" r:id="rId4" imgW="1066680" imgH="431640" progId="Equation.3">
                  <p:embed/>
                </p:oleObj>
              </mc:Choice>
              <mc:Fallback>
                <p:oleObj name="Rovnice" r:id="rId4" imgW="10666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1936825"/>
                        <a:ext cx="1749425" cy="700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90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altLang="cs-CZ" dirty="0" smtClean="0"/>
              <a:t>Ukázka vizualizace kvantitativních dat</a:t>
            </a: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484784"/>
            <a:ext cx="8374831" cy="46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/>
            <a:r>
              <a:rPr lang="cs-CZ" altLang="cs-CZ" sz="2000" b="1" dirty="0" smtClean="0"/>
              <a:t>Vizualizace kvantitativních dat: </a:t>
            </a:r>
            <a:r>
              <a:rPr lang="cs-CZ" altLang="cs-CZ" sz="2000" dirty="0" smtClean="0"/>
              <a:t>nejčastěji pomocí krabicového grafu nebo histogramu.</a:t>
            </a:r>
          </a:p>
        </p:txBody>
      </p:sp>
      <p:sp>
        <p:nvSpPr>
          <p:cNvPr id="39940" name="Rectangle 3"/>
          <p:cNvSpPr>
            <a:spLocks noGrp="1"/>
          </p:cNvSpPr>
          <p:nvPr>
            <p:ph type="body" idx="4294967295"/>
          </p:nvPr>
        </p:nvSpPr>
        <p:spPr>
          <a:xfrm>
            <a:off x="5643246" y="2708920"/>
            <a:ext cx="2304256" cy="53684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cs-CZ" altLang="cs-CZ" sz="1800" b="1" dirty="0" smtClean="0"/>
              <a:t>Histogram</a:t>
            </a:r>
            <a:endParaRPr lang="cs-CZ" altLang="cs-CZ" sz="1800" dirty="0" smtClean="0"/>
          </a:p>
        </p:txBody>
      </p:sp>
      <p:pic>
        <p:nvPicPr>
          <p:cNvPr id="9933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093" y="3350568"/>
            <a:ext cx="3699339" cy="2774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487"/>
          <a:stretch/>
        </p:blipFill>
        <p:spPr bwMode="auto">
          <a:xfrm>
            <a:off x="251520" y="3245768"/>
            <a:ext cx="855222" cy="3126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Rectangle 3"/>
          <p:cNvSpPr txBox="1">
            <a:spLocks/>
          </p:cNvSpPr>
          <p:nvPr/>
        </p:nvSpPr>
        <p:spPr bwMode="auto">
          <a:xfrm>
            <a:off x="755576" y="2708920"/>
            <a:ext cx="2304256" cy="536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cs-CZ" altLang="cs-CZ" sz="1800" b="1" dirty="0" smtClean="0"/>
              <a:t>Krabicový graf</a:t>
            </a:r>
            <a:endParaRPr lang="cs-CZ" altLang="cs-CZ" sz="1800" dirty="0" smtClean="0"/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95" r="35897"/>
          <a:stretch/>
        </p:blipFill>
        <p:spPr bwMode="auto">
          <a:xfrm>
            <a:off x="932824" y="3245768"/>
            <a:ext cx="713294" cy="3126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ovéPole 29"/>
          <p:cNvSpPr txBox="1"/>
          <p:nvPr/>
        </p:nvSpPr>
        <p:spPr>
          <a:xfrm>
            <a:off x="1858643" y="3245768"/>
            <a:ext cx="2514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maximum (100% kvantil)</a:t>
            </a:r>
            <a:endParaRPr lang="cs-CZ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1858643" y="3749824"/>
            <a:ext cx="2578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horní </a:t>
            </a:r>
            <a:r>
              <a:rPr lang="cs-CZ" dirty="0" err="1" smtClean="0"/>
              <a:t>kvartil</a:t>
            </a:r>
            <a:r>
              <a:rPr lang="cs-CZ" dirty="0" smtClean="0"/>
              <a:t> (75% </a:t>
            </a:r>
            <a:r>
              <a:rPr lang="cs-CZ" dirty="0"/>
              <a:t>kvantil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1858643" y="4028564"/>
            <a:ext cx="2155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medián (50</a:t>
            </a:r>
            <a:r>
              <a:rPr lang="cs-CZ" dirty="0"/>
              <a:t>% kvantil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858643" y="4388604"/>
            <a:ext cx="2551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dolní </a:t>
            </a:r>
            <a:r>
              <a:rPr lang="cs-CZ" dirty="0" err="1" smtClean="0"/>
              <a:t>kvartil</a:t>
            </a:r>
            <a:r>
              <a:rPr lang="cs-CZ" dirty="0" smtClean="0"/>
              <a:t> (25% </a:t>
            </a:r>
            <a:r>
              <a:rPr lang="cs-CZ" dirty="0"/>
              <a:t>kvantil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1858643" y="5622032"/>
            <a:ext cx="2234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minimum (0</a:t>
            </a:r>
            <a:r>
              <a:rPr lang="cs-CZ" dirty="0"/>
              <a:t>% kvantil</a:t>
            </a:r>
            <a:r>
              <a:rPr lang="cs-CZ" dirty="0" smtClean="0"/>
              <a:t>)</a:t>
            </a:r>
            <a:endParaRPr lang="cs-CZ" dirty="0"/>
          </a:p>
        </p:txBody>
      </p:sp>
      <p:cxnSp>
        <p:nvCxnSpPr>
          <p:cNvPr id="35" name="Přímá spojnice se šipkou 34"/>
          <p:cNvCxnSpPr/>
          <p:nvPr/>
        </p:nvCxnSpPr>
        <p:spPr>
          <a:xfrm flipH="1">
            <a:off x="1458658" y="3461792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H="1">
            <a:off x="1466782" y="3965848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 flipH="1">
            <a:off x="1322766" y="4208784"/>
            <a:ext cx="504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H="1">
            <a:off x="1466782" y="4541912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 flipH="1">
            <a:off x="1458658" y="5838056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bdélník 39"/>
          <p:cNvSpPr/>
          <p:nvPr/>
        </p:nvSpPr>
        <p:spPr>
          <a:xfrm>
            <a:off x="1691680" y="2204864"/>
            <a:ext cx="57606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pl-PL" sz="2000" b="1" u="sng" dirty="0" smtClean="0"/>
              <a:t>Příklad: Popis výšky (cm) </a:t>
            </a:r>
            <a:endParaRPr lang="pl-PL" sz="2000" b="1" u="sng" dirty="0">
              <a:solidFill>
                <a:srgbClr val="000000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877091" y="4809220"/>
            <a:ext cx="14401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Jsou data symetrická?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1322766" y="4397896"/>
            <a:ext cx="504056" cy="6872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H="1">
            <a:off x="5148064" y="5601816"/>
            <a:ext cx="648072" cy="34364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bdélník 44"/>
          <p:cNvSpPr/>
          <p:nvPr/>
        </p:nvSpPr>
        <p:spPr>
          <a:xfrm>
            <a:off x="4283968" y="5661248"/>
            <a:ext cx="14401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Odlehlá hodnota?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55479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altLang="cs-CZ" dirty="0" smtClean="0"/>
              <a:t>Ukázka popisu kvantitativních dat</a:t>
            </a: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484784"/>
            <a:ext cx="8374831" cy="46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/>
            <a:r>
              <a:rPr lang="cs-CZ" altLang="cs-CZ" sz="2000" b="1" dirty="0" smtClean="0"/>
              <a:t>Popis kvantitativních dat: </a:t>
            </a:r>
            <a:r>
              <a:rPr lang="cs-CZ" altLang="cs-CZ" sz="2000" dirty="0" smtClean="0"/>
              <a:t>charakteristika středu (průměr, medián aj.), charakteristika variability (rozptyl, rozsah hodnot, </a:t>
            </a:r>
            <a:r>
              <a:rPr lang="cs-CZ" altLang="cs-CZ" sz="2000" dirty="0" err="1" smtClean="0"/>
              <a:t>kvartilové</a:t>
            </a:r>
            <a:r>
              <a:rPr lang="cs-CZ" altLang="cs-CZ" sz="2000" dirty="0" smtClean="0"/>
              <a:t> rozpětí aj.).</a:t>
            </a:r>
          </a:p>
        </p:txBody>
      </p:sp>
      <p:sp>
        <p:nvSpPr>
          <p:cNvPr id="7" name="Rectangle 3"/>
          <p:cNvSpPr txBox="1">
            <a:spLocks/>
          </p:cNvSpPr>
          <p:nvPr/>
        </p:nvSpPr>
        <p:spPr bwMode="auto">
          <a:xfrm>
            <a:off x="3563888" y="2811488"/>
            <a:ext cx="2196455" cy="536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cs-CZ" altLang="cs-CZ" sz="1800" b="1" dirty="0" smtClean="0"/>
              <a:t>Popisné statistiky</a:t>
            </a:r>
            <a:endParaRPr lang="cs-CZ" altLang="cs-CZ" sz="1800" dirty="0" smtClean="0"/>
          </a:p>
        </p:txBody>
      </p:sp>
      <p:sp>
        <p:nvSpPr>
          <p:cNvPr id="3" name="Obdélník 2"/>
          <p:cNvSpPr/>
          <p:nvPr/>
        </p:nvSpPr>
        <p:spPr>
          <a:xfrm>
            <a:off x="1691680" y="2380818"/>
            <a:ext cx="57606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pl-PL" sz="2000" b="1" u="sng" dirty="0" smtClean="0"/>
              <a:t>Příklad: Popis výšky (cm) pacientů</a:t>
            </a:r>
            <a:endParaRPr lang="pl-PL" sz="2000" b="1" u="sng" dirty="0">
              <a:solidFill>
                <a:srgbClr val="000000"/>
              </a:solidFill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826386"/>
              </p:ext>
            </p:extLst>
          </p:nvPr>
        </p:nvGraphicFramePr>
        <p:xfrm>
          <a:off x="2987824" y="3373736"/>
          <a:ext cx="3240360" cy="2162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2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7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</a:rPr>
                        <a:t>Charakteristika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N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61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Průměr (cm)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161,0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Medián (cm)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161,5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sm</a:t>
                      </a:r>
                      <a:r>
                        <a:rPr lang="cs-CZ" sz="1600" u="none" strike="noStrike" dirty="0">
                          <a:effectLst/>
                        </a:rPr>
                        <a:t>. </a:t>
                      </a:r>
                      <a:r>
                        <a:rPr lang="cs-CZ" sz="1600" u="none" strike="noStrike" dirty="0" smtClean="0">
                          <a:effectLst/>
                        </a:rPr>
                        <a:t>odchylka (cm)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4,7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Rozptyl (cm</a:t>
                      </a:r>
                      <a:r>
                        <a:rPr lang="cs-CZ" sz="1600" u="none" strike="noStrike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cs-CZ" sz="1600" u="none" strike="noStrike" dirty="0" smtClean="0">
                          <a:effectLst/>
                        </a:rPr>
                        <a:t>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22,2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min-</a:t>
                      </a:r>
                      <a:r>
                        <a:rPr lang="cs-CZ" sz="1600" u="none" strike="noStrike" dirty="0" err="1" smtClean="0">
                          <a:effectLst/>
                        </a:rPr>
                        <a:t>max</a:t>
                      </a:r>
                      <a:r>
                        <a:rPr lang="cs-CZ" sz="1600" u="none" strike="noStrike" dirty="0" smtClean="0">
                          <a:effectLst/>
                        </a:rPr>
                        <a:t> (cm)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144,1-169,2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dolní-horní</a:t>
                      </a:r>
                      <a:r>
                        <a:rPr lang="cs-CZ" sz="1600" u="none" strike="noStrike" dirty="0">
                          <a:effectLst/>
                        </a:rPr>
                        <a:t> </a:t>
                      </a:r>
                      <a:r>
                        <a:rPr lang="cs-CZ" sz="1600" u="none" strike="noStrike" dirty="0" err="1" smtClean="0">
                          <a:effectLst/>
                        </a:rPr>
                        <a:t>kvartil</a:t>
                      </a:r>
                      <a:r>
                        <a:rPr lang="cs-CZ" sz="1600" u="none" strike="noStrike" dirty="0" smtClean="0">
                          <a:effectLst/>
                        </a:rPr>
                        <a:t> (cm)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158,1-164,2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7" name="Obdélník 26"/>
          <p:cNvSpPr/>
          <p:nvPr/>
        </p:nvSpPr>
        <p:spPr>
          <a:xfrm>
            <a:off x="6014268" y="3771562"/>
            <a:ext cx="28062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Průměr a medián se téměř shodují. Co nám to říká? 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28" name="Přímá spojnice se šipkou 27"/>
          <p:cNvCxnSpPr/>
          <p:nvPr/>
        </p:nvCxnSpPr>
        <p:spPr>
          <a:xfrm flipH="1">
            <a:off x="5580112" y="4077072"/>
            <a:ext cx="36004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H="1">
            <a:off x="5580112" y="4077072"/>
            <a:ext cx="360040" cy="21602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94298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260648"/>
            <a:ext cx="8534400" cy="758825"/>
          </a:xfrm>
        </p:spPr>
        <p:txBody>
          <a:bodyPr anchor="ctr"/>
          <a:lstStyle/>
          <a:p>
            <a:r>
              <a:rPr lang="cs-CZ" altLang="cs-CZ" dirty="0" smtClean="0"/>
              <a:t>Software R / </a:t>
            </a:r>
            <a:r>
              <a:rPr lang="cs-CZ" altLang="cs-CZ" dirty="0" err="1" smtClean="0"/>
              <a:t>RStudio</a:t>
            </a:r>
            <a:endParaRPr lang="cs-CZ" altLang="cs-CZ" dirty="0" smtClean="0"/>
          </a:p>
        </p:txBody>
      </p:sp>
      <p:sp>
        <p:nvSpPr>
          <p:cNvPr id="7173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1566316"/>
            <a:ext cx="8784976" cy="4598988"/>
          </a:xfrm>
        </p:spPr>
        <p:txBody>
          <a:bodyPr/>
          <a:lstStyle/>
          <a:p>
            <a:pPr marL="341313" indent="-341313"/>
            <a:r>
              <a:rPr lang="cs-CZ" altLang="cs-CZ" sz="2000" dirty="0" smtClean="0">
                <a:latin typeface="+mj-lt"/>
                <a:sym typeface="Math1" pitchFamily="2" charset="2"/>
              </a:rPr>
              <a:t>Volně </a:t>
            </a:r>
            <a:r>
              <a:rPr lang="cs-CZ" altLang="cs-CZ" sz="2000" dirty="0">
                <a:latin typeface="+mj-lt"/>
                <a:sym typeface="Math1" pitchFamily="2" charset="2"/>
              </a:rPr>
              <a:t>dostupný software (</a:t>
            </a:r>
            <a:r>
              <a:rPr lang="cs-CZ" altLang="cs-CZ" sz="2000" dirty="0">
                <a:latin typeface="+mj-lt"/>
                <a:sym typeface="Math1" pitchFamily="2" charset="2"/>
                <a:hlinkClick r:id="rId3"/>
              </a:rPr>
              <a:t>https://www.r-project.org</a:t>
            </a:r>
            <a:r>
              <a:rPr lang="cs-CZ" altLang="cs-CZ" sz="2000" dirty="0" smtClean="0">
                <a:latin typeface="+mj-lt"/>
                <a:sym typeface="Math1" pitchFamily="2" charset="2"/>
                <a:hlinkClick r:id="rId3"/>
              </a:rPr>
              <a:t>/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). </a:t>
            </a:r>
          </a:p>
          <a:p>
            <a:pPr marL="341313" indent="-341313"/>
            <a:r>
              <a:rPr lang="cs-CZ" altLang="cs-CZ" sz="2000" dirty="0" smtClean="0">
                <a:latin typeface="+mj-lt"/>
                <a:sym typeface="Math1" pitchFamily="2" charset="2"/>
              </a:rPr>
              <a:t>Pro pokročilé analýzy je nutné načíst balíček, kde jsou naprogramovány funkce.</a:t>
            </a:r>
          </a:p>
          <a:p>
            <a:pPr marL="341313" indent="-341313"/>
            <a:r>
              <a:rPr lang="cs-CZ" altLang="cs-CZ" sz="2000" dirty="0" smtClean="0">
                <a:latin typeface="+mj-lt"/>
                <a:sym typeface="Math1" pitchFamily="2" charset="2"/>
              </a:rPr>
              <a:t>Každý má možnost implementovat svůj balíček – R nezaručuje správnost kódu.</a:t>
            </a:r>
          </a:p>
          <a:p>
            <a:pPr marL="341313" indent="-341313"/>
            <a:r>
              <a:rPr lang="cs-CZ" altLang="cs-CZ" sz="2000" dirty="0" smtClean="0">
                <a:latin typeface="+mj-lt"/>
                <a:sym typeface="Math1" pitchFamily="2" charset="2"/>
              </a:rPr>
              <a:t>Nevidíme datovou tabulku</a:t>
            </a:r>
            <a:r>
              <a:rPr lang="cs-CZ" altLang="cs-CZ" sz="2000" dirty="0" smtClean="0">
                <a:sym typeface="Math1" pitchFamily="2" charset="2"/>
              </a:rPr>
              <a:t> </a:t>
            </a:r>
            <a:r>
              <a:rPr lang="cs-CZ" altLang="cs-CZ" sz="2000" dirty="0">
                <a:sym typeface="Math1" pitchFamily="2" charset="2"/>
              </a:rPr>
              <a:t>– </a:t>
            </a:r>
            <a:r>
              <a:rPr lang="cs-CZ" altLang="cs-CZ" sz="2000" dirty="0" smtClean="0">
                <a:sym typeface="Math1" pitchFamily="2" charset="2"/>
              </a:rPr>
              <a:t>nutné kontrolovat provedení výpočtu.</a:t>
            </a:r>
          </a:p>
          <a:p>
            <a:pPr marL="341313" indent="-341313"/>
            <a:r>
              <a:rPr lang="cs-CZ" altLang="cs-CZ" sz="2000" dirty="0" smtClean="0">
                <a:latin typeface="+mj-lt"/>
                <a:sym typeface="Math1" pitchFamily="2" charset="2"/>
              </a:rPr>
              <a:t>R </a:t>
            </a:r>
            <a:r>
              <a:rPr lang="cs-CZ" altLang="cs-CZ" sz="2000" dirty="0" err="1" smtClean="0">
                <a:latin typeface="+mj-lt"/>
                <a:sym typeface="Math1" pitchFamily="2" charset="2"/>
              </a:rPr>
              <a:t>console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 – zápis skriptu + enter spustí skript (alternativou je vytvořit si R </a:t>
            </a:r>
            <a:r>
              <a:rPr lang="cs-CZ" altLang="cs-CZ" sz="2000" dirty="0" err="1" smtClean="0">
                <a:latin typeface="+mj-lt"/>
                <a:sym typeface="Math1" pitchFamily="2" charset="2"/>
              </a:rPr>
              <a:t>script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, který umožní kompletní uchování </a:t>
            </a:r>
            <a:r>
              <a:rPr lang="cs-CZ" altLang="cs-CZ" sz="2000" dirty="0" err="1" smtClean="0">
                <a:latin typeface="+mj-lt"/>
                <a:sym typeface="Math1" pitchFamily="2" charset="2"/>
              </a:rPr>
              <a:t>syntaxu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, který je spouštěn pomocí </a:t>
            </a:r>
            <a:r>
              <a:rPr lang="cs-CZ" altLang="cs-CZ" sz="2000" dirty="0" err="1" smtClean="0">
                <a:latin typeface="+mj-lt"/>
                <a:sym typeface="Math1" pitchFamily="2" charset="2"/>
              </a:rPr>
              <a:t>Ctrl+R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).</a:t>
            </a:r>
          </a:p>
          <a:p>
            <a:pPr marL="341313" indent="-341313"/>
            <a:endParaRPr lang="cs-CZ" altLang="cs-CZ" sz="2000" dirty="0">
              <a:latin typeface="+mj-lt"/>
              <a:sym typeface="Math1" pitchFamily="2" charset="2"/>
            </a:endParaRPr>
          </a:p>
          <a:p>
            <a:pPr marL="341313" indent="-341313"/>
            <a:endParaRPr lang="cs-CZ" altLang="cs-CZ" sz="2000" dirty="0" smtClean="0">
              <a:latin typeface="+mj-lt"/>
              <a:sym typeface="Math1" pitchFamily="2" charset="2"/>
            </a:endParaRPr>
          </a:p>
          <a:p>
            <a:pPr marL="341313" indent="-341313"/>
            <a:endParaRPr lang="cs-CZ" altLang="cs-CZ" sz="2000" dirty="0">
              <a:latin typeface="+mj-lt"/>
              <a:sym typeface="Math1" pitchFamily="2" charset="2"/>
            </a:endParaRPr>
          </a:p>
          <a:p>
            <a:pPr marL="341313" indent="-341313"/>
            <a:endParaRPr lang="cs-CZ" altLang="cs-CZ" sz="2000" dirty="0" smtClean="0">
              <a:latin typeface="+mj-lt"/>
              <a:sym typeface="Math1" pitchFamily="2" charset="2"/>
            </a:endParaRPr>
          </a:p>
          <a:p>
            <a:pPr marL="341313" indent="-341313"/>
            <a:endParaRPr lang="cs-CZ" altLang="cs-CZ" sz="2000" dirty="0">
              <a:latin typeface="+mj-lt"/>
              <a:sym typeface="Math1" pitchFamily="2" charset="2"/>
            </a:endParaRPr>
          </a:p>
          <a:p>
            <a:pPr marL="0" indent="0">
              <a:buNone/>
            </a:pPr>
            <a:endParaRPr lang="cs-CZ" altLang="cs-CZ" sz="2000" dirty="0" smtClean="0">
              <a:latin typeface="+mj-lt"/>
              <a:sym typeface="Math1" pitchFamily="2" charset="2"/>
            </a:endParaRPr>
          </a:p>
          <a:p>
            <a:pPr marL="341313" indent="-341313"/>
            <a:r>
              <a:rPr lang="cs-CZ" altLang="cs-CZ" sz="2000" dirty="0" smtClean="0">
                <a:latin typeface="+mj-lt"/>
                <a:sym typeface="Math1" pitchFamily="2" charset="2"/>
              </a:rPr>
              <a:t>Nápověda: </a:t>
            </a:r>
            <a:r>
              <a:rPr lang="cs-CZ" altLang="cs-CZ" sz="2000" dirty="0" err="1" smtClean="0">
                <a:latin typeface="+mj-lt"/>
                <a:sym typeface="Math1" pitchFamily="2" charset="2"/>
              </a:rPr>
              <a:t>help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(funkce), ?funkce</a:t>
            </a:r>
            <a:r>
              <a:rPr lang="cs-CZ" altLang="cs-CZ" sz="2000" dirty="0">
                <a:latin typeface="+mj-lt"/>
                <a:sym typeface="Math1" pitchFamily="2" charset="2"/>
              </a:rPr>
              <a:t>, </a:t>
            </a:r>
            <a:r>
              <a:rPr lang="cs-CZ" altLang="cs-CZ" sz="2000" dirty="0">
                <a:latin typeface="+mj-lt"/>
                <a:sym typeface="Math1" pitchFamily="2" charset="2"/>
                <a:hlinkClick r:id="rId4"/>
              </a:rPr>
              <a:t>http://rseek.org</a:t>
            </a:r>
            <a:r>
              <a:rPr lang="cs-CZ" altLang="cs-CZ" sz="2000" dirty="0" smtClean="0">
                <a:latin typeface="+mj-lt"/>
                <a:sym typeface="Math1" pitchFamily="2" charset="2"/>
                <a:hlinkClick r:id="rId4"/>
              </a:rPr>
              <a:t>/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, </a:t>
            </a:r>
            <a:r>
              <a:rPr lang="cs-CZ" altLang="cs-CZ" sz="2000" dirty="0" smtClean="0">
                <a:latin typeface="+mj-lt"/>
                <a:sym typeface="Math1" pitchFamily="2" charset="2"/>
                <a:hlinkClick r:id="rId5"/>
              </a:rPr>
              <a:t>www.google.cz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.</a:t>
            </a:r>
          </a:p>
          <a:p>
            <a:pPr marL="341313" indent="-341313"/>
            <a:endParaRPr lang="cs-CZ" altLang="cs-CZ" sz="2000" dirty="0" smtClean="0">
              <a:latin typeface="+mj-lt"/>
              <a:sym typeface="Math1" pitchFamily="2" charset="2"/>
            </a:endParaRPr>
          </a:p>
          <a:p>
            <a:pPr marL="341313" indent="-341313"/>
            <a:endParaRPr lang="cs-CZ" altLang="cs-CZ" sz="2000" dirty="0" smtClean="0">
              <a:latin typeface="+mj-lt"/>
              <a:sym typeface="Math1" pitchFamily="2" charset="2"/>
            </a:endParaRP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6"/>
          <a:srcRect r="1587" b="37918"/>
          <a:stretch/>
        </p:blipFill>
        <p:spPr>
          <a:xfrm>
            <a:off x="1724509" y="3789040"/>
            <a:ext cx="5688632" cy="2018547"/>
          </a:xfrm>
          <a:prstGeom prst="rect">
            <a:avLst/>
          </a:prstGeom>
        </p:spPr>
      </p:pic>
      <p:cxnSp>
        <p:nvCxnSpPr>
          <p:cNvPr id="8" name="Přímá spojnice se šipkou 7"/>
          <p:cNvCxnSpPr/>
          <p:nvPr/>
        </p:nvCxnSpPr>
        <p:spPr>
          <a:xfrm>
            <a:off x="1589459" y="4798313"/>
            <a:ext cx="318245" cy="2148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611560" y="4437112"/>
            <a:ext cx="1095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D16349"/>
                </a:solidFill>
              </a:rPr>
              <a:t>R </a:t>
            </a:r>
            <a:r>
              <a:rPr lang="cs-CZ" b="1" dirty="0" err="1" smtClean="0">
                <a:solidFill>
                  <a:srgbClr val="D16349"/>
                </a:solidFill>
              </a:rPr>
              <a:t>console</a:t>
            </a:r>
            <a:endParaRPr lang="en-GB" b="1" dirty="0">
              <a:solidFill>
                <a:srgbClr val="D16349"/>
              </a:solidFill>
            </a:endParaRPr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5242867" y="4833089"/>
            <a:ext cx="318245" cy="2148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4264968" y="4471888"/>
            <a:ext cx="909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D16349"/>
                </a:solidFill>
              </a:rPr>
              <a:t>R skript</a:t>
            </a:r>
            <a:endParaRPr lang="en-GB" b="1" dirty="0">
              <a:solidFill>
                <a:srgbClr val="D163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239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  <p:sp>
        <p:nvSpPr>
          <p:cNvPr id="158723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dirty="0"/>
              <a:t>Průběh výuky</a:t>
            </a:r>
            <a:endParaRPr lang="cs-CZ" dirty="0" smtClean="0">
              <a:solidFill>
                <a:srgbClr val="FF0000"/>
              </a:solidFill>
            </a:endParaRPr>
          </a:p>
        </p:txBody>
      </p:sp>
      <p:sp>
        <p:nvSpPr>
          <p:cNvPr id="158724" name="Rectangle 3"/>
          <p:cNvSpPr>
            <a:spLocks noGrp="1"/>
          </p:cNvSpPr>
          <p:nvPr>
            <p:ph type="body" idx="4294967295"/>
          </p:nvPr>
        </p:nvSpPr>
        <p:spPr>
          <a:xfrm>
            <a:off x="301624" y="1566315"/>
            <a:ext cx="8662863" cy="4670997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sz="2000" dirty="0" smtClean="0"/>
              <a:t>Obsahem cvičení je praktická aplikace pokročilých statistických metod</a:t>
            </a:r>
          </a:p>
          <a:p>
            <a:pPr marL="538163" lvl="1">
              <a:spcBef>
                <a:spcPts val="0"/>
              </a:spcBef>
              <a:buClr>
                <a:srgbClr val="595F77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595F77"/>
                </a:solidFill>
              </a:rPr>
              <a:t>Zopakování jednorozměrné analýzy dat</a:t>
            </a:r>
          </a:p>
          <a:p>
            <a:pPr marL="538163" lvl="1">
              <a:spcBef>
                <a:spcPts val="0"/>
              </a:spcBef>
              <a:buClr>
                <a:srgbClr val="595F77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595F77"/>
                </a:solidFill>
              </a:rPr>
              <a:t>Investigativní vícerozměrná analýza dat</a:t>
            </a:r>
          </a:p>
          <a:p>
            <a:pPr marL="538163" lvl="1">
              <a:spcBef>
                <a:spcPts val="0"/>
              </a:spcBef>
              <a:buClr>
                <a:srgbClr val="595F77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595F77"/>
                </a:solidFill>
              </a:rPr>
              <a:t>Diskriminační analýza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000" dirty="0" smtClean="0"/>
              <a:t>Předpoklady úspěšného ukončení cvičení</a:t>
            </a:r>
          </a:p>
          <a:p>
            <a:pPr lvl="1">
              <a:buClr>
                <a:srgbClr val="595F77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595F77"/>
                </a:solidFill>
              </a:rPr>
              <a:t>Účast na cvičení (povolena jedna absence)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000" dirty="0" smtClean="0"/>
              <a:t>Plán cvičení</a:t>
            </a:r>
          </a:p>
          <a:p>
            <a:pPr lvl="1">
              <a:buClr>
                <a:srgbClr val="595F77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595F77"/>
                </a:solidFill>
              </a:rPr>
              <a:t>27. 9. Opakování jednorozměrné analýzy dat </a:t>
            </a:r>
          </a:p>
          <a:p>
            <a:pPr lvl="1">
              <a:buClr>
                <a:srgbClr val="595F77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595F77"/>
                </a:solidFill>
              </a:rPr>
              <a:t>18. 10. Shluková analýza</a:t>
            </a:r>
          </a:p>
          <a:p>
            <a:pPr lvl="1">
              <a:buClr>
                <a:srgbClr val="595F77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595F77"/>
                </a:solidFill>
              </a:rPr>
              <a:t>1. 11. Metoda hlavních komponent (PCA)</a:t>
            </a:r>
          </a:p>
          <a:p>
            <a:pPr lvl="1">
              <a:buClr>
                <a:srgbClr val="595F77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595F77"/>
                </a:solidFill>
              </a:rPr>
              <a:t>15. 11. Ordinační metody (CA, NMDS) + diskriminační analýza</a:t>
            </a:r>
          </a:p>
          <a:p>
            <a:pPr>
              <a:buFont typeface="Arial" pitchFamily="34" charset="0"/>
              <a:buChar char="•"/>
            </a:pPr>
            <a:endParaRPr lang="cs-CZ" sz="1800" dirty="0" smtClean="0"/>
          </a:p>
          <a:p>
            <a:pPr marL="274638" lvl="1" indent="0">
              <a:buClr>
                <a:srgbClr val="595F77"/>
              </a:buClr>
              <a:buSzPct val="80000"/>
              <a:buNone/>
            </a:pPr>
            <a:endParaRPr lang="cs-CZ" sz="2000" dirty="0">
              <a:solidFill>
                <a:srgbClr val="595F7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3183359"/>
            <a:ext cx="8572500" cy="904863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pitchFamily="34" charset="0"/>
              </a:rPr>
              <a:t>Základy testování hypotéz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pitchFamily="34" charset="0"/>
              </a:rPr>
              <a:t>Přehled a aplikace statistických testů</a:t>
            </a: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72008" y="373886"/>
            <a:ext cx="9036496" cy="1354217"/>
          </a:xfr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sz="4000" dirty="0" smtClean="0">
                <a:solidFill>
                  <a:schemeClr val="accent1"/>
                </a:solidFill>
                <a:latin typeface="Arial" pitchFamily="34" charset="0"/>
              </a:rPr>
              <a:t>Bi8600: </a:t>
            </a:r>
            <a:r>
              <a:rPr lang="cs-CZ" sz="4000" dirty="0">
                <a:solidFill>
                  <a:schemeClr val="accent1"/>
                </a:solidFill>
                <a:latin typeface="Arial" pitchFamily="34" charset="0"/>
              </a:rPr>
              <a:t>Vícerozměrné metody</a:t>
            </a:r>
            <a:r>
              <a:rPr lang="en-US" sz="4000" dirty="0" smtClean="0">
                <a:solidFill>
                  <a:schemeClr val="accent1"/>
                </a:solidFill>
                <a:latin typeface="Arial" pitchFamily="34" charset="0"/>
              </a:rPr>
              <a:t/>
            </a:r>
            <a:br>
              <a:rPr lang="en-US" sz="4000" dirty="0" smtClean="0">
                <a:solidFill>
                  <a:schemeClr val="accent1"/>
                </a:solidFill>
                <a:latin typeface="Arial" pitchFamily="34" charset="0"/>
              </a:rPr>
            </a:br>
            <a:r>
              <a:rPr lang="cs-CZ" sz="4000" dirty="0" smtClean="0">
                <a:solidFill>
                  <a:schemeClr val="accent1"/>
                </a:solidFill>
                <a:latin typeface="Arial" pitchFamily="34" charset="0"/>
              </a:rPr>
              <a:t>1. cvičení – 2. část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981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dirty="0"/>
              <a:t>Statistické testování – základní pojmy</a:t>
            </a:r>
          </a:p>
        </p:txBody>
      </p:sp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1057274" y="1422400"/>
            <a:ext cx="568836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b="1" i="0" dirty="0">
                <a:latin typeface="+mj-lt"/>
              </a:rPr>
              <a:t>Nulová hypotéza </a:t>
            </a:r>
            <a:r>
              <a:rPr lang="cs-CZ" sz="2000" b="1" i="0" dirty="0" smtClean="0">
                <a:latin typeface="+mj-lt"/>
              </a:rPr>
              <a:t>H</a:t>
            </a:r>
            <a:r>
              <a:rPr lang="cs-CZ" sz="2000" b="1" i="0" baseline="-25000" dirty="0" smtClean="0">
                <a:latin typeface="+mj-lt"/>
              </a:rPr>
              <a:t>O</a:t>
            </a:r>
            <a:r>
              <a:rPr lang="cs-CZ" sz="2000" i="0" dirty="0" smtClean="0">
                <a:latin typeface="+mj-lt"/>
              </a:rPr>
              <a:t>: </a:t>
            </a:r>
            <a:r>
              <a:rPr lang="cs-CZ" sz="2000" dirty="0"/>
              <a:t>sledovaný efekt je nulový</a:t>
            </a:r>
            <a:endParaRPr lang="cs-CZ" sz="2000" i="0" baseline="-25000" dirty="0">
              <a:latin typeface="+mj-lt"/>
            </a:endParaRPr>
          </a:p>
        </p:txBody>
      </p:sp>
      <p:sp>
        <p:nvSpPr>
          <p:cNvPr id="1030" name="AutoShape 4"/>
          <p:cNvSpPr>
            <a:spLocks noChangeArrowheads="1"/>
          </p:cNvSpPr>
          <p:nvPr/>
        </p:nvSpPr>
        <p:spPr bwMode="auto">
          <a:xfrm>
            <a:off x="523875" y="1527175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2000" b="0" i="0">
              <a:latin typeface="+mj-lt"/>
            </a:endParaRPr>
          </a:p>
        </p:txBody>
      </p:sp>
      <p:sp>
        <p:nvSpPr>
          <p:cNvPr id="1031" name="Text Box 5"/>
          <p:cNvSpPr txBox="1">
            <a:spLocks noChangeArrowheads="1"/>
          </p:cNvSpPr>
          <p:nvPr/>
        </p:nvSpPr>
        <p:spPr bwMode="auto">
          <a:xfrm>
            <a:off x="1057273" y="1844824"/>
            <a:ext cx="761918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b="1" i="0" dirty="0">
                <a:latin typeface="+mj-lt"/>
              </a:rPr>
              <a:t>Alternativní hypotéza </a:t>
            </a:r>
            <a:r>
              <a:rPr lang="cs-CZ" sz="2000" b="1" i="0" dirty="0" smtClean="0">
                <a:latin typeface="+mj-lt"/>
              </a:rPr>
              <a:t>H</a:t>
            </a:r>
            <a:r>
              <a:rPr lang="cs-CZ" sz="2000" b="1" i="0" baseline="-25000" dirty="0" smtClean="0">
                <a:latin typeface="+mj-lt"/>
              </a:rPr>
              <a:t>A</a:t>
            </a:r>
            <a:r>
              <a:rPr lang="cs-CZ" sz="2000" b="1" dirty="0" smtClean="0"/>
              <a:t>: </a:t>
            </a:r>
            <a:r>
              <a:rPr lang="cs-CZ" sz="2000" dirty="0" smtClean="0"/>
              <a:t>sledovaný </a:t>
            </a:r>
            <a:r>
              <a:rPr lang="cs-CZ" sz="2000" dirty="0"/>
              <a:t>efekt je různý mezi </a:t>
            </a:r>
            <a:r>
              <a:rPr lang="cs-CZ" sz="2000" dirty="0" smtClean="0"/>
              <a:t>skupinami</a:t>
            </a:r>
            <a:endParaRPr lang="cs-CZ" sz="2000" i="0" baseline="-25000" dirty="0">
              <a:latin typeface="+mj-lt"/>
            </a:endParaRPr>
          </a:p>
        </p:txBody>
      </p:sp>
      <p:sp>
        <p:nvSpPr>
          <p:cNvPr id="1032" name="AutoShape 6"/>
          <p:cNvSpPr>
            <a:spLocks noChangeArrowheads="1"/>
          </p:cNvSpPr>
          <p:nvPr/>
        </p:nvSpPr>
        <p:spPr bwMode="auto">
          <a:xfrm>
            <a:off x="523875" y="1949599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2000" b="0" i="0">
              <a:latin typeface="+mj-lt"/>
            </a:endParaRPr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1066800" y="2573660"/>
            <a:ext cx="3571875" cy="495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b="1" i="0" dirty="0">
                <a:latin typeface="+mj-lt"/>
              </a:rPr>
              <a:t>Testová </a:t>
            </a:r>
            <a:r>
              <a:rPr lang="cs-CZ" sz="2000" b="1" i="0" dirty="0" smtClean="0">
                <a:latin typeface="+mj-lt"/>
              </a:rPr>
              <a:t>statistika:</a:t>
            </a:r>
            <a:endParaRPr lang="cs-CZ" sz="2000" b="1" i="0" dirty="0">
              <a:latin typeface="+mj-lt"/>
            </a:endParaRPr>
          </a:p>
        </p:txBody>
      </p:sp>
      <p:sp>
        <p:nvSpPr>
          <p:cNvPr id="1034" name="AutoShape 8"/>
          <p:cNvSpPr>
            <a:spLocks noChangeArrowheads="1"/>
          </p:cNvSpPr>
          <p:nvPr/>
        </p:nvSpPr>
        <p:spPr bwMode="auto">
          <a:xfrm>
            <a:off x="523875" y="2668910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2000" b="0" i="0">
              <a:latin typeface="+mj-lt"/>
            </a:endParaRPr>
          </a:p>
        </p:txBody>
      </p:sp>
      <p:sp>
        <p:nvSpPr>
          <p:cNvPr id="1035" name="Text Box 9"/>
          <p:cNvSpPr txBox="1">
            <a:spLocks noChangeArrowheads="1"/>
          </p:cNvSpPr>
          <p:nvPr/>
        </p:nvSpPr>
        <p:spPr bwMode="auto">
          <a:xfrm>
            <a:off x="1057274" y="3356992"/>
            <a:ext cx="7907213" cy="552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b="1" i="0" dirty="0" smtClean="0">
                <a:latin typeface="+mj-lt"/>
              </a:rPr>
              <a:t>Vyhodnocení statistické významnosti </a:t>
            </a:r>
            <a:endParaRPr lang="cs-CZ" sz="2000" b="1" i="0" dirty="0">
              <a:latin typeface="+mj-lt"/>
            </a:endParaRPr>
          </a:p>
        </p:txBody>
      </p:sp>
      <p:sp>
        <p:nvSpPr>
          <p:cNvPr id="1036" name="AutoShape 10"/>
          <p:cNvSpPr>
            <a:spLocks noChangeArrowheads="1"/>
          </p:cNvSpPr>
          <p:nvPr/>
        </p:nvSpPr>
        <p:spPr bwMode="auto">
          <a:xfrm>
            <a:off x="523875" y="3490342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2000" b="0" i="0">
              <a:latin typeface="+mj-lt"/>
            </a:endParaRP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3217192" y="2402758"/>
            <a:ext cx="3383966" cy="863600"/>
            <a:chOff x="2589" y="1389"/>
            <a:chExt cx="2552" cy="544"/>
          </a:xfrm>
        </p:grpSpPr>
        <p:sp>
          <p:nvSpPr>
            <p:cNvPr id="1049" name="Line 19"/>
            <p:cNvSpPr>
              <a:spLocks noChangeShapeType="1"/>
            </p:cNvSpPr>
            <p:nvPr/>
          </p:nvSpPr>
          <p:spPr bwMode="auto">
            <a:xfrm>
              <a:off x="2643" y="1661"/>
              <a:ext cx="24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400">
                <a:latin typeface="+mj-lt"/>
              </a:endParaRPr>
            </a:p>
          </p:txBody>
        </p:sp>
        <p:sp>
          <p:nvSpPr>
            <p:cNvPr id="1050" name="Text Box 20"/>
            <p:cNvSpPr txBox="1">
              <a:spLocks noChangeArrowheads="1"/>
            </p:cNvSpPr>
            <p:nvPr/>
          </p:nvSpPr>
          <p:spPr bwMode="auto">
            <a:xfrm>
              <a:off x="2589" y="1389"/>
              <a:ext cx="2541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8C8C8C"/>
              </a:prstShdw>
            </a:effectLst>
          </p:spPr>
          <p:txBody>
            <a:bodyPr anchor="ctr"/>
            <a:lstStyle/>
            <a:p>
              <a:pPr algn="ctr" eaLnBrk="0" hangingPunct="0"/>
              <a:r>
                <a:rPr lang="cs-CZ" sz="1400" i="0" dirty="0">
                  <a:latin typeface="+mj-lt"/>
                </a:rPr>
                <a:t>Pozorovaná hodnota – Očekávaná hodnota</a:t>
              </a:r>
            </a:p>
          </p:txBody>
        </p:sp>
        <p:sp>
          <p:nvSpPr>
            <p:cNvPr id="1051" name="Text Box 21"/>
            <p:cNvSpPr txBox="1">
              <a:spLocks noChangeArrowheads="1"/>
            </p:cNvSpPr>
            <p:nvPr/>
          </p:nvSpPr>
          <p:spPr bwMode="auto">
            <a:xfrm>
              <a:off x="2600" y="1679"/>
              <a:ext cx="2541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8C8C8C"/>
              </a:prstShdw>
            </a:effectLst>
          </p:spPr>
          <p:txBody>
            <a:bodyPr anchor="ctr"/>
            <a:lstStyle/>
            <a:p>
              <a:pPr algn="ctr" eaLnBrk="0" hangingPunct="0"/>
              <a:r>
                <a:rPr lang="cs-CZ" sz="1400" i="0" dirty="0">
                  <a:latin typeface="+mj-lt"/>
                </a:rPr>
                <a:t>Variabilita dat</a:t>
              </a:r>
            </a:p>
          </p:txBody>
        </p:sp>
      </p:grpSp>
      <p:sp>
        <p:nvSpPr>
          <p:cNvPr id="1046" name="Text Box 32"/>
          <p:cNvSpPr txBox="1">
            <a:spLocks noChangeArrowheads="1"/>
          </p:cNvSpPr>
          <p:nvPr/>
        </p:nvSpPr>
        <p:spPr bwMode="auto">
          <a:xfrm>
            <a:off x="6570830" y="2699621"/>
            <a:ext cx="15504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400" i="0" dirty="0" smtClean="0">
                <a:latin typeface="+mj-lt"/>
              </a:rPr>
              <a:t>*    </a:t>
            </a:r>
            <a:r>
              <a:rPr lang="cs-CZ" sz="1400" i="0" dirty="0">
                <a:latin typeface="+mj-lt"/>
              </a:rPr>
              <a:t>Velikost vzorku</a:t>
            </a:r>
          </a:p>
        </p:txBody>
      </p:sp>
      <p:sp>
        <p:nvSpPr>
          <p:cNvPr id="1048" name="Freeform 34"/>
          <p:cNvSpPr>
            <a:spLocks/>
          </p:cNvSpPr>
          <p:nvPr/>
        </p:nvSpPr>
        <p:spPr bwMode="auto">
          <a:xfrm>
            <a:off x="6742010" y="2644058"/>
            <a:ext cx="1307238" cy="363340"/>
          </a:xfrm>
          <a:custGeom>
            <a:avLst/>
            <a:gdLst>
              <a:gd name="T0" fmla="*/ 0 w 923"/>
              <a:gd name="T1" fmla="*/ 2147483647 h 177"/>
              <a:gd name="T2" fmla="*/ 2147483647 w 923"/>
              <a:gd name="T3" fmla="*/ 2147483647 h 177"/>
              <a:gd name="T4" fmla="*/ 2147483647 w 923"/>
              <a:gd name="T5" fmla="*/ 2147483647 h 177"/>
              <a:gd name="T6" fmla="*/ 2147483647 w 923"/>
              <a:gd name="T7" fmla="*/ 0 h 177"/>
              <a:gd name="T8" fmla="*/ 2147483647 w 923"/>
              <a:gd name="T9" fmla="*/ 0 h 1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3"/>
              <a:gd name="T16" fmla="*/ 0 h 177"/>
              <a:gd name="T17" fmla="*/ 923 w 923"/>
              <a:gd name="T18" fmla="*/ 177 h 17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3" h="177">
                <a:moveTo>
                  <a:pt x="0" y="49"/>
                </a:moveTo>
                <a:lnTo>
                  <a:pt x="34" y="60"/>
                </a:lnTo>
                <a:lnTo>
                  <a:pt x="76" y="177"/>
                </a:lnTo>
                <a:lnTo>
                  <a:pt x="76" y="0"/>
                </a:lnTo>
                <a:lnTo>
                  <a:pt x="923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sz="1400">
              <a:latin typeface="+mj-lt"/>
            </a:endParaRPr>
          </a:p>
        </p:txBody>
      </p:sp>
      <p:cxnSp>
        <p:nvCxnSpPr>
          <p:cNvPr id="35" name="Přímá spojnice 34"/>
          <p:cNvCxnSpPr/>
          <p:nvPr/>
        </p:nvCxnSpPr>
        <p:spPr>
          <a:xfrm>
            <a:off x="1187624" y="5970766"/>
            <a:ext cx="25202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>
            <a:off x="3167552" y="5898758"/>
            <a:ext cx="0" cy="144016"/>
          </a:xfrm>
          <a:prstGeom prst="line">
            <a:avLst/>
          </a:prstGeom>
          <a:ln w="2857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1763688" y="5898758"/>
            <a:ext cx="0" cy="144016"/>
          </a:xfrm>
          <a:prstGeom prst="line">
            <a:avLst/>
          </a:prstGeom>
          <a:ln w="2857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3058444" y="5970766"/>
            <a:ext cx="1047082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9933"/>
                </a:solidFill>
                <a:latin typeface="+mj-lt"/>
              </a:rPr>
              <a:t>z</a:t>
            </a:r>
            <a:r>
              <a:rPr lang="cs-CZ" sz="1600" b="1" baseline="-25000" dirty="0" smtClean="0">
                <a:solidFill>
                  <a:srgbClr val="FF9933"/>
                </a:solidFill>
                <a:latin typeface="+mj-lt"/>
              </a:rPr>
              <a:t>0.975</a:t>
            </a:r>
            <a:r>
              <a:rPr lang="cs-CZ" sz="1600" b="1" dirty="0" smtClean="0">
                <a:solidFill>
                  <a:srgbClr val="FF9933"/>
                </a:solidFill>
                <a:latin typeface="+mj-lt"/>
              </a:rPr>
              <a:t>=1,96</a:t>
            </a:r>
            <a:endParaRPr lang="cs-CZ" sz="1600" b="1" dirty="0">
              <a:solidFill>
                <a:srgbClr val="FF9933"/>
              </a:solidFill>
              <a:latin typeface="+mj-lt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971600" y="5970766"/>
            <a:ext cx="1109599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9933"/>
                </a:solidFill>
                <a:latin typeface="+mj-lt"/>
              </a:rPr>
              <a:t>z</a:t>
            </a:r>
            <a:r>
              <a:rPr lang="cs-CZ" sz="1600" b="1" baseline="-25000" dirty="0" smtClean="0">
                <a:solidFill>
                  <a:srgbClr val="FF9933"/>
                </a:solidFill>
                <a:latin typeface="+mj-lt"/>
              </a:rPr>
              <a:t>0.025</a:t>
            </a:r>
            <a:r>
              <a:rPr lang="cs-CZ" sz="1600" b="1" dirty="0" smtClean="0">
                <a:solidFill>
                  <a:srgbClr val="FF9933"/>
                </a:solidFill>
                <a:latin typeface="+mj-lt"/>
              </a:rPr>
              <a:t>=-1,96</a:t>
            </a:r>
            <a:endParaRPr lang="cs-CZ" sz="1600" b="1" dirty="0">
              <a:solidFill>
                <a:srgbClr val="FF9933"/>
              </a:solidFill>
              <a:latin typeface="+mj-lt"/>
            </a:endParaRPr>
          </a:p>
        </p:txBody>
      </p:sp>
      <p:sp>
        <p:nvSpPr>
          <p:cNvPr id="40" name="Pravá složená závorka 39"/>
          <p:cNvSpPr/>
          <p:nvPr/>
        </p:nvSpPr>
        <p:spPr>
          <a:xfrm rot="16200000">
            <a:off x="2379096" y="5142743"/>
            <a:ext cx="180000" cy="1404000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sz="2000">
              <a:latin typeface="+mj-lt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2203889" y="5466710"/>
            <a:ext cx="6896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latin typeface="+mj-lt"/>
              </a:rPr>
              <a:t>95 %</a:t>
            </a:r>
            <a:endParaRPr lang="cs-CZ" sz="2000" b="1" dirty="0">
              <a:latin typeface="+mj-lt"/>
            </a:endParaRPr>
          </a:p>
        </p:txBody>
      </p:sp>
      <p:pic>
        <p:nvPicPr>
          <p:cNvPr id="4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23" t="56258" r="47966" b="35981"/>
          <a:stretch/>
        </p:blipFill>
        <p:spPr bwMode="auto">
          <a:xfrm>
            <a:off x="1241416" y="4467890"/>
            <a:ext cx="2448272" cy="1502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3" name="Přímá spojnice se šipkou 42"/>
          <p:cNvCxnSpPr/>
          <p:nvPr/>
        </p:nvCxnSpPr>
        <p:spPr>
          <a:xfrm>
            <a:off x="3171096" y="5651376"/>
            <a:ext cx="572118" cy="0"/>
          </a:xfrm>
          <a:prstGeom prst="straightConnector1">
            <a:avLst/>
          </a:prstGeom>
          <a:ln w="28575">
            <a:solidFill>
              <a:srgbClr val="FF99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 flipV="1">
            <a:off x="3167552" y="5651376"/>
            <a:ext cx="0" cy="319390"/>
          </a:xfrm>
          <a:prstGeom prst="line">
            <a:avLst/>
          </a:prstGeom>
          <a:ln w="2857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/>
          <p:nvPr/>
        </p:nvCxnSpPr>
        <p:spPr>
          <a:xfrm rot="10800000">
            <a:off x="1191570" y="5651376"/>
            <a:ext cx="572118" cy="0"/>
          </a:xfrm>
          <a:prstGeom prst="straightConnector1">
            <a:avLst/>
          </a:prstGeom>
          <a:ln w="28575">
            <a:solidFill>
              <a:srgbClr val="FF99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 flipV="1">
            <a:off x="1764090" y="5651376"/>
            <a:ext cx="0" cy="319390"/>
          </a:xfrm>
          <a:prstGeom prst="line">
            <a:avLst/>
          </a:prstGeom>
          <a:ln w="2857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3168346" y="5250686"/>
            <a:ext cx="1272528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9933"/>
                </a:solidFill>
                <a:latin typeface="+mj-lt"/>
              </a:rPr>
              <a:t>Kritický obor</a:t>
            </a:r>
            <a:endParaRPr lang="cs-CZ" sz="1600" b="1" dirty="0">
              <a:solidFill>
                <a:srgbClr val="FF9933"/>
              </a:solidFill>
              <a:latin typeface="+mj-lt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549424" y="5250686"/>
            <a:ext cx="1272528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9933"/>
                </a:solidFill>
                <a:latin typeface="+mj-lt"/>
              </a:rPr>
              <a:t>Kritický obor</a:t>
            </a:r>
            <a:endParaRPr lang="cs-CZ" sz="1600" b="1" dirty="0">
              <a:solidFill>
                <a:srgbClr val="FF9933"/>
              </a:solidFill>
              <a:latin typeface="+mj-lt"/>
            </a:endParaRPr>
          </a:p>
        </p:txBody>
      </p:sp>
      <p:cxnSp>
        <p:nvCxnSpPr>
          <p:cNvPr id="49" name="Přímá spojnice 48"/>
          <p:cNvCxnSpPr/>
          <p:nvPr/>
        </p:nvCxnSpPr>
        <p:spPr>
          <a:xfrm>
            <a:off x="2465552" y="5898758"/>
            <a:ext cx="0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/>
          <p:nvPr/>
        </p:nvSpPr>
        <p:spPr>
          <a:xfrm>
            <a:off x="2339752" y="5961474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+mj-lt"/>
              </a:rPr>
              <a:t>0</a:t>
            </a:r>
            <a:endParaRPr lang="cs-CZ" sz="1600" b="1" dirty="0">
              <a:latin typeface="+mj-lt"/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2795016" y="5961474"/>
            <a:ext cx="2664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+mj-lt"/>
              </a:rPr>
              <a:t>z</a:t>
            </a:r>
            <a:endParaRPr lang="cs-CZ" sz="1600" b="1" dirty="0">
              <a:latin typeface="+mj-lt"/>
            </a:endParaRPr>
          </a:p>
        </p:txBody>
      </p:sp>
      <p:cxnSp>
        <p:nvCxnSpPr>
          <p:cNvPr id="52" name="Přímá spojnice 51"/>
          <p:cNvCxnSpPr/>
          <p:nvPr/>
        </p:nvCxnSpPr>
        <p:spPr>
          <a:xfrm>
            <a:off x="2933552" y="5898758"/>
            <a:ext cx="0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/>
          <p:cNvCxnSpPr/>
          <p:nvPr/>
        </p:nvCxnSpPr>
        <p:spPr>
          <a:xfrm flipV="1">
            <a:off x="1835696" y="5656022"/>
            <a:ext cx="360040" cy="252028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aoblený obdélník 3"/>
          <p:cNvSpPr/>
          <p:nvPr/>
        </p:nvSpPr>
        <p:spPr>
          <a:xfrm>
            <a:off x="4716017" y="4415626"/>
            <a:ext cx="4175394" cy="182168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4" name="Přímá spojnice se šipkou 53"/>
          <p:cNvCxnSpPr/>
          <p:nvPr/>
        </p:nvCxnSpPr>
        <p:spPr>
          <a:xfrm flipH="1" flipV="1">
            <a:off x="2641438" y="5664445"/>
            <a:ext cx="346386" cy="243605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ovéPole 54"/>
          <p:cNvSpPr txBox="1"/>
          <p:nvPr/>
        </p:nvSpPr>
        <p:spPr>
          <a:xfrm>
            <a:off x="1907464" y="5331986"/>
            <a:ext cx="1080360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p-hodnota</a:t>
            </a:r>
            <a:endParaRPr lang="cs-CZ" sz="16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56" name="Obdélník 55"/>
          <p:cNvSpPr/>
          <p:nvPr/>
        </p:nvSpPr>
        <p:spPr>
          <a:xfrm>
            <a:off x="4556447" y="4520153"/>
            <a:ext cx="42484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276225"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P</a:t>
            </a:r>
            <a:r>
              <a:rPr lang="cs-CZ" sz="16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-hodnota vyjadřuje pravděpodobnost, že testová statistika nabyde stejné nebo extrémnější hodnoty za předpokladu, že nulová hypotéza platí.</a:t>
            </a:r>
            <a:endParaRPr lang="cs-CZ" sz="16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7" name="Obdélník 56"/>
          <p:cNvSpPr/>
          <p:nvPr/>
        </p:nvSpPr>
        <p:spPr>
          <a:xfrm>
            <a:off x="737360" y="3967182"/>
            <a:ext cx="33843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400" b="1" dirty="0" smtClean="0">
                <a:latin typeface="+mj-lt"/>
              </a:rPr>
              <a:t>Rozložení testové statistiky (z) za předpokladu platnosti nulové hypotézy</a:t>
            </a:r>
            <a:endParaRPr lang="cs-CZ" sz="1400" dirty="0">
              <a:latin typeface="+mj-lt"/>
            </a:endParaRPr>
          </a:p>
        </p:txBody>
      </p:sp>
      <p:sp>
        <p:nvSpPr>
          <p:cNvPr id="5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  <p:sp>
        <p:nvSpPr>
          <p:cNvPr id="60" name="Obdélník 59"/>
          <p:cNvSpPr/>
          <p:nvPr/>
        </p:nvSpPr>
        <p:spPr>
          <a:xfrm>
            <a:off x="4664967" y="5567754"/>
            <a:ext cx="4227513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342900" indent="-257175"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chemeClr val="hlink"/>
                </a:solidFill>
                <a:latin typeface="+mj-lt"/>
              </a:rPr>
              <a:t>Statistické testování odpovídá na otázku, zda je pozorovaný rozdíl náhodný či nikoliv</a:t>
            </a:r>
            <a:r>
              <a:rPr lang="en-US" sz="1600" b="1" dirty="0">
                <a:solidFill>
                  <a:schemeClr val="hlink"/>
                </a:solidFill>
                <a:latin typeface="+mj-lt"/>
              </a:rPr>
              <a:t>.</a:t>
            </a:r>
            <a:r>
              <a:rPr lang="cs-CZ" sz="1600" b="1" dirty="0">
                <a:solidFill>
                  <a:schemeClr val="hlink"/>
                </a:solidFill>
                <a:latin typeface="+mj-lt"/>
              </a:rPr>
              <a:t> </a:t>
            </a:r>
            <a:endParaRPr lang="cs-CZ" sz="1600" b="1" dirty="0" smtClean="0">
              <a:solidFill>
                <a:schemeClr val="hlink"/>
              </a:solidFill>
              <a:latin typeface="+mj-lt"/>
            </a:endParaRPr>
          </a:p>
        </p:txBody>
      </p:sp>
      <p:pic>
        <p:nvPicPr>
          <p:cNvPr id="62" name="Picture 6" descr="http://files.mscck-trmice.webnode.cz/200000297-22250231ed/vyk%C5%99i%C4%8Dn%C3%AD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28726" y="3688480"/>
            <a:ext cx="714929" cy="5943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1804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dirty="0" smtClean="0"/>
              <a:t>Možné chyby při testování hypotéz</a:t>
            </a: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3327400" y="2349500"/>
            <a:ext cx="2613025" cy="35242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  <a:latin typeface="+mj-lt"/>
              </a:rPr>
              <a:t>Závěr testu</a:t>
            </a: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3348038" y="2852738"/>
            <a:ext cx="1173162" cy="6667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 eaLnBrk="0" hangingPunct="0"/>
            <a:r>
              <a:rPr lang="cs-CZ" sz="1200" i="0">
                <a:latin typeface="+mj-lt"/>
              </a:rPr>
              <a:t>Hypotézu</a:t>
            </a:r>
          </a:p>
          <a:p>
            <a:pPr algn="ctr" eaLnBrk="0" hangingPunct="0"/>
            <a:r>
              <a:rPr lang="cs-CZ" sz="1200" i="0">
                <a:latin typeface="+mj-lt"/>
              </a:rPr>
              <a:t>nezamítáme</a:t>
            </a:r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4706938" y="2852738"/>
            <a:ext cx="1233487" cy="6667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 eaLnBrk="0" hangingPunct="0"/>
            <a:r>
              <a:rPr lang="cs-CZ" sz="1200" i="0">
                <a:latin typeface="+mj-lt"/>
              </a:rPr>
              <a:t>Hypotézu</a:t>
            </a:r>
          </a:p>
          <a:p>
            <a:pPr algn="ctr" eaLnBrk="0" hangingPunct="0"/>
            <a:r>
              <a:rPr lang="cs-CZ" sz="1200" i="0">
                <a:latin typeface="+mj-lt"/>
              </a:rPr>
              <a:t>zamítáme</a:t>
            </a:r>
          </a:p>
        </p:txBody>
      </p:sp>
      <p:sp>
        <p:nvSpPr>
          <p:cNvPr id="21511" name="Text Box 6"/>
          <p:cNvSpPr txBox="1">
            <a:spLocks noChangeArrowheads="1"/>
          </p:cNvSpPr>
          <p:nvPr/>
        </p:nvSpPr>
        <p:spPr bwMode="auto">
          <a:xfrm>
            <a:off x="3602038" y="4567239"/>
            <a:ext cx="971550" cy="6539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l-GR" sz="2800" i="0" dirty="0">
                <a:solidFill>
                  <a:srgbClr val="FF0000"/>
                </a:solidFill>
                <a:latin typeface="+mj-lt"/>
              </a:rPr>
              <a:t>β</a:t>
            </a:r>
            <a:endParaRPr lang="cs-CZ" sz="2800" i="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1512" name="Text Box 7"/>
          <p:cNvSpPr txBox="1">
            <a:spLocks noChangeArrowheads="1"/>
          </p:cNvSpPr>
          <p:nvPr/>
        </p:nvSpPr>
        <p:spPr bwMode="auto">
          <a:xfrm>
            <a:off x="4730750" y="454818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800" i="0" dirty="0" smtClean="0">
                <a:solidFill>
                  <a:srgbClr val="339933"/>
                </a:solidFill>
                <a:latin typeface="+mj-lt"/>
              </a:rPr>
              <a:t>1-</a:t>
            </a:r>
            <a:r>
              <a:rPr lang="el-GR" sz="2800" i="0" dirty="0" smtClean="0">
                <a:solidFill>
                  <a:srgbClr val="339933"/>
                </a:solidFill>
                <a:latin typeface="+mj-lt"/>
              </a:rPr>
              <a:t>β</a:t>
            </a:r>
            <a:endParaRPr lang="el-GR" sz="2800" i="0" dirty="0">
              <a:solidFill>
                <a:srgbClr val="339933"/>
              </a:solidFill>
              <a:latin typeface="+mj-lt"/>
            </a:endParaRPr>
          </a:p>
        </p:txBody>
      </p:sp>
      <p:sp>
        <p:nvSpPr>
          <p:cNvPr id="21513" name="Text Box 8"/>
          <p:cNvSpPr txBox="1">
            <a:spLocks noChangeArrowheads="1"/>
          </p:cNvSpPr>
          <p:nvPr/>
        </p:nvSpPr>
        <p:spPr bwMode="auto">
          <a:xfrm>
            <a:off x="3602038" y="374808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800" i="0" dirty="0" smtClean="0">
                <a:solidFill>
                  <a:srgbClr val="339933"/>
                </a:solidFill>
                <a:latin typeface="+mj-lt"/>
              </a:rPr>
              <a:t>1-</a:t>
            </a:r>
            <a:r>
              <a:rPr lang="el-GR" sz="2800" i="0" dirty="0" smtClean="0">
                <a:solidFill>
                  <a:srgbClr val="339933"/>
                </a:solidFill>
                <a:latin typeface="+mj-lt"/>
              </a:rPr>
              <a:t>α</a:t>
            </a:r>
            <a:endParaRPr lang="el-GR" sz="2800" i="0" dirty="0">
              <a:solidFill>
                <a:srgbClr val="339933"/>
              </a:solidFill>
              <a:latin typeface="+mj-lt"/>
            </a:endParaRPr>
          </a:p>
        </p:txBody>
      </p:sp>
      <p:sp>
        <p:nvSpPr>
          <p:cNvPr id="21514" name="Text Box 9"/>
          <p:cNvSpPr txBox="1">
            <a:spLocks noChangeArrowheads="1"/>
          </p:cNvSpPr>
          <p:nvPr/>
        </p:nvSpPr>
        <p:spPr bwMode="auto">
          <a:xfrm>
            <a:off x="4730750" y="372903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l-GR" sz="2800" i="0" dirty="0">
                <a:solidFill>
                  <a:srgbClr val="FF0000"/>
                </a:solidFill>
                <a:latin typeface="+mj-lt"/>
              </a:rPr>
              <a:t>α</a:t>
            </a:r>
            <a:endParaRPr lang="cs-CZ" sz="2800" i="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1515" name="Text Box 10"/>
          <p:cNvSpPr txBox="1">
            <a:spLocks noChangeArrowheads="1"/>
          </p:cNvSpPr>
          <p:nvPr/>
        </p:nvSpPr>
        <p:spPr bwMode="auto">
          <a:xfrm rot="-5400000">
            <a:off x="1265238" y="4367213"/>
            <a:ext cx="1800225" cy="37147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  <a:latin typeface="+mj-lt"/>
              </a:rPr>
              <a:t>Skutečnost</a:t>
            </a:r>
          </a:p>
        </p:txBody>
      </p:sp>
      <p:sp>
        <p:nvSpPr>
          <p:cNvPr id="21516" name="Line 11"/>
          <p:cNvSpPr>
            <a:spLocks noChangeShapeType="1"/>
          </p:cNvSpPr>
          <p:nvPr/>
        </p:nvSpPr>
        <p:spPr bwMode="auto">
          <a:xfrm flipH="1">
            <a:off x="4597400" y="3465513"/>
            <a:ext cx="11113" cy="2124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+mj-lt"/>
            </a:endParaRPr>
          </a:p>
        </p:txBody>
      </p:sp>
      <p:sp>
        <p:nvSpPr>
          <p:cNvPr id="21517" name="Line 12"/>
          <p:cNvSpPr>
            <a:spLocks noChangeShapeType="1"/>
          </p:cNvSpPr>
          <p:nvPr/>
        </p:nvSpPr>
        <p:spPr bwMode="auto">
          <a:xfrm>
            <a:off x="3394075" y="4471988"/>
            <a:ext cx="2422525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+mj-lt"/>
            </a:endParaRPr>
          </a:p>
        </p:txBody>
      </p:sp>
      <p:sp>
        <p:nvSpPr>
          <p:cNvPr id="21518" name="Text Box 13"/>
          <p:cNvSpPr txBox="1">
            <a:spLocks noChangeArrowheads="1"/>
          </p:cNvSpPr>
          <p:nvPr/>
        </p:nvSpPr>
        <p:spPr bwMode="auto">
          <a:xfrm rot="-5400000">
            <a:off x="2466975" y="3670301"/>
            <a:ext cx="771525" cy="736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400" i="0" dirty="0">
                <a:latin typeface="+mj-lt"/>
              </a:rPr>
              <a:t>H</a:t>
            </a:r>
            <a:r>
              <a:rPr lang="cs-CZ" sz="1400" i="0" baseline="-25000" dirty="0">
                <a:latin typeface="+mj-lt"/>
              </a:rPr>
              <a:t>0</a:t>
            </a:r>
            <a:endParaRPr lang="cs-CZ" sz="1400" i="0" dirty="0">
              <a:latin typeface="+mj-lt"/>
            </a:endParaRPr>
          </a:p>
          <a:p>
            <a:pPr algn="ctr" eaLnBrk="0" hangingPunct="0"/>
            <a:r>
              <a:rPr lang="cs-CZ" sz="1400" i="0" dirty="0" smtClean="0">
                <a:latin typeface="+mj-lt"/>
              </a:rPr>
              <a:t>platí</a:t>
            </a:r>
            <a:endParaRPr lang="cs-CZ" sz="1400" i="0" dirty="0">
              <a:latin typeface="+mj-lt"/>
            </a:endParaRPr>
          </a:p>
        </p:txBody>
      </p:sp>
      <p:sp>
        <p:nvSpPr>
          <p:cNvPr id="21519" name="Text Box 14"/>
          <p:cNvSpPr txBox="1">
            <a:spLocks noChangeArrowheads="1"/>
          </p:cNvSpPr>
          <p:nvPr/>
        </p:nvSpPr>
        <p:spPr bwMode="auto">
          <a:xfrm rot="-5400000">
            <a:off x="2395538" y="4627563"/>
            <a:ext cx="914400" cy="736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400" i="0" dirty="0">
                <a:latin typeface="+mj-lt"/>
              </a:rPr>
              <a:t>H</a:t>
            </a:r>
            <a:r>
              <a:rPr lang="cs-CZ" sz="1400" i="0" baseline="-25000" dirty="0">
                <a:latin typeface="+mj-lt"/>
              </a:rPr>
              <a:t>0</a:t>
            </a:r>
            <a:endParaRPr lang="cs-CZ" sz="1400" i="0" dirty="0">
              <a:latin typeface="+mj-lt"/>
            </a:endParaRPr>
          </a:p>
          <a:p>
            <a:pPr algn="ctr" eaLnBrk="0" hangingPunct="0"/>
            <a:r>
              <a:rPr lang="cs-CZ" sz="1400" i="0" dirty="0" smtClean="0">
                <a:latin typeface="+mj-lt"/>
              </a:rPr>
              <a:t>neplatí</a:t>
            </a:r>
            <a:endParaRPr lang="cs-CZ" sz="1400" i="0" dirty="0">
              <a:latin typeface="+mj-lt"/>
            </a:endParaRPr>
          </a:p>
        </p:txBody>
      </p:sp>
      <p:sp>
        <p:nvSpPr>
          <p:cNvPr id="21520" name="Rectangle 15"/>
          <p:cNvSpPr>
            <a:spLocks noGrp="1" noChangeArrowheads="1"/>
          </p:cNvSpPr>
          <p:nvPr>
            <p:ph type="body" idx="4294967295"/>
          </p:nvPr>
        </p:nvSpPr>
        <p:spPr>
          <a:xfrm>
            <a:off x="301625" y="1484313"/>
            <a:ext cx="8534400" cy="895350"/>
          </a:xfrm>
          <a:noFill/>
        </p:spPr>
        <p:txBody>
          <a:bodyPr/>
          <a:lstStyle/>
          <a:p>
            <a:pPr eaLnBrk="1" hangingPunct="1"/>
            <a:r>
              <a:rPr lang="cs-CZ" sz="1800" dirty="0" smtClean="0">
                <a:latin typeface="+mj-lt"/>
              </a:rPr>
              <a:t>I přes dostatečnou velikost vzorku a kvalitní design experimentu se můžeme při rozhodnutí o zamítnutí/nezamítnutí nulové hypotézy dopustit chyby.</a:t>
            </a:r>
          </a:p>
        </p:txBody>
      </p:sp>
      <p:sp>
        <p:nvSpPr>
          <p:cNvPr id="21521" name="Rectangle 16"/>
          <p:cNvSpPr>
            <a:spLocks noChangeArrowheads="1"/>
          </p:cNvSpPr>
          <p:nvPr/>
        </p:nvSpPr>
        <p:spPr bwMode="auto">
          <a:xfrm>
            <a:off x="755650" y="2493963"/>
            <a:ext cx="22320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b="1" i="0" dirty="0">
                <a:solidFill>
                  <a:srgbClr val="339933"/>
                </a:solidFill>
                <a:latin typeface="+mj-lt"/>
              </a:rPr>
              <a:t>Správné rozhodnutí</a:t>
            </a:r>
          </a:p>
        </p:txBody>
      </p:sp>
      <p:sp>
        <p:nvSpPr>
          <p:cNvPr id="21522" name="Rectangle 17"/>
          <p:cNvSpPr>
            <a:spLocks noChangeArrowheads="1"/>
          </p:cNvSpPr>
          <p:nvPr/>
        </p:nvSpPr>
        <p:spPr bwMode="auto">
          <a:xfrm>
            <a:off x="6011863" y="5661025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b="1" i="0" dirty="0">
                <a:solidFill>
                  <a:srgbClr val="339933"/>
                </a:solidFill>
                <a:latin typeface="+mj-lt"/>
              </a:rPr>
              <a:t>Správné rozhodnutí</a:t>
            </a:r>
          </a:p>
        </p:txBody>
      </p:sp>
      <p:sp>
        <p:nvSpPr>
          <p:cNvPr id="21523" name="Rectangle 18"/>
          <p:cNvSpPr>
            <a:spLocks noChangeArrowheads="1"/>
          </p:cNvSpPr>
          <p:nvPr/>
        </p:nvSpPr>
        <p:spPr bwMode="auto">
          <a:xfrm>
            <a:off x="1619895" y="5949280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b="1" i="0">
                <a:solidFill>
                  <a:srgbClr val="FF0000"/>
                </a:solidFill>
                <a:latin typeface="+mj-lt"/>
              </a:rPr>
              <a:t>Chyba II. druhu</a:t>
            </a:r>
          </a:p>
        </p:txBody>
      </p:sp>
      <p:sp>
        <p:nvSpPr>
          <p:cNvPr id="21524" name="Rectangle 19"/>
          <p:cNvSpPr>
            <a:spLocks noChangeArrowheads="1"/>
          </p:cNvSpPr>
          <p:nvPr/>
        </p:nvSpPr>
        <p:spPr bwMode="auto">
          <a:xfrm>
            <a:off x="5940375" y="2924621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b="1" i="0" dirty="0">
                <a:solidFill>
                  <a:srgbClr val="FF0000"/>
                </a:solidFill>
                <a:latin typeface="+mj-lt"/>
              </a:rPr>
              <a:t>Chyba I. druhu</a:t>
            </a:r>
          </a:p>
        </p:txBody>
      </p:sp>
      <p:sp>
        <p:nvSpPr>
          <p:cNvPr id="21525" name="Line 20"/>
          <p:cNvSpPr>
            <a:spLocks noChangeShapeType="1"/>
          </p:cNvSpPr>
          <p:nvPr/>
        </p:nvSpPr>
        <p:spPr bwMode="auto">
          <a:xfrm flipV="1">
            <a:off x="2987675" y="5157788"/>
            <a:ext cx="936625" cy="7921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latin typeface="+mj-lt"/>
            </a:endParaRPr>
          </a:p>
        </p:txBody>
      </p:sp>
      <p:sp>
        <p:nvSpPr>
          <p:cNvPr id="21526" name="Line 21"/>
          <p:cNvSpPr>
            <a:spLocks noChangeShapeType="1"/>
          </p:cNvSpPr>
          <p:nvPr/>
        </p:nvSpPr>
        <p:spPr bwMode="auto">
          <a:xfrm flipH="1">
            <a:off x="5508624" y="3355976"/>
            <a:ext cx="1223963" cy="6492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latin typeface="+mj-lt"/>
            </a:endParaRPr>
          </a:p>
        </p:txBody>
      </p:sp>
      <p:sp>
        <p:nvSpPr>
          <p:cNvPr id="21527" name="Line 22"/>
          <p:cNvSpPr>
            <a:spLocks noChangeShapeType="1"/>
          </p:cNvSpPr>
          <p:nvPr/>
        </p:nvSpPr>
        <p:spPr bwMode="auto">
          <a:xfrm flipH="1" flipV="1">
            <a:off x="5653088" y="5013325"/>
            <a:ext cx="1079500" cy="576263"/>
          </a:xfrm>
          <a:prstGeom prst="line">
            <a:avLst/>
          </a:prstGeom>
          <a:noFill/>
          <a:ln w="19050">
            <a:solidFill>
              <a:srgbClr val="3399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solidFill>
                <a:srgbClr val="339933"/>
              </a:solidFill>
              <a:latin typeface="+mj-lt"/>
            </a:endParaRPr>
          </a:p>
        </p:txBody>
      </p:sp>
      <p:sp>
        <p:nvSpPr>
          <p:cNvPr id="21528" name="Line 23"/>
          <p:cNvSpPr>
            <a:spLocks noChangeShapeType="1"/>
          </p:cNvSpPr>
          <p:nvPr/>
        </p:nvSpPr>
        <p:spPr bwMode="auto">
          <a:xfrm>
            <a:off x="2051050" y="2852738"/>
            <a:ext cx="1512888" cy="936625"/>
          </a:xfrm>
          <a:prstGeom prst="line">
            <a:avLst/>
          </a:prstGeom>
          <a:noFill/>
          <a:ln w="19050">
            <a:solidFill>
              <a:srgbClr val="3399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solidFill>
                <a:srgbClr val="339933"/>
              </a:solidFill>
              <a:latin typeface="+mj-lt"/>
            </a:endParaRPr>
          </a:p>
        </p:txBody>
      </p:sp>
      <p:sp>
        <p:nvSpPr>
          <p:cNvPr id="2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764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dirty="0" smtClean="0"/>
              <a:t>Význam chyb při testování hypotéz</a:t>
            </a:r>
          </a:p>
        </p:txBody>
      </p:sp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1398588" y="1628775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1" i="0" dirty="0">
                <a:latin typeface="Verdana" pitchFamily="34" charset="0"/>
              </a:rPr>
              <a:t>Pravděpodobnost chyby 1. druhu</a:t>
            </a:r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1731963" y="2359025"/>
            <a:ext cx="6572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a</a:t>
            </a:r>
          </a:p>
        </p:txBody>
      </p:sp>
      <p:sp>
        <p:nvSpPr>
          <p:cNvPr id="22534" name="Text Box 5"/>
          <p:cNvSpPr txBox="1">
            <a:spLocks noChangeArrowheads="1"/>
          </p:cNvSpPr>
          <p:nvPr/>
        </p:nvSpPr>
        <p:spPr bwMode="auto">
          <a:xfrm>
            <a:off x="3532188" y="2473325"/>
            <a:ext cx="5429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 dirty="0">
                <a:latin typeface="Verdana" pitchFamily="34" charset="0"/>
              </a:rPr>
              <a:t>Pravděpodobnost nesprávného zamítnutí nulové </a:t>
            </a:r>
            <a:r>
              <a:rPr lang="cs-CZ" i="0" dirty="0" smtClean="0">
                <a:latin typeface="Verdana" pitchFamily="34" charset="0"/>
              </a:rPr>
              <a:t>hypotézy, </a:t>
            </a:r>
            <a:r>
              <a:rPr lang="cs-CZ" b="1" i="0" dirty="0" smtClean="0">
                <a:latin typeface="Verdana" pitchFamily="34" charset="0"/>
              </a:rPr>
              <a:t>hladina významnosti</a:t>
            </a:r>
            <a:endParaRPr lang="cs-CZ" b="1" i="0" dirty="0">
              <a:latin typeface="Verdana" pitchFamily="34" charset="0"/>
            </a:endParaRPr>
          </a:p>
        </p:txBody>
      </p:sp>
      <p:sp>
        <p:nvSpPr>
          <p:cNvPr id="22535" name="AutoShape 6"/>
          <p:cNvSpPr>
            <a:spLocks noChangeArrowheads="1"/>
          </p:cNvSpPr>
          <p:nvPr/>
        </p:nvSpPr>
        <p:spPr bwMode="auto">
          <a:xfrm>
            <a:off x="2522538" y="2406650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1398588" y="3140075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1" i="0" dirty="0">
                <a:latin typeface="Verdana" pitchFamily="34" charset="0"/>
              </a:rPr>
              <a:t>Pravděpodobnost chyby 2. druhu</a:t>
            </a:r>
          </a:p>
        </p:txBody>
      </p:sp>
      <p:sp>
        <p:nvSpPr>
          <p:cNvPr id="22537" name="Text Box 8"/>
          <p:cNvSpPr txBox="1">
            <a:spLocks noChangeArrowheads="1"/>
          </p:cNvSpPr>
          <p:nvPr/>
        </p:nvSpPr>
        <p:spPr bwMode="auto">
          <a:xfrm>
            <a:off x="1731963" y="3924300"/>
            <a:ext cx="6572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b</a:t>
            </a:r>
          </a:p>
        </p:txBody>
      </p:sp>
      <p:sp>
        <p:nvSpPr>
          <p:cNvPr id="22538" name="Text Box 9"/>
          <p:cNvSpPr txBox="1">
            <a:spLocks noChangeArrowheads="1"/>
          </p:cNvSpPr>
          <p:nvPr/>
        </p:nvSpPr>
        <p:spPr bwMode="auto">
          <a:xfrm>
            <a:off x="3532188" y="4005263"/>
            <a:ext cx="54483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 nerozpoznání neplatné nulové hypotézy</a:t>
            </a:r>
          </a:p>
        </p:txBody>
      </p:sp>
      <p:sp>
        <p:nvSpPr>
          <p:cNvPr id="22539" name="AutoShape 10"/>
          <p:cNvSpPr>
            <a:spLocks noChangeArrowheads="1"/>
          </p:cNvSpPr>
          <p:nvPr/>
        </p:nvSpPr>
        <p:spPr bwMode="auto">
          <a:xfrm>
            <a:off x="2522538" y="3938588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2540" name="Text Box 11"/>
          <p:cNvSpPr txBox="1">
            <a:spLocks noChangeArrowheads="1"/>
          </p:cNvSpPr>
          <p:nvPr/>
        </p:nvSpPr>
        <p:spPr bwMode="auto">
          <a:xfrm>
            <a:off x="1398588" y="4716463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1" i="0" dirty="0">
                <a:latin typeface="Verdana" pitchFamily="34" charset="0"/>
              </a:rPr>
              <a:t>Síla testu</a:t>
            </a:r>
          </a:p>
        </p:txBody>
      </p:sp>
      <p:sp>
        <p:nvSpPr>
          <p:cNvPr id="22541" name="Text Box 12"/>
          <p:cNvSpPr txBox="1">
            <a:spLocks noChangeArrowheads="1"/>
          </p:cNvSpPr>
          <p:nvPr/>
        </p:nvSpPr>
        <p:spPr bwMode="auto">
          <a:xfrm>
            <a:off x="1731963" y="5481638"/>
            <a:ext cx="7715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</a:rPr>
              <a:t>1-</a:t>
            </a:r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b</a:t>
            </a:r>
          </a:p>
        </p:txBody>
      </p:sp>
      <p:sp>
        <p:nvSpPr>
          <p:cNvPr id="22542" name="Text Box 13"/>
          <p:cNvSpPr txBox="1">
            <a:spLocks noChangeArrowheads="1"/>
          </p:cNvSpPr>
          <p:nvPr/>
        </p:nvSpPr>
        <p:spPr bwMode="auto">
          <a:xfrm>
            <a:off x="3532188" y="5419725"/>
            <a:ext cx="54483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Pravděpodobnostně vyjádřená schopnost rozpoznat neplatnost hypotézy</a:t>
            </a:r>
          </a:p>
        </p:txBody>
      </p:sp>
      <p:sp>
        <p:nvSpPr>
          <p:cNvPr id="22543" name="AutoShape 14"/>
          <p:cNvSpPr>
            <a:spLocks noChangeArrowheads="1"/>
          </p:cNvSpPr>
          <p:nvPr/>
        </p:nvSpPr>
        <p:spPr bwMode="auto">
          <a:xfrm>
            <a:off x="2522538" y="5500688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2544" name="AutoShape 15"/>
          <p:cNvSpPr>
            <a:spLocks noChangeArrowheads="1"/>
          </p:cNvSpPr>
          <p:nvPr/>
        </p:nvSpPr>
        <p:spPr bwMode="auto">
          <a:xfrm>
            <a:off x="827088" y="1733550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2545" name="AutoShape 16"/>
          <p:cNvSpPr>
            <a:spLocks noChangeArrowheads="1"/>
          </p:cNvSpPr>
          <p:nvPr/>
        </p:nvSpPr>
        <p:spPr bwMode="auto">
          <a:xfrm>
            <a:off x="827088" y="3244850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2546" name="AutoShape 17"/>
          <p:cNvSpPr>
            <a:spLocks noChangeArrowheads="1"/>
          </p:cNvSpPr>
          <p:nvPr/>
        </p:nvSpPr>
        <p:spPr bwMode="auto">
          <a:xfrm>
            <a:off x="827088" y="4821238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2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P-hodnota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4294967295"/>
          </p:nvPr>
        </p:nvSpPr>
        <p:spPr>
          <a:xfrm>
            <a:off x="251520" y="1524000"/>
            <a:ext cx="8534400" cy="4598988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cs-CZ" sz="2000" dirty="0" smtClean="0"/>
              <a:t>Významnost hypotézy hodnotíme dle získané tzv.  </a:t>
            </a:r>
            <a:r>
              <a:rPr lang="cs-CZ" sz="2000" b="1" i="1" u="sng" dirty="0" smtClean="0"/>
              <a:t>p-hodnoty</a:t>
            </a:r>
            <a:r>
              <a:rPr lang="cs-CZ" sz="2000" u="sng" dirty="0" smtClean="0"/>
              <a:t>, která vyjadřuje pravděpodobnost, s jakou číselné realizace výběru podporují H</a:t>
            </a:r>
            <a:r>
              <a:rPr lang="cs-CZ" sz="2000" u="sng" baseline="-25000" dirty="0" smtClean="0"/>
              <a:t>0</a:t>
            </a:r>
            <a:r>
              <a:rPr lang="cs-CZ" sz="2000" u="sng" dirty="0" smtClean="0"/>
              <a:t>, je-li pravdivá.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dirty="0" smtClean="0"/>
              <a:t>P-hodnotu porovnáme s </a:t>
            </a:r>
            <a:r>
              <a:rPr lang="el-GR" sz="2000" dirty="0" smtClean="0"/>
              <a:t>α (</a:t>
            </a:r>
            <a:r>
              <a:rPr lang="cs-CZ" sz="2000" b="1" i="1" dirty="0" smtClean="0"/>
              <a:t>hladina významnosti</a:t>
            </a:r>
            <a:r>
              <a:rPr lang="cs-CZ" sz="2000" dirty="0" smtClean="0"/>
              <a:t>, stanovujeme ji na 0,05, tzn., že připouštíme 5% chybu testu, tedy, že zamítneme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ačkoliv ve skutečnosti platí).</a:t>
            </a:r>
          </a:p>
          <a:p>
            <a:pPr>
              <a:spcBef>
                <a:spcPts val="600"/>
              </a:spcBef>
              <a:defRPr/>
            </a:pPr>
            <a:r>
              <a:rPr lang="cs-CZ" sz="2000" dirty="0" smtClean="0"/>
              <a:t>P-hodnotu získáme při testování hypotéz ve statistickém softwaru.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cs-CZ" sz="2000" dirty="0" smtClean="0"/>
          </a:p>
          <a:p>
            <a:pPr>
              <a:defRPr/>
            </a:pPr>
            <a:r>
              <a:rPr lang="cs-CZ" sz="2000" dirty="0" smtClean="0"/>
              <a:t>Je-li p-hodnota  ≤ </a:t>
            </a:r>
            <a:r>
              <a:rPr lang="el-GR" sz="2000" dirty="0" smtClean="0"/>
              <a:t>α, </a:t>
            </a:r>
            <a:r>
              <a:rPr lang="cs-CZ" sz="2000" dirty="0" smtClean="0"/>
              <a:t>pak 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 zamítáme na hladině významnosti </a:t>
            </a:r>
            <a:r>
              <a:rPr lang="el-GR" sz="2000" dirty="0" smtClean="0"/>
              <a:t>α</a:t>
            </a:r>
            <a:r>
              <a:rPr lang="cs-CZ" sz="2000" dirty="0" smtClean="0"/>
              <a:t> a přijímáme H</a:t>
            </a:r>
            <a:r>
              <a:rPr lang="cs-CZ" sz="2000" baseline="-25000" dirty="0" smtClean="0"/>
              <a:t>A</a:t>
            </a:r>
            <a:r>
              <a:rPr lang="cs-CZ" sz="2000" dirty="0" smtClean="0"/>
              <a:t>.</a:t>
            </a:r>
          </a:p>
          <a:p>
            <a:pPr>
              <a:defRPr/>
            </a:pPr>
            <a:r>
              <a:rPr lang="cs-CZ" sz="2000" dirty="0" smtClean="0"/>
              <a:t>Je-li p-hodnota &gt; </a:t>
            </a:r>
            <a:r>
              <a:rPr lang="el-GR" sz="2000" dirty="0" smtClean="0"/>
              <a:t>α, </a:t>
            </a:r>
            <a:r>
              <a:rPr lang="cs-CZ" sz="2000" dirty="0" smtClean="0"/>
              <a:t>pak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 nezamítáme na hladině významnosti </a:t>
            </a:r>
            <a:r>
              <a:rPr lang="el-GR" sz="2000" dirty="0" smtClean="0"/>
              <a:t>α</a:t>
            </a:r>
            <a:r>
              <a:rPr lang="cs-CZ" sz="2000" dirty="0" smtClean="0"/>
              <a:t>.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0825" y="4005064"/>
            <a:ext cx="8569325" cy="1368425"/>
          </a:xfrm>
          <a:prstGeom prst="rect">
            <a:avLst/>
          </a:prstGeom>
          <a:solidFill>
            <a:srgbClr val="FF0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73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One</a:t>
            </a:r>
            <a:r>
              <a:rPr lang="cs-CZ" dirty="0" smtClean="0"/>
              <a:t>-</a:t>
            </a:r>
            <a:r>
              <a:rPr lang="cs-CZ" dirty="0" err="1" smtClean="0"/>
              <a:t>tailed</a:t>
            </a:r>
            <a:r>
              <a:rPr lang="cs-CZ" dirty="0" smtClean="0"/>
              <a:t> vs. </a:t>
            </a:r>
            <a:r>
              <a:rPr lang="cs-CZ" dirty="0" err="1" smtClean="0"/>
              <a:t>two</a:t>
            </a:r>
            <a:r>
              <a:rPr lang="cs-CZ" dirty="0" smtClean="0"/>
              <a:t>-</a:t>
            </a:r>
            <a:r>
              <a:rPr lang="cs-CZ" dirty="0" err="1" smtClean="0"/>
              <a:t>tailed</a:t>
            </a:r>
            <a:r>
              <a:rPr lang="cs-CZ" dirty="0" smtClean="0"/>
              <a:t> testy</a:t>
            </a:r>
          </a:p>
        </p:txBody>
      </p:sp>
      <p:sp>
        <p:nvSpPr>
          <p:cNvPr id="27652" name="AutoShape 3"/>
          <p:cNvSpPr>
            <a:spLocks noChangeArrowheads="1"/>
          </p:cNvSpPr>
          <p:nvPr/>
        </p:nvSpPr>
        <p:spPr bwMode="auto">
          <a:xfrm>
            <a:off x="395288" y="1393825"/>
            <a:ext cx="8424862" cy="576263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sz="2400" b="1" i="0" u="sng" dirty="0" smtClean="0"/>
              <a:t>Jednostranné testy (</a:t>
            </a:r>
            <a:r>
              <a:rPr lang="cs-CZ" sz="2400" b="1" u="sng" dirty="0" err="1" smtClean="0"/>
              <a:t>o</a:t>
            </a:r>
            <a:r>
              <a:rPr lang="cs-CZ" sz="2400" b="1" i="0" u="sng" dirty="0" err="1" smtClean="0"/>
              <a:t>ne</a:t>
            </a:r>
            <a:r>
              <a:rPr lang="cs-CZ" sz="2400" b="1" i="0" u="sng" dirty="0" smtClean="0"/>
              <a:t>–</a:t>
            </a:r>
            <a:r>
              <a:rPr lang="cs-CZ" sz="2400" b="1" i="0" u="sng" dirty="0" err="1" smtClean="0"/>
              <a:t>tailed</a:t>
            </a:r>
            <a:r>
              <a:rPr lang="cs-CZ" sz="2400" b="1" i="0" u="sng" dirty="0" smtClean="0"/>
              <a:t>)</a:t>
            </a:r>
            <a:endParaRPr lang="cs-CZ" sz="2400" b="1" i="0" u="sng" dirty="0"/>
          </a:p>
        </p:txBody>
      </p:sp>
      <p:sp>
        <p:nvSpPr>
          <p:cNvPr id="27653" name="AutoShape 4"/>
          <p:cNvSpPr>
            <a:spLocks noChangeArrowheads="1"/>
          </p:cNvSpPr>
          <p:nvPr/>
        </p:nvSpPr>
        <p:spPr bwMode="auto">
          <a:xfrm>
            <a:off x="395288" y="3859783"/>
            <a:ext cx="8424862" cy="576263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sz="2400" b="1" u="sng" dirty="0" smtClean="0"/>
              <a:t>Oboustranné testy (</a:t>
            </a:r>
            <a:r>
              <a:rPr lang="cs-CZ" sz="2400" b="1" u="sng" dirty="0" err="1" smtClean="0"/>
              <a:t>t</a:t>
            </a:r>
            <a:r>
              <a:rPr lang="cs-CZ" sz="2400" b="1" i="0" u="sng" dirty="0" err="1" smtClean="0"/>
              <a:t>wo</a:t>
            </a:r>
            <a:r>
              <a:rPr lang="cs-CZ" sz="2400" b="1" i="0" u="sng" dirty="0" smtClean="0"/>
              <a:t>–</a:t>
            </a:r>
            <a:r>
              <a:rPr lang="cs-CZ" sz="2400" b="1" i="0" u="sng" dirty="0" err="1" smtClean="0"/>
              <a:t>tailed</a:t>
            </a:r>
            <a:r>
              <a:rPr lang="cs-CZ" sz="2400" b="1" u="sng" dirty="0"/>
              <a:t>)</a:t>
            </a:r>
            <a:endParaRPr lang="cs-CZ" sz="2400" b="1" i="0" u="sng" dirty="0"/>
          </a:p>
        </p:txBody>
      </p:sp>
      <p:sp>
        <p:nvSpPr>
          <p:cNvPr id="27654" name="Text Box 5"/>
          <p:cNvSpPr txBox="1">
            <a:spLocks noChangeArrowheads="1"/>
          </p:cNvSpPr>
          <p:nvPr/>
        </p:nvSpPr>
        <p:spPr bwMode="auto">
          <a:xfrm>
            <a:off x="468313" y="1941606"/>
            <a:ext cx="53276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Hypotéza testu je postavena asymetricky, tedy ptáme se na </a:t>
            </a:r>
            <a:r>
              <a:rPr lang="cs-CZ" sz="2000" i="0" dirty="0"/>
              <a:t>větší </a:t>
            </a:r>
            <a:r>
              <a:rPr lang="cs-CZ" sz="2000" i="0" dirty="0" smtClean="0"/>
              <a:t>než / menší.</a:t>
            </a:r>
            <a:endParaRPr lang="cs-CZ" sz="2000" i="0" dirty="0"/>
          </a:p>
        </p:txBody>
      </p:sp>
      <p:sp>
        <p:nvSpPr>
          <p:cNvPr id="27655" name="Text Box 6"/>
          <p:cNvSpPr txBox="1">
            <a:spLocks noChangeArrowheads="1"/>
          </p:cNvSpPr>
          <p:nvPr/>
        </p:nvSpPr>
        <p:spPr bwMode="auto">
          <a:xfrm>
            <a:off x="395288" y="4377298"/>
            <a:ext cx="554513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Hypotéza testu se ptá na otázku </a:t>
            </a:r>
            <a:endParaRPr lang="cs-CZ" sz="2000" dirty="0"/>
          </a:p>
          <a:p>
            <a:pPr marL="361950">
              <a:spcBef>
                <a:spcPct val="20000"/>
              </a:spcBef>
            </a:pPr>
            <a:r>
              <a:rPr lang="cs-CZ" sz="2000" i="0" dirty="0" smtClean="0"/>
              <a:t>rovná se / nerovná se.</a:t>
            </a:r>
            <a:endParaRPr lang="cs-CZ" sz="2000" i="0" dirty="0"/>
          </a:p>
        </p:txBody>
      </p:sp>
      <p:pic>
        <p:nvPicPr>
          <p:cNvPr id="27659" name="Picture 10" descr="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501" y="4221088"/>
            <a:ext cx="25908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60" name="Line 11"/>
          <p:cNvSpPr>
            <a:spLocks noChangeShapeType="1"/>
          </p:cNvSpPr>
          <p:nvPr/>
        </p:nvSpPr>
        <p:spPr bwMode="auto">
          <a:xfrm flipH="1">
            <a:off x="7740526" y="4725913"/>
            <a:ext cx="73025" cy="1152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7661" name="Text Box 12"/>
          <p:cNvSpPr txBox="1">
            <a:spLocks noChangeArrowheads="1"/>
          </p:cNvSpPr>
          <p:nvPr/>
        </p:nvSpPr>
        <p:spPr bwMode="auto">
          <a:xfrm>
            <a:off x="7683252" y="4411018"/>
            <a:ext cx="1301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cs-CZ" sz="1600" b="0" i="0" dirty="0"/>
              <a:t>Kritický obor</a:t>
            </a:r>
          </a:p>
        </p:txBody>
      </p:sp>
      <p:sp>
        <p:nvSpPr>
          <p:cNvPr id="27662" name="Line 13"/>
          <p:cNvSpPr>
            <a:spLocks noChangeShapeType="1"/>
          </p:cNvSpPr>
          <p:nvPr/>
        </p:nvSpPr>
        <p:spPr bwMode="auto">
          <a:xfrm flipH="1">
            <a:off x="5797426" y="4725913"/>
            <a:ext cx="2016125" cy="1223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14" name="Object 5"/>
          <p:cNvGraphicFramePr>
            <a:graphicFrameLocks noChangeAspect="1"/>
          </p:cNvGraphicFramePr>
          <p:nvPr>
            <p:extLst/>
          </p:nvPr>
        </p:nvGraphicFramePr>
        <p:xfrm>
          <a:off x="1298104" y="2736008"/>
          <a:ext cx="609600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8" name="Rovnice" r:id="rId4" imgW="355320" imgH="164880" progId="Equation.3">
                  <p:embed/>
                </p:oleObj>
              </mc:Choice>
              <mc:Fallback>
                <p:oleObj name="Rovnice" r:id="rId4" imgW="355320" imgH="164880" progId="Equation.3">
                  <p:embed/>
                  <p:pic>
                    <p:nvPicPr>
                      <p:cNvPr id="1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8104" y="2736008"/>
                        <a:ext cx="609600" cy="280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5"/>
          <p:cNvGraphicFramePr>
            <a:graphicFrameLocks noChangeAspect="1"/>
          </p:cNvGraphicFramePr>
          <p:nvPr>
            <p:extLst/>
          </p:nvPr>
        </p:nvGraphicFramePr>
        <p:xfrm>
          <a:off x="1298104" y="3180114"/>
          <a:ext cx="609600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9" name="Rovnice" r:id="rId6" imgW="355320" imgH="164880" progId="Equation.3">
                  <p:embed/>
                </p:oleObj>
              </mc:Choice>
              <mc:Fallback>
                <p:oleObj name="Rovnice" r:id="rId6" imgW="355320" imgH="164880" progId="Equation.3">
                  <p:embed/>
                  <p:pic>
                    <p:nvPicPr>
                      <p:cNvPr id="1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8104" y="3180114"/>
                        <a:ext cx="609600" cy="280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5"/>
          <p:cNvGraphicFramePr>
            <a:graphicFrameLocks noChangeAspect="1"/>
          </p:cNvGraphicFramePr>
          <p:nvPr>
            <p:extLst/>
          </p:nvPr>
        </p:nvGraphicFramePr>
        <p:xfrm>
          <a:off x="2588371" y="3180114"/>
          <a:ext cx="609600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0" name="Rovnice" r:id="rId8" imgW="355320" imgH="164880" progId="Equation.3">
                  <p:embed/>
                </p:oleObj>
              </mc:Choice>
              <mc:Fallback>
                <p:oleObj name="Rovnice" r:id="rId8" imgW="355320" imgH="164880" progId="Equation.3">
                  <p:embed/>
                  <p:pic>
                    <p:nvPicPr>
                      <p:cNvPr id="1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8371" y="3180114"/>
                        <a:ext cx="609600" cy="280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5"/>
          <p:cNvGraphicFramePr>
            <a:graphicFrameLocks noChangeAspect="1"/>
          </p:cNvGraphicFramePr>
          <p:nvPr>
            <p:extLst/>
          </p:nvPr>
        </p:nvGraphicFramePr>
        <p:xfrm>
          <a:off x="2594248" y="2736008"/>
          <a:ext cx="609600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1" name="Rovnice" r:id="rId10" imgW="355320" imgH="164880" progId="Equation.3">
                  <p:embed/>
                </p:oleObj>
              </mc:Choice>
              <mc:Fallback>
                <p:oleObj name="Rovnice" r:id="rId10" imgW="355320" imgH="164880" progId="Equation.3">
                  <p:embed/>
                  <p:pic>
                    <p:nvPicPr>
                      <p:cNvPr id="1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4248" y="2736008"/>
                        <a:ext cx="609600" cy="280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841647" y="2653118"/>
            <a:ext cx="568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000" b="0" i="0" dirty="0" smtClean="0"/>
              <a:t>H</a:t>
            </a:r>
            <a:r>
              <a:rPr lang="cs-CZ" sz="2000" b="0" i="0" baseline="-25000" dirty="0" smtClean="0"/>
              <a:t>0</a:t>
            </a:r>
            <a:r>
              <a:rPr lang="cs-CZ" sz="2000" b="0" i="0" dirty="0" smtClean="0"/>
              <a:t>: </a:t>
            </a:r>
            <a:endParaRPr lang="cs-CZ" sz="2000" i="0" dirty="0"/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2124943" y="2668850"/>
            <a:ext cx="568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000" b="0" i="0" dirty="0" smtClean="0"/>
              <a:t>H</a:t>
            </a:r>
            <a:r>
              <a:rPr lang="cs-CZ" sz="2000" b="0" i="0" baseline="-25000" dirty="0" smtClean="0"/>
              <a:t>A</a:t>
            </a:r>
            <a:r>
              <a:rPr lang="cs-CZ" sz="2000" b="0" i="0" dirty="0" smtClean="0"/>
              <a:t>: </a:t>
            </a:r>
            <a:endParaRPr lang="cs-CZ" sz="2000" i="0" dirty="0"/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827584" y="3094358"/>
            <a:ext cx="568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000" b="0" i="0" dirty="0" smtClean="0"/>
              <a:t>H</a:t>
            </a:r>
            <a:r>
              <a:rPr lang="cs-CZ" sz="2000" b="0" i="0" baseline="-25000" dirty="0" smtClean="0"/>
              <a:t>0</a:t>
            </a:r>
            <a:r>
              <a:rPr lang="cs-CZ" sz="2000" b="0" i="0" dirty="0" smtClean="0"/>
              <a:t>: </a:t>
            </a:r>
            <a:endParaRPr lang="cs-CZ" sz="2000" i="0" dirty="0"/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2123728" y="3100898"/>
            <a:ext cx="568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000" b="0" i="0" dirty="0" smtClean="0"/>
              <a:t>H</a:t>
            </a:r>
            <a:r>
              <a:rPr lang="cs-CZ" sz="2000" b="0" i="0" baseline="-25000" dirty="0" smtClean="0"/>
              <a:t>A</a:t>
            </a:r>
            <a:r>
              <a:rPr lang="cs-CZ" sz="2000" b="0" i="0" dirty="0" smtClean="0"/>
              <a:t>: </a:t>
            </a:r>
            <a:endParaRPr lang="cs-CZ" sz="2000" i="0" dirty="0"/>
          </a:p>
        </p:txBody>
      </p:sp>
      <p:graphicFrame>
        <p:nvGraphicFramePr>
          <p:cNvPr id="25" name="Object 5"/>
          <p:cNvGraphicFramePr>
            <a:graphicFrameLocks noChangeAspect="1"/>
          </p:cNvGraphicFramePr>
          <p:nvPr>
            <p:extLst/>
          </p:nvPr>
        </p:nvGraphicFramePr>
        <p:xfrm>
          <a:off x="1298104" y="5256288"/>
          <a:ext cx="609600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2" name="Rovnice" r:id="rId12" imgW="355320" imgH="164880" progId="Equation.3">
                  <p:embed/>
                </p:oleObj>
              </mc:Choice>
              <mc:Fallback>
                <p:oleObj name="Rovnice" r:id="rId12" imgW="355320" imgH="164880" progId="Equation.3">
                  <p:embed/>
                  <p:pic>
                    <p:nvPicPr>
                      <p:cNvPr id="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8104" y="5256288"/>
                        <a:ext cx="609600" cy="280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5"/>
          <p:cNvGraphicFramePr>
            <a:graphicFrameLocks noChangeAspect="1"/>
          </p:cNvGraphicFramePr>
          <p:nvPr>
            <p:extLst/>
          </p:nvPr>
        </p:nvGraphicFramePr>
        <p:xfrm>
          <a:off x="2582863" y="5256783"/>
          <a:ext cx="63182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3" name="Rovnice" r:id="rId14" imgW="368280" imgH="164880" progId="Equation.3">
                  <p:embed/>
                </p:oleObj>
              </mc:Choice>
              <mc:Fallback>
                <p:oleObj name="Rovnice" r:id="rId14" imgW="368280" imgH="164880" progId="Equation.3">
                  <p:embed/>
                  <p:pic>
                    <p:nvPicPr>
                      <p:cNvPr id="2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2863" y="5256783"/>
                        <a:ext cx="631825" cy="280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828799" y="5182590"/>
            <a:ext cx="568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000" b="0" i="0" dirty="0" smtClean="0"/>
              <a:t>H</a:t>
            </a:r>
            <a:r>
              <a:rPr lang="cs-CZ" sz="2000" b="0" i="0" baseline="-25000" dirty="0" smtClean="0"/>
              <a:t>0</a:t>
            </a:r>
            <a:r>
              <a:rPr lang="cs-CZ" sz="2000" b="0" i="0" dirty="0" smtClean="0"/>
              <a:t>: </a:t>
            </a:r>
            <a:endParaRPr lang="cs-CZ" sz="2000" i="0" dirty="0"/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2124943" y="5189130"/>
            <a:ext cx="568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000" b="0" i="0" dirty="0" smtClean="0"/>
              <a:t>H</a:t>
            </a:r>
            <a:r>
              <a:rPr lang="cs-CZ" sz="2000" b="0" i="0" baseline="-25000" dirty="0" smtClean="0"/>
              <a:t>A</a:t>
            </a:r>
            <a:r>
              <a:rPr lang="cs-CZ" sz="2000" b="0" i="0" dirty="0" smtClean="0"/>
              <a:t>: </a:t>
            </a:r>
            <a:endParaRPr lang="cs-CZ" sz="2000" i="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16"/>
          <a:srcRect r="78218" b="72166"/>
          <a:stretch/>
        </p:blipFill>
        <p:spPr>
          <a:xfrm>
            <a:off x="5724128" y="1678438"/>
            <a:ext cx="2390056" cy="1717948"/>
          </a:xfrm>
          <a:prstGeom prst="rect">
            <a:avLst/>
          </a:prstGeom>
        </p:spPr>
      </p:pic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7395393" y="1628800"/>
            <a:ext cx="1301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cs-CZ" sz="1600" b="0" i="0" dirty="0"/>
              <a:t>Kritický obor</a:t>
            </a:r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7253478" y="3457778"/>
            <a:ext cx="13835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cs-CZ" sz="1600" dirty="0" smtClean="0">
                <a:solidFill>
                  <a:srgbClr val="FF0000"/>
                </a:solidFill>
              </a:rPr>
              <a:t>95% kvantil !!!</a:t>
            </a:r>
            <a:endParaRPr lang="cs-CZ" sz="1600" b="0" i="0" dirty="0">
              <a:solidFill>
                <a:srgbClr val="FF0000"/>
              </a:solidFill>
            </a:endParaRP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5724128" y="3313125"/>
            <a:ext cx="2303338" cy="5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H="1" flipV="1">
            <a:off x="7524501" y="3313126"/>
            <a:ext cx="144190" cy="17438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 flipV="1">
            <a:off x="5508104" y="6088479"/>
            <a:ext cx="2556000" cy="5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 Box 12"/>
          <p:cNvSpPr txBox="1">
            <a:spLocks noChangeArrowheads="1"/>
          </p:cNvSpPr>
          <p:nvPr/>
        </p:nvSpPr>
        <p:spPr bwMode="auto">
          <a:xfrm>
            <a:off x="7380312" y="6116221"/>
            <a:ext cx="15390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cs-CZ" sz="1600" dirty="0" smtClean="0">
                <a:solidFill>
                  <a:srgbClr val="FF0000"/>
                </a:solidFill>
              </a:rPr>
              <a:t>97.5% kvantil !!!</a:t>
            </a:r>
            <a:endParaRPr lang="cs-CZ" sz="1600" b="0" i="0" dirty="0">
              <a:solidFill>
                <a:srgbClr val="FF0000"/>
              </a:solidFill>
            </a:endParaRPr>
          </a:p>
        </p:txBody>
      </p:sp>
      <p:cxnSp>
        <p:nvCxnSpPr>
          <p:cNvPr id="50" name="Přímá spojnice se šipkou 49"/>
          <p:cNvCxnSpPr/>
          <p:nvPr/>
        </p:nvCxnSpPr>
        <p:spPr>
          <a:xfrm flipH="1" flipV="1">
            <a:off x="7668345" y="6114642"/>
            <a:ext cx="108693" cy="6383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05184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dirty="0" smtClean="0"/>
              <a:t>Důležité poznámky k testování hypotéz</a:t>
            </a:r>
          </a:p>
        </p:txBody>
      </p:sp>
      <p:sp>
        <p:nvSpPr>
          <p:cNvPr id="2055" name="Text Box 5"/>
          <p:cNvSpPr txBox="1">
            <a:spLocks noChangeArrowheads="1"/>
          </p:cNvSpPr>
          <p:nvPr/>
        </p:nvSpPr>
        <p:spPr bwMode="auto">
          <a:xfrm>
            <a:off x="493027" y="1643050"/>
            <a:ext cx="8175653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1" i="0" dirty="0" smtClean="0"/>
              <a:t>Nezamítnutí nulové hypotézy neznamená automaticky její přijetí! </a:t>
            </a:r>
            <a:r>
              <a:rPr lang="cs-CZ" sz="2000" b="0" i="0" dirty="0" smtClean="0"/>
              <a:t>Může se jednat o situaci, kdy pro zamítnutí nulové hypotézy nemáme dostatečné množství informace.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1" dirty="0" smtClean="0"/>
              <a:t>Dosažená hladina významnosti testu </a:t>
            </a:r>
            <a:r>
              <a:rPr lang="cs-CZ" sz="2000" dirty="0" smtClean="0"/>
              <a:t>(ať už 5 %, 1 % nebo 10 %) </a:t>
            </a:r>
            <a:r>
              <a:rPr lang="cs-CZ" sz="2000" b="1" dirty="0" smtClean="0"/>
              <a:t>nesmí být slepě brána jako hranice pro existenci / neexistenci testovaného efektu.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1" i="0" dirty="0" smtClean="0"/>
              <a:t>Malá p-hodnota nemusí znamenat velký efekt. </a:t>
            </a:r>
            <a:r>
              <a:rPr lang="cs-CZ" sz="2000" i="0" dirty="0" smtClean="0"/>
              <a:t>Hodnota testové statistiky a p-hodnota mohou být ovlivněny velkou velikostí vzorku a malou variabilitou pozorovaných dat.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1" dirty="0" smtClean="0"/>
              <a:t>Na výsledky testování musí být nahlíženo kriticky </a:t>
            </a:r>
            <a:r>
              <a:rPr lang="cs-CZ" sz="2000" dirty="0" smtClean="0"/>
              <a:t>– jedná se o závěr založeny „pouze“ na jednom výběrovém souboru.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1" i="0" dirty="0" smtClean="0"/>
              <a:t>Statistická významnost </a:t>
            </a:r>
            <a:r>
              <a:rPr lang="cs-CZ" sz="2000" i="0" dirty="0" smtClean="0"/>
              <a:t>indikuje, že pozorovaný rozdíl není náhodný,</a:t>
            </a:r>
            <a:r>
              <a:rPr lang="cs-CZ" sz="2000" b="1" i="0" dirty="0" smtClean="0"/>
              <a:t> </a:t>
            </a:r>
            <a:r>
              <a:rPr lang="cs-CZ" sz="2000" i="0" dirty="0" smtClean="0"/>
              <a:t>ale nemusí znamenat, že je významný i ve skutečnosti. Důležitá je i </a:t>
            </a:r>
            <a:r>
              <a:rPr lang="cs-CZ" sz="2000" b="1" i="0" dirty="0" smtClean="0"/>
              <a:t>praktická (klinická) významnost.</a:t>
            </a:r>
            <a:endParaRPr lang="cs-CZ" sz="2000" b="1" i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957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285720" y="476672"/>
            <a:ext cx="8572560" cy="432048"/>
          </a:xfrm>
          <a:noFill/>
        </p:spPr>
        <p:txBody>
          <a:bodyPr/>
          <a:lstStyle/>
          <a:p>
            <a:r>
              <a:rPr lang="cs-CZ" sz="3200" dirty="0" smtClean="0"/>
              <a:t>Základní rozhodování o výběru statistických testů</a:t>
            </a:r>
          </a:p>
        </p:txBody>
      </p:sp>
      <p:sp>
        <p:nvSpPr>
          <p:cNvPr id="4" name="Obdélník 3"/>
          <p:cNvSpPr/>
          <p:nvPr/>
        </p:nvSpPr>
        <p:spPr>
          <a:xfrm>
            <a:off x="4050668" y="1500174"/>
            <a:ext cx="108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Typ dat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71750" y="2285992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Spojitá x spojitá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828582" y="2285992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Spojitá x kategoriální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323591" y="2285992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Kategoriální x kategoriální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357078" y="318578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Jeden výběr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968253" y="318578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Dva výběry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457818" y="318578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Tři a více výběrů (nepárově)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5632937" y="318578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Jeden výběr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7286644" y="318578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Více výběrů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2418015" y="412810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Párová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3489797" y="412810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Nepárová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457290" y="499299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9900"/>
                </a:solidFill>
              </a:rPr>
              <a:t>Pearsonův</a:t>
            </a:r>
            <a:r>
              <a:rPr lang="cs-CZ" sz="1100" b="1" dirty="0" smtClean="0">
                <a:solidFill>
                  <a:srgbClr val="009900"/>
                </a:solidFill>
              </a:rPr>
              <a:t> korelační koeficient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1521432" y="499299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9900"/>
                </a:solidFill>
              </a:rPr>
              <a:t>Jednovýběrový</a:t>
            </a:r>
            <a:endParaRPr lang="cs-CZ" sz="1100" b="1" dirty="0" smtClean="0">
              <a:solidFill>
                <a:srgbClr val="009900"/>
              </a:solidFill>
            </a:endParaRPr>
          </a:p>
          <a:p>
            <a:pPr algn="ctr"/>
            <a:r>
              <a:rPr lang="cs-CZ" sz="1100" b="1" dirty="0" smtClean="0">
                <a:solidFill>
                  <a:srgbClr val="009900"/>
                </a:solidFill>
              </a:rPr>
              <a:t>t-test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2593002" y="499299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smtClean="0">
                <a:solidFill>
                  <a:srgbClr val="009900"/>
                </a:solidFill>
              </a:rPr>
              <a:t>Párový t-test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3664572" y="499299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9900"/>
                </a:solidFill>
              </a:rPr>
              <a:t>Dvouvýběrový</a:t>
            </a:r>
            <a:r>
              <a:rPr lang="cs-CZ" sz="1100" b="1" dirty="0" smtClean="0">
                <a:solidFill>
                  <a:srgbClr val="009900"/>
                </a:solidFill>
              </a:rPr>
              <a:t> </a:t>
            </a:r>
            <a:br>
              <a:rPr lang="cs-CZ" sz="1100" b="1" dirty="0" smtClean="0">
                <a:solidFill>
                  <a:srgbClr val="009900"/>
                </a:solidFill>
              </a:rPr>
            </a:br>
            <a:r>
              <a:rPr lang="cs-CZ" sz="1100" b="1" dirty="0" smtClean="0">
                <a:solidFill>
                  <a:srgbClr val="009900"/>
                </a:solidFill>
              </a:rPr>
              <a:t>t-test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4736142" y="499299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smtClean="0">
                <a:solidFill>
                  <a:srgbClr val="009900"/>
                </a:solidFill>
              </a:rPr>
              <a:t>ANOVA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6736406" y="4138733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Párová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7829454" y="4138733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Nepárová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7961485" y="499299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smtClean="0">
                <a:solidFill>
                  <a:srgbClr val="009900"/>
                </a:solidFill>
              </a:rPr>
              <a:t>Chí-kvadrát test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454085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Spearmanův</a:t>
            </a:r>
            <a:r>
              <a:rPr lang="cs-CZ" sz="1100" b="1" dirty="0" smtClean="0">
                <a:solidFill>
                  <a:srgbClr val="0000FF"/>
                </a:solidFill>
              </a:rPr>
              <a:t> korelační koeficient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1518227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Wilcoxonův</a:t>
            </a:r>
            <a:r>
              <a:rPr lang="cs-CZ" sz="1100" b="1" dirty="0" smtClean="0">
                <a:solidFill>
                  <a:srgbClr val="0000FF"/>
                </a:solidFill>
              </a:rPr>
              <a:t> / znaménkový test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2589797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Wilcoxonův</a:t>
            </a:r>
            <a:r>
              <a:rPr lang="cs-CZ" sz="1100" b="1" dirty="0" smtClean="0">
                <a:solidFill>
                  <a:srgbClr val="0000FF"/>
                </a:solidFill>
              </a:rPr>
              <a:t> / znaménkový test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3661367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Mannův</a:t>
            </a:r>
            <a:r>
              <a:rPr lang="cs-CZ" sz="1100" b="1" dirty="0" smtClean="0">
                <a:solidFill>
                  <a:srgbClr val="0000FF"/>
                </a:solidFill>
              </a:rPr>
              <a:t>-</a:t>
            </a:r>
            <a:r>
              <a:rPr lang="cs-CZ" sz="1100" b="1" dirty="0" err="1" smtClean="0">
                <a:solidFill>
                  <a:srgbClr val="0000FF"/>
                </a:solidFill>
              </a:rPr>
              <a:t>Whitneyho</a:t>
            </a:r>
            <a:r>
              <a:rPr lang="cs-CZ" sz="1100" b="1" dirty="0" smtClean="0">
                <a:solidFill>
                  <a:srgbClr val="0000FF"/>
                </a:solidFill>
              </a:rPr>
              <a:t> / mediánový t.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4732937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Kruskalův</a:t>
            </a:r>
            <a:r>
              <a:rPr lang="cs-CZ" sz="1100" b="1" dirty="0" smtClean="0">
                <a:solidFill>
                  <a:srgbClr val="0000FF"/>
                </a:solidFill>
              </a:rPr>
              <a:t>-</a:t>
            </a:r>
            <a:r>
              <a:rPr lang="cs-CZ" sz="1100" b="1" dirty="0" err="1" smtClean="0">
                <a:solidFill>
                  <a:srgbClr val="0000FF"/>
                </a:solidFill>
              </a:rPr>
              <a:t>Wallisův</a:t>
            </a:r>
            <a:r>
              <a:rPr lang="cs-CZ" sz="1100" b="1" dirty="0" smtClean="0">
                <a:solidFill>
                  <a:srgbClr val="0000FF"/>
                </a:solidFill>
              </a:rPr>
              <a:t> test / mediánový </a:t>
            </a:r>
            <a:r>
              <a:rPr lang="cs-CZ" sz="1100" b="1" dirty="0" err="1" smtClean="0">
                <a:solidFill>
                  <a:srgbClr val="0000FF"/>
                </a:solidFill>
              </a:rPr>
              <a:t>t</a:t>
            </a:r>
            <a:r>
              <a:rPr lang="cs-CZ" sz="1100" b="1" dirty="0" smtClean="0">
                <a:solidFill>
                  <a:srgbClr val="0000FF"/>
                </a:solidFill>
              </a:rPr>
              <a:t>.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5804507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Jednovýběrový</a:t>
            </a:r>
            <a:r>
              <a:rPr lang="cs-CZ" sz="1100" b="1" dirty="0" smtClean="0">
                <a:solidFill>
                  <a:srgbClr val="0000FF"/>
                </a:solidFill>
              </a:rPr>
              <a:t> binomický test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6876077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McNemarův</a:t>
            </a:r>
            <a:r>
              <a:rPr lang="cs-CZ" sz="1100" b="1" dirty="0" smtClean="0">
                <a:solidFill>
                  <a:srgbClr val="0000FF"/>
                </a:solidFill>
              </a:rPr>
              <a:t> test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7958280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Fisherův</a:t>
            </a:r>
            <a:r>
              <a:rPr lang="cs-CZ" sz="1100" b="1" dirty="0" smtClean="0">
                <a:solidFill>
                  <a:srgbClr val="0000FF"/>
                </a:solidFill>
              </a:rPr>
              <a:t> exaktní test</a:t>
            </a:r>
            <a:endParaRPr lang="cs-CZ" sz="1100" b="1" dirty="0">
              <a:solidFill>
                <a:srgbClr val="0000FF"/>
              </a:solidFill>
            </a:endParaRPr>
          </a:p>
        </p:txBody>
      </p:sp>
      <p:cxnSp>
        <p:nvCxnSpPr>
          <p:cNvPr id="40" name="Pravoúhlá spojovací čára 39"/>
          <p:cNvCxnSpPr>
            <a:stCxn id="4" idx="2"/>
            <a:endCxn id="5" idx="0"/>
          </p:cNvCxnSpPr>
          <p:nvPr/>
        </p:nvCxnSpPr>
        <p:spPr>
          <a:xfrm rot="5400000">
            <a:off x="2571052" y="266376"/>
            <a:ext cx="214314" cy="382491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ravoúhlá spojovací čára 41"/>
          <p:cNvCxnSpPr/>
          <p:nvPr/>
        </p:nvCxnSpPr>
        <p:spPr>
          <a:xfrm rot="5400000">
            <a:off x="3899468" y="1594792"/>
            <a:ext cx="214314" cy="116808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ravoúhlá spojovací čára 43"/>
          <p:cNvCxnSpPr>
            <a:stCxn id="4" idx="2"/>
            <a:endCxn id="8" idx="0"/>
          </p:cNvCxnSpPr>
          <p:nvPr/>
        </p:nvCxnSpPr>
        <p:spPr>
          <a:xfrm rot="16200000" flipH="1">
            <a:off x="5646972" y="1015373"/>
            <a:ext cx="214314" cy="232692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ravoúhlá spojovací čára 45"/>
          <p:cNvCxnSpPr>
            <a:stCxn id="6" idx="2"/>
            <a:endCxn id="9" idx="0"/>
          </p:cNvCxnSpPr>
          <p:nvPr/>
        </p:nvCxnSpPr>
        <p:spPr>
          <a:xfrm rot="5400000">
            <a:off x="2452936" y="2216134"/>
            <a:ext cx="323788" cy="161550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ravoúhlá spojovací čára 47"/>
          <p:cNvCxnSpPr/>
          <p:nvPr/>
        </p:nvCxnSpPr>
        <p:spPr>
          <a:xfrm rot="5400000">
            <a:off x="3250573" y="3021722"/>
            <a:ext cx="323788" cy="4329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ravoúhlá spojovací čára 49"/>
          <p:cNvCxnSpPr>
            <a:stCxn id="6" idx="2"/>
            <a:endCxn id="11" idx="0"/>
          </p:cNvCxnSpPr>
          <p:nvPr/>
        </p:nvCxnSpPr>
        <p:spPr>
          <a:xfrm rot="16200000" flipH="1">
            <a:off x="4003306" y="2281268"/>
            <a:ext cx="323788" cy="148523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ravoúhlá spojovací čára 51"/>
          <p:cNvCxnSpPr>
            <a:stCxn id="8" idx="2"/>
            <a:endCxn id="13" idx="0"/>
          </p:cNvCxnSpPr>
          <p:nvPr/>
        </p:nvCxnSpPr>
        <p:spPr>
          <a:xfrm rot="5400000">
            <a:off x="6338370" y="2606559"/>
            <a:ext cx="323788" cy="83465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ravoúhlá spojovací čára 53"/>
          <p:cNvCxnSpPr>
            <a:stCxn id="8" idx="2"/>
            <a:endCxn id="14" idx="0"/>
          </p:cNvCxnSpPr>
          <p:nvPr/>
        </p:nvCxnSpPr>
        <p:spPr>
          <a:xfrm rot="16200000" flipH="1">
            <a:off x="7165223" y="2614359"/>
            <a:ext cx="323788" cy="81905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ravoúhlá spojovací čára 55"/>
          <p:cNvCxnSpPr>
            <a:stCxn id="10" idx="2"/>
            <a:endCxn id="15" idx="0"/>
          </p:cNvCxnSpPr>
          <p:nvPr/>
        </p:nvCxnSpPr>
        <p:spPr>
          <a:xfrm rot="5400000">
            <a:off x="2957726" y="3667573"/>
            <a:ext cx="370816" cy="55023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ravoúhlá spojovací čára 57"/>
          <p:cNvCxnSpPr>
            <a:stCxn id="10" idx="2"/>
            <a:endCxn id="16" idx="0"/>
          </p:cNvCxnSpPr>
          <p:nvPr/>
        </p:nvCxnSpPr>
        <p:spPr>
          <a:xfrm rot="16200000" flipH="1">
            <a:off x="3493617" y="3681920"/>
            <a:ext cx="370816" cy="52154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ravoúhlá spojovací čára 59"/>
          <p:cNvCxnSpPr>
            <a:stCxn id="14" idx="2"/>
            <a:endCxn id="26" idx="0"/>
          </p:cNvCxnSpPr>
          <p:nvPr/>
        </p:nvCxnSpPr>
        <p:spPr>
          <a:xfrm rot="5400000">
            <a:off x="7270801" y="3672889"/>
            <a:ext cx="381449" cy="55023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ravoúhlá spojovací čára 61"/>
          <p:cNvCxnSpPr>
            <a:stCxn id="14" idx="2"/>
            <a:endCxn id="27" idx="0"/>
          </p:cNvCxnSpPr>
          <p:nvPr/>
        </p:nvCxnSpPr>
        <p:spPr>
          <a:xfrm rot="16200000" flipH="1">
            <a:off x="7817325" y="3676603"/>
            <a:ext cx="381449" cy="54281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ovéPole 62"/>
          <p:cNvSpPr txBox="1"/>
          <p:nvPr/>
        </p:nvSpPr>
        <p:spPr>
          <a:xfrm>
            <a:off x="6858016" y="1357298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b="1" dirty="0" smtClean="0">
                <a:solidFill>
                  <a:srgbClr val="009900"/>
                </a:solidFill>
              </a:rPr>
              <a:t>Parametrické testy</a:t>
            </a:r>
          </a:p>
          <a:p>
            <a:pPr algn="r"/>
            <a:r>
              <a:rPr lang="cs-CZ" sz="1200" b="1" dirty="0" err="1" smtClean="0">
                <a:solidFill>
                  <a:srgbClr val="0000FF"/>
                </a:solidFill>
              </a:rPr>
              <a:t>Neparametrické</a:t>
            </a:r>
            <a:r>
              <a:rPr lang="cs-CZ" sz="1200" b="1" dirty="0" smtClean="0">
                <a:solidFill>
                  <a:srgbClr val="0000FF"/>
                </a:solidFill>
              </a:rPr>
              <a:t> testy</a:t>
            </a:r>
            <a:endParaRPr lang="cs-CZ" sz="1200" b="1" dirty="0">
              <a:solidFill>
                <a:srgbClr val="0000FF"/>
              </a:solidFill>
            </a:endParaRPr>
          </a:p>
        </p:txBody>
      </p:sp>
      <p:cxnSp>
        <p:nvCxnSpPr>
          <p:cNvPr id="65" name="Tvar 64"/>
          <p:cNvCxnSpPr>
            <a:endCxn id="18" idx="1"/>
          </p:cNvCxnSpPr>
          <p:nvPr/>
        </p:nvCxnSpPr>
        <p:spPr>
          <a:xfrm rot="16200000" flipH="1">
            <a:off x="-839121" y="3982337"/>
            <a:ext cx="2421252" cy="17157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Tvar 66"/>
          <p:cNvCxnSpPr>
            <a:endCxn id="29" idx="1"/>
          </p:cNvCxnSpPr>
          <p:nvPr/>
        </p:nvCxnSpPr>
        <p:spPr>
          <a:xfrm rot="16200000" flipH="1">
            <a:off x="-1197914" y="4341129"/>
            <a:ext cx="3135632" cy="168365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Tvar 76"/>
          <p:cNvCxnSpPr>
            <a:endCxn id="28" idx="1"/>
          </p:cNvCxnSpPr>
          <p:nvPr/>
        </p:nvCxnSpPr>
        <p:spPr>
          <a:xfrm rot="16200000" flipH="1">
            <a:off x="7627884" y="4945147"/>
            <a:ext cx="563864" cy="103337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Tvar 78"/>
          <p:cNvCxnSpPr>
            <a:endCxn id="36" idx="1"/>
          </p:cNvCxnSpPr>
          <p:nvPr/>
        </p:nvCxnSpPr>
        <p:spPr>
          <a:xfrm rot="16200000" flipH="1">
            <a:off x="7269092" y="5303940"/>
            <a:ext cx="1278244" cy="100132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Tvar 80"/>
          <p:cNvCxnSpPr>
            <a:endCxn id="35" idx="1"/>
          </p:cNvCxnSpPr>
          <p:nvPr/>
        </p:nvCxnSpPr>
        <p:spPr>
          <a:xfrm rot="16200000" flipH="1">
            <a:off x="6192205" y="5309256"/>
            <a:ext cx="1278244" cy="89499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Tvar 84"/>
          <p:cNvCxnSpPr/>
          <p:nvPr/>
        </p:nvCxnSpPr>
        <p:spPr>
          <a:xfrm rot="16200000" flipH="1">
            <a:off x="4637712" y="4823127"/>
            <a:ext cx="2232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Tvar 86"/>
          <p:cNvCxnSpPr/>
          <p:nvPr/>
        </p:nvCxnSpPr>
        <p:spPr>
          <a:xfrm rot="16200000" flipH="1">
            <a:off x="3915782" y="4450748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Tvar 87"/>
          <p:cNvCxnSpPr/>
          <p:nvPr/>
        </p:nvCxnSpPr>
        <p:spPr>
          <a:xfrm rot="16200000" flipH="1">
            <a:off x="3911948" y="5163305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Tvar 89"/>
          <p:cNvCxnSpPr/>
          <p:nvPr/>
        </p:nvCxnSpPr>
        <p:spPr>
          <a:xfrm rot="16200000" flipH="1">
            <a:off x="3306185" y="4936748"/>
            <a:ext cx="576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Tvar 90"/>
          <p:cNvCxnSpPr/>
          <p:nvPr/>
        </p:nvCxnSpPr>
        <p:spPr>
          <a:xfrm rot="16200000" flipH="1">
            <a:off x="3162185" y="5495412"/>
            <a:ext cx="864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Tvar 91"/>
          <p:cNvCxnSpPr/>
          <p:nvPr/>
        </p:nvCxnSpPr>
        <p:spPr>
          <a:xfrm rot="16200000" flipH="1">
            <a:off x="2261419" y="4933104"/>
            <a:ext cx="576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Tvar 92"/>
          <p:cNvCxnSpPr/>
          <p:nvPr/>
        </p:nvCxnSpPr>
        <p:spPr>
          <a:xfrm rot="16200000" flipH="1">
            <a:off x="2117419" y="5491768"/>
            <a:ext cx="864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Tvar 93"/>
          <p:cNvCxnSpPr/>
          <p:nvPr/>
        </p:nvCxnSpPr>
        <p:spPr>
          <a:xfrm rot="16200000" flipH="1">
            <a:off x="711800" y="4454289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Tvar 94"/>
          <p:cNvCxnSpPr/>
          <p:nvPr/>
        </p:nvCxnSpPr>
        <p:spPr>
          <a:xfrm rot="16200000" flipH="1">
            <a:off x="715917" y="5166846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003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smtClean="0"/>
              <a:t>Shrnutí statistických testů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/>
          </p:nvPr>
        </p:nvGraphicFramePr>
        <p:xfrm>
          <a:off x="323528" y="1484784"/>
          <a:ext cx="8640960" cy="4887793"/>
        </p:xfrm>
        <a:graphic>
          <a:graphicData uri="http://schemas.openxmlformats.org/drawingml/2006/table">
            <a:tbl>
              <a:tblPr/>
              <a:tblGrid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Nulová hypotéza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</a:t>
                      </a: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výběr dat vs. referenční hodnota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Střední hodnota je rovna zvolené referenční hodnotě.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jednovýběrový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t-test / z-test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nezávislé skupiny dat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(test shody středních hodnot)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Střední hodnoty/rozdělení se mezi skupinami neliší.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Mannův-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U test / mediánový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nezávislé skupin dat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(test shody rozptylů = </a:t>
                      </a: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homoskedasticity</a:t>
                      </a: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)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Rozptyl obou skupin je shodný.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F-test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Levenův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párově závislé výběry dat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Střední hodnota rozdílů (diferencí) párových hodnot je rovna zvolené referenční hodnotě (nejčastěji nule).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Shoda rozdělení výběru s teoretickým rozdělením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Rozdělení dat odpovídá teoretickému (vybranému)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 dobré shody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</a:t>
                      </a: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χ</a:t>
                      </a:r>
                      <a:r>
                        <a:rPr kumimoji="0" lang="el-G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Shapirův-Wilkův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Kolmogorovův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-Smirnovův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Lilieforsův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 a více skupin nepárově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(test shody středních hodnot)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Střední hodnoty/rozdělení se mezi skupinami neliší.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 / mediánový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Neexistuje vztah mezi hodnotami dvou výběrů.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korelační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korelační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koeficient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95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dirty="0" smtClean="0"/>
              <a:t>Parametrické vs. </a:t>
            </a:r>
            <a:r>
              <a:rPr lang="cs-CZ" dirty="0" err="1" smtClean="0"/>
              <a:t>neparametrické</a:t>
            </a:r>
            <a:r>
              <a:rPr lang="cs-CZ" dirty="0" smtClean="0"/>
              <a:t> testy</a:t>
            </a:r>
          </a:p>
        </p:txBody>
      </p:sp>
      <p:sp>
        <p:nvSpPr>
          <p:cNvPr id="30724" name="AutoShape 3"/>
          <p:cNvSpPr>
            <a:spLocks noChangeArrowheads="1"/>
          </p:cNvSpPr>
          <p:nvPr/>
        </p:nvSpPr>
        <p:spPr bwMode="auto">
          <a:xfrm>
            <a:off x="323850" y="1317625"/>
            <a:ext cx="8424863" cy="576263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sz="2200" b="1" i="0" dirty="0">
                <a:latin typeface="+mj-lt"/>
              </a:rPr>
              <a:t>Parametrické testy</a:t>
            </a:r>
          </a:p>
        </p:txBody>
      </p:sp>
      <p:sp>
        <p:nvSpPr>
          <p:cNvPr id="30725" name="AutoShape 4"/>
          <p:cNvSpPr>
            <a:spLocks noChangeArrowheads="1"/>
          </p:cNvSpPr>
          <p:nvPr/>
        </p:nvSpPr>
        <p:spPr bwMode="auto">
          <a:xfrm>
            <a:off x="323850" y="3384956"/>
            <a:ext cx="8424863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sz="2200" b="1" i="0" dirty="0" err="1">
                <a:latin typeface="+mj-lt"/>
              </a:rPr>
              <a:t>Neparametrické</a:t>
            </a:r>
            <a:r>
              <a:rPr lang="cs-CZ" sz="2200" b="1" i="0" dirty="0">
                <a:latin typeface="+mj-lt"/>
              </a:rPr>
              <a:t> testy</a:t>
            </a:r>
          </a:p>
        </p:txBody>
      </p:sp>
      <p:sp>
        <p:nvSpPr>
          <p:cNvPr id="30726" name="Text Box 5"/>
          <p:cNvSpPr txBox="1">
            <a:spLocks noChangeArrowheads="1"/>
          </p:cNvSpPr>
          <p:nvPr/>
        </p:nvSpPr>
        <p:spPr bwMode="auto">
          <a:xfrm>
            <a:off x="468313" y="1901848"/>
            <a:ext cx="8675687" cy="131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0" i="0" dirty="0" smtClean="0"/>
              <a:t>Mají předpoklady o rozložení vstupujících dat (např. normální rozložení)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0" i="0" dirty="0" smtClean="0"/>
              <a:t>Při stejném N a dodržení předpokladů mají vyšší sílu testu než testy </a:t>
            </a:r>
            <a:r>
              <a:rPr lang="cs-CZ" b="0" i="0" dirty="0" err="1" smtClean="0"/>
              <a:t>neparametrické</a:t>
            </a:r>
            <a:endParaRPr lang="cs-CZ" b="0" i="0" dirty="0" smtClean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0" i="0" dirty="0" smtClean="0">
                <a:solidFill>
                  <a:srgbClr val="FF0000"/>
                </a:solidFill>
              </a:rPr>
              <a:t>Pokud nejsou dodrženy předpoklady parametrických testů, potom jejich síla testu prudce klesá a výsledek testu může být zcela chybný a nesmyslný </a:t>
            </a:r>
            <a:endParaRPr lang="cs-CZ" b="0" i="0" dirty="0">
              <a:solidFill>
                <a:srgbClr val="FF0000"/>
              </a:solidFill>
            </a:endParaRPr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395288" y="3929105"/>
            <a:ext cx="8675687" cy="158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0" i="0" dirty="0" smtClean="0"/>
              <a:t>Vyžadují méně předpokladů o </a:t>
            </a:r>
            <a:r>
              <a:rPr lang="cs-CZ" b="0" i="0" dirty="0"/>
              <a:t>rozložení vstupujících dat, lze je tedy použít i při asymetrickém rozložení, odlehlých hodnotách, či nedetekovatelném rozložení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0" i="0" dirty="0"/>
              <a:t>Snížená síla těchto testů je způsobena redukcí informační hodnoty původních dat, kdy </a:t>
            </a:r>
            <a:r>
              <a:rPr lang="cs-CZ" b="0" i="0" dirty="0" err="1"/>
              <a:t>neparametrické</a:t>
            </a:r>
            <a:r>
              <a:rPr lang="cs-CZ" b="0" i="0" dirty="0"/>
              <a:t> testy nevyužívají původní hodnoty, ale nejčastěji pouze jejich </a:t>
            </a:r>
            <a:r>
              <a:rPr lang="cs-CZ" i="0" dirty="0" smtClean="0">
                <a:solidFill>
                  <a:srgbClr val="FF0000"/>
                </a:solidFill>
              </a:rPr>
              <a:t>pořadí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dirty="0" smtClean="0"/>
              <a:t>Souvisí s malou velikostí souboru (nejsme schopni normalitu dat ověřit)</a:t>
            </a:r>
            <a:endParaRPr lang="cs-CZ" i="0" dirty="0"/>
          </a:p>
        </p:txBody>
      </p:sp>
      <p:pic>
        <p:nvPicPr>
          <p:cNvPr id="8" name="Picture 6" descr="http://files.mscck-trmice.webnode.cz/200000297-22250231ed/vyk%C5%99i%C4%8Dn%C3%AD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1487" y="3050635"/>
            <a:ext cx="714929" cy="594389"/>
          </a:xfrm>
          <a:prstGeom prst="rect">
            <a:avLst/>
          </a:prstGeom>
          <a:noFill/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187624" y="5661248"/>
            <a:ext cx="72898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cs-CZ" b="1" dirty="0" smtClean="0"/>
              <a:t>Proč </a:t>
            </a:r>
            <a:r>
              <a:rPr lang="cs-CZ" b="1" i="0" dirty="0" smtClean="0"/>
              <a:t>nemusí parametrický a </a:t>
            </a:r>
            <a:r>
              <a:rPr lang="cs-CZ" b="1" i="0" dirty="0" err="1" smtClean="0"/>
              <a:t>neparametrický</a:t>
            </a:r>
            <a:r>
              <a:rPr lang="cs-CZ" b="1" i="0" dirty="0" smtClean="0"/>
              <a:t> test vyjít stejně?</a:t>
            </a:r>
            <a:endParaRPr lang="cs-CZ" b="1" i="0" dirty="0"/>
          </a:p>
        </p:txBody>
      </p:sp>
      <p:sp>
        <p:nvSpPr>
          <p:cNvPr id="1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6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3183359"/>
            <a:ext cx="8572500" cy="461665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Základní popis a práce s daty v softwaru R</a:t>
            </a: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72008" y="373886"/>
            <a:ext cx="9036496" cy="1354217"/>
          </a:xfr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sz="4000" dirty="0" smtClean="0">
                <a:solidFill>
                  <a:schemeClr val="accent1"/>
                </a:solidFill>
                <a:latin typeface="Arial" pitchFamily="34" charset="0"/>
              </a:rPr>
              <a:t>Bi8600: </a:t>
            </a:r>
            <a:r>
              <a:rPr lang="cs-CZ" sz="4000" dirty="0">
                <a:solidFill>
                  <a:schemeClr val="accent1"/>
                </a:solidFill>
                <a:latin typeface="Arial" pitchFamily="34" charset="0"/>
              </a:rPr>
              <a:t>Vícerozměrné metody</a:t>
            </a:r>
            <a:r>
              <a:rPr lang="en-US" sz="4000" dirty="0" smtClean="0">
                <a:solidFill>
                  <a:schemeClr val="accent1"/>
                </a:solidFill>
                <a:latin typeface="Arial" pitchFamily="34" charset="0"/>
              </a:rPr>
              <a:t/>
            </a:r>
            <a:br>
              <a:rPr lang="en-US" sz="4000" dirty="0" smtClean="0">
                <a:solidFill>
                  <a:schemeClr val="accent1"/>
                </a:solidFill>
                <a:latin typeface="Arial" pitchFamily="34" charset="0"/>
              </a:rPr>
            </a:br>
            <a:r>
              <a:rPr lang="cs-CZ" sz="4000" dirty="0" smtClean="0">
                <a:solidFill>
                  <a:schemeClr val="accent1"/>
                </a:solidFill>
                <a:latin typeface="Arial" pitchFamily="34" charset="0"/>
              </a:rPr>
              <a:t>1. cvičení – 1. část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355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dirty="0" err="1"/>
              <a:t>Jednovýběrové</a:t>
            </a:r>
            <a:r>
              <a:rPr lang="cs-CZ" dirty="0"/>
              <a:t> </a:t>
            </a:r>
            <a:r>
              <a:rPr lang="cs-CZ" dirty="0" smtClean="0"/>
              <a:t>testy (</a:t>
            </a:r>
            <a:r>
              <a:rPr lang="cs-CZ" dirty="0" err="1" smtClean="0"/>
              <a:t>one</a:t>
            </a:r>
            <a:r>
              <a:rPr lang="cs-CZ" dirty="0" smtClean="0"/>
              <a:t> sample)</a:t>
            </a:r>
            <a:endParaRPr lang="cs-CZ" dirty="0"/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395536" y="1700808"/>
            <a:ext cx="8208144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dirty="0" err="1" smtClean="0"/>
              <a:t>Jednovýběrové</a:t>
            </a:r>
            <a:r>
              <a:rPr lang="cs-CZ" sz="2000" dirty="0" smtClean="0"/>
              <a:t> </a:t>
            </a:r>
            <a:r>
              <a:rPr lang="cs-CZ" sz="2000" dirty="0"/>
              <a:t>statistické testy </a:t>
            </a:r>
            <a:r>
              <a:rPr lang="cs-CZ" sz="2000" b="1" dirty="0"/>
              <a:t>srovnávají </a:t>
            </a:r>
            <a:r>
              <a:rPr lang="cs-CZ" sz="2000" b="1" dirty="0" smtClean="0"/>
              <a:t>popisnou </a:t>
            </a:r>
            <a:r>
              <a:rPr lang="cs-CZ" sz="2000" b="1" dirty="0"/>
              <a:t>statistiku </a:t>
            </a:r>
            <a:r>
              <a:rPr lang="cs-CZ" sz="2000" b="1" dirty="0" smtClean="0"/>
              <a:t>vzorku</a:t>
            </a:r>
            <a:r>
              <a:rPr lang="cs-CZ" sz="2000" dirty="0" smtClean="0"/>
              <a:t> </a:t>
            </a:r>
            <a:r>
              <a:rPr lang="cs-CZ" sz="2000" b="1" dirty="0"/>
              <a:t>s jediným číslem</a:t>
            </a:r>
            <a:r>
              <a:rPr lang="cs-CZ" sz="2000" dirty="0"/>
              <a:t>, jehož význam je ze statistického hlediska hodnota cílové </a:t>
            </a:r>
            <a:r>
              <a:rPr lang="cs-CZ" sz="2000" dirty="0" smtClean="0"/>
              <a:t>populace.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dirty="0"/>
              <a:t>Otázka položená v testu může být vztažena k průměru, rozptylu, podílu hodnot i dalším statistickým parametrům popisujícím </a:t>
            </a:r>
            <a:r>
              <a:rPr lang="cs-CZ" sz="2000" dirty="0" smtClean="0"/>
              <a:t>vzorek.</a:t>
            </a:r>
            <a:endParaRPr lang="cs-CZ" sz="200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cs-CZ" sz="200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cs-CZ" sz="2000" b="0" i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166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285720" y="476672"/>
            <a:ext cx="8572560" cy="432048"/>
          </a:xfrm>
          <a:noFill/>
        </p:spPr>
        <p:txBody>
          <a:bodyPr/>
          <a:lstStyle/>
          <a:p>
            <a:r>
              <a:rPr lang="cs-CZ" sz="2800" dirty="0" smtClean="0"/>
              <a:t>Schéma při testování pomocí </a:t>
            </a:r>
            <a:r>
              <a:rPr lang="cs-CZ" sz="2800" dirty="0" err="1" smtClean="0"/>
              <a:t>jednovýběrových</a:t>
            </a:r>
            <a:r>
              <a:rPr lang="cs-CZ" sz="2800" dirty="0" smtClean="0"/>
              <a:t> testů</a:t>
            </a:r>
          </a:p>
        </p:txBody>
      </p:sp>
      <p:grpSp>
        <p:nvGrpSpPr>
          <p:cNvPr id="2" name="Skupina 60"/>
          <p:cNvGrpSpPr/>
          <p:nvPr/>
        </p:nvGrpSpPr>
        <p:grpSpPr>
          <a:xfrm>
            <a:off x="3276000" y="1571612"/>
            <a:ext cx="2592000" cy="2000264"/>
            <a:chOff x="4032300" y="1643050"/>
            <a:chExt cx="2592000" cy="2000264"/>
          </a:xfrm>
        </p:grpSpPr>
        <p:sp>
          <p:nvSpPr>
            <p:cNvPr id="57" name="Obdélník 56"/>
            <p:cNvSpPr/>
            <p:nvPr/>
          </p:nvSpPr>
          <p:spPr>
            <a:xfrm>
              <a:off x="4788300" y="1643050"/>
              <a:ext cx="1080000" cy="28575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</a:rPr>
                <a:t>Data</a:t>
              </a:r>
              <a:endParaRPr lang="cs-CZ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59" name="Obdélník 58"/>
            <p:cNvSpPr/>
            <p:nvPr/>
          </p:nvSpPr>
          <p:spPr>
            <a:xfrm>
              <a:off x="4032300" y="3357562"/>
              <a:ext cx="2592000" cy="28575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cs-CZ" sz="1600" dirty="0" smtClean="0">
                  <a:solidFill>
                    <a:srgbClr val="FF0000"/>
                  </a:solidFill>
                </a:rPr>
                <a:t>Normální rozdělení?</a:t>
              </a:r>
              <a:endParaRPr lang="cs-CZ" sz="1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64" name="Obdélník 63"/>
          <p:cNvSpPr/>
          <p:nvPr/>
        </p:nvSpPr>
        <p:spPr>
          <a:xfrm>
            <a:off x="1643042" y="2143116"/>
            <a:ext cx="1785950" cy="288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Vizuální ověření normality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68" name="Obdélník 67"/>
          <p:cNvSpPr/>
          <p:nvPr/>
        </p:nvSpPr>
        <p:spPr>
          <a:xfrm>
            <a:off x="1643042" y="2604934"/>
            <a:ext cx="1785950" cy="324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Histogram, Q-Q graf, P-P graf, N-P graf, krabicový graf</a:t>
            </a:r>
            <a:endParaRPr lang="cs-CZ" sz="1000" dirty="0">
              <a:solidFill>
                <a:schemeClr val="tx1"/>
              </a:solidFill>
            </a:endParaRPr>
          </a:p>
        </p:txBody>
      </p:sp>
      <p:sp>
        <p:nvSpPr>
          <p:cNvPr id="69" name="Obdélník 68"/>
          <p:cNvSpPr/>
          <p:nvPr/>
        </p:nvSpPr>
        <p:spPr>
          <a:xfrm>
            <a:off x="5651521" y="2143237"/>
            <a:ext cx="1785950" cy="288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Testové ověření normality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70" name="Obdélník 69"/>
          <p:cNvSpPr/>
          <p:nvPr/>
        </p:nvSpPr>
        <p:spPr>
          <a:xfrm>
            <a:off x="5651521" y="2605055"/>
            <a:ext cx="1785950" cy="324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S-W test, K-S test, </a:t>
            </a:r>
            <a:r>
              <a:rPr lang="cs-CZ" sz="1000" dirty="0" err="1" smtClean="0">
                <a:solidFill>
                  <a:schemeClr val="tx1"/>
                </a:solidFill>
              </a:rPr>
              <a:t>Lilieforsův</a:t>
            </a:r>
            <a:r>
              <a:rPr lang="cs-CZ" sz="1000" dirty="0" smtClean="0">
                <a:solidFill>
                  <a:schemeClr val="tx1"/>
                </a:solidFill>
              </a:rPr>
              <a:t> test</a:t>
            </a:r>
            <a:endParaRPr lang="cs-CZ" sz="1000" dirty="0">
              <a:solidFill>
                <a:schemeClr val="tx1"/>
              </a:solidFill>
            </a:endParaRPr>
          </a:p>
        </p:txBody>
      </p:sp>
      <p:sp>
        <p:nvSpPr>
          <p:cNvPr id="71" name="Obdélník 70"/>
          <p:cNvSpPr/>
          <p:nvPr/>
        </p:nvSpPr>
        <p:spPr>
          <a:xfrm>
            <a:off x="1807306" y="3841726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NE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72" name="Obdélník 71"/>
          <p:cNvSpPr/>
          <p:nvPr/>
        </p:nvSpPr>
        <p:spPr>
          <a:xfrm>
            <a:off x="6278561" y="3841847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ANO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74" name="Obdélník 73"/>
          <p:cNvSpPr/>
          <p:nvPr/>
        </p:nvSpPr>
        <p:spPr>
          <a:xfrm>
            <a:off x="1051306" y="4286256"/>
            <a:ext cx="2592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400" b="1" dirty="0" smtClean="0">
                <a:solidFill>
                  <a:schemeClr val="tx1"/>
                </a:solidFill>
              </a:rPr>
              <a:t>Logaritmická transformace</a:t>
            </a:r>
            <a:endParaRPr lang="cs-CZ" sz="1400" b="1" dirty="0">
              <a:solidFill>
                <a:schemeClr val="tx1"/>
              </a:solidFill>
            </a:endParaRPr>
          </a:p>
        </p:txBody>
      </p:sp>
      <p:sp>
        <p:nvSpPr>
          <p:cNvPr id="75" name="Obdélník 74"/>
          <p:cNvSpPr/>
          <p:nvPr/>
        </p:nvSpPr>
        <p:spPr>
          <a:xfrm>
            <a:off x="1051306" y="4714884"/>
            <a:ext cx="2592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dirty="0" smtClean="0">
                <a:solidFill>
                  <a:srgbClr val="FF0000"/>
                </a:solidFill>
              </a:rPr>
              <a:t>Normální rozdělení?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76" name="Obdélník 75"/>
          <p:cNvSpPr/>
          <p:nvPr/>
        </p:nvSpPr>
        <p:spPr>
          <a:xfrm>
            <a:off x="523408" y="5286267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NE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78" name="Obdélník 77"/>
          <p:cNvSpPr/>
          <p:nvPr/>
        </p:nvSpPr>
        <p:spPr>
          <a:xfrm>
            <a:off x="3063372" y="5286388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ANO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80" name="Obdélník 79"/>
          <p:cNvSpPr/>
          <p:nvPr/>
        </p:nvSpPr>
        <p:spPr>
          <a:xfrm>
            <a:off x="277769" y="5715015"/>
            <a:ext cx="1571636" cy="63012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Wilcoxonův</a:t>
            </a:r>
            <a:r>
              <a:rPr lang="cs-CZ" sz="1100" b="1" dirty="0" smtClean="0">
                <a:solidFill>
                  <a:srgbClr val="0000FF"/>
                </a:solidFill>
              </a:rPr>
              <a:t> test </a:t>
            </a:r>
            <a:r>
              <a:rPr lang="cs-CZ" sz="1100" dirty="0" smtClean="0">
                <a:solidFill>
                  <a:schemeClr val="tx1"/>
                </a:solidFill>
              </a:rPr>
              <a:t>na původních datech</a:t>
            </a:r>
            <a:endParaRPr lang="cs-CZ" sz="1100" dirty="0">
              <a:solidFill>
                <a:schemeClr val="tx1"/>
              </a:solidFill>
            </a:endParaRPr>
          </a:p>
        </p:txBody>
      </p:sp>
      <p:sp>
        <p:nvSpPr>
          <p:cNvPr id="82" name="Obdélník 81"/>
          <p:cNvSpPr/>
          <p:nvPr/>
        </p:nvSpPr>
        <p:spPr>
          <a:xfrm>
            <a:off x="2728800" y="5715015"/>
            <a:ext cx="1754146" cy="62217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9900"/>
                </a:solidFill>
              </a:rPr>
              <a:t>Jednovýběrový</a:t>
            </a:r>
            <a:r>
              <a:rPr lang="cs-CZ" sz="1100" b="1" dirty="0" smtClean="0">
                <a:solidFill>
                  <a:srgbClr val="009900"/>
                </a:solidFill>
              </a:rPr>
              <a:t> t-test / z-test</a:t>
            </a:r>
          </a:p>
          <a:p>
            <a:pPr algn="ctr"/>
            <a:r>
              <a:rPr lang="cs-CZ" sz="1100" dirty="0" smtClean="0">
                <a:solidFill>
                  <a:schemeClr val="tx1"/>
                </a:solidFill>
              </a:rPr>
              <a:t>na transformovaných datech</a:t>
            </a:r>
            <a:endParaRPr lang="cs-CZ" sz="1100" dirty="0">
              <a:solidFill>
                <a:schemeClr val="tx1"/>
              </a:solidFill>
            </a:endParaRPr>
          </a:p>
        </p:txBody>
      </p:sp>
      <p:sp>
        <p:nvSpPr>
          <p:cNvPr id="83" name="Obdélník 82"/>
          <p:cNvSpPr/>
          <p:nvPr/>
        </p:nvSpPr>
        <p:spPr>
          <a:xfrm>
            <a:off x="6032443" y="4484668"/>
            <a:ext cx="1571636" cy="50006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 smtClean="0">
                <a:solidFill>
                  <a:srgbClr val="009900"/>
                </a:solidFill>
              </a:rPr>
              <a:t>Jednovýběrový</a:t>
            </a:r>
            <a:r>
              <a:rPr lang="cs-CZ" sz="1200" b="1" dirty="0" smtClean="0">
                <a:solidFill>
                  <a:srgbClr val="009900"/>
                </a:solidFill>
              </a:rPr>
              <a:t> t-test /</a:t>
            </a:r>
          </a:p>
          <a:p>
            <a:pPr algn="ctr"/>
            <a:r>
              <a:rPr lang="cs-CZ" sz="1200" b="1" dirty="0" smtClean="0">
                <a:solidFill>
                  <a:srgbClr val="009900"/>
                </a:solidFill>
              </a:rPr>
              <a:t>z-test</a:t>
            </a:r>
            <a:endParaRPr lang="cs-CZ" sz="1200" b="1" dirty="0">
              <a:solidFill>
                <a:srgbClr val="009900"/>
              </a:solidFill>
            </a:endParaRPr>
          </a:p>
        </p:txBody>
      </p:sp>
      <p:cxnSp>
        <p:nvCxnSpPr>
          <p:cNvPr id="86" name="Pravoúhlá spojovací čára 85"/>
          <p:cNvCxnSpPr>
            <a:stCxn id="57" idx="2"/>
            <a:endCxn id="64" idx="0"/>
          </p:cNvCxnSpPr>
          <p:nvPr/>
        </p:nvCxnSpPr>
        <p:spPr>
          <a:xfrm rot="5400000">
            <a:off x="3411133" y="982249"/>
            <a:ext cx="285752" cy="203598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ravoúhlá spojovací čára 95"/>
          <p:cNvCxnSpPr>
            <a:stCxn id="57" idx="2"/>
            <a:endCxn id="69" idx="0"/>
          </p:cNvCxnSpPr>
          <p:nvPr/>
        </p:nvCxnSpPr>
        <p:spPr>
          <a:xfrm rot="16200000" flipH="1">
            <a:off x="5415312" y="1014052"/>
            <a:ext cx="285873" cy="197249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ovací šipka 97"/>
          <p:cNvCxnSpPr>
            <a:stCxn id="64" idx="2"/>
            <a:endCxn id="68" idx="0"/>
          </p:cNvCxnSpPr>
          <p:nvPr/>
        </p:nvCxnSpPr>
        <p:spPr>
          <a:xfrm rot="5400000">
            <a:off x="2449108" y="2518025"/>
            <a:ext cx="173818" cy="158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Přímá spojovací šipka 99"/>
          <p:cNvCxnSpPr>
            <a:stCxn id="69" idx="2"/>
            <a:endCxn id="70" idx="0"/>
          </p:cNvCxnSpPr>
          <p:nvPr/>
        </p:nvCxnSpPr>
        <p:spPr>
          <a:xfrm rot="5400000">
            <a:off x="6457587" y="2518146"/>
            <a:ext cx="173818" cy="158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Přímá spojovací šipka 101"/>
          <p:cNvCxnSpPr>
            <a:stCxn id="64" idx="3"/>
            <a:endCxn id="69" idx="1"/>
          </p:cNvCxnSpPr>
          <p:nvPr/>
        </p:nvCxnSpPr>
        <p:spPr>
          <a:xfrm>
            <a:off x="3428992" y="2287116"/>
            <a:ext cx="2222529" cy="121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Pravoúhlá spojovací čára 103"/>
          <p:cNvCxnSpPr>
            <a:stCxn id="68" idx="2"/>
            <a:endCxn id="59" idx="0"/>
          </p:cNvCxnSpPr>
          <p:nvPr/>
        </p:nvCxnSpPr>
        <p:spPr>
          <a:xfrm rot="16200000" flipH="1">
            <a:off x="3375413" y="2089537"/>
            <a:ext cx="357190" cy="203598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Pravoúhlá spojovací čára 105"/>
          <p:cNvCxnSpPr>
            <a:stCxn id="70" idx="2"/>
            <a:endCxn id="59" idx="0"/>
          </p:cNvCxnSpPr>
          <p:nvPr/>
        </p:nvCxnSpPr>
        <p:spPr>
          <a:xfrm rot="5400000">
            <a:off x="5379714" y="2121341"/>
            <a:ext cx="357069" cy="197249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Pravoúhlá spojovací čára 109"/>
          <p:cNvCxnSpPr>
            <a:stCxn id="59" idx="2"/>
            <a:endCxn id="71" idx="0"/>
          </p:cNvCxnSpPr>
          <p:nvPr/>
        </p:nvCxnSpPr>
        <p:spPr>
          <a:xfrm rot="5400000">
            <a:off x="3324728" y="2594454"/>
            <a:ext cx="269850" cy="222469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Pravoúhlá spojovací čára 111"/>
          <p:cNvCxnSpPr>
            <a:stCxn id="59" idx="2"/>
            <a:endCxn id="72" idx="0"/>
          </p:cNvCxnSpPr>
          <p:nvPr/>
        </p:nvCxnSpPr>
        <p:spPr>
          <a:xfrm rot="16200000" flipH="1">
            <a:off x="5560295" y="2583580"/>
            <a:ext cx="269971" cy="2246561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Pravoúhlá spojovací čára 113"/>
          <p:cNvCxnSpPr>
            <a:stCxn id="72" idx="2"/>
            <a:endCxn id="83" idx="0"/>
          </p:cNvCxnSpPr>
          <p:nvPr/>
        </p:nvCxnSpPr>
        <p:spPr>
          <a:xfrm rot="5400000">
            <a:off x="6639877" y="4305983"/>
            <a:ext cx="357069" cy="30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Přímá spojovací šipka 117"/>
          <p:cNvCxnSpPr>
            <a:stCxn id="71" idx="2"/>
            <a:endCxn id="74" idx="0"/>
          </p:cNvCxnSpPr>
          <p:nvPr/>
        </p:nvCxnSpPr>
        <p:spPr>
          <a:xfrm rot="5400000">
            <a:off x="2267917" y="4206867"/>
            <a:ext cx="158778" cy="158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Přímá spojovací šipka 119"/>
          <p:cNvCxnSpPr>
            <a:stCxn id="74" idx="2"/>
            <a:endCxn id="75" idx="0"/>
          </p:cNvCxnSpPr>
          <p:nvPr/>
        </p:nvCxnSpPr>
        <p:spPr>
          <a:xfrm rot="5400000">
            <a:off x="2275868" y="4643446"/>
            <a:ext cx="142876" cy="158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Pravoúhlá spojovací čára 121"/>
          <p:cNvCxnSpPr>
            <a:stCxn id="75" idx="2"/>
            <a:endCxn id="76" idx="0"/>
          </p:cNvCxnSpPr>
          <p:nvPr/>
        </p:nvCxnSpPr>
        <p:spPr>
          <a:xfrm rot="5400000">
            <a:off x="1562542" y="4501502"/>
            <a:ext cx="285631" cy="128389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Pravoúhlá spojovací čára 123"/>
          <p:cNvCxnSpPr>
            <a:stCxn id="75" idx="2"/>
            <a:endCxn id="78" idx="0"/>
          </p:cNvCxnSpPr>
          <p:nvPr/>
        </p:nvCxnSpPr>
        <p:spPr>
          <a:xfrm rot="16200000" flipH="1">
            <a:off x="2832463" y="4515479"/>
            <a:ext cx="285752" cy="125606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Přímá spojovací šipka 125"/>
          <p:cNvCxnSpPr>
            <a:stCxn id="76" idx="2"/>
            <a:endCxn id="80" idx="0"/>
          </p:cNvCxnSpPr>
          <p:nvPr/>
        </p:nvCxnSpPr>
        <p:spPr>
          <a:xfrm>
            <a:off x="1063408" y="5572019"/>
            <a:ext cx="179" cy="142996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Přímá spojovací šipka 127"/>
          <p:cNvCxnSpPr>
            <a:stCxn id="78" idx="2"/>
            <a:endCxn id="82" idx="0"/>
          </p:cNvCxnSpPr>
          <p:nvPr/>
        </p:nvCxnSpPr>
        <p:spPr>
          <a:xfrm>
            <a:off x="3603372" y="5572140"/>
            <a:ext cx="2501" cy="142875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Levá složená závorka 128"/>
          <p:cNvSpPr/>
          <p:nvPr/>
        </p:nvSpPr>
        <p:spPr>
          <a:xfrm rot="10800000">
            <a:off x="7516860" y="1873266"/>
            <a:ext cx="357190" cy="1285884"/>
          </a:xfrm>
          <a:prstGeom prst="leftBrac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0" name="TextovéPole 129"/>
          <p:cNvSpPr txBox="1"/>
          <p:nvPr/>
        </p:nvSpPr>
        <p:spPr>
          <a:xfrm>
            <a:off x="7921634" y="2365502"/>
            <a:ext cx="9921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Opakování</a:t>
            </a:r>
            <a:endParaRPr lang="cs-CZ" sz="1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3" name="TextovéPole 132"/>
          <p:cNvSpPr txBox="1"/>
          <p:nvPr/>
        </p:nvSpPr>
        <p:spPr>
          <a:xfrm>
            <a:off x="6929454" y="5857892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b="1" dirty="0" smtClean="0">
                <a:solidFill>
                  <a:srgbClr val="009900"/>
                </a:solidFill>
              </a:rPr>
              <a:t>Parametrické testy</a:t>
            </a:r>
          </a:p>
          <a:p>
            <a:pPr algn="r"/>
            <a:r>
              <a:rPr lang="cs-CZ" sz="1200" b="1" dirty="0" err="1" smtClean="0">
                <a:solidFill>
                  <a:srgbClr val="0000FF"/>
                </a:solidFill>
              </a:rPr>
              <a:t>Neparametrické</a:t>
            </a:r>
            <a:r>
              <a:rPr lang="cs-CZ" sz="1200" b="1" dirty="0" smtClean="0">
                <a:solidFill>
                  <a:srgbClr val="0000FF"/>
                </a:solidFill>
              </a:rPr>
              <a:t> testy</a:t>
            </a:r>
            <a:endParaRPr lang="cs-CZ" sz="1200" b="1" dirty="0">
              <a:solidFill>
                <a:srgbClr val="0000FF"/>
              </a:solidFill>
            </a:endParaRPr>
          </a:p>
        </p:txBody>
      </p:sp>
      <p:sp>
        <p:nvSpPr>
          <p:cNvPr id="3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676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512" y="228600"/>
            <a:ext cx="8785101" cy="758825"/>
          </a:xfrm>
        </p:spPr>
        <p:txBody>
          <a:bodyPr anchor="ctr"/>
          <a:lstStyle/>
          <a:p>
            <a:pPr eaLnBrk="1" hangingPunct="1"/>
            <a:r>
              <a:rPr lang="cs-CZ" dirty="0" err="1" smtClean="0"/>
              <a:t>Dvouvýběrové</a:t>
            </a:r>
            <a:r>
              <a:rPr lang="cs-CZ" dirty="0" smtClean="0"/>
              <a:t> testy: nepárový vs. párový design</a:t>
            </a:r>
          </a:p>
        </p:txBody>
      </p:sp>
      <p:sp>
        <p:nvSpPr>
          <p:cNvPr id="2053" name="AutoShape 3"/>
          <p:cNvSpPr>
            <a:spLocks noChangeArrowheads="1"/>
          </p:cNvSpPr>
          <p:nvPr/>
        </p:nvSpPr>
        <p:spPr bwMode="auto">
          <a:xfrm>
            <a:off x="683642" y="1772816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b="1" i="0" u="sng" dirty="0">
                <a:latin typeface="+mj-lt"/>
              </a:rPr>
              <a:t>Nepárový design</a:t>
            </a:r>
          </a:p>
        </p:txBody>
      </p:sp>
      <p:sp>
        <p:nvSpPr>
          <p:cNvPr id="2054" name="AutoShape 4"/>
          <p:cNvSpPr>
            <a:spLocks noChangeArrowheads="1"/>
          </p:cNvSpPr>
          <p:nvPr/>
        </p:nvSpPr>
        <p:spPr bwMode="auto">
          <a:xfrm>
            <a:off x="683642" y="3284984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b="1" i="0" u="sng" dirty="0">
                <a:latin typeface="+mj-lt"/>
              </a:rPr>
              <a:t>Párový design</a:t>
            </a:r>
          </a:p>
        </p:txBody>
      </p:sp>
      <p:sp>
        <p:nvSpPr>
          <p:cNvPr id="2055" name="Text Box 5"/>
          <p:cNvSpPr txBox="1">
            <a:spLocks noChangeArrowheads="1"/>
          </p:cNvSpPr>
          <p:nvPr/>
        </p:nvSpPr>
        <p:spPr bwMode="auto">
          <a:xfrm>
            <a:off x="324594" y="2204864"/>
            <a:ext cx="6263630" cy="112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600" b="0" i="0" dirty="0">
                <a:latin typeface="+mj-lt"/>
              </a:rPr>
              <a:t>Skupiny srovnávaných dat jsou na </a:t>
            </a:r>
            <a:r>
              <a:rPr lang="cs-CZ" sz="1600" b="1" i="0" dirty="0">
                <a:latin typeface="+mj-lt"/>
              </a:rPr>
              <a:t>sobě zcela nezávislé </a:t>
            </a:r>
            <a:r>
              <a:rPr lang="cs-CZ" sz="1600" b="0" i="0" dirty="0">
                <a:latin typeface="+mj-lt"/>
              </a:rPr>
              <a:t>(též nezávislý, independent design), např. lidé z různých zemí, nezávislé skupiny pacientů s odlišnou léčbou atd.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600" b="0" i="0" dirty="0">
                <a:latin typeface="+mj-lt"/>
              </a:rPr>
              <a:t>Při výpočtu je nezbytné brát v úvahu charakteristiky obou skupin </a:t>
            </a:r>
            <a:r>
              <a:rPr lang="cs-CZ" sz="1600" b="0" i="0" dirty="0" smtClean="0">
                <a:latin typeface="+mj-lt"/>
              </a:rPr>
              <a:t>dat.</a:t>
            </a:r>
            <a:endParaRPr lang="cs-CZ" sz="1600" i="0" dirty="0">
              <a:latin typeface="+mj-lt"/>
            </a:endParaRPr>
          </a:p>
        </p:txBody>
      </p:sp>
      <p:sp>
        <p:nvSpPr>
          <p:cNvPr id="2056" name="Text Box 6"/>
          <p:cNvSpPr txBox="1">
            <a:spLocks noChangeArrowheads="1"/>
          </p:cNvSpPr>
          <p:nvPr/>
        </p:nvSpPr>
        <p:spPr bwMode="auto">
          <a:xfrm>
            <a:off x="323528" y="3717032"/>
            <a:ext cx="5760640" cy="1914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600" b="0" i="0" dirty="0">
                <a:latin typeface="+mj-lt"/>
              </a:rPr>
              <a:t>Mezi objekty v srovnávaných skupinách </a:t>
            </a:r>
            <a:r>
              <a:rPr lang="cs-CZ" sz="1600" b="1" i="0" dirty="0">
                <a:latin typeface="+mj-lt"/>
              </a:rPr>
              <a:t>existuje vazba</a:t>
            </a:r>
            <a:r>
              <a:rPr lang="cs-CZ" sz="1600" b="0" i="0" dirty="0">
                <a:latin typeface="+mj-lt"/>
              </a:rPr>
              <a:t>, daná např. člověkem před a po operaci, </a:t>
            </a:r>
            <a:r>
              <a:rPr lang="cs-CZ" sz="1600" b="0" i="0" dirty="0" smtClean="0">
                <a:latin typeface="+mj-lt"/>
              </a:rPr>
              <a:t>před a po dietě atd</a:t>
            </a:r>
            <a:r>
              <a:rPr lang="cs-CZ" sz="1600" b="0" i="0" dirty="0">
                <a:latin typeface="+mj-lt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600" dirty="0"/>
              <a:t>Oba soubory musí mít </a:t>
            </a:r>
            <a:r>
              <a:rPr lang="cs-CZ" sz="1600" b="1" dirty="0"/>
              <a:t>shodný počet hodnot</a:t>
            </a:r>
            <a:r>
              <a:rPr lang="cs-CZ" sz="1600" dirty="0"/>
              <a:t>, protože všechna měření v jednom souboru musí být spárována s měřením v druhém souboru. </a:t>
            </a:r>
            <a:endParaRPr lang="cs-CZ" sz="1600" dirty="0" smtClean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600" b="0" i="0" dirty="0" smtClean="0">
                <a:latin typeface="+mj-lt"/>
              </a:rPr>
              <a:t>Test </a:t>
            </a:r>
            <a:r>
              <a:rPr lang="cs-CZ" sz="1600" b="0" i="0" dirty="0">
                <a:latin typeface="+mj-lt"/>
              </a:rPr>
              <a:t>je </a:t>
            </a:r>
            <a:r>
              <a:rPr lang="cs-CZ" sz="1600" b="0" i="0" dirty="0" smtClean="0">
                <a:latin typeface="+mj-lt"/>
              </a:rPr>
              <a:t>prováděn </a:t>
            </a:r>
            <a:r>
              <a:rPr lang="cs-CZ" sz="1600" b="0" i="0" dirty="0">
                <a:latin typeface="+mj-lt"/>
              </a:rPr>
              <a:t>na diferencích skupin, nikoliv na jejich původních </a:t>
            </a:r>
            <a:r>
              <a:rPr lang="cs-CZ" sz="1600" b="0" i="0" dirty="0" smtClean="0">
                <a:latin typeface="+mj-lt"/>
              </a:rPr>
              <a:t>datech.</a:t>
            </a:r>
            <a:endParaRPr lang="cs-CZ" sz="1600" b="0" i="0" dirty="0">
              <a:latin typeface="+mj-lt"/>
            </a:endParaRPr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>
            <p:extLst/>
          </p:nvPr>
        </p:nvGraphicFramePr>
        <p:xfrm>
          <a:off x="7117990" y="1948770"/>
          <a:ext cx="1558466" cy="16183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r:id="rId4" imgW="2950000" imgH="3070000" progId="">
                  <p:embed/>
                </p:oleObj>
              </mc:Choice>
              <mc:Fallback>
                <p:oleObj r:id="rId4" imgW="2950000" imgH="3070000" progId="">
                  <p:embed/>
                  <p:pic>
                    <p:nvPicPr>
                      <p:cNvPr id="205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7990" y="1948770"/>
                        <a:ext cx="1558466" cy="161831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7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67391" y="4005064"/>
            <a:ext cx="2497222" cy="89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23280" y="1475492"/>
            <a:ext cx="82811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1" i="0" dirty="0"/>
              <a:t>Srovnávají navzájem dva vzorky (</a:t>
            </a:r>
            <a:r>
              <a:rPr lang="cs-CZ" b="1" i="0" dirty="0" err="1"/>
              <a:t>two</a:t>
            </a:r>
            <a:r>
              <a:rPr lang="cs-CZ" b="1" i="0" dirty="0"/>
              <a:t> sample, </a:t>
            </a:r>
            <a:r>
              <a:rPr lang="cs-CZ" b="1" i="0" dirty="0" err="1"/>
              <a:t>dvouvýběrové</a:t>
            </a:r>
            <a:r>
              <a:rPr lang="cs-CZ" b="1" i="0" dirty="0"/>
              <a:t> testy</a:t>
            </a:r>
            <a:r>
              <a:rPr lang="cs-CZ" b="1" i="0" dirty="0" smtClean="0"/>
              <a:t>)</a:t>
            </a:r>
            <a:endParaRPr lang="cs-CZ" b="1" i="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23279" y="5661248"/>
            <a:ext cx="864133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1" i="0" dirty="0" smtClean="0"/>
              <a:t>Pro srovnání tří a více vzorků nezávislých dat použijeme analýzu rozptylu 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b="1" i="0" dirty="0" smtClean="0"/>
              <a:t>ANOVA (případně </a:t>
            </a:r>
            <a:r>
              <a:rPr lang="cs-CZ" b="1" i="0" dirty="0" err="1" smtClean="0"/>
              <a:t>neparametrickou</a:t>
            </a:r>
            <a:r>
              <a:rPr lang="cs-CZ" b="1" i="0" dirty="0" smtClean="0"/>
              <a:t> variantu </a:t>
            </a:r>
            <a:r>
              <a:rPr lang="cs-CZ" b="1" i="0" dirty="0" err="1" smtClean="0"/>
              <a:t>Kruskalův-Wallisův</a:t>
            </a:r>
            <a:r>
              <a:rPr lang="cs-CZ" b="1" i="0" dirty="0" smtClean="0"/>
              <a:t> test)</a:t>
            </a:r>
            <a:endParaRPr lang="cs-CZ" b="1" i="0" dirty="0"/>
          </a:p>
        </p:txBody>
      </p:sp>
      <p:sp>
        <p:nvSpPr>
          <p:cNvPr id="11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853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285720" y="476672"/>
            <a:ext cx="8572560" cy="432048"/>
          </a:xfrm>
          <a:noFill/>
        </p:spPr>
        <p:txBody>
          <a:bodyPr/>
          <a:lstStyle/>
          <a:p>
            <a:r>
              <a:rPr lang="cs-CZ" sz="3200" dirty="0" smtClean="0"/>
              <a:t>Schéma při testování pomocí párových testů</a:t>
            </a:r>
          </a:p>
        </p:txBody>
      </p:sp>
      <p:grpSp>
        <p:nvGrpSpPr>
          <p:cNvPr id="2" name="Skupina 60"/>
          <p:cNvGrpSpPr/>
          <p:nvPr/>
        </p:nvGrpSpPr>
        <p:grpSpPr>
          <a:xfrm>
            <a:off x="3276000" y="1790057"/>
            <a:ext cx="2592000" cy="1255504"/>
            <a:chOff x="4032300" y="1643050"/>
            <a:chExt cx="2592000" cy="1255504"/>
          </a:xfrm>
        </p:grpSpPr>
        <p:sp>
          <p:nvSpPr>
            <p:cNvPr id="57" name="Obdélník 56"/>
            <p:cNvSpPr/>
            <p:nvPr/>
          </p:nvSpPr>
          <p:spPr>
            <a:xfrm>
              <a:off x="4788300" y="1643050"/>
              <a:ext cx="1080000" cy="28575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</a:rPr>
                <a:t>Data</a:t>
              </a:r>
              <a:endParaRPr lang="cs-CZ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59" name="Obdélník 58"/>
            <p:cNvSpPr/>
            <p:nvPr/>
          </p:nvSpPr>
          <p:spPr>
            <a:xfrm>
              <a:off x="4032300" y="2214554"/>
              <a:ext cx="2592000" cy="6840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cs-CZ" sz="1600" dirty="0" smtClean="0">
                  <a:solidFill>
                    <a:srgbClr val="FF0000"/>
                  </a:solidFill>
                </a:rPr>
                <a:t>Normální rozdělení?</a:t>
              </a:r>
            </a:p>
            <a:p>
              <a:pPr algn="ctr"/>
              <a:r>
                <a:rPr lang="cs-CZ" sz="1600" dirty="0" smtClean="0">
                  <a:solidFill>
                    <a:schemeClr val="tx1"/>
                  </a:solidFill>
                </a:rPr>
                <a:t>(normální rozdělení </a:t>
              </a:r>
              <a:r>
                <a:rPr lang="cs-CZ" sz="1600" u="sng" dirty="0" smtClean="0">
                  <a:solidFill>
                    <a:srgbClr val="FF0000"/>
                  </a:solidFill>
                </a:rPr>
                <a:t>diferencí!</a:t>
              </a:r>
              <a:r>
                <a:rPr lang="cs-CZ" sz="1600" dirty="0" smtClean="0">
                  <a:solidFill>
                    <a:schemeClr val="tx1"/>
                  </a:solidFill>
                </a:rPr>
                <a:t>)</a:t>
              </a:r>
              <a:endParaRPr lang="cs-CZ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71" name="Obdélník 70"/>
          <p:cNvSpPr/>
          <p:nvPr/>
        </p:nvSpPr>
        <p:spPr>
          <a:xfrm>
            <a:off x="1807306" y="3837233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NE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72" name="Obdélník 71"/>
          <p:cNvSpPr/>
          <p:nvPr/>
        </p:nvSpPr>
        <p:spPr>
          <a:xfrm>
            <a:off x="6278561" y="3837354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ANO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82" name="Obdélník 81"/>
          <p:cNvSpPr/>
          <p:nvPr/>
        </p:nvSpPr>
        <p:spPr>
          <a:xfrm>
            <a:off x="6032443" y="4574126"/>
            <a:ext cx="1571636" cy="64294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 smtClean="0">
                <a:solidFill>
                  <a:srgbClr val="009900"/>
                </a:solidFill>
              </a:rPr>
              <a:t>Párový t-test</a:t>
            </a:r>
            <a:endParaRPr lang="cs-CZ" sz="1600" dirty="0">
              <a:solidFill>
                <a:schemeClr val="tx1"/>
              </a:solidFill>
            </a:endParaRPr>
          </a:p>
        </p:txBody>
      </p:sp>
      <p:cxnSp>
        <p:nvCxnSpPr>
          <p:cNvPr id="110" name="Pravoúhlá spojovací čára 109"/>
          <p:cNvCxnSpPr>
            <a:endCxn id="71" idx="0"/>
          </p:cNvCxnSpPr>
          <p:nvPr/>
        </p:nvCxnSpPr>
        <p:spPr>
          <a:xfrm rot="5400000">
            <a:off x="3063817" y="2329050"/>
            <a:ext cx="791672" cy="222469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Pravoúhlá spojovací čára 111"/>
          <p:cNvCxnSpPr>
            <a:endCxn id="72" idx="0"/>
          </p:cNvCxnSpPr>
          <p:nvPr/>
        </p:nvCxnSpPr>
        <p:spPr>
          <a:xfrm rot="16200000" flipH="1">
            <a:off x="5299384" y="2318176"/>
            <a:ext cx="791793" cy="2246561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Přímá spojovací šipka 117"/>
          <p:cNvCxnSpPr>
            <a:stCxn id="71" idx="2"/>
          </p:cNvCxnSpPr>
          <p:nvPr/>
        </p:nvCxnSpPr>
        <p:spPr>
          <a:xfrm rot="16200000" flipH="1">
            <a:off x="2124705" y="4345586"/>
            <a:ext cx="445203" cy="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bdélník 41"/>
          <p:cNvSpPr/>
          <p:nvPr/>
        </p:nvSpPr>
        <p:spPr>
          <a:xfrm>
            <a:off x="1559728" y="4580246"/>
            <a:ext cx="1571636" cy="64294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400" b="1" dirty="0" smtClean="0">
                <a:solidFill>
                  <a:srgbClr val="0000FF"/>
                </a:solidFill>
              </a:rPr>
              <a:t>Párový </a:t>
            </a:r>
            <a:r>
              <a:rPr lang="cs-CZ" sz="1400" b="1" dirty="0" err="1" smtClean="0">
                <a:solidFill>
                  <a:srgbClr val="0000FF"/>
                </a:solidFill>
              </a:rPr>
              <a:t>Wilcoxonův</a:t>
            </a:r>
            <a:r>
              <a:rPr lang="cs-CZ" sz="1400" b="1" dirty="0" smtClean="0">
                <a:solidFill>
                  <a:srgbClr val="0000FF"/>
                </a:solidFill>
              </a:rPr>
              <a:t> test / znaménkový test</a:t>
            </a:r>
            <a:endParaRPr lang="cs-CZ" sz="1400" dirty="0">
              <a:solidFill>
                <a:schemeClr val="tx1"/>
              </a:solidFill>
            </a:endParaRPr>
          </a:p>
        </p:txBody>
      </p:sp>
      <p:cxnSp>
        <p:nvCxnSpPr>
          <p:cNvPr id="46" name="Pravoúhlá spojovací čára 45"/>
          <p:cNvCxnSpPr/>
          <p:nvPr/>
        </p:nvCxnSpPr>
        <p:spPr>
          <a:xfrm rot="5400000">
            <a:off x="6595361" y="4346306"/>
            <a:ext cx="446400" cy="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ravoúhlá spojovací čára 80"/>
          <p:cNvCxnSpPr/>
          <p:nvPr/>
        </p:nvCxnSpPr>
        <p:spPr>
          <a:xfrm rot="5400000">
            <a:off x="4429124" y="2218685"/>
            <a:ext cx="285752" cy="158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ovéPole 83"/>
          <p:cNvSpPr txBox="1"/>
          <p:nvPr/>
        </p:nvSpPr>
        <p:spPr>
          <a:xfrm>
            <a:off x="6929454" y="5857892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b="1" dirty="0" smtClean="0">
                <a:solidFill>
                  <a:srgbClr val="009900"/>
                </a:solidFill>
              </a:rPr>
              <a:t>Parametrické testy</a:t>
            </a:r>
          </a:p>
          <a:p>
            <a:pPr algn="r"/>
            <a:r>
              <a:rPr lang="cs-CZ" sz="1200" b="1" dirty="0" err="1" smtClean="0">
                <a:solidFill>
                  <a:srgbClr val="0000FF"/>
                </a:solidFill>
              </a:rPr>
              <a:t>Neparametrické</a:t>
            </a:r>
            <a:r>
              <a:rPr lang="cs-CZ" sz="1200" b="1" dirty="0" smtClean="0">
                <a:solidFill>
                  <a:srgbClr val="0000FF"/>
                </a:solidFill>
              </a:rPr>
              <a:t> testy</a:t>
            </a:r>
            <a:endParaRPr lang="cs-CZ" sz="1200" b="1" dirty="0">
              <a:solidFill>
                <a:srgbClr val="0000FF"/>
              </a:solidFill>
            </a:endParaRPr>
          </a:p>
        </p:txBody>
      </p:sp>
      <p:sp>
        <p:nvSpPr>
          <p:cNvPr id="1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189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285720" y="476672"/>
            <a:ext cx="8572560" cy="432048"/>
          </a:xfrm>
          <a:noFill/>
        </p:spPr>
        <p:txBody>
          <a:bodyPr/>
          <a:lstStyle/>
          <a:p>
            <a:r>
              <a:rPr lang="cs-CZ" sz="3200" dirty="0" smtClean="0"/>
              <a:t>Schéma při testování 2 a více skupin</a:t>
            </a:r>
          </a:p>
        </p:txBody>
      </p:sp>
      <p:grpSp>
        <p:nvGrpSpPr>
          <p:cNvPr id="2" name="Skupina 60"/>
          <p:cNvGrpSpPr/>
          <p:nvPr/>
        </p:nvGrpSpPr>
        <p:grpSpPr>
          <a:xfrm>
            <a:off x="2911475" y="1500174"/>
            <a:ext cx="3100685" cy="857256"/>
            <a:chOff x="4032300" y="1643050"/>
            <a:chExt cx="2592000" cy="857256"/>
          </a:xfrm>
        </p:grpSpPr>
        <p:sp>
          <p:nvSpPr>
            <p:cNvPr id="57" name="Obdélník 56"/>
            <p:cNvSpPr/>
            <p:nvPr/>
          </p:nvSpPr>
          <p:spPr>
            <a:xfrm>
              <a:off x="4788300" y="1643050"/>
              <a:ext cx="1080000" cy="28575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</a:rPr>
                <a:t>Data</a:t>
              </a:r>
              <a:endParaRPr lang="cs-CZ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59" name="Obdélník 58"/>
            <p:cNvSpPr/>
            <p:nvPr/>
          </p:nvSpPr>
          <p:spPr>
            <a:xfrm>
              <a:off x="4032300" y="2214554"/>
              <a:ext cx="2592000" cy="28575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cs-CZ" sz="1600" dirty="0" smtClean="0">
                  <a:solidFill>
                    <a:srgbClr val="FF0000"/>
                  </a:solidFill>
                </a:rPr>
                <a:t>Normální rozdělení v rámci skupin?</a:t>
              </a:r>
              <a:endParaRPr lang="cs-CZ" sz="1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71" name="Obdélník 70"/>
          <p:cNvSpPr/>
          <p:nvPr/>
        </p:nvSpPr>
        <p:spPr>
          <a:xfrm>
            <a:off x="1807306" y="2643182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NE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72" name="Obdélník 71"/>
          <p:cNvSpPr/>
          <p:nvPr/>
        </p:nvSpPr>
        <p:spPr>
          <a:xfrm>
            <a:off x="6278561" y="2643303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ANO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74" name="Obdélník 73"/>
          <p:cNvSpPr/>
          <p:nvPr/>
        </p:nvSpPr>
        <p:spPr>
          <a:xfrm>
            <a:off x="1051306" y="3095542"/>
            <a:ext cx="2592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400" b="1" dirty="0" smtClean="0">
                <a:solidFill>
                  <a:schemeClr val="tx1"/>
                </a:solidFill>
              </a:rPr>
              <a:t>Logaritmická transformace</a:t>
            </a:r>
            <a:endParaRPr lang="cs-CZ" sz="1400" b="1" dirty="0">
              <a:solidFill>
                <a:schemeClr val="tx1"/>
              </a:solidFill>
            </a:endParaRPr>
          </a:p>
        </p:txBody>
      </p:sp>
      <p:sp>
        <p:nvSpPr>
          <p:cNvPr id="75" name="Obdélník 74"/>
          <p:cNvSpPr/>
          <p:nvPr/>
        </p:nvSpPr>
        <p:spPr>
          <a:xfrm>
            <a:off x="827584" y="3524170"/>
            <a:ext cx="306127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dirty="0">
                <a:solidFill>
                  <a:srgbClr val="FF0000"/>
                </a:solidFill>
              </a:rPr>
              <a:t>Normální rozdělení v rámci skupin?</a:t>
            </a:r>
          </a:p>
        </p:txBody>
      </p:sp>
      <p:sp>
        <p:nvSpPr>
          <p:cNvPr id="76" name="Obdélník 75"/>
          <p:cNvSpPr/>
          <p:nvPr/>
        </p:nvSpPr>
        <p:spPr>
          <a:xfrm>
            <a:off x="523408" y="4095553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NE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78" name="Obdélník 77"/>
          <p:cNvSpPr/>
          <p:nvPr/>
        </p:nvSpPr>
        <p:spPr>
          <a:xfrm>
            <a:off x="3063372" y="4095674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ANO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82" name="Obdélník 81"/>
          <p:cNvSpPr/>
          <p:nvPr/>
        </p:nvSpPr>
        <p:spPr>
          <a:xfrm>
            <a:off x="3714744" y="5683212"/>
            <a:ext cx="1571636" cy="64294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9900"/>
                </a:solidFill>
              </a:rPr>
              <a:t>Dvouvýběrový</a:t>
            </a:r>
            <a:r>
              <a:rPr lang="cs-CZ" sz="1100" b="1" dirty="0" smtClean="0">
                <a:solidFill>
                  <a:srgbClr val="009900"/>
                </a:solidFill>
              </a:rPr>
              <a:t> t-test, ANOVA </a:t>
            </a:r>
            <a:r>
              <a:rPr lang="cs-CZ" sz="1100" dirty="0" smtClean="0">
                <a:solidFill>
                  <a:schemeClr val="tx1"/>
                </a:solidFill>
              </a:rPr>
              <a:t>na transformovaných datech</a:t>
            </a:r>
            <a:endParaRPr lang="cs-CZ" sz="1100" dirty="0">
              <a:solidFill>
                <a:schemeClr val="tx1"/>
              </a:solidFill>
            </a:endParaRPr>
          </a:p>
        </p:txBody>
      </p:sp>
      <p:sp>
        <p:nvSpPr>
          <p:cNvPr id="83" name="Obdélník 82"/>
          <p:cNvSpPr/>
          <p:nvPr/>
        </p:nvSpPr>
        <p:spPr>
          <a:xfrm>
            <a:off x="6929454" y="4429132"/>
            <a:ext cx="1571636" cy="50006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9900"/>
                </a:solidFill>
              </a:rPr>
              <a:t>Dvouvýběrový</a:t>
            </a:r>
            <a:r>
              <a:rPr lang="cs-CZ" sz="1100" b="1" dirty="0" smtClean="0">
                <a:solidFill>
                  <a:srgbClr val="009900"/>
                </a:solidFill>
              </a:rPr>
              <a:t> t-test, ANOVA</a:t>
            </a:r>
            <a:endParaRPr lang="cs-CZ" sz="1100" b="1" dirty="0">
              <a:solidFill>
                <a:srgbClr val="009900"/>
              </a:solidFill>
            </a:endParaRPr>
          </a:p>
        </p:txBody>
      </p:sp>
      <p:cxnSp>
        <p:nvCxnSpPr>
          <p:cNvPr id="110" name="Pravoúhlá spojovací čára 109"/>
          <p:cNvCxnSpPr>
            <a:stCxn id="59" idx="2"/>
            <a:endCxn id="71" idx="0"/>
          </p:cNvCxnSpPr>
          <p:nvPr/>
        </p:nvCxnSpPr>
        <p:spPr>
          <a:xfrm rot="5400000">
            <a:off x="3261686" y="1443050"/>
            <a:ext cx="285752" cy="2114512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Pravoúhlá spojovací čára 111"/>
          <p:cNvCxnSpPr>
            <a:stCxn id="59" idx="2"/>
            <a:endCxn id="72" idx="0"/>
          </p:cNvCxnSpPr>
          <p:nvPr/>
        </p:nvCxnSpPr>
        <p:spPr>
          <a:xfrm rot="16200000" flipH="1">
            <a:off x="5497253" y="1321994"/>
            <a:ext cx="285873" cy="235674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Přímá spojovací šipka 117"/>
          <p:cNvCxnSpPr>
            <a:stCxn id="71" idx="2"/>
            <a:endCxn id="74" idx="0"/>
          </p:cNvCxnSpPr>
          <p:nvPr/>
        </p:nvCxnSpPr>
        <p:spPr>
          <a:xfrm rot="5400000">
            <a:off x="2264002" y="3012238"/>
            <a:ext cx="166608" cy="158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Přímá spojovací šipka 119"/>
          <p:cNvCxnSpPr>
            <a:stCxn id="74" idx="2"/>
            <a:endCxn id="75" idx="0"/>
          </p:cNvCxnSpPr>
          <p:nvPr/>
        </p:nvCxnSpPr>
        <p:spPr>
          <a:xfrm>
            <a:off x="2347306" y="3381294"/>
            <a:ext cx="10913" cy="142876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Pravoúhlá spojovací čára 121"/>
          <p:cNvCxnSpPr>
            <a:stCxn id="75" idx="2"/>
            <a:endCxn id="76" idx="0"/>
          </p:cNvCxnSpPr>
          <p:nvPr/>
        </p:nvCxnSpPr>
        <p:spPr>
          <a:xfrm rot="5400000">
            <a:off x="1567999" y="3305332"/>
            <a:ext cx="285631" cy="1294811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Pravoúhlá spojovací čára 123"/>
          <p:cNvCxnSpPr>
            <a:stCxn id="75" idx="2"/>
            <a:endCxn id="78" idx="0"/>
          </p:cNvCxnSpPr>
          <p:nvPr/>
        </p:nvCxnSpPr>
        <p:spPr>
          <a:xfrm rot="16200000" flipH="1">
            <a:off x="2837919" y="3330221"/>
            <a:ext cx="285752" cy="124515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bdélník 34"/>
          <p:cNvSpPr/>
          <p:nvPr/>
        </p:nvSpPr>
        <p:spPr>
          <a:xfrm>
            <a:off x="5520096" y="3047957"/>
            <a:ext cx="2592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dirty="0" smtClean="0">
                <a:solidFill>
                  <a:srgbClr val="FF0000"/>
                </a:solidFill>
              </a:rPr>
              <a:t>Homogenita rozptylů?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5397273" y="3643314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NE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7175272" y="3643435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ANO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5151455" y="4429132"/>
            <a:ext cx="1571636" cy="50006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Mannův</a:t>
            </a:r>
            <a:r>
              <a:rPr lang="cs-CZ" sz="1100" b="1" dirty="0" smtClean="0">
                <a:solidFill>
                  <a:srgbClr val="0000FF"/>
                </a:solidFill>
              </a:rPr>
              <a:t>-</a:t>
            </a:r>
            <a:r>
              <a:rPr lang="cs-CZ" sz="1100" b="1" dirty="0" err="1" smtClean="0">
                <a:solidFill>
                  <a:srgbClr val="0000FF"/>
                </a:solidFill>
              </a:rPr>
              <a:t>Whitneyho</a:t>
            </a:r>
            <a:r>
              <a:rPr lang="cs-CZ" sz="1100" b="1" dirty="0" smtClean="0">
                <a:solidFill>
                  <a:srgbClr val="0000FF"/>
                </a:solidFill>
              </a:rPr>
              <a:t> test, </a:t>
            </a:r>
            <a:r>
              <a:rPr lang="cs-CZ" sz="1100" b="1" dirty="0" err="1" smtClean="0">
                <a:solidFill>
                  <a:srgbClr val="0000FF"/>
                </a:solidFill>
              </a:rPr>
              <a:t>Kruskalův</a:t>
            </a:r>
            <a:r>
              <a:rPr lang="cs-CZ" sz="1100" b="1" dirty="0" smtClean="0">
                <a:solidFill>
                  <a:srgbClr val="0000FF"/>
                </a:solidFill>
              </a:rPr>
              <a:t>-</a:t>
            </a:r>
            <a:r>
              <a:rPr lang="cs-CZ" sz="1100" b="1" dirty="0" err="1" smtClean="0">
                <a:solidFill>
                  <a:srgbClr val="0000FF"/>
                </a:solidFill>
              </a:rPr>
              <a:t>Wallisův</a:t>
            </a:r>
            <a:r>
              <a:rPr lang="cs-CZ" sz="1100" b="1" dirty="0" smtClean="0">
                <a:solidFill>
                  <a:srgbClr val="0000FF"/>
                </a:solidFill>
              </a:rPr>
              <a:t> test </a:t>
            </a:r>
            <a:r>
              <a:rPr lang="cs-CZ" sz="1100" b="1" dirty="0" smtClean="0">
                <a:solidFill>
                  <a:srgbClr val="009900"/>
                </a:solidFill>
              </a:rPr>
              <a:t>*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39" name="Obdélník 38"/>
          <p:cNvSpPr/>
          <p:nvPr/>
        </p:nvSpPr>
        <p:spPr>
          <a:xfrm>
            <a:off x="2305686" y="4572008"/>
            <a:ext cx="2592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dirty="0" smtClean="0">
                <a:solidFill>
                  <a:srgbClr val="FF0000"/>
                </a:solidFill>
              </a:rPr>
              <a:t>Homogenita rozptylů?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40" name="Obdélník 39"/>
          <p:cNvSpPr/>
          <p:nvPr/>
        </p:nvSpPr>
        <p:spPr>
          <a:xfrm>
            <a:off x="2134978" y="5167365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NE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41" name="Obdélník 40"/>
          <p:cNvSpPr/>
          <p:nvPr/>
        </p:nvSpPr>
        <p:spPr>
          <a:xfrm>
            <a:off x="3960862" y="5167486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ANO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42" name="Obdélník 41"/>
          <p:cNvSpPr/>
          <p:nvPr/>
        </p:nvSpPr>
        <p:spPr>
          <a:xfrm>
            <a:off x="1889160" y="5683212"/>
            <a:ext cx="1571636" cy="64294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Mannův</a:t>
            </a:r>
            <a:r>
              <a:rPr lang="cs-CZ" sz="1100" b="1" dirty="0" smtClean="0">
                <a:solidFill>
                  <a:srgbClr val="0000FF"/>
                </a:solidFill>
              </a:rPr>
              <a:t>-</a:t>
            </a:r>
            <a:r>
              <a:rPr lang="cs-CZ" sz="1100" b="1" dirty="0" err="1" smtClean="0">
                <a:solidFill>
                  <a:srgbClr val="0000FF"/>
                </a:solidFill>
              </a:rPr>
              <a:t>Whitneyho</a:t>
            </a:r>
            <a:r>
              <a:rPr lang="cs-CZ" sz="1100" b="1" dirty="0" smtClean="0">
                <a:solidFill>
                  <a:srgbClr val="0000FF"/>
                </a:solidFill>
              </a:rPr>
              <a:t> test, </a:t>
            </a:r>
            <a:r>
              <a:rPr lang="cs-CZ" sz="1100" b="1" dirty="0" err="1" smtClean="0">
                <a:solidFill>
                  <a:srgbClr val="0000FF"/>
                </a:solidFill>
              </a:rPr>
              <a:t>Kruskalův</a:t>
            </a:r>
            <a:r>
              <a:rPr lang="cs-CZ" sz="1100" b="1" dirty="0" smtClean="0">
                <a:solidFill>
                  <a:srgbClr val="0000FF"/>
                </a:solidFill>
              </a:rPr>
              <a:t>-</a:t>
            </a:r>
            <a:r>
              <a:rPr lang="cs-CZ" sz="1100" b="1" dirty="0" err="1" smtClean="0">
                <a:solidFill>
                  <a:srgbClr val="0000FF"/>
                </a:solidFill>
              </a:rPr>
              <a:t>Wallisův</a:t>
            </a:r>
            <a:r>
              <a:rPr lang="cs-CZ" sz="1100" b="1" dirty="0" smtClean="0">
                <a:solidFill>
                  <a:srgbClr val="0000FF"/>
                </a:solidFill>
              </a:rPr>
              <a:t> test </a:t>
            </a:r>
            <a:br>
              <a:rPr lang="cs-CZ" sz="1100" b="1" dirty="0" smtClean="0">
                <a:solidFill>
                  <a:srgbClr val="0000FF"/>
                </a:solidFill>
              </a:rPr>
            </a:br>
            <a:r>
              <a:rPr lang="cs-CZ" sz="1100" dirty="0" smtClean="0">
                <a:solidFill>
                  <a:schemeClr val="tx1"/>
                </a:solidFill>
              </a:rPr>
              <a:t>na původních datech </a:t>
            </a:r>
            <a:r>
              <a:rPr lang="cs-CZ" sz="1100" dirty="0" smtClean="0">
                <a:solidFill>
                  <a:srgbClr val="009900"/>
                </a:solidFill>
              </a:rPr>
              <a:t>*</a:t>
            </a:r>
            <a:endParaRPr lang="cs-CZ" sz="1100" dirty="0">
              <a:solidFill>
                <a:srgbClr val="009900"/>
              </a:solidFill>
            </a:endParaRPr>
          </a:p>
        </p:txBody>
      </p:sp>
      <p:sp>
        <p:nvSpPr>
          <p:cNvPr id="44" name="Obdélník 43"/>
          <p:cNvSpPr/>
          <p:nvPr/>
        </p:nvSpPr>
        <p:spPr>
          <a:xfrm>
            <a:off x="277769" y="4786322"/>
            <a:ext cx="1571636" cy="64294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Mannův</a:t>
            </a:r>
            <a:r>
              <a:rPr lang="cs-CZ" sz="1100" b="1" dirty="0" smtClean="0">
                <a:solidFill>
                  <a:srgbClr val="0000FF"/>
                </a:solidFill>
              </a:rPr>
              <a:t>-</a:t>
            </a:r>
            <a:r>
              <a:rPr lang="cs-CZ" sz="1100" b="1" dirty="0" err="1" smtClean="0">
                <a:solidFill>
                  <a:srgbClr val="0000FF"/>
                </a:solidFill>
              </a:rPr>
              <a:t>Whitneyho</a:t>
            </a:r>
            <a:r>
              <a:rPr lang="cs-CZ" sz="1100" b="1" dirty="0" smtClean="0">
                <a:solidFill>
                  <a:srgbClr val="0000FF"/>
                </a:solidFill>
              </a:rPr>
              <a:t> test, </a:t>
            </a:r>
            <a:r>
              <a:rPr lang="cs-CZ" sz="1100" b="1" dirty="0" err="1" smtClean="0">
                <a:solidFill>
                  <a:srgbClr val="0000FF"/>
                </a:solidFill>
              </a:rPr>
              <a:t>Kruskalův</a:t>
            </a:r>
            <a:r>
              <a:rPr lang="cs-CZ" sz="1100" b="1" dirty="0" smtClean="0">
                <a:solidFill>
                  <a:srgbClr val="0000FF"/>
                </a:solidFill>
              </a:rPr>
              <a:t>-</a:t>
            </a:r>
            <a:r>
              <a:rPr lang="cs-CZ" sz="1100" b="1" dirty="0" err="1" smtClean="0">
                <a:solidFill>
                  <a:srgbClr val="0000FF"/>
                </a:solidFill>
              </a:rPr>
              <a:t>Wallisův</a:t>
            </a:r>
            <a:r>
              <a:rPr lang="cs-CZ" sz="1100" b="1" dirty="0" smtClean="0">
                <a:solidFill>
                  <a:srgbClr val="0000FF"/>
                </a:solidFill>
              </a:rPr>
              <a:t> test </a:t>
            </a:r>
            <a:br>
              <a:rPr lang="cs-CZ" sz="1100" b="1" dirty="0" smtClean="0">
                <a:solidFill>
                  <a:srgbClr val="0000FF"/>
                </a:solidFill>
              </a:rPr>
            </a:br>
            <a:r>
              <a:rPr lang="cs-CZ" sz="1100" dirty="0" smtClean="0">
                <a:solidFill>
                  <a:schemeClr val="tx1"/>
                </a:solidFill>
              </a:rPr>
              <a:t>na původních datech</a:t>
            </a:r>
            <a:endParaRPr lang="cs-CZ" sz="1100" dirty="0">
              <a:solidFill>
                <a:schemeClr val="tx1"/>
              </a:solidFill>
            </a:endParaRPr>
          </a:p>
        </p:txBody>
      </p:sp>
      <p:cxnSp>
        <p:nvCxnSpPr>
          <p:cNvPr id="46" name="Pravoúhlá spojovací čára 45"/>
          <p:cNvCxnSpPr>
            <a:stCxn id="72" idx="2"/>
            <a:endCxn id="35" idx="0"/>
          </p:cNvCxnSpPr>
          <p:nvPr/>
        </p:nvCxnSpPr>
        <p:spPr>
          <a:xfrm rot="5400000">
            <a:off x="6757878" y="2987274"/>
            <a:ext cx="118902" cy="2465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ravoúhlá spojovací čára 47"/>
          <p:cNvCxnSpPr>
            <a:stCxn id="35" idx="2"/>
            <a:endCxn id="36" idx="0"/>
          </p:cNvCxnSpPr>
          <p:nvPr/>
        </p:nvCxnSpPr>
        <p:spPr>
          <a:xfrm rot="5400000">
            <a:off x="6221883" y="3049100"/>
            <a:ext cx="309605" cy="87882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ravoúhlá spojovací čára 49"/>
          <p:cNvCxnSpPr>
            <a:stCxn id="35" idx="2"/>
            <a:endCxn id="37" idx="0"/>
          </p:cNvCxnSpPr>
          <p:nvPr/>
        </p:nvCxnSpPr>
        <p:spPr>
          <a:xfrm rot="16200000" flipH="1">
            <a:off x="7110821" y="3038984"/>
            <a:ext cx="309726" cy="89917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ravoúhlá spojovací čára 51"/>
          <p:cNvCxnSpPr>
            <a:stCxn id="76" idx="2"/>
            <a:endCxn id="44" idx="0"/>
          </p:cNvCxnSpPr>
          <p:nvPr/>
        </p:nvCxnSpPr>
        <p:spPr>
          <a:xfrm rot="16200000" flipH="1">
            <a:off x="860989" y="4583723"/>
            <a:ext cx="405017" cy="179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ravoúhlá spojovací čára 53"/>
          <p:cNvCxnSpPr>
            <a:stCxn id="78" idx="2"/>
            <a:endCxn id="39" idx="0"/>
          </p:cNvCxnSpPr>
          <p:nvPr/>
        </p:nvCxnSpPr>
        <p:spPr>
          <a:xfrm rot="5400000">
            <a:off x="3507238" y="4475874"/>
            <a:ext cx="190582" cy="168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ravoúhlá spojovací čára 55"/>
          <p:cNvCxnSpPr>
            <a:stCxn id="36" idx="2"/>
            <a:endCxn id="38" idx="0"/>
          </p:cNvCxnSpPr>
          <p:nvPr/>
        </p:nvCxnSpPr>
        <p:spPr>
          <a:xfrm rot="5400000">
            <a:off x="5687240" y="4179099"/>
            <a:ext cx="500066" cy="158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ravoúhlá spojovací čára 59"/>
          <p:cNvCxnSpPr>
            <a:stCxn id="37" idx="2"/>
            <a:endCxn id="83" idx="0"/>
          </p:cNvCxnSpPr>
          <p:nvPr/>
        </p:nvCxnSpPr>
        <p:spPr>
          <a:xfrm rot="5400000">
            <a:off x="7465300" y="4179159"/>
            <a:ext cx="499945" cy="158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ravoúhlá spojovací čára 61"/>
          <p:cNvCxnSpPr>
            <a:stCxn id="39" idx="2"/>
            <a:endCxn id="40" idx="0"/>
          </p:cNvCxnSpPr>
          <p:nvPr/>
        </p:nvCxnSpPr>
        <p:spPr>
          <a:xfrm rot="5400000">
            <a:off x="2983530" y="4549208"/>
            <a:ext cx="309605" cy="92670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ravoúhlá spojovací čára 64"/>
          <p:cNvCxnSpPr>
            <a:stCxn id="39" idx="2"/>
            <a:endCxn id="41" idx="0"/>
          </p:cNvCxnSpPr>
          <p:nvPr/>
        </p:nvCxnSpPr>
        <p:spPr>
          <a:xfrm rot="16200000" flipH="1">
            <a:off x="3896411" y="4563035"/>
            <a:ext cx="309726" cy="89917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ravoúhlá spojovací čára 66"/>
          <p:cNvCxnSpPr>
            <a:stCxn id="40" idx="2"/>
            <a:endCxn id="42" idx="0"/>
          </p:cNvCxnSpPr>
          <p:nvPr/>
        </p:nvCxnSpPr>
        <p:spPr>
          <a:xfrm rot="5400000">
            <a:off x="2559931" y="5568164"/>
            <a:ext cx="230095" cy="158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ravoúhlá spojovací čára 76"/>
          <p:cNvCxnSpPr>
            <a:stCxn id="41" idx="2"/>
            <a:endCxn id="82" idx="0"/>
          </p:cNvCxnSpPr>
          <p:nvPr/>
        </p:nvCxnSpPr>
        <p:spPr>
          <a:xfrm rot="5400000">
            <a:off x="4385725" y="5568075"/>
            <a:ext cx="229974" cy="30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ravoúhlá spojovací čára 80"/>
          <p:cNvCxnSpPr>
            <a:stCxn id="57" idx="2"/>
            <a:endCxn id="59" idx="0"/>
          </p:cNvCxnSpPr>
          <p:nvPr/>
        </p:nvCxnSpPr>
        <p:spPr>
          <a:xfrm rot="16200000" flipH="1">
            <a:off x="4318941" y="1928801"/>
            <a:ext cx="285752" cy="1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ovéPole 83"/>
          <p:cNvSpPr txBox="1"/>
          <p:nvPr/>
        </p:nvSpPr>
        <p:spPr>
          <a:xfrm>
            <a:off x="6948264" y="1311151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b="1" dirty="0" smtClean="0">
                <a:solidFill>
                  <a:srgbClr val="009900"/>
                </a:solidFill>
              </a:rPr>
              <a:t>Parametrické testy</a:t>
            </a:r>
          </a:p>
          <a:p>
            <a:pPr algn="r"/>
            <a:r>
              <a:rPr lang="cs-CZ" sz="1200" b="1" dirty="0" err="1" smtClean="0">
                <a:solidFill>
                  <a:srgbClr val="0000FF"/>
                </a:solidFill>
              </a:rPr>
              <a:t>Neparametrické</a:t>
            </a:r>
            <a:r>
              <a:rPr lang="cs-CZ" sz="1200" b="1" dirty="0" smtClean="0">
                <a:solidFill>
                  <a:srgbClr val="0000FF"/>
                </a:solidFill>
              </a:rPr>
              <a:t> testy</a:t>
            </a:r>
            <a:endParaRPr lang="cs-CZ" sz="1200" b="1" dirty="0">
              <a:solidFill>
                <a:srgbClr val="0000FF"/>
              </a:solidFill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6206553" y="5691932"/>
            <a:ext cx="2757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b="1" dirty="0" smtClean="0">
                <a:solidFill>
                  <a:srgbClr val="009900"/>
                </a:solidFill>
              </a:rPr>
              <a:t>* Při nesplnění </a:t>
            </a:r>
            <a:r>
              <a:rPr lang="cs-CZ" sz="1200" b="1" dirty="0">
                <a:solidFill>
                  <a:srgbClr val="009900"/>
                </a:solidFill>
              </a:rPr>
              <a:t> </a:t>
            </a:r>
            <a:r>
              <a:rPr lang="cs-CZ" sz="1200" b="1" dirty="0" smtClean="0">
                <a:solidFill>
                  <a:srgbClr val="009900"/>
                </a:solidFill>
              </a:rPr>
              <a:t>předpokladu shody rozptylů mezi skupinami lze použít i parametrický t-test s </a:t>
            </a:r>
            <a:r>
              <a:rPr lang="cs-CZ" sz="1200" b="1" u="sng" dirty="0" smtClean="0">
                <a:solidFill>
                  <a:srgbClr val="009900"/>
                </a:solidFill>
              </a:rPr>
              <a:t>Welchovou korekcí</a:t>
            </a:r>
            <a:endParaRPr lang="cs-CZ" sz="1200" b="1" u="sng" dirty="0">
              <a:solidFill>
                <a:srgbClr val="009900"/>
              </a:solidFill>
            </a:endParaRPr>
          </a:p>
        </p:txBody>
      </p:sp>
      <p:sp>
        <p:nvSpPr>
          <p:cNvPr id="4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637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/>
              <a:t>Korelační a regresní analýza</a:t>
            </a:r>
            <a:endParaRPr lang="cs-CZ" dirty="0" smtClean="0"/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956048"/>
            <a:ext cx="8534400" cy="3273152"/>
          </a:xfrm>
        </p:spPr>
        <p:txBody>
          <a:bodyPr/>
          <a:lstStyle/>
          <a:p>
            <a:r>
              <a:rPr lang="cs-CZ" sz="2000" b="1" dirty="0" smtClean="0"/>
              <a:t>Korelační analýza </a:t>
            </a:r>
            <a:r>
              <a:rPr lang="cs-CZ" sz="2000" dirty="0" smtClean="0"/>
              <a:t>je využívána pro vyhodnocení míry vztahu dvou spojitých proměnných. Obdobně jako jiné statistické metody, i korelace mohou být parametrické nebo neparametrické. </a:t>
            </a:r>
          </a:p>
          <a:p>
            <a:endParaRPr lang="cs-CZ" sz="2000" dirty="0" smtClean="0"/>
          </a:p>
          <a:p>
            <a:r>
              <a:rPr lang="cs-CZ" sz="2000" b="1" dirty="0" smtClean="0"/>
              <a:t>Regresní analýza </a:t>
            </a:r>
            <a:r>
              <a:rPr lang="cs-CZ" sz="2000" dirty="0" smtClean="0"/>
              <a:t>vytváří model vztahu dvou nebo více proměnných, tedy jakým způsobem jedna proměnná (vysvětlovaná) závisí na jiných proměnných (prediktorech). Regresní analýza je obdobně jako ANOVA nástrojem pro vysvětlení variability hodnocené proměnné.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971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Korelační koeficienty</a:t>
            </a:r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400" b="1" dirty="0" smtClean="0"/>
              <a:t>Korelační koeficient</a:t>
            </a:r>
            <a:r>
              <a:rPr lang="cs-CZ" sz="2400" dirty="0" smtClean="0"/>
              <a:t> (</a:t>
            </a:r>
            <a:r>
              <a:rPr lang="cs-CZ" sz="2400" i="1" dirty="0" smtClean="0"/>
              <a:t>r</a:t>
            </a:r>
            <a:r>
              <a:rPr lang="cs-CZ" sz="2400" dirty="0" smtClean="0"/>
              <a:t>) – kvantifikuje míru vztahu mezi dvěma spojitými veličinami (</a:t>
            </a:r>
            <a:r>
              <a:rPr lang="cs-CZ" sz="2400" i="1" dirty="0" smtClean="0"/>
              <a:t>X</a:t>
            </a:r>
            <a:r>
              <a:rPr lang="cs-CZ" sz="2400" dirty="0" smtClean="0"/>
              <a:t> a </a:t>
            </a:r>
            <a:r>
              <a:rPr lang="cs-CZ" sz="2400" i="1" dirty="0" smtClean="0"/>
              <a:t>Y</a:t>
            </a:r>
            <a:r>
              <a:rPr lang="cs-CZ" sz="2400" dirty="0" smtClean="0"/>
              <a:t>).</a:t>
            </a:r>
          </a:p>
          <a:p>
            <a:endParaRPr lang="cs-CZ" sz="1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 smtClean="0">
                <a:solidFill>
                  <a:srgbClr val="FF0000"/>
                </a:solidFill>
              </a:rPr>
              <a:t>Pearsonův </a:t>
            </a:r>
            <a:r>
              <a:rPr lang="cs-CZ" sz="2000" b="1" dirty="0">
                <a:solidFill>
                  <a:srgbClr val="FF0000"/>
                </a:solidFill>
              </a:rPr>
              <a:t>korelační </a:t>
            </a:r>
            <a:r>
              <a:rPr lang="cs-CZ" sz="2000" b="1" dirty="0" smtClean="0">
                <a:solidFill>
                  <a:srgbClr val="FF0000"/>
                </a:solidFill>
              </a:rPr>
              <a:t>koeficient </a:t>
            </a:r>
            <a:r>
              <a:rPr lang="cs-CZ" sz="2000" b="1" dirty="0" smtClean="0">
                <a:solidFill>
                  <a:schemeClr val="tx1"/>
                </a:solidFill>
              </a:rPr>
              <a:t>– </a:t>
            </a:r>
            <a:r>
              <a:rPr lang="cs-CZ" sz="2000" dirty="0" smtClean="0">
                <a:solidFill>
                  <a:schemeClr val="tx1"/>
                </a:solidFill>
              </a:rPr>
              <a:t>parametrický, hodnotí míru lineární závislosti mezi 2 spojitými proměnnými.</a:t>
            </a:r>
            <a:endParaRPr lang="cs-CZ" sz="20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 err="1" smtClean="0">
                <a:solidFill>
                  <a:srgbClr val="FF0000"/>
                </a:solidFill>
              </a:rPr>
              <a:t>Spearmanův</a:t>
            </a:r>
            <a:r>
              <a:rPr lang="cs-CZ" sz="2000" b="1" dirty="0" smtClean="0">
                <a:solidFill>
                  <a:srgbClr val="FF0000"/>
                </a:solidFill>
              </a:rPr>
              <a:t> </a:t>
            </a:r>
            <a:r>
              <a:rPr lang="cs-CZ" sz="2000" b="1" dirty="0">
                <a:solidFill>
                  <a:srgbClr val="FF0000"/>
                </a:solidFill>
              </a:rPr>
              <a:t>korelační </a:t>
            </a:r>
            <a:r>
              <a:rPr lang="cs-CZ" sz="2000" b="1" dirty="0" smtClean="0">
                <a:solidFill>
                  <a:srgbClr val="FF0000"/>
                </a:solidFill>
              </a:rPr>
              <a:t>koeficient </a:t>
            </a:r>
            <a:r>
              <a:rPr lang="cs-CZ" sz="2000" b="1" dirty="0" smtClean="0">
                <a:solidFill>
                  <a:schemeClr val="tx1"/>
                </a:solidFill>
              </a:rPr>
              <a:t>– </a:t>
            </a:r>
            <a:r>
              <a:rPr lang="cs-CZ" sz="2000" dirty="0" err="1" smtClean="0">
                <a:solidFill>
                  <a:schemeClr val="tx1"/>
                </a:solidFill>
              </a:rPr>
              <a:t>neparametrický</a:t>
            </a:r>
            <a:r>
              <a:rPr lang="cs-CZ" sz="2000" dirty="0" smtClean="0">
                <a:solidFill>
                  <a:schemeClr val="tx1"/>
                </a:solidFill>
              </a:rPr>
              <a:t>, hodnotí míru pořadové závislosti mezi 2 spojitými proměnnými.</a:t>
            </a:r>
            <a:endParaRPr lang="cs-CZ" sz="2000" b="1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chemeClr val="tx1"/>
                </a:solidFill>
              </a:rPr>
              <a:t>Hodnota </a:t>
            </a:r>
            <a:r>
              <a:rPr lang="cs-CZ" sz="2000" i="1" dirty="0" smtClean="0">
                <a:solidFill>
                  <a:schemeClr val="tx1"/>
                </a:solidFill>
              </a:rPr>
              <a:t>r</a:t>
            </a:r>
            <a:r>
              <a:rPr lang="cs-CZ" sz="2000" dirty="0" smtClean="0">
                <a:solidFill>
                  <a:schemeClr val="tx1"/>
                </a:solidFill>
              </a:rPr>
              <a:t> je kladná, když vyšší hodnoty </a:t>
            </a:r>
            <a:r>
              <a:rPr lang="cs-CZ" sz="2000" i="1" dirty="0" smtClean="0">
                <a:solidFill>
                  <a:schemeClr val="tx1"/>
                </a:solidFill>
              </a:rPr>
              <a:t>X</a:t>
            </a:r>
            <a:r>
              <a:rPr lang="cs-CZ" sz="2000" dirty="0" smtClean="0">
                <a:solidFill>
                  <a:schemeClr val="tx1"/>
                </a:solidFill>
              </a:rPr>
              <a:t> souvisí s vyššími hodnotami </a:t>
            </a:r>
            <a:r>
              <a:rPr lang="cs-CZ" sz="2000" i="1" dirty="0" smtClean="0">
                <a:solidFill>
                  <a:schemeClr val="tx1"/>
                </a:solidFill>
              </a:rPr>
              <a:t>Y</a:t>
            </a:r>
            <a:r>
              <a:rPr lang="cs-CZ" sz="2000" dirty="0" smtClean="0">
                <a:solidFill>
                  <a:schemeClr val="tx1"/>
                </a:solidFill>
              </a:rPr>
              <a:t>, naopak hodnota r je záporná, když nižší hodnoty </a:t>
            </a:r>
            <a:r>
              <a:rPr lang="cs-CZ" sz="2000" i="1" dirty="0" smtClean="0">
                <a:solidFill>
                  <a:schemeClr val="tx1"/>
                </a:solidFill>
              </a:rPr>
              <a:t>X </a:t>
            </a:r>
            <a:r>
              <a:rPr lang="cs-CZ" sz="2000" dirty="0" smtClean="0">
                <a:solidFill>
                  <a:schemeClr val="tx1"/>
                </a:solidFill>
              </a:rPr>
              <a:t>souvisí s vyššími hodnotami </a:t>
            </a:r>
            <a:r>
              <a:rPr lang="cs-CZ" sz="2000" i="1" dirty="0" smtClean="0">
                <a:solidFill>
                  <a:schemeClr val="tx1"/>
                </a:solidFill>
              </a:rPr>
              <a:t>Y</a:t>
            </a:r>
            <a:r>
              <a:rPr lang="cs-CZ" sz="2000" dirty="0" smtClean="0">
                <a:solidFill>
                  <a:schemeClr val="tx1"/>
                </a:solidFill>
              </a:rPr>
              <a:t>.</a:t>
            </a:r>
            <a:endParaRPr lang="cs-CZ" sz="20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chemeClr val="tx1"/>
                </a:solidFill>
              </a:rPr>
              <a:t>Nabývá hodnot od -1 do 1:</a:t>
            </a:r>
          </a:p>
          <a:p>
            <a:pPr marL="868363" lvl="3" indent="0">
              <a:buNone/>
            </a:pPr>
            <a:r>
              <a:rPr lang="cs-CZ" sz="1800" i="1" dirty="0" smtClean="0">
                <a:solidFill>
                  <a:schemeClr val="tx1"/>
                </a:solidFill>
              </a:rPr>
              <a:t>	r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>
                <a:solidFill>
                  <a:schemeClr val="tx1"/>
                </a:solidFill>
              </a:rPr>
              <a:t>= 0 → nekorelované</a:t>
            </a:r>
            <a:br>
              <a:rPr lang="cs-CZ" sz="1800" dirty="0">
                <a:solidFill>
                  <a:schemeClr val="tx1"/>
                </a:solidFill>
              </a:rPr>
            </a:br>
            <a:r>
              <a:rPr lang="cs-CZ" sz="1800" dirty="0" smtClean="0">
                <a:solidFill>
                  <a:schemeClr val="tx1"/>
                </a:solidFill>
              </a:rPr>
              <a:t>	</a:t>
            </a:r>
            <a:r>
              <a:rPr lang="cs-CZ" sz="1800" i="1" dirty="0" smtClean="0">
                <a:solidFill>
                  <a:schemeClr val="tx1"/>
                </a:solidFill>
              </a:rPr>
              <a:t>r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&gt; 0</a:t>
            </a:r>
            <a:r>
              <a:rPr lang="cs-CZ" sz="1800" dirty="0">
                <a:solidFill>
                  <a:schemeClr val="tx1"/>
                </a:solidFill>
              </a:rPr>
              <a:t> → </a:t>
            </a:r>
            <a:r>
              <a:rPr lang="en-US" sz="1800" dirty="0" err="1">
                <a:solidFill>
                  <a:schemeClr val="tx1"/>
                </a:solidFill>
              </a:rPr>
              <a:t>kladn</a:t>
            </a:r>
            <a:r>
              <a:rPr lang="cs-CZ" sz="1800" dirty="0">
                <a:solidFill>
                  <a:schemeClr val="tx1"/>
                </a:solidFill>
              </a:rPr>
              <a:t>ě korelované</a:t>
            </a:r>
            <a:br>
              <a:rPr lang="cs-CZ" sz="1800" dirty="0">
                <a:solidFill>
                  <a:schemeClr val="tx1"/>
                </a:solidFill>
              </a:rPr>
            </a:br>
            <a:r>
              <a:rPr lang="cs-CZ" sz="1800" dirty="0" smtClean="0">
                <a:solidFill>
                  <a:schemeClr val="tx1"/>
                </a:solidFill>
              </a:rPr>
              <a:t>	</a:t>
            </a:r>
            <a:r>
              <a:rPr lang="en-US" sz="1800" i="1" dirty="0" smtClean="0">
                <a:solidFill>
                  <a:schemeClr val="tx1"/>
                </a:solidFill>
              </a:rPr>
              <a:t>r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&lt; 0</a:t>
            </a:r>
            <a:r>
              <a:rPr lang="cs-CZ" sz="1800" dirty="0">
                <a:solidFill>
                  <a:schemeClr val="tx1"/>
                </a:solidFill>
              </a:rPr>
              <a:t> → záporně </a:t>
            </a:r>
            <a:r>
              <a:rPr lang="cs-CZ" sz="1800" dirty="0" smtClean="0">
                <a:solidFill>
                  <a:schemeClr val="tx1"/>
                </a:solidFill>
              </a:rPr>
              <a:t>korelované</a:t>
            </a:r>
            <a:endParaRPr lang="cs-CZ" sz="18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cs-CZ" sz="2000" dirty="0"/>
          </a:p>
          <a:p>
            <a:pPr lvl="1">
              <a:buFont typeface="Arial" panose="020B0604020202020204" pitchFamily="34" charset="0"/>
              <a:buChar char="•"/>
            </a:pPr>
            <a:endParaRPr lang="cs-CZ" sz="2000" b="1" dirty="0" smtClean="0"/>
          </a:p>
          <a:p>
            <a:endParaRPr lang="cs-CZ" sz="2400" b="1" dirty="0"/>
          </a:p>
          <a:p>
            <a:endParaRPr lang="cs-CZ" sz="2400" b="1" dirty="0" smtClean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096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8113" y="290736"/>
            <a:ext cx="8826375" cy="762000"/>
          </a:xfrm>
          <a:noFill/>
        </p:spPr>
        <p:txBody>
          <a:bodyPr anchor="ctr"/>
          <a:lstStyle/>
          <a:p>
            <a:pPr eaLnBrk="1" hangingPunct="1"/>
            <a:r>
              <a:rPr lang="cs-CZ" dirty="0" smtClean="0"/>
              <a:t>Problémy s výpočtem korelačního koeficientu</a:t>
            </a:r>
          </a:p>
        </p:txBody>
      </p:sp>
      <p:sp>
        <p:nvSpPr>
          <p:cNvPr id="296964" name="Rectangle 3"/>
          <p:cNvSpPr>
            <a:spLocks noChangeArrowheads="1"/>
          </p:cNvSpPr>
          <p:nvPr/>
        </p:nvSpPr>
        <p:spPr bwMode="auto">
          <a:xfrm>
            <a:off x="609600" y="1412776"/>
            <a:ext cx="3276600" cy="36195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Problém </a:t>
            </a:r>
            <a:r>
              <a:rPr lang="cs-CZ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více skupin</a:t>
            </a:r>
            <a:endParaRPr lang="cs-CZ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65" name="Rectangle 4"/>
          <p:cNvSpPr>
            <a:spLocks noChangeArrowheads="1"/>
          </p:cNvSpPr>
          <p:nvPr/>
        </p:nvSpPr>
        <p:spPr bwMode="auto">
          <a:xfrm>
            <a:off x="5153025" y="1412776"/>
            <a:ext cx="3457575" cy="36195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Nelineární vztah</a:t>
            </a:r>
            <a:endParaRPr lang="cs-CZ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66" name="Text Box 5"/>
          <p:cNvSpPr txBox="1">
            <a:spLocks noChangeArrowheads="1"/>
          </p:cNvSpPr>
          <p:nvPr/>
        </p:nvSpPr>
        <p:spPr bwMode="auto">
          <a:xfrm>
            <a:off x="2598738" y="3493989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6967" name="Text Box 6"/>
          <p:cNvSpPr txBox="1">
            <a:spLocks noChangeArrowheads="1"/>
          </p:cNvSpPr>
          <p:nvPr/>
        </p:nvSpPr>
        <p:spPr bwMode="auto">
          <a:xfrm>
            <a:off x="4953000" y="1750914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296968" name="Text Box 7"/>
          <p:cNvSpPr txBox="1">
            <a:spLocks noChangeArrowheads="1"/>
          </p:cNvSpPr>
          <p:nvPr/>
        </p:nvSpPr>
        <p:spPr bwMode="auto">
          <a:xfrm>
            <a:off x="7315200" y="3457476"/>
            <a:ext cx="15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6969" name="Rectangle 8"/>
          <p:cNvSpPr>
            <a:spLocks noChangeArrowheads="1"/>
          </p:cNvSpPr>
          <p:nvPr/>
        </p:nvSpPr>
        <p:spPr bwMode="auto">
          <a:xfrm>
            <a:off x="2674938" y="2568476"/>
            <a:ext cx="1219200" cy="533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0,981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 &lt; 0,001)</a:t>
            </a:r>
          </a:p>
        </p:txBody>
      </p:sp>
      <p:sp>
        <p:nvSpPr>
          <p:cNvPr id="296970" name="Rectangle 9"/>
          <p:cNvSpPr>
            <a:spLocks noChangeArrowheads="1"/>
          </p:cNvSpPr>
          <p:nvPr/>
        </p:nvSpPr>
        <p:spPr bwMode="auto">
          <a:xfrm>
            <a:off x="7143750" y="2541489"/>
            <a:ext cx="1438275" cy="523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0,761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 </a:t>
            </a:r>
            <a:r>
              <a:rPr lang="cs-CZ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0,032)</a:t>
            </a:r>
          </a:p>
        </p:txBody>
      </p:sp>
      <p:sp>
        <p:nvSpPr>
          <p:cNvPr id="296971" name="Freeform 10"/>
          <p:cNvSpPr>
            <a:spLocks/>
          </p:cNvSpPr>
          <p:nvPr/>
        </p:nvSpPr>
        <p:spPr bwMode="auto">
          <a:xfrm>
            <a:off x="812800" y="2054126"/>
            <a:ext cx="1630363" cy="1217613"/>
          </a:xfrm>
          <a:custGeom>
            <a:avLst/>
            <a:gdLst>
              <a:gd name="T0" fmla="*/ 0 w 3082"/>
              <a:gd name="T1" fmla="*/ 2274 h 2303"/>
              <a:gd name="T2" fmla="*/ 22 w 3082"/>
              <a:gd name="T3" fmla="*/ 2303 h 2303"/>
              <a:gd name="T4" fmla="*/ 3082 w 3082"/>
              <a:gd name="T5" fmla="*/ 29 h 2303"/>
              <a:gd name="T6" fmla="*/ 3061 w 3082"/>
              <a:gd name="T7" fmla="*/ 0 h 2303"/>
              <a:gd name="T8" fmla="*/ 0 w 3082"/>
              <a:gd name="T9" fmla="*/ 2274 h 23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3"/>
              <a:gd name="T17" fmla="*/ 3082 w 3082"/>
              <a:gd name="T18" fmla="*/ 2303 h 23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3">
                <a:moveTo>
                  <a:pt x="0" y="2274"/>
                </a:moveTo>
                <a:lnTo>
                  <a:pt x="22" y="2303"/>
                </a:lnTo>
                <a:lnTo>
                  <a:pt x="3082" y="29"/>
                </a:lnTo>
                <a:lnTo>
                  <a:pt x="3061" y="0"/>
                </a:lnTo>
                <a:lnTo>
                  <a:pt x="0" y="2274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2" name="Rectangle 11"/>
          <p:cNvSpPr>
            <a:spLocks noChangeArrowheads="1"/>
          </p:cNvSpPr>
          <p:nvPr/>
        </p:nvSpPr>
        <p:spPr bwMode="auto">
          <a:xfrm>
            <a:off x="596900" y="1958876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3" name="Rectangle 12"/>
          <p:cNvSpPr>
            <a:spLocks noChangeArrowheads="1"/>
          </p:cNvSpPr>
          <p:nvPr/>
        </p:nvSpPr>
        <p:spPr bwMode="auto">
          <a:xfrm>
            <a:off x="604838" y="3414614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4" name="Rectangle 13"/>
          <p:cNvSpPr>
            <a:spLocks noChangeArrowheads="1"/>
          </p:cNvSpPr>
          <p:nvPr/>
        </p:nvSpPr>
        <p:spPr bwMode="auto">
          <a:xfrm>
            <a:off x="138113" y="1547714"/>
            <a:ext cx="547687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5" name="Rectangle 14"/>
          <p:cNvSpPr>
            <a:spLocks noChangeArrowheads="1"/>
          </p:cNvSpPr>
          <p:nvPr/>
        </p:nvSpPr>
        <p:spPr bwMode="auto">
          <a:xfrm>
            <a:off x="112713" y="1522314"/>
            <a:ext cx="547687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6" name="Rectangle 15"/>
          <p:cNvSpPr>
            <a:spLocks noChangeArrowheads="1"/>
          </p:cNvSpPr>
          <p:nvPr/>
        </p:nvSpPr>
        <p:spPr bwMode="auto">
          <a:xfrm>
            <a:off x="304800" y="1787426"/>
            <a:ext cx="15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  <a:endParaRPr lang="cs-CZ" b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7" name="Oval 16"/>
          <p:cNvSpPr>
            <a:spLocks noChangeArrowheads="1"/>
          </p:cNvSpPr>
          <p:nvPr/>
        </p:nvSpPr>
        <p:spPr bwMode="auto">
          <a:xfrm>
            <a:off x="1071563" y="324633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8" name="Oval 17"/>
          <p:cNvSpPr>
            <a:spLocks noChangeArrowheads="1"/>
          </p:cNvSpPr>
          <p:nvPr/>
        </p:nvSpPr>
        <p:spPr bwMode="auto">
          <a:xfrm>
            <a:off x="939800" y="310663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9" name="Oval 18"/>
          <p:cNvSpPr>
            <a:spLocks noChangeArrowheads="1"/>
          </p:cNvSpPr>
          <p:nvPr/>
        </p:nvSpPr>
        <p:spPr bwMode="auto">
          <a:xfrm>
            <a:off x="1131888" y="298440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0" name="Oval 19"/>
          <p:cNvSpPr>
            <a:spLocks noChangeArrowheads="1"/>
          </p:cNvSpPr>
          <p:nvPr/>
        </p:nvSpPr>
        <p:spPr bwMode="auto">
          <a:xfrm>
            <a:off x="969963" y="30320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1" name="Oval 20"/>
          <p:cNvSpPr>
            <a:spLocks noChangeArrowheads="1"/>
          </p:cNvSpPr>
          <p:nvPr/>
        </p:nvSpPr>
        <p:spPr bwMode="auto">
          <a:xfrm>
            <a:off x="1131888" y="30780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2" name="Oval 21"/>
          <p:cNvSpPr>
            <a:spLocks noChangeArrowheads="1"/>
          </p:cNvSpPr>
          <p:nvPr/>
        </p:nvSpPr>
        <p:spPr bwMode="auto">
          <a:xfrm>
            <a:off x="858838" y="306853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3" name="Oval 22"/>
          <p:cNvSpPr>
            <a:spLocks noChangeArrowheads="1"/>
          </p:cNvSpPr>
          <p:nvPr/>
        </p:nvSpPr>
        <p:spPr bwMode="auto">
          <a:xfrm>
            <a:off x="1090613" y="294788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4" name="Oval 23"/>
          <p:cNvSpPr>
            <a:spLocks noChangeArrowheads="1"/>
          </p:cNvSpPr>
          <p:nvPr/>
        </p:nvSpPr>
        <p:spPr bwMode="auto">
          <a:xfrm>
            <a:off x="979488" y="319077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5" name="Oval 24"/>
          <p:cNvSpPr>
            <a:spLocks noChangeArrowheads="1"/>
          </p:cNvSpPr>
          <p:nvPr/>
        </p:nvSpPr>
        <p:spPr bwMode="auto">
          <a:xfrm>
            <a:off x="1090613" y="290978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6" name="Oval 25"/>
          <p:cNvSpPr>
            <a:spLocks noChangeArrowheads="1"/>
          </p:cNvSpPr>
          <p:nvPr/>
        </p:nvSpPr>
        <p:spPr bwMode="auto">
          <a:xfrm>
            <a:off x="1263650" y="30320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7" name="Oval 26"/>
          <p:cNvSpPr>
            <a:spLocks noChangeArrowheads="1"/>
          </p:cNvSpPr>
          <p:nvPr/>
        </p:nvSpPr>
        <p:spPr bwMode="auto">
          <a:xfrm>
            <a:off x="1071563" y="314315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8" name="Oval 27"/>
          <p:cNvSpPr>
            <a:spLocks noChangeArrowheads="1"/>
          </p:cNvSpPr>
          <p:nvPr/>
        </p:nvSpPr>
        <p:spPr bwMode="auto">
          <a:xfrm>
            <a:off x="1009650" y="289073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9" name="Oval 28"/>
          <p:cNvSpPr>
            <a:spLocks noChangeArrowheads="1"/>
          </p:cNvSpPr>
          <p:nvPr/>
        </p:nvSpPr>
        <p:spPr bwMode="auto">
          <a:xfrm>
            <a:off x="1293813" y="294788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0" name="Oval 29"/>
          <p:cNvSpPr>
            <a:spLocks noChangeArrowheads="1"/>
          </p:cNvSpPr>
          <p:nvPr/>
        </p:nvSpPr>
        <p:spPr bwMode="auto">
          <a:xfrm>
            <a:off x="1173163" y="28542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1" name="Oval 30"/>
          <p:cNvSpPr>
            <a:spLocks noChangeArrowheads="1"/>
          </p:cNvSpPr>
          <p:nvPr/>
        </p:nvSpPr>
        <p:spPr bwMode="auto">
          <a:xfrm>
            <a:off x="2143125" y="2117626"/>
            <a:ext cx="42863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2" name="Oval 31"/>
          <p:cNvSpPr>
            <a:spLocks noChangeArrowheads="1"/>
          </p:cNvSpPr>
          <p:nvPr/>
        </p:nvSpPr>
        <p:spPr bwMode="auto">
          <a:xfrm>
            <a:off x="2225675" y="21176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3" name="Oval 32"/>
          <p:cNvSpPr>
            <a:spLocks noChangeArrowheads="1"/>
          </p:cNvSpPr>
          <p:nvPr/>
        </p:nvSpPr>
        <p:spPr bwMode="auto">
          <a:xfrm>
            <a:off x="2124075" y="22017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4" name="Oval 33"/>
          <p:cNvSpPr>
            <a:spLocks noChangeArrowheads="1"/>
          </p:cNvSpPr>
          <p:nvPr/>
        </p:nvSpPr>
        <p:spPr bwMode="auto">
          <a:xfrm>
            <a:off x="2184400" y="21557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5" name="Oval 34"/>
          <p:cNvSpPr>
            <a:spLocks noChangeArrowheads="1"/>
          </p:cNvSpPr>
          <p:nvPr/>
        </p:nvSpPr>
        <p:spPr bwMode="auto">
          <a:xfrm>
            <a:off x="2062163" y="2312889"/>
            <a:ext cx="41275" cy="3968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6" name="Oval 35"/>
          <p:cNvSpPr>
            <a:spLocks noChangeArrowheads="1"/>
          </p:cNvSpPr>
          <p:nvPr/>
        </p:nvSpPr>
        <p:spPr bwMode="auto">
          <a:xfrm>
            <a:off x="2062163" y="217318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7" name="Oval 36"/>
          <p:cNvSpPr>
            <a:spLocks noChangeArrowheads="1"/>
          </p:cNvSpPr>
          <p:nvPr/>
        </p:nvSpPr>
        <p:spPr bwMode="auto">
          <a:xfrm>
            <a:off x="2193925" y="228590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8" name="Oval 37"/>
          <p:cNvSpPr>
            <a:spLocks noChangeArrowheads="1"/>
          </p:cNvSpPr>
          <p:nvPr/>
        </p:nvSpPr>
        <p:spPr bwMode="auto">
          <a:xfrm>
            <a:off x="2346325" y="23033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9" name="Freeform 38"/>
          <p:cNvSpPr>
            <a:spLocks/>
          </p:cNvSpPr>
          <p:nvPr/>
        </p:nvSpPr>
        <p:spPr bwMode="auto">
          <a:xfrm>
            <a:off x="5481638" y="1998564"/>
            <a:ext cx="1631950" cy="1217612"/>
          </a:xfrm>
          <a:custGeom>
            <a:avLst/>
            <a:gdLst>
              <a:gd name="T0" fmla="*/ 0 w 3082"/>
              <a:gd name="T1" fmla="*/ 2273 h 2302"/>
              <a:gd name="T2" fmla="*/ 21 w 3082"/>
              <a:gd name="T3" fmla="*/ 2302 h 2302"/>
              <a:gd name="T4" fmla="*/ 3082 w 3082"/>
              <a:gd name="T5" fmla="*/ 29 h 2302"/>
              <a:gd name="T6" fmla="*/ 3060 w 3082"/>
              <a:gd name="T7" fmla="*/ 0 h 2302"/>
              <a:gd name="T8" fmla="*/ 0 w 3082"/>
              <a:gd name="T9" fmla="*/ 2273 h 23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2"/>
              <a:gd name="T17" fmla="*/ 3082 w 3082"/>
              <a:gd name="T18" fmla="*/ 2302 h 23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2">
                <a:moveTo>
                  <a:pt x="0" y="2273"/>
                </a:moveTo>
                <a:lnTo>
                  <a:pt x="21" y="2302"/>
                </a:lnTo>
                <a:lnTo>
                  <a:pt x="3082" y="29"/>
                </a:lnTo>
                <a:lnTo>
                  <a:pt x="3060" y="0"/>
                </a:lnTo>
                <a:lnTo>
                  <a:pt x="0" y="227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0" name="Rectangle 39"/>
          <p:cNvSpPr>
            <a:spLocks noChangeArrowheads="1"/>
          </p:cNvSpPr>
          <p:nvPr/>
        </p:nvSpPr>
        <p:spPr bwMode="auto">
          <a:xfrm>
            <a:off x="5256213" y="1903314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1" name="Rectangle 40"/>
          <p:cNvSpPr>
            <a:spLocks noChangeArrowheads="1"/>
          </p:cNvSpPr>
          <p:nvPr/>
        </p:nvSpPr>
        <p:spPr bwMode="auto">
          <a:xfrm>
            <a:off x="5264150" y="3376514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2" name="Oval 41"/>
          <p:cNvSpPr>
            <a:spLocks noChangeArrowheads="1"/>
          </p:cNvSpPr>
          <p:nvPr/>
        </p:nvSpPr>
        <p:spPr bwMode="auto">
          <a:xfrm>
            <a:off x="5619750" y="319077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3" name="Oval 42"/>
          <p:cNvSpPr>
            <a:spLocks noChangeArrowheads="1"/>
          </p:cNvSpPr>
          <p:nvPr/>
        </p:nvSpPr>
        <p:spPr bwMode="auto">
          <a:xfrm>
            <a:off x="5568950" y="30320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4" name="Oval 43"/>
          <p:cNvSpPr>
            <a:spLocks noChangeArrowheads="1"/>
          </p:cNvSpPr>
          <p:nvPr/>
        </p:nvSpPr>
        <p:spPr bwMode="auto">
          <a:xfrm>
            <a:off x="5700713" y="2928839"/>
            <a:ext cx="39687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5" name="Oval 44"/>
          <p:cNvSpPr>
            <a:spLocks noChangeArrowheads="1"/>
          </p:cNvSpPr>
          <p:nvPr/>
        </p:nvSpPr>
        <p:spPr bwMode="auto">
          <a:xfrm>
            <a:off x="5730875" y="30780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6" name="Oval 45"/>
          <p:cNvSpPr>
            <a:spLocks noChangeArrowheads="1"/>
          </p:cNvSpPr>
          <p:nvPr/>
        </p:nvSpPr>
        <p:spPr bwMode="auto">
          <a:xfrm>
            <a:off x="5740400" y="283517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7" name="Oval 46"/>
          <p:cNvSpPr>
            <a:spLocks noChangeArrowheads="1"/>
          </p:cNvSpPr>
          <p:nvPr/>
        </p:nvSpPr>
        <p:spPr bwMode="auto">
          <a:xfrm>
            <a:off x="5811838" y="284470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8" name="Oval 47"/>
          <p:cNvSpPr>
            <a:spLocks noChangeArrowheads="1"/>
          </p:cNvSpPr>
          <p:nvPr/>
        </p:nvSpPr>
        <p:spPr bwMode="auto">
          <a:xfrm>
            <a:off x="5730875" y="272405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9" name="Oval 48"/>
          <p:cNvSpPr>
            <a:spLocks noChangeArrowheads="1"/>
          </p:cNvSpPr>
          <p:nvPr/>
        </p:nvSpPr>
        <p:spPr bwMode="auto">
          <a:xfrm>
            <a:off x="5902325" y="272405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0" name="Oval 49"/>
          <p:cNvSpPr>
            <a:spLocks noChangeArrowheads="1"/>
          </p:cNvSpPr>
          <p:nvPr/>
        </p:nvSpPr>
        <p:spPr bwMode="auto">
          <a:xfrm>
            <a:off x="5892800" y="26208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1" name="Oval 50"/>
          <p:cNvSpPr>
            <a:spLocks noChangeArrowheads="1"/>
          </p:cNvSpPr>
          <p:nvPr/>
        </p:nvSpPr>
        <p:spPr bwMode="auto">
          <a:xfrm>
            <a:off x="5902325" y="2593876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2" name="Oval 51"/>
          <p:cNvSpPr>
            <a:spLocks noChangeArrowheads="1"/>
          </p:cNvSpPr>
          <p:nvPr/>
        </p:nvSpPr>
        <p:spPr bwMode="auto">
          <a:xfrm>
            <a:off x="6013450" y="26399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3" name="Oval 52"/>
          <p:cNvSpPr>
            <a:spLocks noChangeArrowheads="1"/>
          </p:cNvSpPr>
          <p:nvPr/>
        </p:nvSpPr>
        <p:spPr bwMode="auto">
          <a:xfrm>
            <a:off x="5811838" y="25192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4" name="Oval 53"/>
          <p:cNvSpPr>
            <a:spLocks noChangeArrowheads="1"/>
          </p:cNvSpPr>
          <p:nvPr/>
        </p:nvSpPr>
        <p:spPr bwMode="auto">
          <a:xfrm>
            <a:off x="5932488" y="25192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5" name="Oval 54"/>
          <p:cNvSpPr>
            <a:spLocks noChangeArrowheads="1"/>
          </p:cNvSpPr>
          <p:nvPr/>
        </p:nvSpPr>
        <p:spPr bwMode="auto">
          <a:xfrm>
            <a:off x="6024563" y="2527201"/>
            <a:ext cx="39687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6" name="Oval 55"/>
          <p:cNvSpPr>
            <a:spLocks noChangeArrowheads="1"/>
          </p:cNvSpPr>
          <p:nvPr/>
        </p:nvSpPr>
        <p:spPr bwMode="auto">
          <a:xfrm>
            <a:off x="5943600" y="240655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7" name="Oval 56"/>
          <p:cNvSpPr>
            <a:spLocks noChangeArrowheads="1"/>
          </p:cNvSpPr>
          <p:nvPr/>
        </p:nvSpPr>
        <p:spPr bwMode="auto">
          <a:xfrm>
            <a:off x="6064250" y="245258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8" name="Oval 57"/>
          <p:cNvSpPr>
            <a:spLocks noChangeArrowheads="1"/>
          </p:cNvSpPr>
          <p:nvPr/>
        </p:nvSpPr>
        <p:spPr bwMode="auto">
          <a:xfrm>
            <a:off x="6094413" y="23224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9" name="Oval 58"/>
          <p:cNvSpPr>
            <a:spLocks noChangeArrowheads="1"/>
          </p:cNvSpPr>
          <p:nvPr/>
        </p:nvSpPr>
        <p:spPr bwMode="auto">
          <a:xfrm>
            <a:off x="6176963" y="23970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0" name="Oval 59"/>
          <p:cNvSpPr>
            <a:spLocks noChangeArrowheads="1"/>
          </p:cNvSpPr>
          <p:nvPr/>
        </p:nvSpPr>
        <p:spPr bwMode="auto">
          <a:xfrm>
            <a:off x="6013450" y="228590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1" name="Oval 60"/>
          <p:cNvSpPr>
            <a:spLocks noChangeArrowheads="1"/>
          </p:cNvSpPr>
          <p:nvPr/>
        </p:nvSpPr>
        <p:spPr bwMode="auto">
          <a:xfrm>
            <a:off x="6186488" y="23224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2" name="Oval 61"/>
          <p:cNvSpPr>
            <a:spLocks noChangeArrowheads="1"/>
          </p:cNvSpPr>
          <p:nvPr/>
        </p:nvSpPr>
        <p:spPr bwMode="auto">
          <a:xfrm>
            <a:off x="6145213" y="224780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3" name="Oval 62"/>
          <p:cNvSpPr>
            <a:spLocks noChangeArrowheads="1"/>
          </p:cNvSpPr>
          <p:nvPr/>
        </p:nvSpPr>
        <p:spPr bwMode="auto">
          <a:xfrm>
            <a:off x="6297613" y="23605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4" name="Oval 63"/>
          <p:cNvSpPr>
            <a:spLocks noChangeArrowheads="1"/>
          </p:cNvSpPr>
          <p:nvPr/>
        </p:nvSpPr>
        <p:spPr bwMode="auto">
          <a:xfrm>
            <a:off x="6267450" y="217318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5" name="Oval 64"/>
          <p:cNvSpPr>
            <a:spLocks noChangeArrowheads="1"/>
          </p:cNvSpPr>
          <p:nvPr/>
        </p:nvSpPr>
        <p:spPr bwMode="auto">
          <a:xfrm>
            <a:off x="6297613" y="22573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6" name="Oval 65"/>
          <p:cNvSpPr>
            <a:spLocks noChangeArrowheads="1"/>
          </p:cNvSpPr>
          <p:nvPr/>
        </p:nvSpPr>
        <p:spPr bwMode="auto">
          <a:xfrm>
            <a:off x="6418263" y="221128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7" name="Oval 66"/>
          <p:cNvSpPr>
            <a:spLocks noChangeArrowheads="1"/>
          </p:cNvSpPr>
          <p:nvPr/>
        </p:nvSpPr>
        <p:spPr bwMode="auto">
          <a:xfrm>
            <a:off x="6388100" y="21446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8" name="Oval 67"/>
          <p:cNvSpPr>
            <a:spLocks noChangeArrowheads="1"/>
          </p:cNvSpPr>
          <p:nvPr/>
        </p:nvSpPr>
        <p:spPr bwMode="auto">
          <a:xfrm>
            <a:off x="6418263" y="2276376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9" name="Oval 68"/>
          <p:cNvSpPr>
            <a:spLocks noChangeArrowheads="1"/>
          </p:cNvSpPr>
          <p:nvPr/>
        </p:nvSpPr>
        <p:spPr bwMode="auto">
          <a:xfrm>
            <a:off x="6510338" y="21636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0" name="Oval 69"/>
          <p:cNvSpPr>
            <a:spLocks noChangeArrowheads="1"/>
          </p:cNvSpPr>
          <p:nvPr/>
        </p:nvSpPr>
        <p:spPr bwMode="auto">
          <a:xfrm>
            <a:off x="6510338" y="223827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1" name="Oval 70"/>
          <p:cNvSpPr>
            <a:spLocks noChangeArrowheads="1"/>
          </p:cNvSpPr>
          <p:nvPr/>
        </p:nvSpPr>
        <p:spPr bwMode="auto">
          <a:xfrm>
            <a:off x="6510338" y="209857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2" name="Oval 71"/>
          <p:cNvSpPr>
            <a:spLocks noChangeArrowheads="1"/>
          </p:cNvSpPr>
          <p:nvPr/>
        </p:nvSpPr>
        <p:spPr bwMode="auto">
          <a:xfrm>
            <a:off x="6621463" y="224780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3" name="Oval 72"/>
          <p:cNvSpPr>
            <a:spLocks noChangeArrowheads="1"/>
          </p:cNvSpPr>
          <p:nvPr/>
        </p:nvSpPr>
        <p:spPr bwMode="auto">
          <a:xfrm>
            <a:off x="6621463" y="21636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4" name="Oval 73"/>
          <p:cNvSpPr>
            <a:spLocks noChangeArrowheads="1"/>
          </p:cNvSpPr>
          <p:nvPr/>
        </p:nvSpPr>
        <p:spPr bwMode="auto">
          <a:xfrm>
            <a:off x="6702425" y="209857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5" name="Oval 74"/>
          <p:cNvSpPr>
            <a:spLocks noChangeArrowheads="1"/>
          </p:cNvSpPr>
          <p:nvPr/>
        </p:nvSpPr>
        <p:spPr bwMode="auto">
          <a:xfrm>
            <a:off x="6702425" y="22192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6" name="Oval 75"/>
          <p:cNvSpPr>
            <a:spLocks noChangeArrowheads="1"/>
          </p:cNvSpPr>
          <p:nvPr/>
        </p:nvSpPr>
        <p:spPr bwMode="auto">
          <a:xfrm>
            <a:off x="6792913" y="20811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7" name="Oval 76"/>
          <p:cNvSpPr>
            <a:spLocks noChangeArrowheads="1"/>
          </p:cNvSpPr>
          <p:nvPr/>
        </p:nvSpPr>
        <p:spPr bwMode="auto">
          <a:xfrm>
            <a:off x="6873875" y="22017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8" name="Oval 77"/>
          <p:cNvSpPr>
            <a:spLocks noChangeArrowheads="1"/>
          </p:cNvSpPr>
          <p:nvPr/>
        </p:nvSpPr>
        <p:spPr bwMode="auto">
          <a:xfrm>
            <a:off x="6905625" y="2098576"/>
            <a:ext cx="39688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9" name="Oval 78"/>
          <p:cNvSpPr>
            <a:spLocks noChangeArrowheads="1"/>
          </p:cNvSpPr>
          <p:nvPr/>
        </p:nvSpPr>
        <p:spPr bwMode="auto">
          <a:xfrm>
            <a:off x="6783388" y="213667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0" name="Oval 79"/>
          <p:cNvSpPr>
            <a:spLocks noChangeArrowheads="1"/>
          </p:cNvSpPr>
          <p:nvPr/>
        </p:nvSpPr>
        <p:spPr bwMode="auto">
          <a:xfrm>
            <a:off x="6954838" y="217318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1" name="Oval 80"/>
          <p:cNvSpPr>
            <a:spLocks noChangeArrowheads="1"/>
          </p:cNvSpPr>
          <p:nvPr/>
        </p:nvSpPr>
        <p:spPr bwMode="auto">
          <a:xfrm>
            <a:off x="6905625" y="2004914"/>
            <a:ext cx="39688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2" name="Oval 81"/>
          <p:cNvSpPr>
            <a:spLocks noChangeArrowheads="1"/>
          </p:cNvSpPr>
          <p:nvPr/>
        </p:nvSpPr>
        <p:spPr bwMode="auto">
          <a:xfrm>
            <a:off x="6186488" y="25002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3" name="Oval 82"/>
          <p:cNvSpPr>
            <a:spLocks noChangeArrowheads="1"/>
          </p:cNvSpPr>
          <p:nvPr/>
        </p:nvSpPr>
        <p:spPr bwMode="auto">
          <a:xfrm>
            <a:off x="7026275" y="209857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4" name="Oval 83"/>
          <p:cNvSpPr>
            <a:spLocks noChangeArrowheads="1"/>
          </p:cNvSpPr>
          <p:nvPr/>
        </p:nvSpPr>
        <p:spPr bwMode="auto">
          <a:xfrm>
            <a:off x="7107238" y="21827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5" name="Oval 84"/>
          <p:cNvSpPr>
            <a:spLocks noChangeArrowheads="1"/>
          </p:cNvSpPr>
          <p:nvPr/>
        </p:nvSpPr>
        <p:spPr bwMode="auto">
          <a:xfrm>
            <a:off x="5659438" y="288280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6" name="Rectangle 85"/>
          <p:cNvSpPr>
            <a:spLocks noChangeArrowheads="1"/>
          </p:cNvSpPr>
          <p:nvPr/>
        </p:nvSpPr>
        <p:spPr bwMode="auto">
          <a:xfrm>
            <a:off x="609600" y="3965476"/>
            <a:ext cx="8001000" cy="36195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Problém velikosti </a:t>
            </a:r>
            <a:r>
              <a:rPr lang="cs-CZ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výběru</a:t>
            </a:r>
            <a:endParaRPr lang="cs-CZ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7" name="Text Box 86"/>
          <p:cNvSpPr txBox="1">
            <a:spLocks noChangeArrowheads="1"/>
          </p:cNvSpPr>
          <p:nvPr/>
        </p:nvSpPr>
        <p:spPr bwMode="auto">
          <a:xfrm>
            <a:off x="304800" y="4543326"/>
            <a:ext cx="15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297048" name="Text Box 87"/>
          <p:cNvSpPr txBox="1">
            <a:spLocks noChangeArrowheads="1"/>
          </p:cNvSpPr>
          <p:nvPr/>
        </p:nvSpPr>
        <p:spPr bwMode="auto">
          <a:xfrm>
            <a:off x="2598738" y="6240364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7049" name="Text Box 88"/>
          <p:cNvSpPr txBox="1">
            <a:spLocks noChangeArrowheads="1"/>
          </p:cNvSpPr>
          <p:nvPr/>
        </p:nvSpPr>
        <p:spPr bwMode="auto">
          <a:xfrm>
            <a:off x="4953000" y="4586189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297050" name="Text Box 89"/>
          <p:cNvSpPr txBox="1">
            <a:spLocks noChangeArrowheads="1"/>
          </p:cNvSpPr>
          <p:nvPr/>
        </p:nvSpPr>
        <p:spPr bwMode="auto">
          <a:xfrm>
            <a:off x="7315200" y="6224489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7051" name="Rectangle 90"/>
          <p:cNvSpPr>
            <a:spLocks noChangeArrowheads="1"/>
          </p:cNvSpPr>
          <p:nvPr/>
        </p:nvSpPr>
        <p:spPr bwMode="auto">
          <a:xfrm>
            <a:off x="2674938" y="5372001"/>
            <a:ext cx="1438275" cy="533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0,891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 </a:t>
            </a:r>
            <a:r>
              <a:rPr lang="cs-CZ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0,214)</a:t>
            </a:r>
          </a:p>
        </p:txBody>
      </p:sp>
      <p:sp>
        <p:nvSpPr>
          <p:cNvPr id="297052" name="Rectangle 91"/>
          <p:cNvSpPr>
            <a:spLocks noChangeArrowheads="1"/>
          </p:cNvSpPr>
          <p:nvPr/>
        </p:nvSpPr>
        <p:spPr bwMode="auto">
          <a:xfrm>
            <a:off x="7143750" y="4457601"/>
            <a:ext cx="1438275" cy="55245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0,212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 </a:t>
            </a:r>
            <a:r>
              <a:rPr lang="cs-CZ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0,008)</a:t>
            </a:r>
          </a:p>
        </p:txBody>
      </p:sp>
      <p:sp>
        <p:nvSpPr>
          <p:cNvPr id="297053" name="Freeform 92"/>
          <p:cNvSpPr>
            <a:spLocks/>
          </p:cNvSpPr>
          <p:nvPr/>
        </p:nvSpPr>
        <p:spPr bwMode="auto">
          <a:xfrm>
            <a:off x="825500" y="4814789"/>
            <a:ext cx="1630363" cy="1219200"/>
          </a:xfrm>
          <a:custGeom>
            <a:avLst/>
            <a:gdLst>
              <a:gd name="T0" fmla="*/ 0 w 3082"/>
              <a:gd name="T1" fmla="*/ 2273 h 2302"/>
              <a:gd name="T2" fmla="*/ 22 w 3082"/>
              <a:gd name="T3" fmla="*/ 2302 h 2302"/>
              <a:gd name="T4" fmla="*/ 3082 w 3082"/>
              <a:gd name="T5" fmla="*/ 29 h 2302"/>
              <a:gd name="T6" fmla="*/ 3061 w 3082"/>
              <a:gd name="T7" fmla="*/ 0 h 2302"/>
              <a:gd name="T8" fmla="*/ 0 w 3082"/>
              <a:gd name="T9" fmla="*/ 2273 h 23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2"/>
              <a:gd name="T17" fmla="*/ 3082 w 3082"/>
              <a:gd name="T18" fmla="*/ 2302 h 23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2">
                <a:moveTo>
                  <a:pt x="0" y="2273"/>
                </a:moveTo>
                <a:lnTo>
                  <a:pt x="22" y="2302"/>
                </a:lnTo>
                <a:lnTo>
                  <a:pt x="3082" y="29"/>
                </a:lnTo>
                <a:lnTo>
                  <a:pt x="3061" y="0"/>
                </a:lnTo>
                <a:lnTo>
                  <a:pt x="0" y="227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4" name="Rectangle 93"/>
          <p:cNvSpPr>
            <a:spLocks noChangeArrowheads="1"/>
          </p:cNvSpPr>
          <p:nvPr/>
        </p:nvSpPr>
        <p:spPr bwMode="auto">
          <a:xfrm>
            <a:off x="609600" y="4719539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5" name="Rectangle 94"/>
          <p:cNvSpPr>
            <a:spLocks noChangeArrowheads="1"/>
          </p:cNvSpPr>
          <p:nvPr/>
        </p:nvSpPr>
        <p:spPr bwMode="auto">
          <a:xfrm>
            <a:off x="617538" y="6184801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6" name="Oval 95"/>
          <p:cNvSpPr>
            <a:spLocks noChangeArrowheads="1"/>
          </p:cNvSpPr>
          <p:nvPr/>
        </p:nvSpPr>
        <p:spPr bwMode="auto">
          <a:xfrm>
            <a:off x="982663" y="59609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7" name="Oval 96"/>
          <p:cNvSpPr>
            <a:spLocks noChangeArrowheads="1"/>
          </p:cNvSpPr>
          <p:nvPr/>
        </p:nvSpPr>
        <p:spPr bwMode="auto">
          <a:xfrm>
            <a:off x="992188" y="58022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8" name="Oval 97"/>
          <p:cNvSpPr>
            <a:spLocks noChangeArrowheads="1"/>
          </p:cNvSpPr>
          <p:nvPr/>
        </p:nvSpPr>
        <p:spPr bwMode="auto">
          <a:xfrm>
            <a:off x="1235075" y="577363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9" name="Oval 98"/>
          <p:cNvSpPr>
            <a:spLocks noChangeArrowheads="1"/>
          </p:cNvSpPr>
          <p:nvPr/>
        </p:nvSpPr>
        <p:spPr bwMode="auto">
          <a:xfrm>
            <a:off x="1447800" y="55037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0" name="Oval 99"/>
          <p:cNvSpPr>
            <a:spLocks noChangeArrowheads="1"/>
          </p:cNvSpPr>
          <p:nvPr/>
        </p:nvSpPr>
        <p:spPr bwMode="auto">
          <a:xfrm>
            <a:off x="1649413" y="5316439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1" name="Oval 100"/>
          <p:cNvSpPr>
            <a:spLocks noChangeArrowheads="1"/>
          </p:cNvSpPr>
          <p:nvPr/>
        </p:nvSpPr>
        <p:spPr bwMode="auto">
          <a:xfrm>
            <a:off x="1873250" y="5298976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2" name="Oval 101"/>
          <p:cNvSpPr>
            <a:spLocks noChangeArrowheads="1"/>
          </p:cNvSpPr>
          <p:nvPr/>
        </p:nvSpPr>
        <p:spPr bwMode="auto">
          <a:xfrm>
            <a:off x="2155825" y="4981476"/>
            <a:ext cx="42863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3" name="Oval 102"/>
          <p:cNvSpPr>
            <a:spLocks noChangeArrowheads="1"/>
          </p:cNvSpPr>
          <p:nvPr/>
        </p:nvSpPr>
        <p:spPr bwMode="auto">
          <a:xfrm>
            <a:off x="2398713" y="49259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4" name="Rectangle 103"/>
          <p:cNvSpPr>
            <a:spLocks noChangeArrowheads="1"/>
          </p:cNvSpPr>
          <p:nvPr/>
        </p:nvSpPr>
        <p:spPr bwMode="auto">
          <a:xfrm>
            <a:off x="5281613" y="4692551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5" name="Rectangle 104"/>
          <p:cNvSpPr>
            <a:spLocks noChangeArrowheads="1"/>
          </p:cNvSpPr>
          <p:nvPr/>
        </p:nvSpPr>
        <p:spPr bwMode="auto">
          <a:xfrm>
            <a:off x="5289550" y="6157814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6" name="Freeform 105"/>
          <p:cNvSpPr>
            <a:spLocks/>
          </p:cNvSpPr>
          <p:nvPr/>
        </p:nvSpPr>
        <p:spPr bwMode="auto">
          <a:xfrm>
            <a:off x="5683250" y="5486301"/>
            <a:ext cx="1795463" cy="400050"/>
          </a:xfrm>
          <a:custGeom>
            <a:avLst/>
            <a:gdLst>
              <a:gd name="T0" fmla="*/ 0 w 3394"/>
              <a:gd name="T1" fmla="*/ 723 h 758"/>
              <a:gd name="T2" fmla="*/ 8 w 3394"/>
              <a:gd name="T3" fmla="*/ 758 h 758"/>
              <a:gd name="T4" fmla="*/ 3394 w 3394"/>
              <a:gd name="T5" fmla="*/ 35 h 758"/>
              <a:gd name="T6" fmla="*/ 3386 w 3394"/>
              <a:gd name="T7" fmla="*/ 0 h 758"/>
              <a:gd name="T8" fmla="*/ 0 w 3394"/>
              <a:gd name="T9" fmla="*/ 723 h 7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94"/>
              <a:gd name="T16" fmla="*/ 0 h 758"/>
              <a:gd name="T17" fmla="*/ 3394 w 3394"/>
              <a:gd name="T18" fmla="*/ 758 h 7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94" h="758">
                <a:moveTo>
                  <a:pt x="0" y="723"/>
                </a:moveTo>
                <a:lnTo>
                  <a:pt x="8" y="758"/>
                </a:lnTo>
                <a:lnTo>
                  <a:pt x="3394" y="35"/>
                </a:lnTo>
                <a:lnTo>
                  <a:pt x="3386" y="0"/>
                </a:lnTo>
                <a:lnTo>
                  <a:pt x="0" y="72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7" name="Oval 106"/>
          <p:cNvSpPr>
            <a:spLocks noChangeArrowheads="1"/>
          </p:cNvSpPr>
          <p:nvPr/>
        </p:nvSpPr>
        <p:spPr bwMode="auto">
          <a:xfrm>
            <a:off x="6221413" y="55418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8" name="Oval 107"/>
          <p:cNvSpPr>
            <a:spLocks noChangeArrowheads="1"/>
          </p:cNvSpPr>
          <p:nvPr/>
        </p:nvSpPr>
        <p:spPr bwMode="auto">
          <a:xfrm>
            <a:off x="5805488" y="5645051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9" name="Oval 108"/>
          <p:cNvSpPr>
            <a:spLocks noChangeArrowheads="1"/>
          </p:cNvSpPr>
          <p:nvPr/>
        </p:nvSpPr>
        <p:spPr bwMode="auto">
          <a:xfrm>
            <a:off x="6119813" y="600858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0" name="Oval 109"/>
          <p:cNvSpPr>
            <a:spLocks noChangeArrowheads="1"/>
          </p:cNvSpPr>
          <p:nvPr/>
        </p:nvSpPr>
        <p:spPr bwMode="auto">
          <a:xfrm>
            <a:off x="6018213" y="5905401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1" name="Oval 110"/>
          <p:cNvSpPr>
            <a:spLocks noChangeArrowheads="1"/>
          </p:cNvSpPr>
          <p:nvPr/>
        </p:nvSpPr>
        <p:spPr bwMode="auto">
          <a:xfrm>
            <a:off x="6484938" y="56355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2" name="Oval 111"/>
          <p:cNvSpPr>
            <a:spLocks noChangeArrowheads="1"/>
          </p:cNvSpPr>
          <p:nvPr/>
        </p:nvSpPr>
        <p:spPr bwMode="auto">
          <a:xfrm>
            <a:off x="6443663" y="586888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3" name="Oval 112"/>
          <p:cNvSpPr>
            <a:spLocks noChangeArrowheads="1"/>
          </p:cNvSpPr>
          <p:nvPr/>
        </p:nvSpPr>
        <p:spPr bwMode="auto">
          <a:xfrm>
            <a:off x="6818313" y="57371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4" name="Oval 113"/>
          <p:cNvSpPr>
            <a:spLocks noChangeArrowheads="1"/>
          </p:cNvSpPr>
          <p:nvPr/>
        </p:nvSpPr>
        <p:spPr bwMode="auto">
          <a:xfrm>
            <a:off x="5573713" y="586888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5" name="Oval 114"/>
          <p:cNvSpPr>
            <a:spLocks noChangeArrowheads="1"/>
          </p:cNvSpPr>
          <p:nvPr/>
        </p:nvSpPr>
        <p:spPr bwMode="auto">
          <a:xfrm>
            <a:off x="5715000" y="597048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6" name="Oval 115"/>
          <p:cNvSpPr>
            <a:spLocks noChangeArrowheads="1"/>
          </p:cNvSpPr>
          <p:nvPr/>
        </p:nvSpPr>
        <p:spPr bwMode="auto">
          <a:xfrm>
            <a:off x="5957888" y="59609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7" name="Oval 116"/>
          <p:cNvSpPr>
            <a:spLocks noChangeArrowheads="1"/>
          </p:cNvSpPr>
          <p:nvPr/>
        </p:nvSpPr>
        <p:spPr bwMode="auto">
          <a:xfrm>
            <a:off x="5837238" y="576570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8" name="Oval 117"/>
          <p:cNvSpPr>
            <a:spLocks noChangeArrowheads="1"/>
          </p:cNvSpPr>
          <p:nvPr/>
        </p:nvSpPr>
        <p:spPr bwMode="auto">
          <a:xfrm>
            <a:off x="5999163" y="572760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9" name="Oval 118"/>
          <p:cNvSpPr>
            <a:spLocks noChangeArrowheads="1"/>
          </p:cNvSpPr>
          <p:nvPr/>
        </p:nvSpPr>
        <p:spPr bwMode="auto">
          <a:xfrm>
            <a:off x="6140450" y="565298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0" name="Oval 119"/>
          <p:cNvSpPr>
            <a:spLocks noChangeArrowheads="1"/>
          </p:cNvSpPr>
          <p:nvPr/>
        </p:nvSpPr>
        <p:spPr bwMode="auto">
          <a:xfrm>
            <a:off x="5927725" y="569108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1" name="Oval 120"/>
          <p:cNvSpPr>
            <a:spLocks noChangeArrowheads="1"/>
          </p:cNvSpPr>
          <p:nvPr/>
        </p:nvSpPr>
        <p:spPr bwMode="auto">
          <a:xfrm>
            <a:off x="6119813" y="593397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2" name="Oval 121"/>
          <p:cNvSpPr>
            <a:spLocks noChangeArrowheads="1"/>
          </p:cNvSpPr>
          <p:nvPr/>
        </p:nvSpPr>
        <p:spPr bwMode="auto">
          <a:xfrm>
            <a:off x="6202363" y="57371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3" name="Oval 122"/>
          <p:cNvSpPr>
            <a:spLocks noChangeArrowheads="1"/>
          </p:cNvSpPr>
          <p:nvPr/>
        </p:nvSpPr>
        <p:spPr bwMode="auto">
          <a:xfrm>
            <a:off x="6323013" y="562600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4" name="Oval 123"/>
          <p:cNvSpPr>
            <a:spLocks noChangeArrowheads="1"/>
          </p:cNvSpPr>
          <p:nvPr/>
        </p:nvSpPr>
        <p:spPr bwMode="auto">
          <a:xfrm>
            <a:off x="6281738" y="57752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5" name="Oval 124"/>
          <p:cNvSpPr>
            <a:spLocks noChangeArrowheads="1"/>
          </p:cNvSpPr>
          <p:nvPr/>
        </p:nvSpPr>
        <p:spPr bwMode="auto">
          <a:xfrm>
            <a:off x="6373813" y="55974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6" name="Oval 125"/>
          <p:cNvSpPr>
            <a:spLocks noChangeArrowheads="1"/>
          </p:cNvSpPr>
          <p:nvPr/>
        </p:nvSpPr>
        <p:spPr bwMode="auto">
          <a:xfrm>
            <a:off x="6535738" y="55037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7" name="Oval 126"/>
          <p:cNvSpPr>
            <a:spLocks noChangeArrowheads="1"/>
          </p:cNvSpPr>
          <p:nvPr/>
        </p:nvSpPr>
        <p:spPr bwMode="auto">
          <a:xfrm>
            <a:off x="6910388" y="56625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8" name="Oval 127"/>
          <p:cNvSpPr>
            <a:spLocks noChangeArrowheads="1"/>
          </p:cNvSpPr>
          <p:nvPr/>
        </p:nvSpPr>
        <p:spPr bwMode="auto">
          <a:xfrm>
            <a:off x="6748463" y="55418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9" name="Oval 128"/>
          <p:cNvSpPr>
            <a:spLocks noChangeArrowheads="1"/>
          </p:cNvSpPr>
          <p:nvPr/>
        </p:nvSpPr>
        <p:spPr bwMode="auto">
          <a:xfrm>
            <a:off x="6778625" y="57006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0" name="Oval 129"/>
          <p:cNvSpPr>
            <a:spLocks noChangeArrowheads="1"/>
          </p:cNvSpPr>
          <p:nvPr/>
        </p:nvSpPr>
        <p:spPr bwMode="auto">
          <a:xfrm>
            <a:off x="6686550" y="575617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1" name="Oval 130"/>
          <p:cNvSpPr>
            <a:spLocks noChangeArrowheads="1"/>
          </p:cNvSpPr>
          <p:nvPr/>
        </p:nvSpPr>
        <p:spPr bwMode="auto">
          <a:xfrm>
            <a:off x="6616700" y="55974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2" name="Oval 131"/>
          <p:cNvSpPr>
            <a:spLocks noChangeArrowheads="1"/>
          </p:cNvSpPr>
          <p:nvPr/>
        </p:nvSpPr>
        <p:spPr bwMode="auto">
          <a:xfrm>
            <a:off x="6665913" y="5737126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3" name="Oval 132"/>
          <p:cNvSpPr>
            <a:spLocks noChangeArrowheads="1"/>
          </p:cNvSpPr>
          <p:nvPr/>
        </p:nvSpPr>
        <p:spPr bwMode="auto">
          <a:xfrm>
            <a:off x="6373813" y="583078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4" name="Oval 133"/>
          <p:cNvSpPr>
            <a:spLocks noChangeArrowheads="1"/>
          </p:cNvSpPr>
          <p:nvPr/>
        </p:nvSpPr>
        <p:spPr bwMode="auto">
          <a:xfrm>
            <a:off x="6565900" y="58212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5" name="Oval 134"/>
          <p:cNvSpPr>
            <a:spLocks noChangeArrowheads="1"/>
          </p:cNvSpPr>
          <p:nvPr/>
        </p:nvSpPr>
        <p:spPr bwMode="auto">
          <a:xfrm>
            <a:off x="6242050" y="584983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6" name="Oval 135"/>
          <p:cNvSpPr>
            <a:spLocks noChangeArrowheads="1"/>
          </p:cNvSpPr>
          <p:nvPr/>
        </p:nvSpPr>
        <p:spPr bwMode="auto">
          <a:xfrm>
            <a:off x="6889750" y="55037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7" name="Oval 136"/>
          <p:cNvSpPr>
            <a:spLocks noChangeArrowheads="1"/>
          </p:cNvSpPr>
          <p:nvPr/>
        </p:nvSpPr>
        <p:spPr bwMode="auto">
          <a:xfrm>
            <a:off x="6970713" y="57752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8" name="Oval 137"/>
          <p:cNvSpPr>
            <a:spLocks noChangeArrowheads="1"/>
          </p:cNvSpPr>
          <p:nvPr/>
        </p:nvSpPr>
        <p:spPr bwMode="auto">
          <a:xfrm>
            <a:off x="7051675" y="55037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9" name="Oval 138"/>
          <p:cNvSpPr>
            <a:spLocks noChangeArrowheads="1"/>
          </p:cNvSpPr>
          <p:nvPr/>
        </p:nvSpPr>
        <p:spPr bwMode="auto">
          <a:xfrm>
            <a:off x="7102475" y="56625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0" name="Oval 139"/>
          <p:cNvSpPr>
            <a:spLocks noChangeArrowheads="1"/>
          </p:cNvSpPr>
          <p:nvPr/>
        </p:nvSpPr>
        <p:spPr bwMode="auto">
          <a:xfrm>
            <a:off x="6850063" y="53831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1" name="Oval 140"/>
          <p:cNvSpPr>
            <a:spLocks noChangeArrowheads="1"/>
          </p:cNvSpPr>
          <p:nvPr/>
        </p:nvSpPr>
        <p:spPr bwMode="auto">
          <a:xfrm>
            <a:off x="7061200" y="56625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2" name="Oval 141"/>
          <p:cNvSpPr>
            <a:spLocks noChangeArrowheads="1"/>
          </p:cNvSpPr>
          <p:nvPr/>
        </p:nvSpPr>
        <p:spPr bwMode="auto">
          <a:xfrm>
            <a:off x="7091363" y="539263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3" name="Oval 142"/>
          <p:cNvSpPr>
            <a:spLocks noChangeArrowheads="1"/>
          </p:cNvSpPr>
          <p:nvPr/>
        </p:nvSpPr>
        <p:spPr bwMode="auto">
          <a:xfrm>
            <a:off x="6565900" y="590540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4" name="Oval 143"/>
          <p:cNvSpPr>
            <a:spLocks noChangeArrowheads="1"/>
          </p:cNvSpPr>
          <p:nvPr/>
        </p:nvSpPr>
        <p:spPr bwMode="auto">
          <a:xfrm>
            <a:off x="7021513" y="567203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5" name="Oval 144"/>
          <p:cNvSpPr>
            <a:spLocks noChangeArrowheads="1"/>
          </p:cNvSpPr>
          <p:nvPr/>
        </p:nvSpPr>
        <p:spPr bwMode="auto">
          <a:xfrm>
            <a:off x="7061200" y="541168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6" name="Oval 145"/>
          <p:cNvSpPr>
            <a:spLocks noChangeArrowheads="1"/>
          </p:cNvSpPr>
          <p:nvPr/>
        </p:nvSpPr>
        <p:spPr bwMode="auto">
          <a:xfrm>
            <a:off x="7213600" y="55974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7" name="Oval 146"/>
          <p:cNvSpPr>
            <a:spLocks noChangeArrowheads="1"/>
          </p:cNvSpPr>
          <p:nvPr/>
        </p:nvSpPr>
        <p:spPr bwMode="auto">
          <a:xfrm>
            <a:off x="7213600" y="5430739"/>
            <a:ext cx="41275" cy="365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8" name="Oval 147"/>
          <p:cNvSpPr>
            <a:spLocks noChangeArrowheads="1"/>
          </p:cNvSpPr>
          <p:nvPr/>
        </p:nvSpPr>
        <p:spPr bwMode="auto">
          <a:xfrm>
            <a:off x="7315200" y="55228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9" name="Oval 148"/>
          <p:cNvSpPr>
            <a:spLocks noChangeArrowheads="1"/>
          </p:cNvSpPr>
          <p:nvPr/>
        </p:nvSpPr>
        <p:spPr bwMode="auto">
          <a:xfrm>
            <a:off x="7315200" y="529897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10" name="Oval 149"/>
          <p:cNvSpPr>
            <a:spLocks noChangeArrowheads="1"/>
          </p:cNvSpPr>
          <p:nvPr/>
        </p:nvSpPr>
        <p:spPr bwMode="auto">
          <a:xfrm>
            <a:off x="7334250" y="56355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11" name="Oval 150"/>
          <p:cNvSpPr>
            <a:spLocks noChangeArrowheads="1"/>
          </p:cNvSpPr>
          <p:nvPr/>
        </p:nvSpPr>
        <p:spPr bwMode="auto">
          <a:xfrm>
            <a:off x="6727825" y="55609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12" name="Oval 151"/>
          <p:cNvSpPr>
            <a:spLocks noChangeArrowheads="1"/>
          </p:cNvSpPr>
          <p:nvPr/>
        </p:nvSpPr>
        <p:spPr bwMode="auto">
          <a:xfrm>
            <a:off x="5837238" y="59149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13" name="Oval 152"/>
          <p:cNvSpPr>
            <a:spLocks noChangeArrowheads="1"/>
          </p:cNvSpPr>
          <p:nvPr/>
        </p:nvSpPr>
        <p:spPr bwMode="auto">
          <a:xfrm>
            <a:off x="6686550" y="543867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14" name="Oval 153"/>
          <p:cNvSpPr>
            <a:spLocks noChangeArrowheads="1"/>
          </p:cNvSpPr>
          <p:nvPr/>
        </p:nvSpPr>
        <p:spPr bwMode="auto">
          <a:xfrm>
            <a:off x="7192963" y="58212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547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</a:p>
        </p:txBody>
      </p:sp>
      <p:sp>
        <p:nvSpPr>
          <p:cNvPr id="15872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dirty="0" smtClean="0"/>
              <a:t>Současná statistická analýza se neobejde bez zpracování dat pomocí statistických software. Předpokladem úspěchu je správné uložení dat ve formě „databázové“ tabulky umožňující jejich zpracování v libovolné aplikaci.</a:t>
            </a:r>
          </a:p>
          <a:p>
            <a:endParaRPr lang="cs-CZ" dirty="0" smtClean="0"/>
          </a:p>
          <a:p>
            <a:r>
              <a:rPr lang="cs-CZ" dirty="0" smtClean="0"/>
              <a:t>Neméně důležité je věnovat pozornost čištění dat předcházející vlastní analýze. Každá chyba, která vznikne nebo není nalezena ve fázi přípravy dat se promítne do všech dalších kroků a může zapříčinit neplatnost výsledků a nutnost opakování analýzy.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912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7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052736"/>
            <a:ext cx="8382000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9748" name="Text Box 4"/>
          <p:cNvSpPr txBox="1">
            <a:spLocks noChangeArrowheads="1"/>
          </p:cNvSpPr>
          <p:nvPr/>
        </p:nvSpPr>
        <p:spPr bwMode="auto">
          <a:xfrm>
            <a:off x="762000" y="762000"/>
            <a:ext cx="2057400" cy="33655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Parametry (znaky)</a:t>
            </a:r>
          </a:p>
        </p:txBody>
      </p:sp>
      <p:sp>
        <p:nvSpPr>
          <p:cNvPr id="233477" name="Line 5"/>
          <p:cNvSpPr>
            <a:spLocks noChangeShapeType="1"/>
          </p:cNvSpPr>
          <p:nvPr/>
        </p:nvSpPr>
        <p:spPr bwMode="auto">
          <a:xfrm>
            <a:off x="6553200" y="762000"/>
            <a:ext cx="609600" cy="152400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3478" name="AutoShape 6"/>
          <p:cNvSpPr>
            <a:spLocks noChangeArrowheads="1"/>
          </p:cNvSpPr>
          <p:nvPr/>
        </p:nvSpPr>
        <p:spPr bwMode="auto">
          <a:xfrm>
            <a:off x="3200400" y="806450"/>
            <a:ext cx="2209800" cy="304800"/>
          </a:xfrm>
          <a:prstGeom prst="rightArrow">
            <a:avLst>
              <a:gd name="adj1" fmla="val 50000"/>
              <a:gd name="adj2" fmla="val 181250"/>
            </a:avLst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9751" name="Text Box 7"/>
          <p:cNvSpPr txBox="1">
            <a:spLocks noChangeArrowheads="1"/>
          </p:cNvSpPr>
          <p:nvPr/>
        </p:nvSpPr>
        <p:spPr bwMode="auto">
          <a:xfrm rot="10800000">
            <a:off x="151268" y="1295400"/>
            <a:ext cx="430887" cy="2276476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Základní jednotka dat</a:t>
            </a:r>
            <a:endParaRPr lang="cs-CZ" sz="1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3480" name="AutoShape 8"/>
          <p:cNvSpPr>
            <a:spLocks noChangeArrowheads="1"/>
          </p:cNvSpPr>
          <p:nvPr/>
        </p:nvSpPr>
        <p:spPr bwMode="auto">
          <a:xfrm rot="5428150">
            <a:off x="-739775" y="4813695"/>
            <a:ext cx="2209800" cy="304800"/>
          </a:xfrm>
          <a:prstGeom prst="rightArrow">
            <a:avLst>
              <a:gd name="adj1" fmla="val 50000"/>
              <a:gd name="adj2" fmla="val 181250"/>
            </a:avLst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9753" name="Rectangle 9"/>
          <p:cNvSpPr>
            <a:spLocks/>
          </p:cNvSpPr>
          <p:nvPr/>
        </p:nvSpPr>
        <p:spPr bwMode="auto">
          <a:xfrm>
            <a:off x="301625" y="-26988"/>
            <a:ext cx="8534400" cy="75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3300" b="1" dirty="0">
                <a:solidFill>
                  <a:srgbClr val="7B9899"/>
                </a:solidFill>
                <a:cs typeface="Arial" pitchFamily="34" charset="0"/>
              </a:rPr>
              <a:t>DATA – ukázka uspořádání datového souboru</a:t>
            </a:r>
          </a:p>
        </p:txBody>
      </p:sp>
      <p:sp>
        <p:nvSpPr>
          <p:cNvPr id="1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119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/>
              <a:t>Typy proměnných</a:t>
            </a:r>
          </a:p>
        </p:txBody>
      </p:sp>
      <p:sp>
        <p:nvSpPr>
          <p:cNvPr id="2662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628794"/>
            <a:ext cx="8534400" cy="4598988"/>
          </a:xfrm>
        </p:spPr>
        <p:txBody>
          <a:bodyPr/>
          <a:lstStyle/>
          <a:p>
            <a:pPr marL="341313" indent="-341313">
              <a:buFont typeface="Wingdings 2" pitchFamily="18" charset="2"/>
              <a:buNone/>
            </a:pPr>
            <a:r>
              <a:rPr lang="cs-CZ" altLang="cs-CZ" sz="2400" b="1" u="sng" dirty="0" smtClean="0"/>
              <a:t>Kvalitativní (kategoriální) proměnná</a:t>
            </a:r>
          </a:p>
          <a:p>
            <a:pPr marL="341313" indent="-341313"/>
            <a:r>
              <a:rPr lang="cs-CZ" altLang="cs-CZ" sz="2400" dirty="0" smtClean="0"/>
              <a:t>lze ji řadit do kategorií, ale nelze ji kvantifikovat</a:t>
            </a:r>
          </a:p>
          <a:p>
            <a:pPr marL="341313" indent="-341313">
              <a:buNone/>
            </a:pPr>
            <a:r>
              <a:rPr lang="cs-CZ" altLang="cs-CZ" sz="2400" dirty="0" smtClean="0"/>
              <a:t>	</a:t>
            </a:r>
            <a:r>
              <a:rPr lang="cs-CZ" altLang="cs-CZ" sz="2400" i="1" dirty="0" smtClean="0">
                <a:solidFill>
                  <a:srgbClr val="0070C0"/>
                </a:solidFill>
              </a:rPr>
              <a:t>Příklad: </a:t>
            </a:r>
            <a:r>
              <a:rPr lang="cs-CZ" altLang="cs-CZ" sz="2400" i="1" dirty="0" smtClean="0">
                <a:solidFill>
                  <a:srgbClr val="FF0000"/>
                </a:solidFill>
              </a:rPr>
              <a:t>??</a:t>
            </a:r>
          </a:p>
          <a:p>
            <a:pPr marL="341313" indent="-341313"/>
            <a:endParaRPr lang="cs-CZ" altLang="cs-CZ" sz="2400" dirty="0" smtClean="0"/>
          </a:p>
          <a:p>
            <a:pPr marL="341313" indent="-341313">
              <a:buFont typeface="Wingdings 2" pitchFamily="18" charset="2"/>
              <a:buNone/>
            </a:pPr>
            <a:r>
              <a:rPr lang="cs-CZ" altLang="cs-CZ" sz="2400" b="1" u="sng" dirty="0" smtClean="0"/>
              <a:t>Kvantitativní (numerická) proměnná</a:t>
            </a:r>
          </a:p>
          <a:p>
            <a:pPr marL="341313" indent="-341313"/>
            <a:r>
              <a:rPr lang="cs-CZ" altLang="cs-CZ" sz="2400" dirty="0" smtClean="0"/>
              <a:t>můžeme ji přiřadit číselnou hodnotu</a:t>
            </a:r>
          </a:p>
          <a:p>
            <a:pPr marL="341313" indent="-341313">
              <a:buNone/>
            </a:pPr>
            <a:r>
              <a:rPr lang="cs-CZ" altLang="cs-CZ" sz="2400" dirty="0" smtClean="0"/>
              <a:t>	</a:t>
            </a:r>
            <a:r>
              <a:rPr lang="cs-CZ" altLang="cs-CZ" sz="2400" i="1" dirty="0" smtClean="0">
                <a:solidFill>
                  <a:srgbClr val="0070C0"/>
                </a:solidFill>
              </a:rPr>
              <a:t> Příklad: </a:t>
            </a:r>
            <a:r>
              <a:rPr lang="cs-CZ" altLang="cs-CZ" sz="2400" i="1" dirty="0" smtClean="0">
                <a:solidFill>
                  <a:srgbClr val="FF0000"/>
                </a:solidFill>
              </a:rPr>
              <a:t>??</a:t>
            </a:r>
            <a:endParaRPr lang="cs-CZ" altLang="cs-CZ" sz="2400" i="1" dirty="0">
              <a:solidFill>
                <a:srgbClr val="FF0000"/>
              </a:solidFill>
            </a:endParaRPr>
          </a:p>
          <a:p>
            <a:pPr marL="341313" indent="-341313"/>
            <a:endParaRPr lang="cs-CZ" altLang="cs-CZ" sz="2400" dirty="0" smtClean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6703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Typy proměnných</a:t>
            </a:r>
          </a:p>
        </p:txBody>
      </p:sp>
      <p:sp>
        <p:nvSpPr>
          <p:cNvPr id="2662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624032"/>
            <a:ext cx="8534400" cy="4598988"/>
          </a:xfrm>
        </p:spPr>
        <p:txBody>
          <a:bodyPr/>
          <a:lstStyle/>
          <a:p>
            <a:pPr marL="341313" indent="-341313">
              <a:buFont typeface="Wingdings 2" pitchFamily="18" charset="2"/>
              <a:buNone/>
            </a:pPr>
            <a:r>
              <a:rPr lang="cs-CZ" sz="2400" b="1" u="sng" dirty="0" smtClean="0"/>
              <a:t>Kvalitativní (kategoriální) proměnná</a:t>
            </a:r>
          </a:p>
          <a:p>
            <a:pPr marL="341313" indent="-341313"/>
            <a:r>
              <a:rPr lang="cs-CZ" sz="2400" dirty="0" smtClean="0"/>
              <a:t>lze ji řadit do kategorií, ale nelze ji kvantifikovat</a:t>
            </a:r>
          </a:p>
          <a:p>
            <a:pPr marL="0" indent="361950">
              <a:buNone/>
            </a:pPr>
            <a:r>
              <a:rPr lang="cs-CZ" altLang="cs-CZ" sz="2400" i="1" dirty="0" smtClean="0">
                <a:solidFill>
                  <a:srgbClr val="0070C0"/>
                </a:solidFill>
              </a:rPr>
              <a:t>Příklad</a:t>
            </a:r>
            <a:r>
              <a:rPr lang="cs-CZ" altLang="cs-CZ" sz="2400" i="1" dirty="0">
                <a:solidFill>
                  <a:srgbClr val="0070C0"/>
                </a:solidFill>
              </a:rPr>
              <a:t>: </a:t>
            </a:r>
            <a:r>
              <a:rPr lang="cs-CZ" sz="2400" i="1" dirty="0" smtClean="0">
                <a:solidFill>
                  <a:srgbClr val="0070C0"/>
                </a:solidFill>
              </a:rPr>
              <a:t>pohlaví, HIV status, barva vlasů ...</a:t>
            </a:r>
          </a:p>
          <a:p>
            <a:pPr marL="341313" indent="-341313">
              <a:buNone/>
            </a:pPr>
            <a:endParaRPr lang="cs-CZ" sz="2400" dirty="0" smtClean="0"/>
          </a:p>
          <a:p>
            <a:pPr marL="341313" indent="-341313">
              <a:buFont typeface="Wingdings 2" pitchFamily="18" charset="2"/>
              <a:buNone/>
            </a:pPr>
            <a:r>
              <a:rPr lang="cs-CZ" sz="2400" b="1" u="sng" dirty="0" smtClean="0"/>
              <a:t>Kvantitativní (numerická) proměnná</a:t>
            </a:r>
          </a:p>
          <a:p>
            <a:pPr marL="341313" indent="-341313"/>
            <a:r>
              <a:rPr lang="cs-CZ" sz="2400" dirty="0" smtClean="0"/>
              <a:t>můžeme ji přiřadit číselnou hodnotu</a:t>
            </a:r>
          </a:p>
          <a:p>
            <a:pPr marL="0" indent="361950">
              <a:buNone/>
            </a:pPr>
            <a:r>
              <a:rPr lang="cs-CZ" altLang="cs-CZ" sz="2400" i="1" dirty="0">
                <a:solidFill>
                  <a:srgbClr val="0070C0"/>
                </a:solidFill>
              </a:rPr>
              <a:t>Příklad: </a:t>
            </a:r>
            <a:r>
              <a:rPr lang="cs-CZ" sz="2400" i="1" dirty="0" smtClean="0">
                <a:solidFill>
                  <a:srgbClr val="0070C0"/>
                </a:solidFill>
              </a:rPr>
              <a:t>výška, váha, teplota, počet hospitalizací ...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99798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/>
              <a:t>Kvalitativní znaky</a:t>
            </a:r>
          </a:p>
        </p:txBody>
      </p:sp>
      <p:sp>
        <p:nvSpPr>
          <p:cNvPr id="2765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341313" indent="-341313"/>
            <a:r>
              <a:rPr lang="cs-CZ" altLang="cs-CZ" sz="2000" b="1" u="sng" dirty="0" smtClean="0"/>
              <a:t>Binární znaky</a:t>
            </a:r>
            <a:r>
              <a:rPr lang="cs-CZ" altLang="cs-CZ" sz="2000" b="1" dirty="0" smtClean="0"/>
              <a:t>: </a:t>
            </a:r>
            <a:r>
              <a:rPr lang="cs-CZ" altLang="cs-CZ" sz="2000" dirty="0" smtClean="0"/>
              <a:t>dvě kategorie, obvykle se kódují pomocí číslic 1 (přítomnost sledovaného znaku) a 0 (nepřítomnost sledovaného znaku).</a:t>
            </a:r>
          </a:p>
          <a:p>
            <a:pPr marL="709613" indent="-341313">
              <a:buFont typeface="Wingdings 2" pitchFamily="18" charset="2"/>
              <a:buNone/>
            </a:pPr>
            <a:r>
              <a:rPr lang="cs-CZ" altLang="cs-CZ" sz="2000" i="1" dirty="0" smtClean="0">
                <a:solidFill>
                  <a:srgbClr val="0070C0"/>
                </a:solidFill>
              </a:rPr>
              <a:t>Příklad: </a:t>
            </a:r>
            <a:r>
              <a:rPr lang="cs-CZ" altLang="cs-CZ" sz="2000" i="1" dirty="0" smtClean="0">
                <a:solidFill>
                  <a:srgbClr val="FF0000"/>
                </a:solidFill>
              </a:rPr>
              <a:t>??</a:t>
            </a:r>
          </a:p>
          <a:p>
            <a:pPr marL="341313" indent="-341313">
              <a:buFont typeface="Wingdings 2" pitchFamily="18" charset="2"/>
              <a:buNone/>
            </a:pPr>
            <a:endParaRPr lang="cs-CZ" altLang="cs-CZ" sz="2000" dirty="0" smtClean="0"/>
          </a:p>
          <a:p>
            <a:pPr marL="341313" indent="-341313"/>
            <a:r>
              <a:rPr lang="cs-CZ" altLang="cs-CZ" sz="2000" b="1" u="sng" dirty="0" smtClean="0"/>
              <a:t>Nominální znaky</a:t>
            </a:r>
            <a:r>
              <a:rPr lang="cs-CZ" altLang="cs-CZ" sz="2000" dirty="0" smtClean="0"/>
              <a:t>: několik kategorií (A, B, C), které nelze</a:t>
            </a:r>
            <a:r>
              <a:rPr lang="cs-CZ" altLang="cs-CZ" sz="2000" dirty="0" smtClean="0">
                <a:solidFill>
                  <a:srgbClr val="FF0000"/>
                </a:solidFill>
              </a:rPr>
              <a:t> </a:t>
            </a:r>
            <a:r>
              <a:rPr lang="cs-CZ" altLang="cs-CZ" sz="2000" dirty="0" smtClean="0"/>
              <a:t>uspořádat.</a:t>
            </a:r>
          </a:p>
          <a:p>
            <a:pPr marL="709613" indent="-341313">
              <a:buNone/>
            </a:pPr>
            <a:r>
              <a:rPr lang="cs-CZ" altLang="cs-CZ" sz="2000" i="1" dirty="0" smtClean="0">
                <a:solidFill>
                  <a:srgbClr val="0070C0"/>
                </a:solidFill>
              </a:rPr>
              <a:t>Příklad: </a:t>
            </a:r>
            <a:r>
              <a:rPr lang="cs-CZ" altLang="cs-CZ" sz="2000" i="1" dirty="0">
                <a:solidFill>
                  <a:srgbClr val="FF0000"/>
                </a:solidFill>
              </a:rPr>
              <a:t>??</a:t>
            </a:r>
          </a:p>
          <a:p>
            <a:pPr marL="341313" indent="-341313"/>
            <a:endParaRPr lang="cs-CZ" altLang="cs-CZ" sz="2000" dirty="0" smtClean="0"/>
          </a:p>
          <a:p>
            <a:pPr marL="341313" indent="-341313"/>
            <a:r>
              <a:rPr lang="cs-CZ" altLang="cs-CZ" sz="2000" b="1" u="sng" dirty="0" smtClean="0"/>
              <a:t>Ordinální znaky</a:t>
            </a:r>
            <a:r>
              <a:rPr lang="cs-CZ" altLang="cs-CZ" sz="2000" b="1" dirty="0" smtClean="0"/>
              <a:t>: </a:t>
            </a:r>
            <a:r>
              <a:rPr lang="cs-CZ" altLang="cs-CZ" sz="2000" dirty="0" smtClean="0"/>
              <a:t>několik kategorií, které lze vzájemně seřadit, tedy můžeme se ptát, která je větší/menší (1</a:t>
            </a:r>
            <a:r>
              <a:rPr lang="en-US" altLang="cs-CZ" sz="2000" dirty="0" smtClean="0"/>
              <a:t>&lt;2&lt;3)</a:t>
            </a:r>
            <a:r>
              <a:rPr lang="cs-CZ" altLang="cs-CZ" sz="2000" dirty="0" smtClean="0"/>
              <a:t>.</a:t>
            </a:r>
          </a:p>
          <a:p>
            <a:pPr marL="355600" indent="0">
              <a:buNone/>
            </a:pPr>
            <a:r>
              <a:rPr lang="en-US" altLang="cs-CZ" sz="2000" i="1" dirty="0" smtClean="0">
                <a:solidFill>
                  <a:srgbClr val="0070C0"/>
                </a:solidFill>
              </a:rPr>
              <a:t>P</a:t>
            </a:r>
            <a:r>
              <a:rPr lang="cs-CZ" altLang="cs-CZ" sz="2000" i="1" dirty="0" err="1" smtClean="0">
                <a:solidFill>
                  <a:srgbClr val="0070C0"/>
                </a:solidFill>
              </a:rPr>
              <a:t>říklad</a:t>
            </a:r>
            <a:r>
              <a:rPr lang="cs-CZ" altLang="cs-CZ" sz="2000" i="1" dirty="0" smtClean="0">
                <a:solidFill>
                  <a:srgbClr val="0070C0"/>
                </a:solidFill>
              </a:rPr>
              <a:t>: </a:t>
            </a:r>
            <a:r>
              <a:rPr lang="cs-CZ" altLang="cs-CZ" sz="2000" i="1" dirty="0">
                <a:solidFill>
                  <a:srgbClr val="FF0000"/>
                </a:solidFill>
              </a:rPr>
              <a:t>??</a:t>
            </a:r>
          </a:p>
          <a:p>
            <a:pPr marL="341313" indent="-341313"/>
            <a:endParaRPr lang="cs-CZ" altLang="cs-CZ" dirty="0" smtClean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2172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/>
              <a:t>Kvalitativní znaky</a:t>
            </a:r>
          </a:p>
        </p:txBody>
      </p:sp>
      <p:sp>
        <p:nvSpPr>
          <p:cNvPr id="2765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341313" indent="-341313"/>
            <a:r>
              <a:rPr lang="cs-CZ" altLang="cs-CZ" sz="2000" b="1" u="sng" dirty="0" smtClean="0"/>
              <a:t>Binární znaky</a:t>
            </a:r>
            <a:r>
              <a:rPr lang="cs-CZ" altLang="cs-CZ" sz="2000" b="1" dirty="0" smtClean="0"/>
              <a:t>: </a:t>
            </a:r>
            <a:r>
              <a:rPr lang="cs-CZ" altLang="cs-CZ" sz="2000" dirty="0" smtClean="0"/>
              <a:t>dvě kategorie, obvykle se kódují pomocí číslic 1 (přítomnost sledovaného znaku) a 0 (nepřítomnost sledovaného znaku).</a:t>
            </a:r>
          </a:p>
          <a:p>
            <a:pPr marL="709613" indent="-341313">
              <a:buFont typeface="Wingdings 2" pitchFamily="18" charset="2"/>
              <a:buNone/>
            </a:pPr>
            <a:r>
              <a:rPr lang="cs-CZ" altLang="cs-CZ" sz="2000" i="1" dirty="0" smtClean="0">
                <a:solidFill>
                  <a:srgbClr val="0070C0"/>
                </a:solidFill>
              </a:rPr>
              <a:t>Příklady: Diabetes (1-ano, 0-ne), Pohlaví (1-muž, 0-žena).</a:t>
            </a:r>
          </a:p>
          <a:p>
            <a:pPr marL="341313" indent="-341313">
              <a:buFont typeface="Wingdings 2" pitchFamily="18" charset="2"/>
              <a:buNone/>
            </a:pPr>
            <a:endParaRPr lang="cs-CZ" altLang="cs-CZ" sz="2000" dirty="0" smtClean="0"/>
          </a:p>
          <a:p>
            <a:pPr marL="341313" indent="-341313"/>
            <a:r>
              <a:rPr lang="cs-CZ" altLang="cs-CZ" sz="2000" b="1" u="sng" dirty="0" smtClean="0"/>
              <a:t>Nominální znaky</a:t>
            </a:r>
            <a:r>
              <a:rPr lang="cs-CZ" altLang="cs-CZ" sz="2000" dirty="0" smtClean="0"/>
              <a:t>: několik kategorií (A, B, C), které nelze</a:t>
            </a:r>
            <a:r>
              <a:rPr lang="cs-CZ" altLang="cs-CZ" sz="2000" dirty="0" smtClean="0">
                <a:solidFill>
                  <a:srgbClr val="FF0000"/>
                </a:solidFill>
              </a:rPr>
              <a:t> </a:t>
            </a:r>
            <a:r>
              <a:rPr lang="cs-CZ" altLang="cs-CZ" sz="2000" dirty="0" smtClean="0"/>
              <a:t>uspořádat.</a:t>
            </a:r>
          </a:p>
          <a:p>
            <a:pPr marL="709613" indent="-341313">
              <a:buFont typeface="Wingdings 2" pitchFamily="18" charset="2"/>
              <a:buNone/>
            </a:pPr>
            <a:r>
              <a:rPr lang="cs-CZ" altLang="cs-CZ" sz="2000" i="1" dirty="0" smtClean="0">
                <a:solidFill>
                  <a:srgbClr val="0070C0"/>
                </a:solidFill>
              </a:rPr>
              <a:t>Příklad: krevní skupiny (A/B/AB/0).</a:t>
            </a:r>
            <a:endParaRPr lang="cs-CZ" altLang="cs-CZ" sz="2000" dirty="0" smtClean="0">
              <a:solidFill>
                <a:srgbClr val="0070C0"/>
              </a:solidFill>
            </a:endParaRPr>
          </a:p>
          <a:p>
            <a:pPr marL="341313" indent="-341313"/>
            <a:endParaRPr lang="cs-CZ" altLang="cs-CZ" sz="2000" dirty="0" smtClean="0"/>
          </a:p>
          <a:p>
            <a:pPr marL="341313" indent="-341313"/>
            <a:r>
              <a:rPr lang="cs-CZ" altLang="cs-CZ" sz="2000" b="1" u="sng" dirty="0" smtClean="0"/>
              <a:t>Ordinální znaky</a:t>
            </a:r>
            <a:r>
              <a:rPr lang="cs-CZ" altLang="cs-CZ" sz="2000" b="1" dirty="0" smtClean="0"/>
              <a:t>: </a:t>
            </a:r>
            <a:r>
              <a:rPr lang="cs-CZ" altLang="cs-CZ" sz="2000" dirty="0" smtClean="0"/>
              <a:t>několik kategorií, které lze vzájemně seřadit, tedy můžeme se ptát, která je větší/menší (1</a:t>
            </a:r>
            <a:r>
              <a:rPr lang="en-US" altLang="cs-CZ" sz="2000" dirty="0" smtClean="0"/>
              <a:t>&lt;2&lt;3)</a:t>
            </a:r>
            <a:r>
              <a:rPr lang="cs-CZ" altLang="cs-CZ" sz="2000" dirty="0" smtClean="0"/>
              <a:t>.</a:t>
            </a:r>
            <a:endParaRPr lang="en-US" altLang="cs-CZ" sz="2000" dirty="0" smtClean="0"/>
          </a:p>
          <a:p>
            <a:pPr marL="1255713" indent="-900113">
              <a:buFont typeface="Wingdings 2" pitchFamily="18" charset="2"/>
              <a:buNone/>
            </a:pPr>
            <a:r>
              <a:rPr lang="en-US" altLang="cs-CZ" sz="2000" i="1" dirty="0" smtClean="0">
                <a:solidFill>
                  <a:srgbClr val="0070C0"/>
                </a:solidFill>
              </a:rPr>
              <a:t>P</a:t>
            </a:r>
            <a:r>
              <a:rPr lang="cs-CZ" altLang="cs-CZ" sz="2000" i="1" dirty="0" err="1" smtClean="0">
                <a:solidFill>
                  <a:srgbClr val="0070C0"/>
                </a:solidFill>
              </a:rPr>
              <a:t>říklady</a:t>
            </a:r>
            <a:r>
              <a:rPr lang="cs-CZ" altLang="cs-CZ" sz="2000" i="1" dirty="0" smtClean="0">
                <a:solidFill>
                  <a:srgbClr val="0070C0"/>
                </a:solidFill>
              </a:rPr>
              <a:t>: stupeň bolesti (mírná/střední/velká), stadium maligního onemocnění (I/II/III/IV).</a:t>
            </a:r>
          </a:p>
          <a:p>
            <a:pPr marL="341313" indent="-341313"/>
            <a:endParaRPr lang="cs-CZ" altLang="cs-CZ" dirty="0" smtClean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7249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2018</TotalTime>
  <Words>3024</Words>
  <Application>Microsoft Office PowerPoint</Application>
  <PresentationFormat>Předvádění na obrazovce (4:3)</PresentationFormat>
  <Paragraphs>536</Paragraphs>
  <Slides>37</Slides>
  <Notes>17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6" baseType="lpstr">
      <vt:lpstr>Arial</vt:lpstr>
      <vt:lpstr>Calibri</vt:lpstr>
      <vt:lpstr>Math1</vt:lpstr>
      <vt:lpstr>Symbol</vt:lpstr>
      <vt:lpstr>Verdana</vt:lpstr>
      <vt:lpstr>Wingdings</vt:lpstr>
      <vt:lpstr>Wingdings 2</vt:lpstr>
      <vt:lpstr>Administrativní</vt:lpstr>
      <vt:lpstr>Rovnice</vt:lpstr>
      <vt:lpstr>Bi8600: Vícerozměrné metody  – cvičení</vt:lpstr>
      <vt:lpstr>Průběh výuky</vt:lpstr>
      <vt:lpstr>Bi8600: Vícerozměrné metody 1. cvičení – 1. část</vt:lpstr>
      <vt:lpstr>Motivace</vt:lpstr>
      <vt:lpstr>Prezentace aplikace PowerPoint</vt:lpstr>
      <vt:lpstr>Typy proměnných</vt:lpstr>
      <vt:lpstr>Typy proměnných</vt:lpstr>
      <vt:lpstr>Kvalitativní znaky</vt:lpstr>
      <vt:lpstr>Kvalitativní znaky</vt:lpstr>
      <vt:lpstr>Kvantitativní znaky</vt:lpstr>
      <vt:lpstr>Různé typy dat znamenají různou informaci</vt:lpstr>
      <vt:lpstr>Popisné statistiky</vt:lpstr>
      <vt:lpstr>Popis kvalitativních dat</vt:lpstr>
      <vt:lpstr>Popis kvantitativních dat  – charakteristiky středu</vt:lpstr>
      <vt:lpstr>Průměr vs. medián</vt:lpstr>
      <vt:lpstr>Popis kvantitativních dat  – charakteristiky variability</vt:lpstr>
      <vt:lpstr>Ukázka vizualizace kvantitativních dat</vt:lpstr>
      <vt:lpstr>Ukázka popisu kvantitativních dat</vt:lpstr>
      <vt:lpstr>Software R / RStudio</vt:lpstr>
      <vt:lpstr>Bi8600: Vícerozměrné metody 1. cvičení – 2. část</vt:lpstr>
      <vt:lpstr>Statistické testování – základní pojmy</vt:lpstr>
      <vt:lpstr>Možné chyby při testování hypotéz</vt:lpstr>
      <vt:lpstr>Význam chyb při testování hypotéz</vt:lpstr>
      <vt:lpstr>P-hodnota</vt:lpstr>
      <vt:lpstr>One-tailed vs. two-tailed testy</vt:lpstr>
      <vt:lpstr>Důležité poznámky k testování hypotéz</vt:lpstr>
      <vt:lpstr>Základní rozhodování o výběru statistických testů</vt:lpstr>
      <vt:lpstr>Shrnutí statistických testů</vt:lpstr>
      <vt:lpstr>Parametrické vs. neparametrické testy</vt:lpstr>
      <vt:lpstr>Jednovýběrové testy (one sample)</vt:lpstr>
      <vt:lpstr>Schéma při testování pomocí jednovýběrových testů</vt:lpstr>
      <vt:lpstr>Dvouvýběrové testy: nepárový vs. párový design</vt:lpstr>
      <vt:lpstr>Schéma při testování pomocí párových testů</vt:lpstr>
      <vt:lpstr>Schéma při testování 2 a více skupin</vt:lpstr>
      <vt:lpstr>Korelační a regresní analýza</vt:lpstr>
      <vt:lpstr>Korelační koeficienty</vt:lpstr>
      <vt:lpstr>Problémy s výpočtem korelačního koeficientu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maluskova</dc:creator>
  <cp:lastModifiedBy>brozova</cp:lastModifiedBy>
  <cp:revision>175</cp:revision>
  <dcterms:created xsi:type="dcterms:W3CDTF">2012-09-19T11:32:44Z</dcterms:created>
  <dcterms:modified xsi:type="dcterms:W3CDTF">2016-09-27T07:18:10Z</dcterms:modified>
</cp:coreProperties>
</file>