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51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26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41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44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3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0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6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9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03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867-DDFD-44E2-B8BC-CE67AFC1B79D}" type="datetimeFigureOut">
              <a:rPr lang="cs-CZ" smtClean="0"/>
              <a:t>16.9.2016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8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Infekční onemocnění – semestrální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Infekční onemocnění s výskytem v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Parazitární onemocnění:  </a:t>
            </a:r>
            <a:r>
              <a:rPr lang="cs-CZ" dirty="0" err="1" smtClean="0"/>
              <a:t>Giardie</a:t>
            </a:r>
            <a:endParaRPr lang="cs-CZ" dirty="0" smtClean="0"/>
          </a:p>
          <a:p>
            <a:r>
              <a:rPr lang="cs-CZ" dirty="0" smtClean="0"/>
              <a:t>Parazitární onemocnění: </a:t>
            </a:r>
            <a:r>
              <a:rPr lang="cs-CZ" dirty="0" err="1" smtClean="0"/>
              <a:t>Entamoeba</a:t>
            </a:r>
            <a:r>
              <a:rPr lang="cs-CZ" dirty="0" smtClean="0"/>
              <a:t> </a:t>
            </a:r>
            <a:r>
              <a:rPr lang="cs-CZ" dirty="0" err="1" smtClean="0"/>
              <a:t>histolytica</a:t>
            </a:r>
            <a:endParaRPr lang="cs-CZ" dirty="0" smtClean="0"/>
          </a:p>
          <a:p>
            <a:r>
              <a:rPr lang="cs-CZ" dirty="0" smtClean="0"/>
              <a:t>Parazitární onemocnění: </a:t>
            </a:r>
            <a:r>
              <a:rPr lang="cs-CZ" dirty="0" err="1" smtClean="0"/>
              <a:t>Taenie</a:t>
            </a:r>
            <a:r>
              <a:rPr lang="cs-CZ" dirty="0" smtClean="0"/>
              <a:t> </a:t>
            </a:r>
            <a:r>
              <a:rPr lang="cs-CZ" dirty="0" err="1" smtClean="0"/>
              <a:t>sp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Parazitární onemocnění:  </a:t>
            </a:r>
            <a:r>
              <a:rPr lang="cs-CZ" dirty="0" err="1" smtClean="0"/>
              <a:t>Enterobióza</a:t>
            </a:r>
            <a:endParaRPr lang="cs-CZ" dirty="0" smtClean="0"/>
          </a:p>
          <a:p>
            <a:r>
              <a:rPr lang="cs-CZ" dirty="0" smtClean="0"/>
              <a:t>Parazitární onemocnění: cystická a alveolární echinokokóza</a:t>
            </a:r>
          </a:p>
          <a:p>
            <a:r>
              <a:rPr lang="cs-CZ" dirty="0" smtClean="0"/>
              <a:t>Parazitární onemocnění: škrkavky</a:t>
            </a:r>
          </a:p>
          <a:p>
            <a:r>
              <a:rPr lang="cs-CZ" dirty="0" smtClean="0"/>
              <a:t>Parazitární onemocnění: vlasovci, </a:t>
            </a:r>
            <a:r>
              <a:rPr lang="cs-CZ" dirty="0" err="1" smtClean="0"/>
              <a:t>mikrofilária</a:t>
            </a:r>
            <a:endParaRPr lang="cs-CZ" dirty="0" smtClean="0"/>
          </a:p>
          <a:p>
            <a:r>
              <a:rPr lang="cs-CZ" dirty="0" smtClean="0"/>
              <a:t>Černý kašel, pertusis</a:t>
            </a:r>
          </a:p>
          <a:p>
            <a:r>
              <a:rPr lang="cs-CZ" dirty="0" err="1" smtClean="0"/>
              <a:t>Legionellosis</a:t>
            </a:r>
            <a:r>
              <a:rPr lang="cs-CZ" dirty="0" smtClean="0"/>
              <a:t>, </a:t>
            </a:r>
            <a:r>
              <a:rPr lang="cs-CZ" dirty="0" err="1" smtClean="0"/>
              <a:t>legionelóza</a:t>
            </a:r>
            <a:endParaRPr lang="cs-CZ" dirty="0" smtClean="0"/>
          </a:p>
          <a:p>
            <a:r>
              <a:rPr lang="cs-CZ" dirty="0" smtClean="0"/>
              <a:t>Žloutenka typu </a:t>
            </a:r>
            <a:r>
              <a:rPr lang="cs-CZ" dirty="0" smtClean="0"/>
              <a:t>A</a:t>
            </a:r>
            <a:endParaRPr lang="cs-CZ" dirty="0" smtClean="0"/>
          </a:p>
          <a:p>
            <a:r>
              <a:rPr lang="cs-CZ" dirty="0" smtClean="0"/>
              <a:t>B</a:t>
            </a:r>
          </a:p>
          <a:p>
            <a:r>
              <a:rPr lang="cs-CZ" dirty="0" smtClean="0"/>
              <a:t>C</a:t>
            </a:r>
          </a:p>
          <a:p>
            <a:r>
              <a:rPr lang="cs-CZ" dirty="0"/>
              <a:t>E</a:t>
            </a:r>
            <a:endParaRPr lang="cs-CZ" dirty="0" smtClean="0"/>
          </a:p>
          <a:p>
            <a:r>
              <a:rPr lang="cs-CZ" dirty="0" smtClean="0"/>
              <a:t>Mononukleóza</a:t>
            </a:r>
          </a:p>
          <a:p>
            <a:r>
              <a:rPr lang="cs-CZ" dirty="0" smtClean="0"/>
              <a:t>EB virus</a:t>
            </a:r>
          </a:p>
          <a:p>
            <a:r>
              <a:rPr lang="cs-CZ" dirty="0" smtClean="0"/>
              <a:t>HIV</a:t>
            </a:r>
          </a:p>
          <a:p>
            <a:r>
              <a:rPr lang="cs-CZ" dirty="0" smtClean="0"/>
              <a:t>Virová střevní onemocnění </a:t>
            </a:r>
          </a:p>
          <a:p>
            <a:r>
              <a:rPr lang="cs-CZ" dirty="0" smtClean="0"/>
              <a:t>Salmonelóza</a:t>
            </a:r>
          </a:p>
          <a:p>
            <a:r>
              <a:rPr lang="cs-CZ" dirty="0" err="1" smtClean="0"/>
              <a:t>Streptococcus</a:t>
            </a:r>
            <a:r>
              <a:rPr lang="cs-CZ" dirty="0" smtClean="0"/>
              <a:t> </a:t>
            </a:r>
            <a:r>
              <a:rPr lang="cs-CZ" dirty="0" err="1" smtClean="0"/>
              <a:t>pyogenes</a:t>
            </a:r>
            <a:endParaRPr lang="cs-CZ" dirty="0" smtClean="0"/>
          </a:p>
          <a:p>
            <a:r>
              <a:rPr lang="cs-CZ" dirty="0" err="1" smtClean="0"/>
              <a:t>Staphylococcus</a:t>
            </a:r>
            <a:r>
              <a:rPr lang="cs-CZ" dirty="0" smtClean="0"/>
              <a:t> </a:t>
            </a:r>
            <a:r>
              <a:rPr lang="cs-CZ" dirty="0" err="1" smtClean="0"/>
              <a:t>haemolyticus</a:t>
            </a:r>
            <a:endParaRPr lang="cs-CZ" dirty="0" smtClean="0"/>
          </a:p>
          <a:p>
            <a:r>
              <a:rPr lang="cs-CZ" dirty="0" err="1" smtClean="0"/>
              <a:t>Helicobacter</a:t>
            </a:r>
            <a:endParaRPr lang="cs-CZ" dirty="0" smtClean="0"/>
          </a:p>
          <a:p>
            <a:r>
              <a:rPr lang="cs-CZ" dirty="0" smtClean="0"/>
              <a:t>Příušnice</a:t>
            </a:r>
          </a:p>
          <a:p>
            <a:r>
              <a:rPr lang="cs-CZ" dirty="0" smtClean="0"/>
              <a:t>Dengue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2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HIV – 2113 </a:t>
            </a:r>
            <a:r>
              <a:rPr lang="cs-CZ" dirty="0" smtClean="0"/>
              <a:t>žijících </a:t>
            </a:r>
            <a:r>
              <a:rPr lang="cs-CZ" dirty="0" smtClean="0"/>
              <a:t>v ČR plus 300 nových registr. </a:t>
            </a:r>
            <a:r>
              <a:rPr lang="cs-CZ" dirty="0" smtClean="0"/>
              <a:t>Pacientů, r. 2016 za 5 měsíců 136 nových případů HIV </a:t>
            </a:r>
            <a:r>
              <a:rPr lang="cs-CZ" dirty="0" smtClean="0">
                <a:latin typeface="Calibri"/>
                <a:cs typeface="Calibri"/>
              </a:rPr>
              <a:t>+</a:t>
            </a:r>
          </a:p>
          <a:p>
            <a:r>
              <a:rPr lang="pt-BR" dirty="0"/>
              <a:t>VIR.HEPATITIS A AKUT 441/ 2016</a:t>
            </a:r>
          </a:p>
          <a:p>
            <a:r>
              <a:rPr lang="cs-CZ" dirty="0" err="1" smtClean="0"/>
              <a:t>HepC</a:t>
            </a:r>
            <a:r>
              <a:rPr lang="cs-CZ" dirty="0" smtClean="0"/>
              <a:t> </a:t>
            </a:r>
            <a:r>
              <a:rPr lang="cs-CZ" dirty="0" smtClean="0"/>
              <a:t>3834 případů za 26let ve SR</a:t>
            </a:r>
          </a:p>
          <a:p>
            <a:r>
              <a:rPr lang="cs-CZ" dirty="0" err="1" smtClean="0"/>
              <a:t>HepB</a:t>
            </a:r>
            <a:r>
              <a:rPr lang="cs-CZ" dirty="0" smtClean="0"/>
              <a:t> 36000 mrtvých ročně v </a:t>
            </a:r>
            <a:r>
              <a:rPr lang="cs-CZ" dirty="0"/>
              <a:t>EU, B </a:t>
            </a:r>
            <a:r>
              <a:rPr lang="cs-CZ" dirty="0" smtClean="0"/>
              <a:t>48/2016</a:t>
            </a:r>
            <a:endParaRPr lang="cs-CZ" dirty="0"/>
          </a:p>
          <a:p>
            <a:r>
              <a:rPr lang="cs-CZ" dirty="0" err="1" smtClean="0"/>
              <a:t>HepC</a:t>
            </a:r>
            <a:r>
              <a:rPr lang="cs-CZ" dirty="0" smtClean="0"/>
              <a:t> </a:t>
            </a:r>
            <a:r>
              <a:rPr lang="cs-CZ" dirty="0" smtClean="0"/>
              <a:t>13,3 mil na </a:t>
            </a:r>
            <a:r>
              <a:rPr lang="cs-CZ" dirty="0"/>
              <a:t>světě, C </a:t>
            </a:r>
            <a:r>
              <a:rPr lang="cs-CZ" dirty="0" smtClean="0"/>
              <a:t>686/2016</a:t>
            </a:r>
          </a:p>
          <a:p>
            <a:r>
              <a:rPr lang="cs-CZ" dirty="0"/>
              <a:t> E 256</a:t>
            </a:r>
          </a:p>
          <a:p>
            <a:r>
              <a:rPr lang="cs-CZ" dirty="0" smtClean="0"/>
              <a:t>Příušnice 500-2000 případů </a:t>
            </a:r>
            <a:r>
              <a:rPr lang="cs-CZ" dirty="0" smtClean="0"/>
              <a:t>za </a:t>
            </a:r>
            <a:r>
              <a:rPr lang="cs-CZ" dirty="0" smtClean="0"/>
              <a:t>rok</a:t>
            </a:r>
          </a:p>
          <a:p>
            <a:r>
              <a:rPr lang="cs-CZ" dirty="0" smtClean="0"/>
              <a:t>LB 2252/2016</a:t>
            </a:r>
            <a:endParaRPr lang="cs-CZ" dirty="0" smtClean="0"/>
          </a:p>
          <a:p>
            <a:r>
              <a:rPr lang="cs-CZ" dirty="0" err="1" smtClean="0"/>
              <a:t>atd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Patogen, zařazení  do systému</a:t>
            </a:r>
          </a:p>
          <a:p>
            <a:r>
              <a:rPr lang="cs-CZ" dirty="0" smtClean="0"/>
              <a:t>Projevy onemocnění</a:t>
            </a:r>
          </a:p>
          <a:p>
            <a:r>
              <a:rPr lang="cs-CZ" dirty="0" smtClean="0"/>
              <a:t>Diagnostika</a:t>
            </a:r>
          </a:p>
          <a:p>
            <a:r>
              <a:rPr lang="cs-CZ" dirty="0" smtClean="0"/>
              <a:t>Léčba</a:t>
            </a:r>
          </a:p>
          <a:p>
            <a:r>
              <a:rPr lang="cs-CZ" dirty="0" smtClean="0"/>
              <a:t>Počet onemocnění v ČR, Evropa, svět, příp. úmrtí</a:t>
            </a:r>
          </a:p>
          <a:p>
            <a:r>
              <a:rPr lang="cs-CZ" dirty="0" smtClean="0"/>
              <a:t>Metody stanovení Ab, proti kterým </a:t>
            </a:r>
            <a:r>
              <a:rPr lang="cs-CZ" dirty="0" err="1" smtClean="0"/>
              <a:t>Ag</a:t>
            </a:r>
            <a:r>
              <a:rPr lang="cs-CZ" dirty="0" smtClean="0"/>
              <a:t>; metody stanovení </a:t>
            </a:r>
            <a:r>
              <a:rPr lang="cs-CZ" dirty="0" err="1" smtClean="0"/>
              <a:t>Ag</a:t>
            </a:r>
            <a:r>
              <a:rPr lang="cs-CZ" dirty="0" smtClean="0"/>
              <a:t>, kterých </a:t>
            </a:r>
            <a:r>
              <a:rPr lang="cs-CZ" dirty="0" err="1" smtClean="0"/>
              <a:t>Ag</a:t>
            </a:r>
            <a:endParaRPr lang="cs-CZ" dirty="0" smtClean="0"/>
          </a:p>
          <a:p>
            <a:r>
              <a:rPr lang="cs-CZ" dirty="0" smtClean="0"/>
              <a:t>Laboratorní výsledky</a:t>
            </a:r>
          </a:p>
          <a:p>
            <a:r>
              <a:rPr lang="cs-CZ" dirty="0" smtClean="0"/>
              <a:t>Literatura (alespoň 5 zdrojů)</a:t>
            </a:r>
          </a:p>
          <a:p>
            <a:r>
              <a:rPr lang="cs-CZ" dirty="0" smtClean="0"/>
              <a:t>Rozsah- 2 strany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1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190</Words>
  <Application>Microsoft Office PowerPoint</Application>
  <PresentationFormat>Předvádění na obrazovce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Infekční onemocnění – semestrální práce</vt:lpstr>
      <vt:lpstr>Infekční onemocnění s výskytem v ČR</vt:lpstr>
      <vt:lpstr>Některé případy</vt:lpstr>
      <vt:lpstr>Obsah práce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Infekční onemocnění – semestrální práce</dc:title>
  <dc:creator>Alena Žákovská</dc:creator>
  <cp:lastModifiedBy>Alena Žákovská</cp:lastModifiedBy>
  <cp:revision>5</cp:revision>
  <dcterms:created xsi:type="dcterms:W3CDTF">2015-10-11T14:08:20Z</dcterms:created>
  <dcterms:modified xsi:type="dcterms:W3CDTF">2016-09-16T14:35:55Z</dcterms:modified>
</cp:coreProperties>
</file>