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2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10.01.2017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61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10.01.2017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17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10.01.2017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12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10.01.2017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07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10.01.2017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00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10.01.2017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67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10.01.2017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15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10.01.2017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50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10.01.2017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05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10.01.2017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52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10.01.2017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68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D3187-3F90-4C36-BDCA-F46C7B53E910}" type="datetimeFigureOut">
              <a:rPr lang="cs-CZ" smtClean="0"/>
              <a:t>10.01.2017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5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980728"/>
            <a:ext cx="8424936" cy="369331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cs-CZ" b="1" dirty="0"/>
          </a:p>
          <a:p>
            <a:r>
              <a:rPr lang="cs-CZ" dirty="0"/>
              <a:t>• </a:t>
            </a:r>
            <a:r>
              <a:rPr lang="cs-CZ" b="1" dirty="0"/>
              <a:t>určeno pro: 1. ročník odborné studium chemie a </a:t>
            </a:r>
            <a:r>
              <a:rPr lang="cs-CZ" b="1" dirty="0" smtClean="0"/>
              <a:t>biochemie, učitelských kombinací s chemií, ostatní chemické kombinace</a:t>
            </a:r>
          </a:p>
          <a:p>
            <a:endParaRPr lang="cs-CZ" b="1" dirty="0"/>
          </a:p>
          <a:p>
            <a:r>
              <a:rPr lang="cs-CZ" dirty="0"/>
              <a:t>• </a:t>
            </a:r>
            <a:r>
              <a:rPr lang="cs-CZ" b="1" dirty="0"/>
              <a:t>rozsah: podzimní semestr </a:t>
            </a:r>
            <a:r>
              <a:rPr lang="cs-CZ" b="1" dirty="0" smtClean="0"/>
              <a:t>2016 (13 </a:t>
            </a:r>
            <a:r>
              <a:rPr lang="cs-CZ" b="1" dirty="0"/>
              <a:t>týdnů), 2 hodiny </a:t>
            </a:r>
            <a:r>
              <a:rPr lang="cs-CZ" b="1" dirty="0" smtClean="0"/>
              <a:t>týdně</a:t>
            </a:r>
          </a:p>
          <a:p>
            <a:endParaRPr lang="cs-CZ" b="1" dirty="0" smtClean="0"/>
          </a:p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Úterý 15.00. – 16.50</a:t>
            </a:r>
          </a:p>
          <a:p>
            <a:endParaRPr lang="cs-CZ" b="1" dirty="0"/>
          </a:p>
          <a:p>
            <a:r>
              <a:rPr lang="cs-CZ" b="1" dirty="0"/>
              <a:t>Prof. RNDr. Jiří Příhoda, CSc</a:t>
            </a:r>
            <a:r>
              <a:rPr lang="cs-CZ" b="1" dirty="0" smtClean="0"/>
              <a:t>.</a:t>
            </a:r>
          </a:p>
          <a:p>
            <a:endParaRPr lang="cs-CZ" b="1" dirty="0"/>
          </a:p>
          <a:p>
            <a:r>
              <a:rPr lang="cs-CZ" b="1" dirty="0" smtClean="0"/>
              <a:t>Ústav chemie </a:t>
            </a:r>
            <a:r>
              <a:rPr lang="cs-CZ" b="1" dirty="0" err="1"/>
              <a:t>PřF</a:t>
            </a:r>
            <a:r>
              <a:rPr lang="cs-CZ" b="1" dirty="0"/>
              <a:t> MU, </a:t>
            </a:r>
            <a:r>
              <a:rPr lang="cs-CZ" b="1" dirty="0" smtClean="0"/>
              <a:t>UKB, budova </a:t>
            </a:r>
            <a:r>
              <a:rPr lang="cs-CZ" b="1" dirty="0"/>
              <a:t>č. </a:t>
            </a:r>
            <a:r>
              <a:rPr lang="cs-CZ" b="1" dirty="0" smtClean="0"/>
              <a:t>12, 3. patro, místnost 325</a:t>
            </a:r>
            <a:endParaRPr lang="cs-CZ" b="1" dirty="0"/>
          </a:p>
          <a:p>
            <a:r>
              <a:rPr lang="cs-CZ" b="1" dirty="0"/>
              <a:t>prihoda@chemi.muni.cz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619672" y="154299"/>
            <a:ext cx="5601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4000" b="1" dirty="0">
                <a:solidFill>
                  <a:prstClr val="black"/>
                </a:solidFill>
              </a:rPr>
              <a:t>Anorganická chemie I</a:t>
            </a:r>
          </a:p>
        </p:txBody>
      </p:sp>
    </p:spTree>
    <p:extLst>
      <p:ext uri="{BB962C8B-B14F-4D97-AF65-F5344CB8AC3E}">
        <p14:creationId xmlns:p14="http://schemas.microsoft.com/office/powerpoint/2010/main" val="249895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7" y="515248"/>
            <a:ext cx="7973313" cy="58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28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4" y="270267"/>
            <a:ext cx="8080019" cy="611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95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4" y="293304"/>
            <a:ext cx="8270156" cy="60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2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2787"/>
            <a:ext cx="7992888" cy="613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0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62"/>
            <a:ext cx="8352927" cy="62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5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31" y="844554"/>
            <a:ext cx="6923254" cy="51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9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19641"/>
            <a:ext cx="7848872" cy="594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4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8" y="354389"/>
            <a:ext cx="8141798" cy="60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287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0" y="300449"/>
            <a:ext cx="8309933" cy="622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902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2" y="296522"/>
            <a:ext cx="8252610" cy="608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93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4788"/>
            <a:ext cx="87249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81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536"/>
            <a:ext cx="8496944" cy="64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69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500074" cy="463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5229200"/>
            <a:ext cx="750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C.E. </a:t>
            </a:r>
            <a:r>
              <a:rPr lang="cs-CZ" b="1" dirty="0" err="1" smtClean="0">
                <a:solidFill>
                  <a:srgbClr val="FF0000"/>
                </a:solidFill>
              </a:rPr>
              <a:t>Housecroft</a:t>
            </a:r>
            <a:r>
              <a:rPr lang="cs-CZ" b="1" dirty="0" smtClean="0">
                <a:solidFill>
                  <a:srgbClr val="FF0000"/>
                </a:solidFill>
              </a:rPr>
              <a:t>  et al: Anorganická chemie, 2014 – zcela nové vydání,</a:t>
            </a:r>
          </a:p>
          <a:p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k dostání v knihovním středisku VŠCHT Praha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1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395536" y="168634"/>
            <a:ext cx="7848872" cy="6299186"/>
            <a:chOff x="395536" y="168634"/>
            <a:chExt cx="7848872" cy="629918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68634"/>
              <a:ext cx="7848872" cy="6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4644008" y="4437112"/>
              <a:ext cx="3600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H</a:t>
              </a:r>
              <a:endParaRPr lang="cs-CZ" dirty="0"/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940152" y="4437112"/>
              <a:ext cx="50405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He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95855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8" y="249894"/>
            <a:ext cx="7989888" cy="61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4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612"/>
            <a:ext cx="7920880" cy="591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05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7616"/>
            <a:ext cx="7992888" cy="58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54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868362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cs-CZ" altLang="cs-CZ" sz="6000" b="1" smtClean="0"/>
              <a:t>Anorganická chemie</a:t>
            </a:r>
          </a:p>
        </p:txBody>
      </p:sp>
      <p:sp>
        <p:nvSpPr>
          <p:cNvPr id="2051" name="Zástupný symbol pro obsah 2"/>
          <p:cNvSpPr>
            <a:spLocks noGrp="1"/>
          </p:cNvSpPr>
          <p:nvPr>
            <p:ph idx="1"/>
          </p:nvPr>
        </p:nvSpPr>
        <p:spPr>
          <a:xfrm>
            <a:off x="285750" y="1643063"/>
            <a:ext cx="8715375" cy="1328737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altLang="cs-CZ" sz="2800" smtClean="0"/>
              <a:t>Věda o</a:t>
            </a:r>
            <a:r>
              <a:rPr lang="cs-CZ" altLang="cs-CZ" sz="2800" smtClean="0">
                <a:solidFill>
                  <a:schemeClr val="tx2"/>
                </a:solidFill>
              </a:rPr>
              <a:t> vzniku, složení a struktuře</a:t>
            </a:r>
            <a:r>
              <a:rPr lang="cs-CZ" altLang="cs-CZ" sz="2800" smtClean="0"/>
              <a:t> látek bez většiny látek z uhlíku (látky neživé přírody).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28625" y="3000375"/>
            <a:ext cx="4143375" cy="3571875"/>
            <a:chOff x="1968" y="3092"/>
            <a:chExt cx="1587" cy="1228"/>
          </a:xfrm>
        </p:grpSpPr>
        <p:sp>
          <p:nvSpPr>
            <p:cNvPr id="2056" name="Text Box 17"/>
            <p:cNvSpPr txBox="1">
              <a:spLocks noChangeArrowheads="1"/>
            </p:cNvSpPr>
            <p:nvPr/>
          </p:nvSpPr>
          <p:spPr bwMode="auto">
            <a:xfrm>
              <a:off x="1968" y="3186"/>
              <a:ext cx="1587" cy="11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cs-CZ" altLang="cs-CZ" sz="1800">
                <a:cs typeface="Arial" charset="0"/>
              </a:endParaRPr>
            </a:p>
          </p:txBody>
        </p:sp>
        <p:pic>
          <p:nvPicPr>
            <p:cNvPr id="2057" name="Picture 16" descr="AG00459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092"/>
              <a:ext cx="1296" cy="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10" descr="HM0036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HM0036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2875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4242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2987675" y="0"/>
            <a:ext cx="2663825" cy="692150"/>
          </a:xfrm>
          <a:solidFill>
            <a:srgbClr val="66FF66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altLang="cs-CZ" sz="2800" b="1" smtClean="0">
                <a:solidFill>
                  <a:srgbClr val="FF0000"/>
                </a:solidFill>
              </a:rPr>
              <a:t>Názvy prvků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142875" y="714375"/>
            <a:ext cx="8858250" cy="6000750"/>
          </a:xfrm>
        </p:spPr>
        <p:txBody>
          <a:bodyPr>
            <a:normAutofit lnSpcReduction="10000"/>
          </a:bodyPr>
          <a:lstStyle/>
          <a:p>
            <a:r>
              <a:rPr lang="cs-CZ" altLang="cs-CZ" sz="2400" b="1" i="1" smtClean="0"/>
              <a:t>podle význačné vlastnosti prvku</a:t>
            </a:r>
          </a:p>
          <a:p>
            <a:pPr>
              <a:buFontTx/>
              <a:buNone/>
            </a:pPr>
            <a:r>
              <a:rPr lang="cs-CZ" altLang="cs-CZ" sz="2000" smtClean="0"/>
              <a:t>   </a:t>
            </a:r>
            <a:r>
              <a:rPr lang="cs-CZ" altLang="cs-CZ" sz="1800" smtClean="0"/>
              <a:t>brom (Br)– podle zápachu (</a:t>
            </a:r>
            <a:r>
              <a:rPr lang="cs-CZ" altLang="cs-CZ" sz="1800" i="1" smtClean="0"/>
              <a:t>bromos</a:t>
            </a:r>
            <a:r>
              <a:rPr lang="cs-CZ" altLang="cs-CZ" sz="1800" smtClean="0"/>
              <a:t> – </a:t>
            </a:r>
            <a:r>
              <a:rPr lang="cs-CZ" altLang="cs-CZ" sz="1800" i="1" smtClean="0"/>
              <a:t>zápach</a:t>
            </a:r>
            <a:r>
              <a:rPr lang="cs-CZ" altLang="cs-CZ" sz="1800" smtClean="0"/>
              <a:t>)</a:t>
            </a:r>
          </a:p>
          <a:p>
            <a:pPr>
              <a:buFontTx/>
              <a:buNone/>
            </a:pPr>
            <a:r>
              <a:rPr lang="cs-CZ" altLang="cs-CZ" sz="1800" smtClean="0"/>
              <a:t>   chlor (Cl)– podle barvy (</a:t>
            </a:r>
            <a:r>
              <a:rPr lang="cs-CZ" altLang="cs-CZ" sz="1800" i="1" smtClean="0"/>
              <a:t>chloros</a:t>
            </a:r>
            <a:r>
              <a:rPr lang="cs-CZ" altLang="cs-CZ" sz="1800" smtClean="0"/>
              <a:t> – </a:t>
            </a:r>
            <a:r>
              <a:rPr lang="cs-CZ" altLang="cs-CZ" sz="1800" i="1" smtClean="0"/>
              <a:t>žlutozelený</a:t>
            </a:r>
            <a:r>
              <a:rPr lang="cs-CZ" altLang="cs-CZ" sz="1800" smtClean="0"/>
              <a:t>)</a:t>
            </a:r>
          </a:p>
          <a:p>
            <a:pPr>
              <a:buFontTx/>
              <a:buNone/>
            </a:pPr>
            <a:r>
              <a:rPr lang="cs-CZ" altLang="cs-CZ" sz="1800" smtClean="0"/>
              <a:t>   fosfor (F)– podle světélkování par (</a:t>
            </a:r>
            <a:r>
              <a:rPr lang="cs-CZ" altLang="cs-CZ" sz="1800" i="1" smtClean="0"/>
              <a:t>phosphoros</a:t>
            </a:r>
            <a:r>
              <a:rPr lang="cs-CZ" altLang="cs-CZ" sz="1800" smtClean="0"/>
              <a:t> – </a:t>
            </a:r>
            <a:r>
              <a:rPr lang="cs-CZ" altLang="cs-CZ" sz="1800" i="1" smtClean="0"/>
              <a:t>světlonoš</a:t>
            </a:r>
            <a:r>
              <a:rPr lang="cs-CZ" altLang="cs-CZ" sz="1800" smtClean="0"/>
              <a:t>)</a:t>
            </a:r>
          </a:p>
          <a:p>
            <a:r>
              <a:rPr lang="cs-CZ" altLang="cs-CZ" sz="2400" b="1" i="1" smtClean="0"/>
              <a:t>podle výskytu prvku</a:t>
            </a:r>
            <a:endParaRPr lang="cs-CZ" altLang="cs-CZ" sz="1800" b="1" i="1" smtClean="0"/>
          </a:p>
          <a:p>
            <a:pPr>
              <a:buFontTx/>
              <a:buNone/>
            </a:pPr>
            <a:r>
              <a:rPr lang="cs-CZ" altLang="cs-CZ" sz="1800" smtClean="0"/>
              <a:t>   vápník- ( latinsky </a:t>
            </a:r>
            <a:r>
              <a:rPr lang="cs-CZ" altLang="cs-CZ" sz="1800" i="1" smtClean="0"/>
              <a:t>calc</a:t>
            </a:r>
            <a:r>
              <a:rPr lang="cs-CZ" altLang="cs-CZ" sz="1800" smtClean="0"/>
              <a:t> – vápno)</a:t>
            </a:r>
          </a:p>
          <a:p>
            <a:r>
              <a:rPr lang="cs-CZ" altLang="cs-CZ" sz="2400" b="1" i="1" smtClean="0"/>
              <a:t>na počest vědců</a:t>
            </a:r>
            <a:endParaRPr lang="cs-CZ" altLang="cs-CZ" sz="1800" b="1" i="1" smtClean="0"/>
          </a:p>
          <a:p>
            <a:pPr>
              <a:buFontTx/>
              <a:buNone/>
            </a:pPr>
            <a:r>
              <a:rPr lang="cs-CZ" altLang="cs-CZ" sz="1800" smtClean="0"/>
              <a:t>	einsteinium, mendelevium, curium</a:t>
            </a:r>
          </a:p>
          <a:p>
            <a:r>
              <a:rPr lang="cs-CZ" altLang="cs-CZ" sz="2400" b="1" i="1" smtClean="0"/>
              <a:t>podle  nápadného vzhledu</a:t>
            </a:r>
            <a:r>
              <a:rPr lang="cs-CZ" altLang="cs-CZ" sz="2400" b="1" smtClean="0"/>
              <a:t> </a:t>
            </a:r>
            <a:endParaRPr lang="cs-CZ" altLang="cs-CZ" sz="1800" b="1" smtClean="0"/>
          </a:p>
          <a:p>
            <a:pPr>
              <a:buFontTx/>
              <a:buNone/>
            </a:pPr>
            <a:r>
              <a:rPr lang="cs-CZ" altLang="cs-CZ" sz="1800" smtClean="0"/>
              <a:t>   zlato  (</a:t>
            </a:r>
            <a:r>
              <a:rPr lang="cs-CZ" altLang="cs-CZ" sz="1800" i="1" smtClean="0"/>
              <a:t>aurum</a:t>
            </a:r>
            <a:r>
              <a:rPr lang="cs-CZ" altLang="cs-CZ" sz="1800" smtClean="0"/>
              <a:t> – lesk,třpyt)	</a:t>
            </a:r>
          </a:p>
          <a:p>
            <a:r>
              <a:rPr lang="cs-CZ" altLang="cs-CZ" sz="2400" b="1" i="1" smtClean="0"/>
              <a:t>podle zemí, kde byly objeveny</a:t>
            </a:r>
            <a:endParaRPr lang="cs-CZ" altLang="cs-CZ" sz="1800" b="1" i="1" smtClean="0"/>
          </a:p>
          <a:p>
            <a:pPr>
              <a:buFontTx/>
              <a:buNone/>
            </a:pPr>
            <a:r>
              <a:rPr lang="cs-CZ" altLang="cs-CZ" sz="1800" b="1" smtClean="0"/>
              <a:t>   </a:t>
            </a:r>
            <a:r>
              <a:rPr lang="cs-CZ" altLang="cs-CZ" sz="1800" smtClean="0"/>
              <a:t>polonium, francium, germanium</a:t>
            </a:r>
          </a:p>
          <a:p>
            <a:r>
              <a:rPr lang="cs-CZ" altLang="cs-CZ" sz="2400" b="1" i="1" smtClean="0"/>
              <a:t>podle světadílů</a:t>
            </a:r>
            <a:endParaRPr lang="cs-CZ" altLang="cs-CZ" sz="1800" b="1" i="1" smtClean="0"/>
          </a:p>
          <a:p>
            <a:pPr>
              <a:buFontTx/>
              <a:buNone/>
            </a:pPr>
            <a:r>
              <a:rPr lang="cs-CZ" altLang="cs-CZ" sz="1800" b="1" smtClean="0"/>
              <a:t>   </a:t>
            </a:r>
            <a:r>
              <a:rPr lang="cs-CZ" altLang="cs-CZ" sz="1800" smtClean="0"/>
              <a:t>europium,americium</a:t>
            </a:r>
          </a:p>
          <a:p>
            <a:r>
              <a:rPr lang="cs-CZ" altLang="cs-CZ" sz="2400" b="1" i="1" smtClean="0"/>
              <a:t>podle nebeských těles</a:t>
            </a:r>
            <a:endParaRPr lang="cs-CZ" altLang="cs-CZ" sz="1800" b="1" i="1" smtClean="0"/>
          </a:p>
          <a:p>
            <a:pPr>
              <a:buFontTx/>
              <a:buNone/>
            </a:pPr>
            <a:r>
              <a:rPr lang="cs-CZ" altLang="cs-CZ" sz="1800" b="1" smtClean="0"/>
              <a:t>   </a:t>
            </a:r>
            <a:r>
              <a:rPr lang="cs-CZ" altLang="cs-CZ" sz="1800" smtClean="0"/>
              <a:t>uran, neptunium, plutonium, helium (Slunce), selen (Měsíc)</a:t>
            </a:r>
          </a:p>
          <a:p>
            <a:pPr>
              <a:buFontTx/>
              <a:buNone/>
            </a:pPr>
            <a:endParaRPr lang="cs-CZ" altLang="cs-CZ" sz="2000" smtClean="0"/>
          </a:p>
          <a:p>
            <a:pPr>
              <a:buFontTx/>
              <a:buNone/>
            </a:pPr>
            <a:endParaRPr lang="cs-CZ" altLang="cs-CZ" sz="2000" smtClean="0"/>
          </a:p>
          <a:p>
            <a:endParaRPr lang="cs-CZ" altLang="cs-CZ" smtClean="0"/>
          </a:p>
        </p:txBody>
      </p:sp>
      <p:pic>
        <p:nvPicPr>
          <p:cNvPr id="3076" name="Picture 7" descr="obrázek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14563"/>
            <a:ext cx="3000375" cy="2913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brázek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89525"/>
            <a:ext cx="20002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9" y="396424"/>
            <a:ext cx="8136619" cy="59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383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172</Words>
  <Application>Microsoft Office PowerPoint</Application>
  <PresentationFormat>Předvádění na obrazovce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Anorganická chemie</vt:lpstr>
      <vt:lpstr>Názvy prvků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7</cp:revision>
  <dcterms:created xsi:type="dcterms:W3CDTF">2014-09-16T11:42:07Z</dcterms:created>
  <dcterms:modified xsi:type="dcterms:W3CDTF">2017-01-10T08:13:52Z</dcterms:modified>
</cp:coreProperties>
</file>