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28604"/>
            <a:ext cx="8136904" cy="581697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VSEPR  - </a:t>
            </a:r>
            <a:r>
              <a:rPr lang="cs-CZ" sz="2000" b="1" dirty="0" smtClean="0"/>
              <a:t>Metoda </a:t>
            </a:r>
            <a:r>
              <a:rPr lang="cs-CZ" sz="2000" b="1" dirty="0"/>
              <a:t>pro určení tvaru kovalentních molekul nepřechodných</a:t>
            </a:r>
            <a:r>
              <a:rPr lang="cs-CZ" b="1" dirty="0"/>
              <a:t> </a:t>
            </a:r>
            <a:r>
              <a:rPr lang="cs-CZ" sz="2000" b="1" dirty="0"/>
              <a:t>prvků</a:t>
            </a:r>
            <a:r>
              <a:rPr lang="cs-CZ" dirty="0"/>
              <a:t> (Valence Shell </a:t>
            </a:r>
            <a:r>
              <a:rPr lang="cs-CZ" dirty="0" err="1"/>
              <a:t>Electron</a:t>
            </a:r>
            <a:r>
              <a:rPr lang="cs-CZ" dirty="0"/>
              <a:t> </a:t>
            </a:r>
            <a:r>
              <a:rPr lang="cs-CZ" dirty="0" smtClean="0"/>
              <a:t>Pair </a:t>
            </a:r>
            <a:r>
              <a:rPr lang="cs-CZ" dirty="0" err="1" smtClean="0"/>
              <a:t>Repulsion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sz="2400" b="1" dirty="0" smtClean="0">
                <a:solidFill>
                  <a:srgbClr val="0070C0"/>
                </a:solidFill>
              </a:rPr>
              <a:t>Tvar </a:t>
            </a:r>
            <a:r>
              <a:rPr lang="cs-CZ" sz="2400" b="1" dirty="0">
                <a:solidFill>
                  <a:srgbClr val="0070C0"/>
                </a:solidFill>
              </a:rPr>
              <a:t>molekuly je dán polohou všech atomů molekulu </a:t>
            </a:r>
            <a:r>
              <a:rPr lang="cs-CZ" sz="2400" b="1" dirty="0" smtClean="0">
                <a:solidFill>
                  <a:srgbClr val="0070C0"/>
                </a:solidFill>
              </a:rPr>
              <a:t>tvořících</a:t>
            </a:r>
            <a:endParaRPr lang="cs-CZ" sz="2400" b="1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Pravidla </a:t>
            </a:r>
            <a:r>
              <a:rPr lang="cs-CZ" b="1" dirty="0">
                <a:solidFill>
                  <a:srgbClr val="FF0000"/>
                </a:solidFill>
              </a:rPr>
              <a:t>pro aplikaci VSEPR:</a:t>
            </a:r>
          </a:p>
          <a:p>
            <a:r>
              <a:rPr lang="cs-CZ" dirty="0"/>
              <a:t>• tvar molekuly ovlivňují všechny elektronové páry (vazebné i nevazebné) vycházející </a:t>
            </a:r>
            <a:r>
              <a:rPr lang="cs-CZ" dirty="0" smtClean="0"/>
              <a:t>ze středového </a:t>
            </a:r>
            <a:r>
              <a:rPr lang="cs-CZ" dirty="0"/>
              <a:t>atomu (jsou tzv. </a:t>
            </a:r>
            <a:r>
              <a:rPr lang="cs-CZ" i="1" dirty="0" err="1"/>
              <a:t>stereoaktivní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• jednotlivé páry (vazebné i nevazebné) z valenční vrstvy středového atomu se soustředí do </a:t>
            </a:r>
            <a:r>
              <a:rPr lang="cs-CZ" dirty="0" smtClean="0"/>
              <a:t>prostoru </a:t>
            </a:r>
            <a:r>
              <a:rPr lang="pl-PL" dirty="0" smtClean="0"/>
              <a:t>tak</a:t>
            </a:r>
            <a:r>
              <a:rPr lang="pl-PL" dirty="0"/>
              <a:t>, aby byly co nejdále od sebe a co nejméně se </a:t>
            </a:r>
            <a:r>
              <a:rPr lang="pl-PL" dirty="0" smtClean="0"/>
              <a:t>odpuzovaly</a:t>
            </a:r>
          </a:p>
          <a:p>
            <a:endParaRPr lang="pl-PL" dirty="0"/>
          </a:p>
          <a:p>
            <a:r>
              <a:rPr lang="cs-CZ" dirty="0"/>
              <a:t>• nevazebný elektronový pár odpuzuje ostatní elektronové páry více než pár vazebný, tj. </a:t>
            </a:r>
            <a:r>
              <a:rPr lang="cs-CZ" dirty="0" smtClean="0"/>
              <a:t>odpuzování elektronových </a:t>
            </a:r>
            <a:r>
              <a:rPr lang="cs-CZ" dirty="0"/>
              <a:t>párů ve </a:t>
            </a:r>
            <a:r>
              <a:rPr lang="cs-CZ" dirty="0" smtClean="0"/>
              <a:t>valenční </a:t>
            </a:r>
            <a:r>
              <a:rPr lang="cs-CZ" dirty="0"/>
              <a:t>vrstvě středového atomu klesá v pořadí: </a:t>
            </a:r>
            <a:endParaRPr lang="cs-CZ" dirty="0" smtClean="0"/>
          </a:p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nevazebný – nevazebný   &gt;   nevazebný </a:t>
            </a:r>
            <a:r>
              <a:rPr lang="cs-CZ" sz="2000" b="1" dirty="0">
                <a:solidFill>
                  <a:srgbClr val="C00000"/>
                </a:solidFill>
              </a:rPr>
              <a:t>- vazebný </a:t>
            </a:r>
            <a:r>
              <a:rPr lang="cs-CZ" sz="2000" b="1" dirty="0" smtClean="0">
                <a:solidFill>
                  <a:srgbClr val="C00000"/>
                </a:solidFill>
              </a:rPr>
              <a:t>  &gt;   vazebný – vazebný</a:t>
            </a:r>
          </a:p>
          <a:p>
            <a:endParaRPr lang="cs-CZ" sz="1600" dirty="0">
              <a:solidFill>
                <a:srgbClr val="0070C0"/>
              </a:solidFill>
            </a:endParaRPr>
          </a:p>
          <a:p>
            <a:r>
              <a:rPr lang="cs-CZ" dirty="0"/>
              <a:t>• dvojné a trojné vazby mají větší odpudivý účinek než </a:t>
            </a:r>
            <a:r>
              <a:rPr lang="cs-CZ" dirty="0" smtClean="0"/>
              <a:t>vazby jednoduché</a:t>
            </a:r>
          </a:p>
          <a:p>
            <a:endParaRPr lang="cs-CZ" dirty="0"/>
          </a:p>
          <a:p>
            <a:r>
              <a:rPr lang="cs-CZ" dirty="0"/>
              <a:t>• na odpuzování elektronových párů má vliv elektronegativita vázajících se </a:t>
            </a:r>
            <a:r>
              <a:rPr lang="cs-CZ" dirty="0" smtClean="0"/>
              <a:t>partnerů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202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Postup při určování struktury pomocí VSEPR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565320"/>
            <a:ext cx="8496944" cy="589905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smtClean="0"/>
              <a:t>Napsat sumární nebo funkční vzorec sloučeniny (není nezbytně nutné), je-li zadání sloučeniny slovně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Nakreslit správně strukturně-elektronový vzorec sloučeniny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Spočítat elektronové páry v okolí centrálního atomu (tj. vazebné i nevazebné) – násobnost vazby se v tomto momentě neuvažuje</a:t>
            </a:r>
          </a:p>
          <a:p>
            <a:pPr marL="342900" indent="-342900">
              <a:buAutoNum type="arabicPeriod"/>
            </a:pPr>
            <a:endParaRPr lang="cs-CZ" b="1" dirty="0"/>
          </a:p>
          <a:p>
            <a:pPr marL="342900" indent="-342900">
              <a:buAutoNum type="arabicPeriod"/>
            </a:pPr>
            <a:r>
              <a:rPr lang="cs-CZ" b="1" dirty="0" smtClean="0"/>
              <a:t>Je dobré si napsat obecný vzorec sloučeniny -   </a:t>
            </a:r>
            <a:r>
              <a:rPr lang="cs-CZ" sz="3200" b="1" dirty="0" err="1" smtClean="0"/>
              <a:t>AB</a:t>
            </a:r>
            <a:r>
              <a:rPr lang="cs-CZ" sz="3200" b="1" baseline="-25000" dirty="0" err="1" smtClean="0"/>
              <a:t>x</a:t>
            </a:r>
            <a:r>
              <a:rPr lang="cs-CZ" sz="3200" b="1" dirty="0" err="1" smtClean="0"/>
              <a:t>E</a:t>
            </a:r>
            <a:r>
              <a:rPr lang="cs-CZ" sz="3200" b="1" baseline="-25000" dirty="0" err="1" smtClean="0"/>
              <a:t>y</a:t>
            </a:r>
            <a:r>
              <a:rPr lang="cs-CZ" sz="3200" b="1" baseline="-25000" dirty="0" smtClean="0"/>
              <a:t> </a:t>
            </a:r>
          </a:p>
          <a:p>
            <a:r>
              <a:rPr lang="cs-CZ" sz="3200" b="1" baseline="-25000" dirty="0"/>
              <a:t> </a:t>
            </a:r>
            <a:r>
              <a:rPr lang="cs-CZ" sz="3200" b="1" baseline="-25000" dirty="0" smtClean="0"/>
              <a:t>            </a:t>
            </a:r>
            <a:r>
              <a:rPr lang="cs-CZ" b="1" dirty="0" smtClean="0"/>
              <a:t>( </a:t>
            </a:r>
            <a:r>
              <a:rPr lang="cs-CZ" b="1" dirty="0" smtClean="0">
                <a:solidFill>
                  <a:srgbClr val="FF0000"/>
                </a:solidFill>
              </a:rPr>
              <a:t>x = počet vazebných párů, y = počet nevazebných párů</a:t>
            </a:r>
            <a:r>
              <a:rPr lang="cs-CZ" b="1" dirty="0" smtClean="0"/>
              <a:t>)</a:t>
            </a:r>
            <a:endParaRPr lang="cs-CZ" sz="3200" b="1" dirty="0" smtClean="0"/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cs-CZ" b="1" dirty="0" smtClean="0"/>
              <a:t>Na základě počtu párů učit základní „VSEPR“ polyedr a ten nakreslit</a:t>
            </a:r>
            <a:endParaRPr lang="cs-CZ" b="1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055205"/>
              </p:ext>
            </p:extLst>
          </p:nvPr>
        </p:nvGraphicFramePr>
        <p:xfrm>
          <a:off x="611560" y="4293096"/>
          <a:ext cx="741682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002"/>
                <a:gridCol w="777001"/>
                <a:gridCol w="1130183"/>
                <a:gridCol w="916215"/>
                <a:gridCol w="1152128"/>
                <a:gridCol w="1224136"/>
                <a:gridCol w="1440161"/>
              </a:tblGrid>
              <a:tr h="136024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párů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VSEPR tvar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přímka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trojúhelník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tetraedr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trigonální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tetragonání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</a:p>
                    <a:p>
                      <a:endParaRPr lang="cs-CZ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(oktaedr)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pentagonální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6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4345"/>
            <a:ext cx="8280920" cy="535531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 smtClean="0"/>
              <a:t>V </a:t>
            </a:r>
            <a:r>
              <a:rPr lang="cs-CZ" b="1" dirty="0"/>
              <a:t>polyedru nejprve </a:t>
            </a:r>
            <a:r>
              <a:rPr lang="cs-CZ" b="1" dirty="0">
                <a:solidFill>
                  <a:srgbClr val="FF0000"/>
                </a:solidFill>
              </a:rPr>
              <a:t>zdůraznit centrální a strukturu </a:t>
            </a:r>
            <a:r>
              <a:rPr lang="cs-CZ" b="1" dirty="0" smtClean="0">
                <a:solidFill>
                  <a:srgbClr val="FF0000"/>
                </a:solidFill>
              </a:rPr>
              <a:t>určující </a:t>
            </a:r>
            <a:r>
              <a:rPr lang="cs-CZ" b="1" dirty="0">
                <a:solidFill>
                  <a:srgbClr val="FF0000"/>
                </a:solidFill>
              </a:rPr>
              <a:t>atom</a:t>
            </a:r>
            <a:r>
              <a:rPr lang="cs-CZ" b="1" dirty="0"/>
              <a:t>, a podle pravidel VSEPR umístit do polyedru vazby vedoucí k jednotlivým sousedním atomům. </a:t>
            </a: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/>
              <a:t>V nákresu struktury VSEPR se tlustě nebo barevně zvýrazní </a:t>
            </a:r>
            <a:r>
              <a:rPr lang="cs-CZ" b="1" dirty="0">
                <a:solidFill>
                  <a:srgbClr val="FF0000"/>
                </a:solidFill>
              </a:rPr>
              <a:t>skutečné vazby </a:t>
            </a:r>
            <a:r>
              <a:rPr lang="cs-CZ" b="1" dirty="0"/>
              <a:t>vedoucí od centrálního atomu ke skutečným atomům. </a:t>
            </a: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Volné </a:t>
            </a:r>
            <a:r>
              <a:rPr lang="cs-CZ" b="1" dirty="0"/>
              <a:t>(nevazebné) elektronové páry se do této struktury rovněž v příslušném směru naznačí, nejlépe formou protáhlého obláčku</a:t>
            </a:r>
            <a:r>
              <a:rPr lang="cs-CZ" b="1" dirty="0" smtClean="0"/>
              <a:t>. </a:t>
            </a:r>
            <a:r>
              <a:rPr lang="cs-CZ" b="1" dirty="0">
                <a:solidFill>
                  <a:srgbClr val="0070C0"/>
                </a:solidFill>
              </a:rPr>
              <a:t>Nevazebné páry se na konečné struktuře sloučeniny projevují pouze deformací základní struktury.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Pokud </a:t>
            </a:r>
            <a:r>
              <a:rPr lang="cs-CZ" b="1" dirty="0"/>
              <a:t>má molekula VSEPR tvar v podobě trigonální </a:t>
            </a:r>
            <a:r>
              <a:rPr lang="cs-CZ" b="1" dirty="0" err="1"/>
              <a:t>bipyramidy</a:t>
            </a:r>
            <a:r>
              <a:rPr lang="cs-CZ" b="1" dirty="0"/>
              <a:t>, pak se </a:t>
            </a:r>
            <a:r>
              <a:rPr lang="cs-CZ" b="1" dirty="0">
                <a:solidFill>
                  <a:srgbClr val="FF0000"/>
                </a:solidFill>
              </a:rPr>
              <a:t>všechny volné elektronové páry umísťují do ekvatoriální roviny</a:t>
            </a:r>
            <a:r>
              <a:rPr lang="cs-CZ" b="1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Na výsledný tvar struktury molekuly má také vliv násobnost vazby a elektronegativita atomů vázajících se na centrální atom.</a:t>
            </a: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/>
              <a:t>Z této struktury při pohledu z odstupu vynikne skutečný tvar molekuly, který pojmenujeme.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6165304"/>
            <a:ext cx="7056784" cy="36933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Příklady: SnCl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O, NH</a:t>
            </a:r>
            <a:r>
              <a:rPr lang="cs-CZ" baseline="-25000" dirty="0" smtClean="0"/>
              <a:t>3</a:t>
            </a:r>
            <a:r>
              <a:rPr lang="cs-CZ" dirty="0" smtClean="0"/>
              <a:t>, BrF</a:t>
            </a:r>
            <a:r>
              <a:rPr lang="cs-CZ" baseline="-25000" dirty="0" smtClean="0"/>
              <a:t>3</a:t>
            </a:r>
            <a:r>
              <a:rPr lang="cs-CZ" dirty="0" smtClean="0"/>
              <a:t>, BrF</a:t>
            </a:r>
            <a:r>
              <a:rPr lang="cs-CZ" baseline="-25000" dirty="0" smtClean="0"/>
              <a:t>5</a:t>
            </a:r>
            <a:r>
              <a:rPr lang="cs-CZ" dirty="0" smtClean="0"/>
              <a:t>, I</a:t>
            </a:r>
            <a:r>
              <a:rPr lang="cs-CZ" baseline="-25000" dirty="0" smtClean="0"/>
              <a:t>3</a:t>
            </a:r>
            <a:r>
              <a:rPr lang="cs-CZ" baseline="30000" dirty="0" smtClean="0"/>
              <a:t>-</a:t>
            </a:r>
            <a:r>
              <a:rPr lang="cs-CZ" dirty="0" smtClean="0"/>
              <a:t>, IF</a:t>
            </a:r>
            <a:r>
              <a:rPr lang="cs-CZ" baseline="-25000" dirty="0" smtClean="0"/>
              <a:t>7</a:t>
            </a:r>
            <a:r>
              <a:rPr lang="cs-CZ" dirty="0" smtClean="0"/>
              <a:t>, SF</a:t>
            </a:r>
            <a:r>
              <a:rPr lang="cs-CZ" baseline="-25000" dirty="0" smtClean="0"/>
              <a:t>4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993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400</Words>
  <Application>Microsoft Office PowerPoint</Application>
  <PresentationFormat>Předvádění na obrazovce (4:3)</PresentationFormat>
  <Paragraphs>61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Příhoda</dc:creator>
  <cp:lastModifiedBy>uživatel</cp:lastModifiedBy>
  <cp:revision>13</cp:revision>
  <dcterms:created xsi:type="dcterms:W3CDTF">2009-04-26T08:58:28Z</dcterms:created>
  <dcterms:modified xsi:type="dcterms:W3CDTF">2015-12-01T12:54:34Z</dcterms:modified>
</cp:coreProperties>
</file>