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0" r:id="rId3"/>
    <p:sldId id="273" r:id="rId4"/>
    <p:sldId id="284" r:id="rId5"/>
    <p:sldId id="285" r:id="rId6"/>
    <p:sldId id="286" r:id="rId7"/>
    <p:sldId id="287" r:id="rId8"/>
    <p:sldId id="288" r:id="rId9"/>
    <p:sldId id="295" r:id="rId10"/>
    <p:sldId id="289" r:id="rId11"/>
    <p:sldId id="275" r:id="rId12"/>
    <p:sldId id="274" r:id="rId13"/>
    <p:sldId id="276" r:id="rId14"/>
    <p:sldId id="291" r:id="rId15"/>
    <p:sldId id="303" r:id="rId16"/>
    <p:sldId id="278" r:id="rId17"/>
    <p:sldId id="294" r:id="rId18"/>
    <p:sldId id="279" r:id="rId19"/>
    <p:sldId id="280" r:id="rId20"/>
    <p:sldId id="296" r:id="rId21"/>
    <p:sldId id="297" r:id="rId22"/>
    <p:sldId id="293" r:id="rId23"/>
    <p:sldId id="281" r:id="rId24"/>
    <p:sldId id="298" r:id="rId25"/>
    <p:sldId id="299" r:id="rId26"/>
    <p:sldId id="300" r:id="rId27"/>
    <p:sldId id="277" r:id="rId28"/>
    <p:sldId id="282" r:id="rId29"/>
    <p:sldId id="283" r:id="rId30"/>
    <p:sldId id="292" r:id="rId31"/>
    <p:sldId id="301" r:id="rId32"/>
    <p:sldId id="302" r:id="rId33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Neue Light"/>
      </a:defRPr>
    </a:lvl1pPr>
    <a:lvl2pPr indent="228600" algn="ctr" defTabSz="584200">
      <a:defRPr sz="3600">
        <a:latin typeface="+mn-lt"/>
        <a:ea typeface="+mn-ea"/>
        <a:cs typeface="+mn-cs"/>
        <a:sym typeface="Helvetica Neue Light"/>
      </a:defRPr>
    </a:lvl2pPr>
    <a:lvl3pPr indent="457200" algn="ctr" defTabSz="584200">
      <a:defRPr sz="3600">
        <a:latin typeface="+mn-lt"/>
        <a:ea typeface="+mn-ea"/>
        <a:cs typeface="+mn-cs"/>
        <a:sym typeface="Helvetica Neue Light"/>
      </a:defRPr>
    </a:lvl3pPr>
    <a:lvl4pPr indent="685800" algn="ctr" defTabSz="584200">
      <a:defRPr sz="3600">
        <a:latin typeface="+mn-lt"/>
        <a:ea typeface="+mn-ea"/>
        <a:cs typeface="+mn-cs"/>
        <a:sym typeface="Helvetica Neue Light"/>
      </a:defRPr>
    </a:lvl4pPr>
    <a:lvl5pPr indent="914400" algn="ctr" defTabSz="584200">
      <a:defRPr sz="3600">
        <a:latin typeface="+mn-lt"/>
        <a:ea typeface="+mn-ea"/>
        <a:cs typeface="+mn-cs"/>
        <a:sym typeface="Helvetica Neue Light"/>
      </a:defRPr>
    </a:lvl5pPr>
    <a:lvl6pPr indent="1143000" algn="ctr" defTabSz="584200">
      <a:defRPr sz="3600">
        <a:latin typeface="+mn-lt"/>
        <a:ea typeface="+mn-ea"/>
        <a:cs typeface="+mn-cs"/>
        <a:sym typeface="Helvetica Neue Light"/>
      </a:defRPr>
    </a:lvl6pPr>
    <a:lvl7pPr indent="1371600" algn="ctr" defTabSz="584200">
      <a:defRPr sz="3600">
        <a:latin typeface="+mn-lt"/>
        <a:ea typeface="+mn-ea"/>
        <a:cs typeface="+mn-cs"/>
        <a:sym typeface="Helvetica Neue Light"/>
      </a:defRPr>
    </a:lvl7pPr>
    <a:lvl8pPr indent="1600200" algn="ctr" defTabSz="584200">
      <a:defRPr sz="3600">
        <a:latin typeface="+mn-lt"/>
        <a:ea typeface="+mn-ea"/>
        <a:cs typeface="+mn-cs"/>
        <a:sym typeface="Helvetica Neue Light"/>
      </a:defRPr>
    </a:lvl8pPr>
    <a:lvl9pPr indent="1828800" algn="ctr" defTabSz="584200">
      <a:defRPr sz="3600"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56"/>
    <p:restoredTop sz="94666"/>
  </p:normalViewPr>
  <p:slideViewPr>
    <p:cSldViewPr snapToGrid="0" snapToObjects="1">
      <p:cViewPr varScale="1">
        <p:scale>
          <a:sx n="72" d="100"/>
          <a:sy n="72" d="100"/>
        </p:scale>
        <p:origin x="1144" y="20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64886445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571500" y="4749800"/>
            <a:ext cx="11868094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7" r:id="rId5"/>
    <p:sldLayoutId id="2147483659" r:id="rId6"/>
    <p:sldLayoutId id="2147483660" r:id="rId7"/>
  </p:sldLayoutIdLst>
  <p:transition spd="med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457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1pPr>
      <a:lvl2pPr marL="914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2pPr>
      <a:lvl3pPr marL="1371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3pPr>
      <a:lvl4pPr marL="1828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4pPr>
      <a:lvl5pPr marL="22860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5pPr>
      <a:lvl6pPr marL="2743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6pPr>
      <a:lvl7pPr marL="3200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7pPr>
      <a:lvl8pPr marL="3657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8pPr>
      <a:lvl9pPr marL="4114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daylight.com/meetings/summerschool98/course/dave/smiles-intro.html" TargetMode="Externa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openbabel.org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lc_molekula.jpg"/>
          <p:cNvPicPr/>
          <p:nvPr/>
        </p:nvPicPr>
        <p:blipFill>
          <a:blip r:embed="rId2">
            <a:extLst/>
          </a:blip>
          <a:srcRect t="4910"/>
          <a:stretch>
            <a:fillRect/>
          </a:stretch>
        </p:blipFill>
        <p:spPr>
          <a:xfrm>
            <a:off x="1291579" y="0"/>
            <a:ext cx="10421642" cy="800816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 err="1" smtClean="0"/>
              <a:t>Pokročilá</a:t>
            </a:r>
            <a:r>
              <a:rPr lang="en-US" sz="4200" dirty="0" smtClean="0"/>
              <a:t> </a:t>
            </a:r>
            <a:r>
              <a:rPr lang="en-US" sz="4200" dirty="0" err="1" smtClean="0"/>
              <a:t>chemoinformatika</a:t>
            </a:r>
            <a:endParaRPr sz="4200" dirty="0"/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7886700" y="8194540"/>
            <a:ext cx="4953001" cy="98464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cs-CZ" sz="2600" dirty="0" smtClean="0">
                <a:solidFill>
                  <a:srgbClr val="747474"/>
                </a:solidFill>
              </a:rPr>
              <a:t>Databáze, chemický prostor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cs-CZ" sz="2600" dirty="0" smtClean="0">
                <a:solidFill>
                  <a:srgbClr val="747474"/>
                </a:solidFill>
              </a:rPr>
              <a:t>únor 2017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PDB </a:t>
            </a:r>
            <a:r>
              <a:rPr lang="en-US" dirty="0" err="1" smtClean="0"/>
              <a:t>databáze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199"/>
            <a:ext cx="13004800" cy="82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53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Velikost</a:t>
            </a:r>
            <a:r>
              <a:rPr lang="en-US" dirty="0" smtClean="0"/>
              <a:t> </a:t>
            </a:r>
            <a:r>
              <a:rPr lang="en-US" dirty="0" err="1" smtClean="0"/>
              <a:t>základních</a:t>
            </a:r>
            <a:r>
              <a:rPr lang="en-US" dirty="0" smtClean="0"/>
              <a:t> </a:t>
            </a:r>
            <a:r>
              <a:rPr lang="en-US" dirty="0" err="1" smtClean="0"/>
              <a:t>chemických</a:t>
            </a:r>
            <a:r>
              <a:rPr lang="en-US" dirty="0" smtClean="0"/>
              <a:t> </a:t>
            </a:r>
            <a:r>
              <a:rPr lang="en-US" dirty="0" err="1" smtClean="0"/>
              <a:t>databází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10067" y="4553635"/>
            <a:ext cx="184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￼</a:t>
            </a:r>
          </a:p>
        </p:txBody>
      </p:sp>
      <p:sp>
        <p:nvSpPr>
          <p:cNvPr id="6" name="Rectangle 5"/>
          <p:cNvSpPr/>
          <p:nvPr/>
        </p:nvSpPr>
        <p:spPr>
          <a:xfrm>
            <a:off x="6410067" y="4553635"/>
            <a:ext cx="184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￼</a:t>
            </a:r>
          </a:p>
        </p:txBody>
      </p:sp>
      <p:sp>
        <p:nvSpPr>
          <p:cNvPr id="7" name="Rectangle 6"/>
          <p:cNvSpPr/>
          <p:nvPr/>
        </p:nvSpPr>
        <p:spPr>
          <a:xfrm>
            <a:off x="6410067" y="4553635"/>
            <a:ext cx="184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￼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62" y="2054164"/>
            <a:ext cx="11782209" cy="76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48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Chemický</a:t>
            </a:r>
            <a:r>
              <a:rPr lang="en-US" dirty="0" smtClean="0"/>
              <a:t> </a:t>
            </a:r>
            <a:r>
              <a:rPr lang="en-US" dirty="0" err="1" smtClean="0"/>
              <a:t>prostor</a:t>
            </a:r>
            <a:r>
              <a:rPr lang="en-US" dirty="0" smtClean="0"/>
              <a:t> (chemical space)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81" y="2227895"/>
            <a:ext cx="8026400" cy="617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490" y="4051300"/>
            <a:ext cx="50800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62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Práce</a:t>
            </a:r>
            <a:r>
              <a:rPr lang="en-US" dirty="0" smtClean="0"/>
              <a:t> s </a:t>
            </a:r>
            <a:r>
              <a:rPr lang="en-US" dirty="0" err="1" smtClean="0"/>
              <a:t>chemickým</a:t>
            </a:r>
            <a:r>
              <a:rPr lang="en-US" dirty="0" smtClean="0"/>
              <a:t> </a:t>
            </a:r>
            <a:r>
              <a:rPr lang="en-US" dirty="0" err="1" smtClean="0"/>
              <a:t>prostorem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5623"/>
            <a:ext cx="13004800" cy="508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675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Formáty</a:t>
            </a:r>
            <a:r>
              <a:rPr lang="en-US" dirty="0" smtClean="0"/>
              <a:t> pro </a:t>
            </a:r>
            <a:r>
              <a:rPr lang="en-US" dirty="0" err="1" smtClean="0"/>
              <a:t>ukládání</a:t>
            </a:r>
            <a:r>
              <a:rPr lang="en-US" dirty="0" smtClean="0"/>
              <a:t> </a:t>
            </a:r>
            <a:r>
              <a:rPr lang="en-US" dirty="0" err="1" smtClean="0"/>
              <a:t>chemických</a:t>
            </a:r>
            <a:r>
              <a:rPr lang="en-US" dirty="0" smtClean="0"/>
              <a:t>, </a:t>
            </a:r>
            <a:r>
              <a:rPr lang="en-US" dirty="0" err="1" smtClean="0"/>
              <a:t>chemoinformatických</a:t>
            </a:r>
            <a:r>
              <a:rPr lang="en-US" dirty="0" smtClean="0"/>
              <a:t> a </a:t>
            </a:r>
            <a:r>
              <a:rPr lang="en-US" dirty="0" err="1" smtClean="0"/>
              <a:t>bioinformatických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99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cs-CZ" altLang="x-none" sz="2200" dirty="0" err="1" smtClean="0"/>
              <a:t>Alchemy</a:t>
            </a:r>
            <a:r>
              <a:rPr lang="cs-CZ" altLang="x-none" sz="2200" dirty="0"/>
              <a:t>,  </a:t>
            </a:r>
            <a:r>
              <a:rPr lang="cs-CZ" altLang="x-none" sz="2200" dirty="0" err="1"/>
              <a:t>Boogie</a:t>
            </a:r>
            <a:r>
              <a:rPr lang="cs-CZ" altLang="x-none" sz="2200" dirty="0"/>
              <a:t>,  Cambridge CADPAC,  Chem3D </a:t>
            </a:r>
            <a:r>
              <a:rPr lang="cs-CZ" altLang="x-none" sz="2200" dirty="0" err="1"/>
              <a:t>Cartesian</a:t>
            </a:r>
            <a:r>
              <a:rPr lang="cs-CZ" altLang="x-none" sz="2200" dirty="0"/>
              <a:t> 1,  CSD CSSR,  CSD GSTAT,  Free </a:t>
            </a:r>
            <a:r>
              <a:rPr lang="cs-CZ" altLang="x-none" sz="2200" dirty="0" err="1"/>
              <a:t>Form</a:t>
            </a:r>
            <a:r>
              <a:rPr lang="cs-CZ" altLang="x-none" sz="2200" dirty="0"/>
              <a:t> </a:t>
            </a:r>
            <a:r>
              <a:rPr lang="cs-CZ" altLang="x-none" sz="2200" dirty="0" err="1"/>
              <a:t>Fractional</a:t>
            </a:r>
            <a:r>
              <a:rPr lang="cs-CZ" altLang="x-none" sz="2200" dirty="0"/>
              <a:t>,  </a:t>
            </a:r>
            <a:r>
              <a:rPr lang="cs-CZ" altLang="x-none" sz="2200" dirty="0" err="1"/>
              <a:t>Gaussian</a:t>
            </a:r>
            <a:r>
              <a:rPr lang="cs-CZ" altLang="x-none" sz="2200" dirty="0"/>
              <a:t> Z-Matrix,  </a:t>
            </a:r>
            <a:r>
              <a:rPr lang="cs-CZ" altLang="x-none" sz="2200" dirty="0" err="1"/>
              <a:t>Hyperchem</a:t>
            </a:r>
            <a:r>
              <a:rPr lang="cs-CZ" altLang="x-none" sz="2200" dirty="0"/>
              <a:t> HIN,  Mac </a:t>
            </a:r>
            <a:r>
              <a:rPr lang="cs-CZ" altLang="x-none" sz="2200" dirty="0" err="1"/>
              <a:t>Molecule</a:t>
            </a:r>
            <a:r>
              <a:rPr lang="cs-CZ" altLang="x-none" sz="2200" dirty="0"/>
              <a:t>,  </a:t>
            </a:r>
            <a:r>
              <a:rPr lang="cs-CZ" altLang="x-none" sz="2200" dirty="0" err="1"/>
              <a:t>Micro</a:t>
            </a:r>
            <a:r>
              <a:rPr lang="cs-CZ" altLang="x-none" sz="2200" dirty="0"/>
              <a:t> </a:t>
            </a:r>
            <a:r>
              <a:rPr lang="cs-CZ" altLang="x-none" sz="2200" dirty="0" err="1"/>
              <a:t>World</a:t>
            </a:r>
            <a:r>
              <a:rPr lang="cs-CZ" altLang="x-none" sz="2200" dirty="0"/>
              <a:t>,  MM2 </a:t>
            </a:r>
            <a:r>
              <a:rPr lang="cs-CZ" altLang="x-none" sz="2200" dirty="0" err="1"/>
              <a:t>Ouput</a:t>
            </a:r>
            <a:r>
              <a:rPr lang="cs-CZ" altLang="x-none" sz="2200" dirty="0"/>
              <a:t>,  MMADS,  MOLIN,  </a:t>
            </a:r>
            <a:r>
              <a:rPr lang="cs-CZ" altLang="x-none" sz="2200" dirty="0" err="1"/>
              <a:t>Mopac</a:t>
            </a:r>
            <a:r>
              <a:rPr lang="cs-CZ" altLang="x-none" sz="2200" dirty="0"/>
              <a:t> </a:t>
            </a:r>
            <a:r>
              <a:rPr lang="cs-CZ" altLang="x-none" sz="2200" dirty="0" err="1"/>
              <a:t>Internal</a:t>
            </a:r>
            <a:r>
              <a:rPr lang="cs-CZ" altLang="x-none" sz="2200" dirty="0"/>
              <a:t>,  PC Model,  </a:t>
            </a:r>
            <a:r>
              <a:rPr lang="cs-CZ" altLang="x-none" sz="2200" dirty="0" err="1"/>
              <a:t>Quanta</a:t>
            </a:r>
            <a:r>
              <a:rPr lang="cs-CZ" altLang="x-none" sz="2200" dirty="0"/>
              <a:t>,  </a:t>
            </a:r>
            <a:r>
              <a:rPr lang="cs-CZ" altLang="x-none" sz="2200" dirty="0" err="1"/>
              <a:t>Spartan</a:t>
            </a:r>
            <a:r>
              <a:rPr lang="cs-CZ" altLang="x-none" sz="2200" dirty="0"/>
              <a:t>,  </a:t>
            </a:r>
            <a:r>
              <a:rPr lang="cs-CZ" altLang="x-none" sz="2200" dirty="0" err="1"/>
              <a:t>Spartan</a:t>
            </a:r>
            <a:r>
              <a:rPr lang="cs-CZ" altLang="x-none" sz="2200" dirty="0"/>
              <a:t> Mol,  </a:t>
            </a:r>
            <a:r>
              <a:rPr lang="cs-CZ" altLang="x-none" sz="2200" dirty="0" err="1"/>
              <a:t>Sybyl</a:t>
            </a:r>
            <a:r>
              <a:rPr lang="cs-CZ" altLang="x-none" sz="2200" dirty="0"/>
              <a:t> Mol2,  </a:t>
            </a:r>
            <a:r>
              <a:rPr lang="cs-CZ" altLang="x-none" sz="2200" dirty="0" err="1"/>
              <a:t>Maccs</a:t>
            </a:r>
            <a:r>
              <a:rPr lang="cs-CZ" altLang="x-none" sz="2200" dirty="0"/>
              <a:t> 2d,  </a:t>
            </a:r>
            <a:r>
              <a:rPr lang="cs-CZ" altLang="x-none" sz="2200" dirty="0" err="1"/>
              <a:t>UniChem</a:t>
            </a:r>
            <a:r>
              <a:rPr lang="cs-CZ" altLang="x-none" sz="2200" dirty="0"/>
              <a:t> XYZ,  XED,  AMBER PREP,  </a:t>
            </a:r>
            <a:r>
              <a:rPr lang="cs-CZ" altLang="x-none" sz="2200" dirty="0" err="1"/>
              <a:t>Biosym</a:t>
            </a:r>
            <a:r>
              <a:rPr lang="cs-CZ" altLang="x-none" sz="2200" dirty="0"/>
              <a:t> ,  </a:t>
            </a:r>
            <a:r>
              <a:rPr lang="cs-CZ" altLang="x-none" sz="2200" dirty="0" err="1"/>
              <a:t>Cacao</a:t>
            </a:r>
            <a:r>
              <a:rPr lang="cs-CZ" altLang="x-none" sz="2200" dirty="0"/>
              <a:t> </a:t>
            </a:r>
            <a:r>
              <a:rPr lang="cs-CZ" altLang="x-none" sz="2200" dirty="0" err="1"/>
              <a:t>Cartesian</a:t>
            </a:r>
            <a:r>
              <a:rPr lang="cs-CZ" altLang="x-none" sz="2200" dirty="0"/>
              <a:t>,  </a:t>
            </a:r>
            <a:r>
              <a:rPr lang="cs-CZ" altLang="x-none" sz="2200" dirty="0" err="1"/>
              <a:t>CHARMm</a:t>
            </a:r>
            <a:r>
              <a:rPr lang="cs-CZ" altLang="x-none" sz="2200" dirty="0"/>
              <a:t>,  Chem3D </a:t>
            </a:r>
            <a:r>
              <a:rPr lang="cs-CZ" altLang="x-none" sz="2200" dirty="0" err="1"/>
              <a:t>Cartesian</a:t>
            </a:r>
            <a:r>
              <a:rPr lang="cs-CZ" altLang="x-none" sz="2200" dirty="0"/>
              <a:t> 2,  CSD FDAT,  </a:t>
            </a:r>
            <a:r>
              <a:rPr lang="cs-CZ" altLang="x-none" sz="2200" dirty="0" err="1"/>
              <a:t>Feature</a:t>
            </a:r>
            <a:r>
              <a:rPr lang="cs-CZ" altLang="x-none" sz="2200" dirty="0"/>
              <a:t>,  GAMESS Output,  </a:t>
            </a:r>
            <a:r>
              <a:rPr lang="cs-CZ" altLang="x-none" sz="2200" dirty="0" err="1"/>
              <a:t>Gaussian</a:t>
            </a:r>
            <a:r>
              <a:rPr lang="cs-CZ" altLang="x-none" sz="2200" dirty="0"/>
              <a:t> Output,  MDL Isis,  </a:t>
            </a:r>
            <a:r>
              <a:rPr lang="cs-CZ" altLang="x-none" sz="2200" dirty="0" err="1"/>
              <a:t>Macromodel</a:t>
            </a:r>
            <a:r>
              <a:rPr lang="cs-CZ" altLang="x-none" sz="2200" dirty="0"/>
              <a:t>,  MM2 Input,  MM3,  MDL </a:t>
            </a:r>
            <a:r>
              <a:rPr lang="cs-CZ" altLang="x-none" sz="2200" dirty="0" err="1"/>
              <a:t>MOLfile</a:t>
            </a:r>
            <a:r>
              <a:rPr lang="cs-CZ" altLang="x-none" sz="2200" dirty="0"/>
              <a:t>,  </a:t>
            </a:r>
            <a:r>
              <a:rPr lang="cs-CZ" altLang="x-none" sz="2200" dirty="0" err="1"/>
              <a:t>Mopac</a:t>
            </a:r>
            <a:r>
              <a:rPr lang="cs-CZ" altLang="x-none" sz="2200" dirty="0"/>
              <a:t> </a:t>
            </a:r>
            <a:r>
              <a:rPr lang="cs-CZ" altLang="x-none" sz="2200" dirty="0" err="1"/>
              <a:t>Cartesian</a:t>
            </a:r>
            <a:r>
              <a:rPr lang="cs-CZ" altLang="x-none" sz="2200" dirty="0"/>
              <a:t>,  </a:t>
            </a:r>
            <a:r>
              <a:rPr lang="cs-CZ" altLang="x-none" sz="2200" dirty="0" err="1"/>
              <a:t>Mopac</a:t>
            </a:r>
            <a:r>
              <a:rPr lang="cs-CZ" altLang="x-none" sz="2200" dirty="0"/>
              <a:t> Output,  PDB,  </a:t>
            </a:r>
            <a:r>
              <a:rPr lang="cs-CZ" altLang="x-none" sz="2200" dirty="0" err="1"/>
              <a:t>ShelX</a:t>
            </a:r>
            <a:r>
              <a:rPr lang="cs-CZ" altLang="x-none" sz="2200" dirty="0"/>
              <a:t>,  </a:t>
            </a:r>
            <a:r>
              <a:rPr lang="cs-CZ" altLang="x-none" sz="2200" dirty="0" err="1"/>
              <a:t>Spartan</a:t>
            </a:r>
            <a:r>
              <a:rPr lang="cs-CZ" altLang="x-none" sz="2200" dirty="0"/>
              <a:t> </a:t>
            </a:r>
            <a:r>
              <a:rPr lang="cs-CZ" altLang="x-none" sz="2200" dirty="0" err="1"/>
              <a:t>Semi-Empirical</a:t>
            </a:r>
            <a:r>
              <a:rPr lang="cs-CZ" altLang="x-none" sz="2200" dirty="0"/>
              <a:t>,  </a:t>
            </a:r>
            <a:r>
              <a:rPr lang="cs-CZ" altLang="x-none" sz="2200" dirty="0" err="1"/>
              <a:t>Sybyl</a:t>
            </a:r>
            <a:r>
              <a:rPr lang="cs-CZ" altLang="x-none" sz="2200" dirty="0"/>
              <a:t> Mol,  </a:t>
            </a:r>
            <a:r>
              <a:rPr lang="cs-CZ" altLang="x-none" sz="2200" dirty="0" err="1"/>
              <a:t>Conjure</a:t>
            </a:r>
            <a:r>
              <a:rPr lang="cs-CZ" altLang="x-none" sz="2200" dirty="0"/>
              <a:t>,  </a:t>
            </a:r>
            <a:r>
              <a:rPr lang="cs-CZ" altLang="x-none" sz="2200" dirty="0" err="1"/>
              <a:t>Maccs</a:t>
            </a:r>
            <a:r>
              <a:rPr lang="cs-CZ" altLang="x-none" sz="2200" dirty="0"/>
              <a:t> 3d,  </a:t>
            </a:r>
            <a:r>
              <a:rPr lang="cs-CZ" altLang="x-none" sz="2200" dirty="0" smtClean="0"/>
              <a:t>XYZ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23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Formáty</a:t>
            </a:r>
            <a:r>
              <a:rPr lang="en-US" dirty="0" smtClean="0"/>
              <a:t> pro </a:t>
            </a:r>
            <a:r>
              <a:rPr lang="en-US" dirty="0" err="1" smtClean="0"/>
              <a:t>ukládaní</a:t>
            </a:r>
            <a:r>
              <a:rPr lang="en-US" dirty="0" smtClean="0"/>
              <a:t> </a:t>
            </a:r>
            <a:r>
              <a:rPr lang="en-US" dirty="0" err="1" smtClean="0"/>
              <a:t>struktury</a:t>
            </a:r>
            <a:r>
              <a:rPr lang="en-US" dirty="0" smtClean="0"/>
              <a:t> </a:t>
            </a:r>
            <a:r>
              <a:rPr lang="en-US" dirty="0" err="1" smtClean="0"/>
              <a:t>mokul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MOL (V2000, V3000)</a:t>
            </a:r>
            <a:r>
              <a:rPr lang="en-US" dirty="0"/>
              <a:t>, </a:t>
            </a:r>
            <a:r>
              <a:rPr lang="en-US" dirty="0" smtClean="0"/>
              <a:t>SDF</a:t>
            </a:r>
            <a:br>
              <a:rPr lang="en-US" dirty="0" smtClean="0"/>
            </a:br>
            <a:r>
              <a:rPr lang="en-US" dirty="0" smtClean="0"/>
              <a:t>http</a:t>
            </a:r>
            <a:r>
              <a:rPr lang="en-US" dirty="0"/>
              <a:t>://c4.cabrillo.edu/404/</a:t>
            </a:r>
            <a:r>
              <a:rPr lang="en-US" dirty="0" err="1"/>
              <a:t>ctfile.pdf</a:t>
            </a:r>
            <a:endParaRPr lang="en-US" dirty="0" smtClean="0"/>
          </a:p>
          <a:p>
            <a:r>
              <a:rPr lang="en-US" dirty="0" smtClean="0"/>
              <a:t>MOL2</a:t>
            </a:r>
          </a:p>
          <a:p>
            <a:r>
              <a:rPr lang="en-US" dirty="0" smtClean="0"/>
              <a:t>PDB, </a:t>
            </a:r>
            <a:r>
              <a:rPr lang="en-US" dirty="0" err="1" smtClean="0"/>
              <a:t>mmCIF</a:t>
            </a:r>
            <a:endParaRPr lang="en-US" dirty="0" smtClean="0"/>
          </a:p>
          <a:p>
            <a:r>
              <a:rPr lang="en-US" dirty="0" smtClean="0"/>
              <a:t>XYZ</a:t>
            </a:r>
          </a:p>
          <a:p>
            <a:r>
              <a:rPr lang="en-US" dirty="0" smtClean="0"/>
              <a:t>Smiles a </a:t>
            </a:r>
            <a:r>
              <a:rPr lang="en-US" dirty="0" err="1" smtClean="0"/>
              <a:t>InChI</a:t>
            </a:r>
            <a:r>
              <a:rPr lang="en-US" dirty="0" smtClean="0"/>
              <a:t>, </a:t>
            </a:r>
            <a:r>
              <a:rPr lang="en-US" dirty="0" err="1" smtClean="0"/>
              <a:t>InChIKey</a:t>
            </a:r>
            <a:endParaRPr lang="en-US" dirty="0" smtClean="0"/>
          </a:p>
          <a:p>
            <a:r>
              <a:rPr lang="en-US" dirty="0" smtClean="0"/>
              <a:t>ASN.1 (</a:t>
            </a:r>
            <a:r>
              <a:rPr lang="en-US" dirty="0" err="1" smtClean="0"/>
              <a:t>textový</a:t>
            </a:r>
            <a:r>
              <a:rPr lang="en-US" dirty="0" smtClean="0"/>
              <a:t> a </a:t>
            </a:r>
            <a:r>
              <a:rPr lang="en-US" dirty="0" err="1" smtClean="0"/>
              <a:t>binární</a:t>
            </a:r>
            <a:r>
              <a:rPr lang="en-US" dirty="0" smtClean="0"/>
              <a:t> </a:t>
            </a:r>
            <a:r>
              <a:rPr lang="en-US" dirty="0" err="1" smtClean="0"/>
              <a:t>formát</a:t>
            </a:r>
            <a:r>
              <a:rPr lang="en-US" dirty="0" smtClean="0"/>
              <a:t> pro </a:t>
            </a:r>
            <a:r>
              <a:rPr lang="en-US" dirty="0" err="1" smtClean="0"/>
              <a:t>molekuly</a:t>
            </a:r>
            <a:r>
              <a:rPr lang="en-US" dirty="0" smtClean="0"/>
              <a:t> v </a:t>
            </a:r>
            <a:r>
              <a:rPr lang="en-US" dirty="0" err="1" smtClean="0"/>
              <a:t>PubChemu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008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Formáty</a:t>
            </a:r>
            <a:r>
              <a:rPr lang="en-US" dirty="0" smtClean="0"/>
              <a:t> pro </a:t>
            </a:r>
            <a:r>
              <a:rPr lang="en-US" dirty="0" err="1" smtClean="0"/>
              <a:t>ukládaní</a:t>
            </a:r>
            <a:r>
              <a:rPr lang="en-US" dirty="0" smtClean="0"/>
              <a:t> </a:t>
            </a:r>
            <a:r>
              <a:rPr lang="en-US" dirty="0" err="1" smtClean="0"/>
              <a:t>informací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SDF</a:t>
            </a:r>
          </a:p>
          <a:p>
            <a:r>
              <a:rPr lang="en-US" dirty="0" smtClean="0"/>
              <a:t>csv</a:t>
            </a:r>
          </a:p>
          <a:p>
            <a:r>
              <a:rPr lang="en-US" dirty="0" smtClean="0"/>
              <a:t>XML</a:t>
            </a:r>
          </a:p>
        </p:txBody>
      </p:sp>
    </p:spTree>
    <p:extLst>
      <p:ext uri="{BB962C8B-B14F-4D97-AF65-F5344CB8AC3E}">
        <p14:creationId xmlns:p14="http://schemas.microsoft.com/office/powerpoint/2010/main" val="19542948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 (V2000)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3302"/>
            <a:ext cx="13004800" cy="668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48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 (V3000)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592" y="2025720"/>
            <a:ext cx="10558430" cy="786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215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Chemické</a:t>
            </a:r>
            <a:r>
              <a:rPr lang="en-US" dirty="0" smtClean="0"/>
              <a:t> </a:t>
            </a:r>
            <a:r>
              <a:rPr lang="en-US" dirty="0" err="1" smtClean="0"/>
              <a:t>databáze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4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Simplified molecular-input line-entry system</a:t>
            </a:r>
            <a:br>
              <a:rPr lang="en-US" dirty="0"/>
            </a:br>
            <a:r>
              <a:rPr lang="en-US" dirty="0" smtClean="0"/>
              <a:t>SMILES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2222499"/>
            <a:ext cx="11861800" cy="7208371"/>
          </a:xfrm>
        </p:spPr>
        <p:txBody>
          <a:bodyPr>
            <a:normAutofit fontScale="70000" lnSpcReduction="20000"/>
          </a:bodyPr>
          <a:lstStyle/>
          <a:p>
            <a:pPr marL="518400" lvl="1">
              <a:lnSpc>
                <a:spcPct val="120000"/>
              </a:lnSpc>
              <a:spcBef>
                <a:spcPts val="600"/>
              </a:spcBef>
            </a:pPr>
            <a:r>
              <a:rPr lang="en-US" dirty="0" err="1"/>
              <a:t>vodíky</a:t>
            </a:r>
            <a:r>
              <a:rPr lang="en-US" dirty="0"/>
              <a:t> (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snadno</a:t>
            </a:r>
            <a:r>
              <a:rPr lang="en-US" dirty="0"/>
              <a:t> </a:t>
            </a:r>
            <a:r>
              <a:rPr lang="en-US" dirty="0" err="1"/>
              <a:t>dopočítány</a:t>
            </a:r>
            <a:r>
              <a:rPr lang="en-US" dirty="0"/>
              <a:t>, </a:t>
            </a:r>
            <a:r>
              <a:rPr lang="en-US" dirty="0" err="1"/>
              <a:t>například</a:t>
            </a:r>
            <a:r>
              <a:rPr lang="en-US" dirty="0"/>
              <a:t> v </a:t>
            </a:r>
            <a:r>
              <a:rPr lang="en-US" dirty="0" err="1"/>
              <a:t>alkanech</a:t>
            </a:r>
            <a:r>
              <a:rPr lang="en-US" dirty="0"/>
              <a:t>) se v </a:t>
            </a:r>
            <a:r>
              <a:rPr lang="en-US" dirty="0" err="1"/>
              <a:t>notaci</a:t>
            </a:r>
            <a:r>
              <a:rPr lang="en-US" dirty="0"/>
              <a:t> </a:t>
            </a:r>
            <a:r>
              <a:rPr lang="en-US" dirty="0" err="1"/>
              <a:t>vynechávájí</a:t>
            </a:r>
            <a:r>
              <a:rPr lang="en-US" dirty="0"/>
              <a:t> a </a:t>
            </a:r>
            <a:r>
              <a:rPr lang="en-US" dirty="0" err="1"/>
              <a:t>dopočítávají</a:t>
            </a:r>
            <a:r>
              <a:rPr lang="en-US" dirty="0"/>
              <a:t> se</a:t>
            </a:r>
          </a:p>
          <a:p>
            <a:pPr marL="518400"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atomy </a:t>
            </a:r>
            <a:r>
              <a:rPr lang="en-US" dirty="0" err="1"/>
              <a:t>jdoucí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sebou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spojeny</a:t>
            </a:r>
            <a:r>
              <a:rPr lang="en-US" dirty="0"/>
              <a:t> </a:t>
            </a:r>
            <a:r>
              <a:rPr lang="en-US" dirty="0" err="1"/>
              <a:t>jednoduchou</a:t>
            </a:r>
            <a:r>
              <a:rPr lang="en-US" dirty="0"/>
              <a:t> </a:t>
            </a:r>
            <a:r>
              <a:rPr lang="en-US" dirty="0" err="1"/>
              <a:t>vazbou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err="1"/>
              <a:t>příklady</a:t>
            </a:r>
            <a:r>
              <a:rPr lang="en-US" dirty="0"/>
              <a:t>: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/>
              <a:t> (</a:t>
            </a:r>
            <a:r>
              <a:rPr lang="en-US" dirty="0" err="1"/>
              <a:t>metan</a:t>
            </a:r>
            <a:r>
              <a:rPr lang="en-US" dirty="0"/>
              <a:t>), </a:t>
            </a:r>
            <a:r>
              <a:rPr lang="en-US" dirty="0">
                <a:solidFill>
                  <a:schemeClr val="tx1"/>
                </a:solidFill>
              </a:rPr>
              <a:t>CC</a:t>
            </a:r>
            <a:r>
              <a:rPr lang="en-US" dirty="0"/>
              <a:t> (</a:t>
            </a:r>
            <a:r>
              <a:rPr lang="en-US" dirty="0" err="1"/>
              <a:t>ethan</a:t>
            </a:r>
            <a:r>
              <a:rPr lang="en-US" dirty="0"/>
              <a:t>), ..., </a:t>
            </a:r>
            <a:r>
              <a:rPr lang="en-US" dirty="0">
                <a:solidFill>
                  <a:schemeClr val="tx1"/>
                </a:solidFill>
              </a:rPr>
              <a:t>CO</a:t>
            </a:r>
            <a:r>
              <a:rPr lang="en-US" dirty="0"/>
              <a:t> (H</a:t>
            </a:r>
            <a:r>
              <a:rPr lang="en-US" baseline="-25000" dirty="0"/>
              <a:t>3</a:t>
            </a:r>
            <a:r>
              <a:rPr lang="en-US" dirty="0"/>
              <a:t>COH, methanol)</a:t>
            </a:r>
          </a:p>
          <a:p>
            <a:pPr marL="518400" lvl="1">
              <a:lnSpc>
                <a:spcPct val="120000"/>
              </a:lnSpc>
              <a:spcBef>
                <a:spcPts val="600"/>
              </a:spcBef>
            </a:pPr>
            <a:r>
              <a:rPr lang="en-US" dirty="0" err="1"/>
              <a:t>dvojná</a:t>
            </a:r>
            <a:r>
              <a:rPr lang="en-US" dirty="0"/>
              <a:t> </a:t>
            </a:r>
            <a:r>
              <a:rPr lang="en-US" dirty="0" err="1"/>
              <a:t>vazba</a:t>
            </a:r>
            <a:r>
              <a:rPr lang="en-US" dirty="0"/>
              <a:t> je </a:t>
            </a:r>
            <a:r>
              <a:rPr lang="en-US" dirty="0" err="1"/>
              <a:t>znázorněna</a:t>
            </a:r>
            <a:r>
              <a:rPr lang="en-US" dirty="0"/>
              <a:t> “=” a </a:t>
            </a:r>
            <a:r>
              <a:rPr lang="en-US" dirty="0" err="1"/>
              <a:t>trojná</a:t>
            </a:r>
            <a:r>
              <a:rPr lang="en-US" dirty="0"/>
              <a:t> “#”</a:t>
            </a:r>
            <a:br>
              <a:rPr lang="en-US" dirty="0"/>
            </a:br>
            <a:r>
              <a:rPr lang="en-US" i="1" dirty="0" err="1"/>
              <a:t>příklady</a:t>
            </a:r>
            <a:r>
              <a:rPr lang="en-US" dirty="0"/>
              <a:t>: </a:t>
            </a:r>
            <a:r>
              <a:rPr lang="en-US" dirty="0">
                <a:solidFill>
                  <a:schemeClr val="tx1"/>
                </a:solidFill>
              </a:rPr>
              <a:t>C=C</a:t>
            </a:r>
            <a:r>
              <a:rPr lang="en-US" dirty="0"/>
              <a:t> (</a:t>
            </a:r>
            <a:r>
              <a:rPr lang="en-US" dirty="0" err="1"/>
              <a:t>ethen</a:t>
            </a:r>
            <a:r>
              <a:rPr lang="en-US" dirty="0"/>
              <a:t>), </a:t>
            </a:r>
            <a:r>
              <a:rPr lang="en-US" dirty="0">
                <a:solidFill>
                  <a:schemeClr val="tx1"/>
                </a:solidFill>
              </a:rPr>
              <a:t>C=O</a:t>
            </a:r>
            <a:r>
              <a:rPr lang="en-US" dirty="0"/>
              <a:t> (</a:t>
            </a:r>
            <a:r>
              <a:rPr lang="en-US" dirty="0" err="1"/>
              <a:t>formaldehyd</a:t>
            </a:r>
            <a:r>
              <a:rPr lang="en-US" dirty="0"/>
              <a:t>), </a:t>
            </a:r>
            <a:r>
              <a:rPr lang="en-US" dirty="0">
                <a:solidFill>
                  <a:schemeClr val="tx1"/>
                </a:solidFill>
              </a:rPr>
              <a:t>C#C</a:t>
            </a:r>
            <a:r>
              <a:rPr lang="en-US" dirty="0"/>
              <a:t> (</a:t>
            </a:r>
            <a:r>
              <a:rPr lang="en-US" dirty="0" err="1"/>
              <a:t>ethyn</a:t>
            </a:r>
            <a:r>
              <a:rPr lang="en-US" dirty="0"/>
              <a:t>), </a:t>
            </a:r>
            <a:r>
              <a:rPr lang="en-US" dirty="0">
                <a:solidFill>
                  <a:schemeClr val="tx1"/>
                </a:solidFill>
              </a:rPr>
              <a:t>C#N</a:t>
            </a:r>
            <a:r>
              <a:rPr lang="en-US" dirty="0"/>
              <a:t> (</a:t>
            </a:r>
            <a:r>
              <a:rPr lang="en-US" dirty="0" err="1"/>
              <a:t>kyanovodík</a:t>
            </a:r>
            <a:r>
              <a:rPr lang="en-US" dirty="0"/>
              <a:t>)</a:t>
            </a:r>
          </a:p>
          <a:p>
            <a:pPr marL="518400" lvl="1">
              <a:lnSpc>
                <a:spcPct val="120000"/>
              </a:lnSpc>
              <a:spcBef>
                <a:spcPts val="600"/>
              </a:spcBef>
            </a:pPr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dirty="0" err="1"/>
              <a:t>závorek</a:t>
            </a:r>
            <a:r>
              <a:rPr lang="en-US" dirty="0"/>
              <a:t> “()” </a:t>
            </a:r>
            <a:r>
              <a:rPr lang="en-US" dirty="0" err="1"/>
              <a:t>znázorňujeme</a:t>
            </a:r>
            <a:r>
              <a:rPr lang="en-US" dirty="0"/>
              <a:t> </a:t>
            </a:r>
            <a:r>
              <a:rPr lang="en-US" dirty="0" err="1"/>
              <a:t>větvení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rgbClr val="FFC000"/>
                </a:solidFill>
              </a:rPr>
              <a:t>(YW)</a:t>
            </a:r>
            <a:r>
              <a:rPr lang="en-US" dirty="0">
                <a:solidFill>
                  <a:srgbClr val="92D050"/>
                </a:solidFill>
              </a:rPr>
              <a:t>Z...</a:t>
            </a:r>
            <a:r>
              <a:rPr lang="en-US" dirty="0"/>
              <a:t> - </a:t>
            </a:r>
            <a:r>
              <a:rPr lang="en-US" dirty="0" err="1"/>
              <a:t>na</a:t>
            </a:r>
            <a:r>
              <a:rPr lang="en-US" dirty="0"/>
              <a:t> X je </a:t>
            </a:r>
            <a:r>
              <a:rPr lang="en-US" dirty="0" err="1"/>
              <a:t>jednoduchou</a:t>
            </a:r>
            <a:r>
              <a:rPr lang="en-US" dirty="0"/>
              <a:t> </a:t>
            </a:r>
            <a:r>
              <a:rPr lang="en-US" dirty="0" err="1"/>
              <a:t>vazbou</a:t>
            </a:r>
            <a:r>
              <a:rPr lang="en-US" dirty="0"/>
              <a:t> </a:t>
            </a:r>
            <a:r>
              <a:rPr lang="en-US" dirty="0" err="1"/>
              <a:t>navázano</a:t>
            </a:r>
            <a:r>
              <a:rPr lang="en-US" dirty="0"/>
              <a:t> Y a Z, Y a W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spojeny</a:t>
            </a:r>
            <a:r>
              <a:rPr lang="en-US" dirty="0"/>
              <a:t> </a:t>
            </a:r>
            <a:r>
              <a:rPr lang="en-US" dirty="0" err="1"/>
              <a:t>jednoduchou</a:t>
            </a:r>
            <a:r>
              <a:rPr lang="en-US" dirty="0"/>
              <a:t> </a:t>
            </a:r>
            <a:r>
              <a:rPr lang="en-US" dirty="0" err="1"/>
              <a:t>vabou</a:t>
            </a:r>
            <a:r>
              <a:rPr lang="en-US" dirty="0"/>
              <a:t>, </a:t>
            </a:r>
            <a:r>
              <a:rPr lang="en-US" dirty="0" err="1"/>
              <a:t>mezi</a:t>
            </a:r>
            <a:r>
              <a:rPr lang="en-US" dirty="0"/>
              <a:t> Y </a:t>
            </a:r>
            <a:r>
              <a:rPr lang="en-US" dirty="0" err="1"/>
              <a:t>nebo</a:t>
            </a:r>
            <a:r>
              <a:rPr lang="en-US" dirty="0"/>
              <a:t> W a Z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žádná</a:t>
            </a:r>
            <a:r>
              <a:rPr lang="en-US" dirty="0"/>
              <a:t> </a:t>
            </a:r>
            <a:r>
              <a:rPr lang="en-US" dirty="0" err="1"/>
              <a:t>vazba</a:t>
            </a:r>
            <a:r>
              <a:rPr lang="en-US" dirty="0"/>
              <a:t> </a:t>
            </a:r>
            <a:br>
              <a:rPr lang="en-US" dirty="0"/>
            </a:br>
            <a:r>
              <a:rPr lang="en-US" i="1" dirty="0" err="1"/>
              <a:t>příklady</a:t>
            </a:r>
            <a:r>
              <a:rPr lang="en-US" dirty="0"/>
              <a:t>: </a:t>
            </a:r>
            <a:r>
              <a:rPr lang="en-US" dirty="0">
                <a:solidFill>
                  <a:schemeClr val="tx1"/>
                </a:solidFill>
              </a:rPr>
              <a:t>CC(CC)CCC</a:t>
            </a:r>
            <a:r>
              <a:rPr lang="en-US" dirty="0"/>
              <a:t> (2-ethylpentan), </a:t>
            </a:r>
            <a:r>
              <a:rPr lang="en-US" dirty="0">
                <a:solidFill>
                  <a:schemeClr val="tx1"/>
                </a:solidFill>
              </a:rPr>
              <a:t>CC(Cl)C</a:t>
            </a:r>
            <a:r>
              <a:rPr lang="en-US" dirty="0"/>
              <a:t> (2-chloropropan), </a:t>
            </a:r>
            <a:r>
              <a:rPr lang="en-US" dirty="0">
                <a:solidFill>
                  <a:schemeClr val="tx1"/>
                </a:solidFill>
              </a:rPr>
              <a:t>CC(=O)C </a:t>
            </a:r>
            <a:r>
              <a:rPr lang="en-US" dirty="0"/>
              <a:t>(</a:t>
            </a:r>
            <a:r>
              <a:rPr lang="en-US" dirty="0" err="1"/>
              <a:t>aceton</a:t>
            </a:r>
            <a:r>
              <a:rPr lang="en-US" dirty="0"/>
              <a:t>)</a:t>
            </a:r>
          </a:p>
          <a:p>
            <a:pPr marL="518400" lvl="1">
              <a:lnSpc>
                <a:spcPct val="120000"/>
              </a:lnSpc>
              <a:spcBef>
                <a:spcPts val="600"/>
              </a:spcBef>
            </a:pPr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dirty="0" err="1"/>
              <a:t>čísel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označovány</a:t>
            </a:r>
            <a:r>
              <a:rPr lang="en-US" dirty="0"/>
              <a:t> </a:t>
            </a:r>
            <a:r>
              <a:rPr lang="en-US" dirty="0" err="1"/>
              <a:t>kruhy</a:t>
            </a:r>
            <a:r>
              <a:rPr lang="en-US" dirty="0"/>
              <a:t>: C1 .... C1 (</a:t>
            </a:r>
            <a:r>
              <a:rPr lang="en-US" dirty="0" err="1"/>
              <a:t>začátek</a:t>
            </a:r>
            <a:r>
              <a:rPr lang="en-US" dirty="0"/>
              <a:t> a </a:t>
            </a:r>
            <a:r>
              <a:rPr lang="en-US" dirty="0" err="1"/>
              <a:t>konec</a:t>
            </a:r>
            <a:r>
              <a:rPr lang="en-US" dirty="0"/>
              <a:t> </a:t>
            </a:r>
            <a:r>
              <a:rPr lang="en-US" dirty="0" err="1"/>
              <a:t>kruhu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/>
              <a:t>příklady</a:t>
            </a:r>
            <a:r>
              <a:rPr lang="en-US" dirty="0"/>
              <a:t>: </a:t>
            </a:r>
            <a:r>
              <a:rPr lang="en-US" dirty="0">
                <a:solidFill>
                  <a:schemeClr val="tx1"/>
                </a:solidFill>
              </a:rPr>
              <a:t>C1CCCCC1</a:t>
            </a:r>
            <a:r>
              <a:rPr lang="en-US" dirty="0"/>
              <a:t> (</a:t>
            </a:r>
            <a:r>
              <a:rPr lang="en-US" dirty="0" err="1"/>
              <a:t>cyklohexan</a:t>
            </a:r>
            <a:r>
              <a:rPr lang="en-US" dirty="0"/>
              <a:t>), </a:t>
            </a:r>
            <a:r>
              <a:rPr lang="en-US" dirty="0">
                <a:solidFill>
                  <a:schemeClr val="tx1"/>
                </a:solidFill>
              </a:rPr>
              <a:t>C1OC1</a:t>
            </a:r>
            <a:r>
              <a:rPr lang="en-US" dirty="0"/>
              <a:t> (</a:t>
            </a:r>
            <a:r>
              <a:rPr lang="en-US" dirty="0" err="1"/>
              <a:t>oxiran</a:t>
            </a:r>
            <a:r>
              <a:rPr lang="en-US" dirty="0"/>
              <a:t>)</a:t>
            </a:r>
          </a:p>
          <a:p>
            <a:pPr marL="518400" lvl="1">
              <a:lnSpc>
                <a:spcPct val="120000"/>
              </a:lnSpc>
              <a:spcBef>
                <a:spcPts val="600"/>
              </a:spcBef>
            </a:pPr>
            <a:r>
              <a:rPr lang="en-US" dirty="0" err="1"/>
              <a:t>malými</a:t>
            </a:r>
            <a:r>
              <a:rPr lang="en-US" dirty="0"/>
              <a:t> </a:t>
            </a:r>
            <a:r>
              <a:rPr lang="en-US" dirty="0" err="1"/>
              <a:t>písmeny</a:t>
            </a:r>
            <a:r>
              <a:rPr lang="en-US" dirty="0"/>
              <a:t> </a:t>
            </a:r>
            <a:r>
              <a:rPr lang="en-US" dirty="0" err="1"/>
              <a:t>označujeme</a:t>
            </a:r>
            <a:r>
              <a:rPr lang="en-US" dirty="0"/>
              <a:t> </a:t>
            </a:r>
            <a:r>
              <a:rPr lang="en-US" dirty="0" err="1"/>
              <a:t>aromatické</a:t>
            </a:r>
            <a:r>
              <a:rPr lang="en-US" dirty="0"/>
              <a:t> atomy</a:t>
            </a:r>
            <a:br>
              <a:rPr lang="en-US" dirty="0"/>
            </a:br>
            <a:r>
              <a:rPr lang="en-US" dirty="0" err="1"/>
              <a:t>příklady</a:t>
            </a:r>
            <a:r>
              <a:rPr lang="en-US" dirty="0"/>
              <a:t>: </a:t>
            </a:r>
            <a:r>
              <a:rPr lang="en-US" dirty="0">
                <a:solidFill>
                  <a:schemeClr val="tx1"/>
                </a:solidFill>
              </a:rPr>
              <a:t>c1ccccc1</a:t>
            </a:r>
            <a:r>
              <a:rPr lang="en-US" dirty="0"/>
              <a:t> (</a:t>
            </a:r>
            <a:r>
              <a:rPr lang="en-US" dirty="0" err="1"/>
              <a:t>benzen</a:t>
            </a:r>
            <a:r>
              <a:rPr lang="en-US" dirty="0"/>
              <a:t>), </a:t>
            </a:r>
            <a:r>
              <a:rPr lang="en-US" dirty="0">
                <a:solidFill>
                  <a:schemeClr val="tx1"/>
                </a:solidFill>
              </a:rPr>
              <a:t>n1ccccc1</a:t>
            </a:r>
            <a:r>
              <a:rPr lang="en-US" dirty="0"/>
              <a:t> (</a:t>
            </a:r>
            <a:r>
              <a:rPr lang="en-US" dirty="0" err="1"/>
              <a:t>pyridin</a:t>
            </a:r>
            <a:r>
              <a:rPr lang="en-US" dirty="0"/>
              <a:t>)</a:t>
            </a:r>
          </a:p>
          <a:p>
            <a:pPr marL="518400"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[NH] </a:t>
            </a:r>
            <a:r>
              <a:rPr lang="en-US" dirty="0" err="1"/>
              <a:t>explicitně</a:t>
            </a:r>
            <a:r>
              <a:rPr lang="en-US" dirty="0"/>
              <a:t> </a:t>
            </a:r>
            <a:r>
              <a:rPr lang="en-US" dirty="0" err="1"/>
              <a:t>vyjadřený</a:t>
            </a:r>
            <a:r>
              <a:rPr lang="en-US" dirty="0"/>
              <a:t> </a:t>
            </a:r>
            <a:r>
              <a:rPr lang="en-US" dirty="0" err="1"/>
              <a:t>vodík</a:t>
            </a:r>
            <a:r>
              <a:rPr lang="en-US" dirty="0"/>
              <a:t>, [O-] </a:t>
            </a:r>
            <a:r>
              <a:rPr lang="en-US" dirty="0" err="1"/>
              <a:t>vyjádřený</a:t>
            </a:r>
            <a:r>
              <a:rPr lang="en-US" dirty="0"/>
              <a:t> ion, [C@@H] </a:t>
            </a:r>
            <a:r>
              <a:rPr lang="en-US" dirty="0" err="1"/>
              <a:t>vyznačená</a:t>
            </a:r>
            <a:r>
              <a:rPr lang="en-US" dirty="0"/>
              <a:t> </a:t>
            </a:r>
            <a:r>
              <a:rPr lang="en-US" dirty="0" err="1"/>
              <a:t>chiralita</a:t>
            </a:r>
            <a:r>
              <a:rPr lang="en-US" dirty="0"/>
              <a:t>, ... </a:t>
            </a:r>
          </a:p>
          <a:p>
            <a:pPr marL="518400" lvl="1">
              <a:lnSpc>
                <a:spcPct val="120000"/>
              </a:lnSpc>
              <a:spcBef>
                <a:spcPts val="600"/>
              </a:spcBef>
            </a:pPr>
            <a:r>
              <a:rPr lang="en-US" dirty="0" err="1"/>
              <a:t>tutoriál</a:t>
            </a:r>
            <a:r>
              <a:rPr lang="en-US" dirty="0"/>
              <a:t> v </a:t>
            </a:r>
            <a:r>
              <a:rPr lang="en-US" dirty="0" err="1"/>
              <a:t>angličtině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www.daylight.com/meetings/summerschool98/course/dave/smiles-intro.htm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700" y="3192555"/>
            <a:ext cx="17526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873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Chemical </a:t>
            </a:r>
            <a:r>
              <a:rPr lang="en-US" dirty="0" smtClean="0"/>
              <a:t>Identifier</a:t>
            </a:r>
            <a:br>
              <a:rPr lang="en-US" dirty="0" smtClean="0"/>
            </a:br>
            <a:r>
              <a:rPr lang="en-US" b="1" dirty="0" err="1" smtClean="0"/>
              <a:t>InChI</a:t>
            </a:r>
            <a:r>
              <a:rPr lang="en-US" dirty="0" smtClean="0"/>
              <a:t> &amp; </a:t>
            </a:r>
            <a:r>
              <a:rPr lang="en-US" dirty="0" err="1" smtClean="0"/>
              <a:t>InChIKey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Podobně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SMILES se </a:t>
            </a:r>
            <a:r>
              <a:rPr lang="en-US" dirty="0" err="1" smtClean="0"/>
              <a:t>jedná</a:t>
            </a:r>
            <a:r>
              <a:rPr lang="en-US" dirty="0" smtClean="0"/>
              <a:t> o </a:t>
            </a:r>
            <a:r>
              <a:rPr lang="en-US" dirty="0" err="1" smtClean="0"/>
              <a:t>textový</a:t>
            </a:r>
            <a:r>
              <a:rPr lang="en-US" dirty="0" smtClean="0"/>
              <a:t> </a:t>
            </a:r>
            <a:r>
              <a:rPr lang="en-US" dirty="0" err="1" smtClean="0"/>
              <a:t>zápis</a:t>
            </a:r>
            <a:r>
              <a:rPr lang="en-US" dirty="0" smtClean="0"/>
              <a:t> </a:t>
            </a:r>
            <a:r>
              <a:rPr lang="en-US" dirty="0" err="1" smtClean="0"/>
              <a:t>molekuly</a:t>
            </a:r>
            <a:r>
              <a:rPr lang="en-US" dirty="0" smtClean="0"/>
              <a:t>, </a:t>
            </a:r>
            <a:r>
              <a:rPr lang="en-US" dirty="0" err="1" smtClean="0"/>
              <a:t>který</a:t>
            </a:r>
            <a:r>
              <a:rPr lang="en-US" dirty="0" smtClean="0"/>
              <a:t> se </a:t>
            </a:r>
            <a:r>
              <a:rPr lang="en-US" dirty="0" err="1" smtClean="0"/>
              <a:t>skládá</a:t>
            </a:r>
            <a:r>
              <a:rPr lang="en-US" dirty="0" smtClean="0"/>
              <a:t> z </a:t>
            </a:r>
            <a:r>
              <a:rPr lang="en-US" dirty="0" err="1" smtClean="0"/>
              <a:t>několika</a:t>
            </a:r>
            <a:r>
              <a:rPr lang="en-US" dirty="0" smtClean="0"/>
              <a:t> </a:t>
            </a:r>
            <a:r>
              <a:rPr lang="en-US" dirty="0" err="1" smtClean="0"/>
              <a:t>vrstev</a:t>
            </a:r>
            <a:r>
              <a:rPr lang="en-US" dirty="0" smtClean="0"/>
              <a:t>, </a:t>
            </a:r>
            <a:r>
              <a:rPr lang="en-US" dirty="0" err="1" smtClean="0"/>
              <a:t>které</a:t>
            </a:r>
            <a:r>
              <a:rPr lang="en-US" dirty="0" smtClean="0"/>
              <a:t> </a:t>
            </a:r>
            <a:r>
              <a:rPr lang="en-US" dirty="0" err="1" smtClean="0"/>
              <a:t>nemusí</a:t>
            </a:r>
            <a:r>
              <a:rPr lang="en-US" dirty="0" smtClean="0"/>
              <a:t> </a:t>
            </a:r>
            <a:r>
              <a:rPr lang="en-US" dirty="0" err="1" smtClean="0"/>
              <a:t>být</a:t>
            </a:r>
            <a:r>
              <a:rPr lang="en-US" dirty="0" smtClean="0"/>
              <a:t> </a:t>
            </a:r>
            <a:r>
              <a:rPr lang="en-US" dirty="0" err="1" smtClean="0"/>
              <a:t>vždy</a:t>
            </a:r>
            <a:r>
              <a:rPr lang="en-US" dirty="0" smtClean="0"/>
              <a:t> </a:t>
            </a:r>
            <a:r>
              <a:rPr lang="en-US" dirty="0" err="1" smtClean="0"/>
              <a:t>všechny</a:t>
            </a:r>
            <a:r>
              <a:rPr lang="en-US" dirty="0" smtClean="0"/>
              <a:t> </a:t>
            </a:r>
            <a:r>
              <a:rPr lang="en-US" dirty="0" err="1" smtClean="0"/>
              <a:t>zastoupeny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INCHIkey</a:t>
            </a:r>
            <a:r>
              <a:rPr lang="en-US" dirty="0" smtClean="0"/>
              <a:t> je </a:t>
            </a:r>
            <a:r>
              <a:rPr lang="en-US" dirty="0" err="1" smtClean="0"/>
              <a:t>pak</a:t>
            </a:r>
            <a:r>
              <a:rPr lang="en-US" dirty="0" smtClean="0"/>
              <a:t> hash </a:t>
            </a:r>
            <a:r>
              <a:rPr lang="en-US" dirty="0" err="1" smtClean="0"/>
              <a:t>INChI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z </a:t>
            </a:r>
            <a:r>
              <a:rPr lang="en-US" dirty="0" err="1" smtClean="0"/>
              <a:t>InChIKey</a:t>
            </a:r>
            <a:r>
              <a:rPr lang="en-US" dirty="0" smtClean="0"/>
              <a:t> </a:t>
            </a:r>
            <a:r>
              <a:rPr lang="en-US" dirty="0" err="1" smtClean="0"/>
              <a:t>nelze</a:t>
            </a:r>
            <a:r>
              <a:rPr lang="en-US" dirty="0" smtClean="0"/>
              <a:t> </a:t>
            </a:r>
            <a:r>
              <a:rPr lang="en-US" dirty="0" err="1" smtClean="0"/>
              <a:t>zpětně</a:t>
            </a:r>
            <a:r>
              <a:rPr lang="en-US" dirty="0" smtClean="0"/>
              <a:t> </a:t>
            </a:r>
            <a:r>
              <a:rPr lang="en-US" dirty="0" err="1" smtClean="0"/>
              <a:t>vytvořit</a:t>
            </a:r>
            <a:r>
              <a:rPr lang="en-US" dirty="0" smtClean="0"/>
              <a:t> </a:t>
            </a:r>
            <a:r>
              <a:rPr lang="en-US" dirty="0" err="1" smtClean="0"/>
              <a:t>InChI</a:t>
            </a:r>
            <a:r>
              <a:rPr lang="en-US" dirty="0" smtClean="0"/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0" y="3896657"/>
            <a:ext cx="104013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916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Nástroje</a:t>
            </a:r>
            <a:r>
              <a:rPr lang="en-US" dirty="0" smtClean="0"/>
              <a:t> pro </a:t>
            </a:r>
            <a:r>
              <a:rPr lang="en-US" dirty="0" err="1" smtClean="0"/>
              <a:t>práci</a:t>
            </a:r>
            <a:r>
              <a:rPr lang="en-US" dirty="0" smtClean="0"/>
              <a:t> se </a:t>
            </a:r>
            <a:r>
              <a:rPr lang="en-US" dirty="0" err="1" smtClean="0"/>
              <a:t>strukturami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235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OpenBabel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2599765"/>
            <a:ext cx="11861800" cy="6290235"/>
          </a:xfrm>
        </p:spPr>
        <p:txBody>
          <a:bodyPr/>
          <a:lstStyle/>
          <a:p>
            <a:r>
              <a:rPr lang="en-US" dirty="0" err="1" smtClean="0"/>
              <a:t>Chemoinformatický</a:t>
            </a:r>
            <a:r>
              <a:rPr lang="en-US" dirty="0" smtClean="0"/>
              <a:t> </a:t>
            </a:r>
            <a:r>
              <a:rPr lang="en-US" dirty="0" err="1" smtClean="0"/>
              <a:t>nástroj</a:t>
            </a:r>
            <a:r>
              <a:rPr lang="en-US" dirty="0" smtClean="0"/>
              <a:t> pro </a:t>
            </a:r>
            <a:r>
              <a:rPr lang="en-US" dirty="0" err="1" smtClean="0"/>
              <a:t>práci</a:t>
            </a:r>
            <a:r>
              <a:rPr lang="en-US" dirty="0" smtClean="0"/>
              <a:t> s </a:t>
            </a:r>
            <a:r>
              <a:rPr lang="en-US" dirty="0" err="1" smtClean="0"/>
              <a:t>různými</a:t>
            </a:r>
            <a:r>
              <a:rPr lang="en-US" dirty="0" smtClean="0"/>
              <a:t> </a:t>
            </a:r>
            <a:r>
              <a:rPr lang="en-US" dirty="0" err="1" smtClean="0"/>
              <a:t>formáty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a </a:t>
            </a:r>
            <a:r>
              <a:rPr lang="en-US" dirty="0" err="1" smtClean="0"/>
              <a:t>dalšími</a:t>
            </a:r>
            <a:r>
              <a:rPr lang="en-US" dirty="0" smtClean="0"/>
              <a:t> </a:t>
            </a:r>
            <a:r>
              <a:rPr lang="en-US" dirty="0" err="1" smtClean="0"/>
              <a:t>pomocnými</a:t>
            </a:r>
            <a:r>
              <a:rPr lang="en-US" dirty="0" smtClean="0"/>
              <a:t> </a:t>
            </a:r>
            <a:r>
              <a:rPr lang="en-US" dirty="0" err="1" smtClean="0"/>
              <a:t>nástroji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openbabel.org</a:t>
            </a:r>
            <a:endParaRPr lang="en-US" dirty="0" smtClean="0"/>
          </a:p>
          <a:p>
            <a:r>
              <a:rPr lang="en-US" i="1" dirty="0" smtClean="0"/>
              <a:t>Pro </a:t>
            </a:r>
            <a:r>
              <a:rPr lang="en-US" i="1" dirty="0" err="1" smtClean="0"/>
              <a:t>práci</a:t>
            </a:r>
            <a:r>
              <a:rPr lang="en-US" i="1" dirty="0" smtClean="0"/>
              <a:t>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i="1" dirty="0" err="1" smtClean="0"/>
              <a:t>wolfech</a:t>
            </a:r>
            <a:r>
              <a:rPr lang="en-US" i="1" dirty="0" smtClean="0"/>
              <a:t> </a:t>
            </a:r>
            <a:r>
              <a:rPr lang="en-US" i="1" dirty="0" err="1" smtClean="0"/>
              <a:t>použijte</a:t>
            </a:r>
            <a:r>
              <a:rPr lang="en-US" i="1" dirty="0" smtClean="0"/>
              <a:t>: </a:t>
            </a:r>
            <a:br>
              <a:rPr lang="en-US" i="1" dirty="0" smtClean="0"/>
            </a:br>
            <a:r>
              <a:rPr lang="en-US" dirty="0" smtClean="0">
                <a:solidFill>
                  <a:schemeClr val="tx1"/>
                </a:solidFill>
              </a:rPr>
              <a:t>module add </a:t>
            </a:r>
            <a:r>
              <a:rPr lang="en-US" dirty="0" err="1" smtClean="0">
                <a:solidFill>
                  <a:schemeClr val="tx1"/>
                </a:solidFill>
              </a:rPr>
              <a:t>openbabel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980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OpenBabel</a:t>
            </a:r>
            <a:r>
              <a:rPr lang="en-US" dirty="0" smtClean="0"/>
              <a:t> - </a:t>
            </a:r>
            <a:r>
              <a:rPr lang="en-US" dirty="0" err="1" smtClean="0"/>
              <a:t>konverze</a:t>
            </a:r>
            <a:r>
              <a:rPr lang="en-US" dirty="0" smtClean="0"/>
              <a:t> </a:t>
            </a:r>
            <a:r>
              <a:rPr lang="en-US" dirty="0" err="1" smtClean="0"/>
              <a:t>různých</a:t>
            </a:r>
            <a:r>
              <a:rPr lang="en-US" dirty="0" smtClean="0"/>
              <a:t> </a:t>
            </a:r>
            <a:r>
              <a:rPr lang="en-US" dirty="0" err="1" smtClean="0"/>
              <a:t>formatů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2599765"/>
            <a:ext cx="11861800" cy="629023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Spouštíme</a:t>
            </a:r>
            <a:r>
              <a:rPr lang="en-US" dirty="0" smtClean="0"/>
              <a:t> v </a:t>
            </a:r>
            <a:r>
              <a:rPr lang="en-US" dirty="0" err="1" smtClean="0"/>
              <a:t>příkazové</a:t>
            </a:r>
            <a:r>
              <a:rPr lang="en-US" dirty="0" smtClean="0"/>
              <a:t> </a:t>
            </a:r>
            <a:r>
              <a:rPr lang="en-US" dirty="0" err="1" smtClean="0"/>
              <a:t>řádce</a:t>
            </a:r>
            <a:r>
              <a:rPr lang="en-US" dirty="0" smtClean="0"/>
              <a:t> </a:t>
            </a:r>
            <a:r>
              <a:rPr lang="en-US" dirty="0" err="1" smtClean="0"/>
              <a:t>pomocí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chemeClr val="tx1"/>
                </a:solidFill>
              </a:rPr>
              <a:t>obabel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babel</a:t>
            </a:r>
          </a:p>
          <a:p>
            <a:r>
              <a:rPr lang="en-US" dirty="0" err="1" smtClean="0"/>
              <a:t>Seznam</a:t>
            </a:r>
            <a:r>
              <a:rPr lang="en-US" dirty="0" smtClean="0"/>
              <a:t> </a:t>
            </a:r>
            <a:r>
              <a:rPr lang="en-US" dirty="0" err="1" smtClean="0"/>
              <a:t>podporovaných</a:t>
            </a:r>
            <a:r>
              <a:rPr lang="en-US" dirty="0" smtClean="0"/>
              <a:t> </a:t>
            </a:r>
            <a:r>
              <a:rPr lang="en-US" dirty="0" err="1" smtClean="0"/>
              <a:t>formátů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>babel –L formats</a:t>
            </a:r>
          </a:p>
          <a:p>
            <a:r>
              <a:rPr lang="en-US" dirty="0" err="1" smtClean="0"/>
              <a:t>Převod</a:t>
            </a:r>
            <a:r>
              <a:rPr lang="en-US" dirty="0" smtClean="0"/>
              <a:t> </a:t>
            </a:r>
            <a:r>
              <a:rPr lang="en-US" dirty="0" err="1" smtClean="0"/>
              <a:t>struktury</a:t>
            </a:r>
            <a:r>
              <a:rPr lang="en-US" dirty="0" smtClean="0"/>
              <a:t> </a:t>
            </a:r>
            <a:r>
              <a:rPr lang="en-US" dirty="0" err="1" smtClean="0"/>
              <a:t>mezi</a:t>
            </a:r>
            <a:r>
              <a:rPr lang="en-US" dirty="0" smtClean="0"/>
              <a:t> </a:t>
            </a:r>
            <a:r>
              <a:rPr lang="en-US" dirty="0" err="1" smtClean="0"/>
              <a:t>různými</a:t>
            </a:r>
            <a:r>
              <a:rPr lang="en-US" dirty="0" smtClean="0"/>
              <a:t> </a:t>
            </a:r>
            <a:r>
              <a:rPr lang="en-US" dirty="0" err="1" smtClean="0"/>
              <a:t>formáty</a:t>
            </a:r>
            <a:r>
              <a:rPr lang="en-US" dirty="0" smtClean="0"/>
              <a:t> (2.31)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chemeClr val="tx1"/>
                </a:solidFill>
              </a:rPr>
              <a:t>obabel</a:t>
            </a:r>
            <a:r>
              <a:rPr lang="en-US" dirty="0">
                <a:solidFill>
                  <a:schemeClr val="tx1"/>
                </a:solidFill>
              </a:rPr>
              <a:t> –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b="1" dirty="0" err="1">
                <a:solidFill>
                  <a:schemeClr val="tx1"/>
                </a:solidFill>
              </a:rPr>
              <a:t>xxx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molecule.</a:t>
            </a:r>
            <a:r>
              <a:rPr lang="en-US" b="1" dirty="0" err="1">
                <a:solidFill>
                  <a:schemeClr val="tx1"/>
                </a:solidFill>
              </a:rPr>
              <a:t>xxx</a:t>
            </a:r>
            <a:r>
              <a:rPr lang="en-US" dirty="0">
                <a:solidFill>
                  <a:schemeClr val="tx1"/>
                </a:solidFill>
              </a:rPr>
              <a:t> –</a:t>
            </a:r>
            <a:r>
              <a:rPr lang="en-US" dirty="0" err="1">
                <a:solidFill>
                  <a:schemeClr val="tx1"/>
                </a:solidFill>
              </a:rPr>
              <a:t>o</a:t>
            </a:r>
            <a:r>
              <a:rPr lang="en-US" b="1" dirty="0" err="1">
                <a:solidFill>
                  <a:schemeClr val="tx1"/>
                </a:solidFill>
              </a:rPr>
              <a:t>yyy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-O </a:t>
            </a:r>
            <a:r>
              <a:rPr lang="en-US" dirty="0" err="1" smtClean="0">
                <a:solidFill>
                  <a:schemeClr val="tx1"/>
                </a:solidFill>
              </a:rPr>
              <a:t>molecule.</a:t>
            </a:r>
            <a:r>
              <a:rPr lang="en-US" b="1" dirty="0" err="1" smtClean="0">
                <a:solidFill>
                  <a:schemeClr val="tx1"/>
                </a:solidFill>
              </a:rPr>
              <a:t>yyy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err="1" smtClean="0"/>
              <a:t>kde</a:t>
            </a:r>
            <a:r>
              <a:rPr lang="en-US" dirty="0" smtClean="0"/>
              <a:t> </a:t>
            </a:r>
            <a:r>
              <a:rPr lang="en-US" b="1" dirty="0" smtClean="0"/>
              <a:t>xxx</a:t>
            </a:r>
            <a:r>
              <a:rPr lang="en-US" dirty="0" smtClean="0"/>
              <a:t> je </a:t>
            </a:r>
            <a:r>
              <a:rPr lang="en-US" dirty="0" err="1" smtClean="0"/>
              <a:t>vstupní</a:t>
            </a:r>
            <a:r>
              <a:rPr lang="en-US" dirty="0" smtClean="0"/>
              <a:t> a </a:t>
            </a:r>
            <a:r>
              <a:rPr lang="en-US" b="1" dirty="0" err="1" smtClean="0"/>
              <a:t>yyy</a:t>
            </a:r>
            <a:r>
              <a:rPr lang="en-US" dirty="0" smtClean="0"/>
              <a:t> je </a:t>
            </a:r>
            <a:r>
              <a:rPr lang="en-US" dirty="0" err="1" smtClean="0"/>
              <a:t>výstupní</a:t>
            </a:r>
            <a:r>
              <a:rPr lang="en-US" dirty="0" smtClean="0"/>
              <a:t> format </a:t>
            </a:r>
            <a:r>
              <a:rPr lang="en-US" dirty="0" err="1" smtClean="0"/>
              <a:t>molekuly</a:t>
            </a:r>
            <a:endParaRPr lang="en-US" dirty="0"/>
          </a:p>
          <a:p>
            <a:r>
              <a:rPr lang="en-US" dirty="0" err="1"/>
              <a:t>Převod</a:t>
            </a:r>
            <a:r>
              <a:rPr lang="en-US" dirty="0"/>
              <a:t> </a:t>
            </a:r>
            <a:r>
              <a:rPr lang="en-US" dirty="0" err="1"/>
              <a:t>struktury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různými</a:t>
            </a:r>
            <a:r>
              <a:rPr lang="en-US" dirty="0"/>
              <a:t> </a:t>
            </a:r>
            <a:r>
              <a:rPr lang="en-US" dirty="0" err="1"/>
              <a:t>formáty</a:t>
            </a:r>
            <a:r>
              <a:rPr lang="en-US" dirty="0"/>
              <a:t> </a:t>
            </a:r>
            <a:r>
              <a:rPr lang="en-US" dirty="0" smtClean="0"/>
              <a:t>(&lt;2.31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>
                <a:solidFill>
                  <a:schemeClr val="tx1"/>
                </a:solidFill>
              </a:rPr>
              <a:t>obabel</a:t>
            </a:r>
            <a:r>
              <a:rPr lang="en-US" dirty="0">
                <a:solidFill>
                  <a:schemeClr val="tx1"/>
                </a:solidFill>
              </a:rPr>
              <a:t> –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b="1" dirty="0" err="1">
                <a:solidFill>
                  <a:schemeClr val="tx1"/>
                </a:solidFill>
              </a:rPr>
              <a:t>xxx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molecule.</a:t>
            </a:r>
            <a:r>
              <a:rPr lang="en-US" b="1" dirty="0" err="1">
                <a:solidFill>
                  <a:schemeClr val="tx1"/>
                </a:solidFill>
              </a:rPr>
              <a:t>xxx</a:t>
            </a:r>
            <a:r>
              <a:rPr lang="en-US" dirty="0">
                <a:solidFill>
                  <a:schemeClr val="tx1"/>
                </a:solidFill>
              </a:rPr>
              <a:t> –</a:t>
            </a:r>
            <a:r>
              <a:rPr lang="en-US" dirty="0" err="1" smtClean="0">
                <a:solidFill>
                  <a:schemeClr val="tx1"/>
                </a:solidFill>
              </a:rPr>
              <a:t>o</a:t>
            </a:r>
            <a:r>
              <a:rPr lang="en-US" b="1" dirty="0" err="1" smtClean="0">
                <a:solidFill>
                  <a:schemeClr val="tx1"/>
                </a:solidFill>
              </a:rPr>
              <a:t>yyy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molecule.</a:t>
            </a:r>
            <a:r>
              <a:rPr lang="en-US" b="1" dirty="0" err="1" smtClean="0">
                <a:solidFill>
                  <a:schemeClr val="tx1"/>
                </a:solidFill>
              </a:rPr>
              <a:t>yyy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62595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OpenBabel</a:t>
            </a:r>
            <a:r>
              <a:rPr lang="en-US" dirty="0" smtClean="0"/>
              <a:t> - </a:t>
            </a:r>
            <a:r>
              <a:rPr lang="en-US" dirty="0" err="1" smtClean="0"/>
              <a:t>konverze</a:t>
            </a:r>
            <a:r>
              <a:rPr lang="en-US" dirty="0" smtClean="0"/>
              <a:t> </a:t>
            </a:r>
            <a:r>
              <a:rPr lang="en-US" dirty="0" err="1" smtClean="0"/>
              <a:t>různých</a:t>
            </a:r>
            <a:r>
              <a:rPr lang="en-US" dirty="0" smtClean="0"/>
              <a:t> </a:t>
            </a:r>
            <a:r>
              <a:rPr lang="en-US" dirty="0" err="1" smtClean="0"/>
              <a:t>formatů</a:t>
            </a:r>
            <a:r>
              <a:rPr lang="en-US" dirty="0" smtClean="0"/>
              <a:t> (windows)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735" y="2088403"/>
            <a:ext cx="9695329" cy="74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05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OpenBabel</a:t>
            </a:r>
            <a:r>
              <a:rPr lang="en-US" dirty="0" smtClean="0"/>
              <a:t> – </a:t>
            </a:r>
            <a:r>
              <a:rPr lang="en-US" dirty="0" err="1" smtClean="0"/>
              <a:t>přiložení</a:t>
            </a:r>
            <a:r>
              <a:rPr lang="en-US" dirty="0" smtClean="0"/>
              <a:t> </a:t>
            </a:r>
            <a:r>
              <a:rPr lang="en-US" dirty="0" err="1" smtClean="0"/>
              <a:t>dvou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2599765"/>
            <a:ext cx="11861800" cy="6290235"/>
          </a:xfrm>
        </p:spPr>
        <p:txBody>
          <a:bodyPr>
            <a:normAutofit/>
          </a:bodyPr>
          <a:lstStyle/>
          <a:p>
            <a:r>
              <a:rPr lang="en-US" dirty="0" err="1" smtClean="0"/>
              <a:t>Spouštíme</a:t>
            </a:r>
            <a:r>
              <a:rPr lang="en-US" dirty="0" smtClean="0"/>
              <a:t> v </a:t>
            </a:r>
            <a:r>
              <a:rPr lang="en-US" dirty="0" err="1" smtClean="0"/>
              <a:t>příkazové</a:t>
            </a:r>
            <a:r>
              <a:rPr lang="en-US" dirty="0" smtClean="0"/>
              <a:t> </a:t>
            </a:r>
            <a:r>
              <a:rPr lang="en-US" dirty="0" err="1" smtClean="0"/>
              <a:t>řádce</a:t>
            </a:r>
            <a:r>
              <a:rPr lang="en-US" dirty="0" smtClean="0"/>
              <a:t> </a:t>
            </a:r>
            <a:r>
              <a:rPr lang="en-US" dirty="0" err="1" smtClean="0"/>
              <a:t>pomocí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chemeClr val="tx1"/>
                </a:solidFill>
              </a:rPr>
              <a:t>obfit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/>
              <a:t>program </a:t>
            </a:r>
            <a:r>
              <a:rPr lang="en-US" dirty="0" err="1"/>
              <a:t>obfit</a:t>
            </a:r>
            <a:r>
              <a:rPr lang="en-US" dirty="0"/>
              <a:t> </a:t>
            </a:r>
            <a:r>
              <a:rPr lang="en-US" dirty="0" err="1"/>
              <a:t>potřebuje</a:t>
            </a:r>
            <a:r>
              <a:rPr lang="en-US" dirty="0"/>
              <a:t> </a:t>
            </a:r>
            <a:r>
              <a:rPr lang="en-US" dirty="0" err="1"/>
              <a:t>celkem</a:t>
            </a:r>
            <a:r>
              <a:rPr lang="en-US" dirty="0"/>
              <a:t> 3 </a:t>
            </a:r>
            <a:r>
              <a:rPr lang="en-US" dirty="0" err="1"/>
              <a:t>parametry</a:t>
            </a:r>
            <a:r>
              <a:rPr lang="en-US" dirty="0"/>
              <a:t>, </a:t>
            </a:r>
            <a:r>
              <a:rPr lang="en-US" dirty="0" err="1"/>
              <a:t>vzor</a:t>
            </a:r>
            <a:r>
              <a:rPr lang="en-US" dirty="0"/>
              <a:t>,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kterého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přikládat</a:t>
            </a:r>
            <a:r>
              <a:rPr lang="en-US" dirty="0"/>
              <a:t> (SMILES) a </a:t>
            </a:r>
            <a:r>
              <a:rPr lang="en-US" dirty="0" err="1"/>
              <a:t>dvě</a:t>
            </a:r>
            <a:r>
              <a:rPr lang="en-US" dirty="0"/>
              <a:t> </a:t>
            </a:r>
            <a:r>
              <a:rPr lang="en-US" dirty="0" err="1"/>
              <a:t>struktury</a:t>
            </a:r>
            <a:r>
              <a:rPr lang="en-US" dirty="0"/>
              <a:t>, </a:t>
            </a:r>
            <a:r>
              <a:rPr lang="en-US" dirty="0" err="1"/>
              <a:t>první</a:t>
            </a:r>
            <a:r>
              <a:rPr lang="en-US" dirty="0"/>
              <a:t> </a:t>
            </a:r>
            <a:r>
              <a:rPr lang="en-US" dirty="0" err="1"/>
              <a:t>zafixuje</a:t>
            </a:r>
            <a:r>
              <a:rPr lang="en-US" dirty="0"/>
              <a:t> a </a:t>
            </a:r>
            <a:r>
              <a:rPr lang="en-US" dirty="0" err="1"/>
              <a:t>druhou</a:t>
            </a:r>
            <a:r>
              <a:rPr lang="en-US" dirty="0"/>
              <a:t> se </a:t>
            </a:r>
            <a:r>
              <a:rPr lang="en-US" dirty="0" err="1"/>
              <a:t>snaží</a:t>
            </a:r>
            <a:r>
              <a:rPr lang="en-US" dirty="0"/>
              <a:t> </a:t>
            </a:r>
            <a:r>
              <a:rPr lang="en-US" dirty="0" err="1"/>
              <a:t>hýbat</a:t>
            </a:r>
            <a:endParaRPr lang="en-US" dirty="0"/>
          </a:p>
          <a:p>
            <a:r>
              <a:rPr lang="en-US" sz="2800" dirty="0" err="1" smtClean="0">
                <a:solidFill>
                  <a:schemeClr val="tx1"/>
                </a:solidFill>
              </a:rPr>
              <a:t>obfit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“N1([C@@H](CCC1)c1cccnc1)C” CID_89594.sdf zinc_1798.sdf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68528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Fingerprinty</a:t>
            </a:r>
            <a:r>
              <a:rPr lang="en-US" dirty="0" smtClean="0"/>
              <a:t> a </a:t>
            </a:r>
            <a:r>
              <a:rPr lang="en-US" dirty="0" err="1" smtClean="0"/>
              <a:t>podobnost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Podobnostní</a:t>
            </a:r>
            <a:r>
              <a:rPr lang="en-US" dirty="0" smtClean="0"/>
              <a:t> </a:t>
            </a:r>
            <a:r>
              <a:rPr lang="en-US" dirty="0" err="1" smtClean="0"/>
              <a:t>hledání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010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Binární</a:t>
            </a:r>
            <a:r>
              <a:rPr lang="en-US" dirty="0" smtClean="0"/>
              <a:t> data </a:t>
            </a:r>
            <a:r>
              <a:rPr lang="en-US" dirty="0" err="1" smtClean="0"/>
              <a:t>informující</a:t>
            </a:r>
            <a:r>
              <a:rPr lang="en-US" dirty="0" smtClean="0"/>
              <a:t> o </a:t>
            </a:r>
            <a:r>
              <a:rPr lang="en-US" dirty="0" err="1" smtClean="0"/>
              <a:t>výskytu</a:t>
            </a:r>
            <a:r>
              <a:rPr lang="en-US" dirty="0" smtClean="0"/>
              <a:t> </a:t>
            </a:r>
            <a:r>
              <a:rPr lang="en-US" dirty="0" err="1" smtClean="0"/>
              <a:t>nějaké</a:t>
            </a:r>
            <a:r>
              <a:rPr lang="en-US" dirty="0" smtClean="0"/>
              <a:t> </a:t>
            </a:r>
            <a:r>
              <a:rPr lang="en-US" dirty="0" err="1" smtClean="0"/>
              <a:t>konkretní</a:t>
            </a:r>
            <a:r>
              <a:rPr lang="en-US" dirty="0" smtClean="0"/>
              <a:t> </a:t>
            </a:r>
            <a:r>
              <a:rPr lang="en-US" dirty="0" err="1" smtClean="0"/>
              <a:t>skupiny</a:t>
            </a:r>
            <a:endParaRPr lang="en-US" dirty="0" smtClean="0"/>
          </a:p>
          <a:p>
            <a:r>
              <a:rPr lang="en-US" dirty="0" smtClean="0"/>
              <a:t>10010001010011110101001010001 …</a:t>
            </a:r>
          </a:p>
          <a:p>
            <a:r>
              <a:rPr lang="en-US" dirty="0" err="1" smtClean="0"/>
              <a:t>Příklad</a:t>
            </a:r>
            <a:r>
              <a:rPr lang="en-US" dirty="0" smtClean="0"/>
              <a:t> z </a:t>
            </a:r>
            <a:r>
              <a:rPr lang="en-US" dirty="0" err="1" smtClean="0"/>
              <a:t>openBabelu</a:t>
            </a:r>
            <a:r>
              <a:rPr lang="en-US" dirty="0" smtClean="0"/>
              <a:t>:</a:t>
            </a:r>
            <a:r>
              <a:rPr lang="is-IS" dirty="0"/>
              <a:t> </a:t>
            </a:r>
            <a:br>
              <a:rPr lang="is-IS" dirty="0"/>
            </a:br>
            <a:r>
              <a:rPr lang="is-IS" sz="2800" dirty="0" smtClean="0"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is-IS" sz="2800" dirty="0">
                <a:latin typeface="Courier" charset="0"/>
                <a:ea typeface="Courier" charset="0"/>
                <a:cs typeface="Courier" charset="0"/>
              </a:rPr>
              <a:t>3rfm.pdb   256 bits </a:t>
            </a:r>
            <a:r>
              <a:rPr lang="is-IS" sz="2800" dirty="0" smtClean="0">
                <a:latin typeface="Courier" charset="0"/>
                <a:ea typeface="Courier" charset="0"/>
                <a:cs typeface="Courier" charset="0"/>
              </a:rPr>
              <a:t>set</a:t>
            </a:r>
            <a:br>
              <a:rPr lang="is-IS" sz="2800" dirty="0" smtClean="0">
                <a:latin typeface="Courier" charset="0"/>
                <a:ea typeface="Courier" charset="0"/>
                <a:cs typeface="Courier" charset="0"/>
              </a:rPr>
            </a:br>
            <a:r>
              <a:rPr lang="is-IS" sz="2800" dirty="0" smtClean="0">
                <a:latin typeface="Courier" charset="0"/>
                <a:ea typeface="Courier" charset="0"/>
                <a:cs typeface="Courier" charset="0"/>
              </a:rPr>
              <a:t>0407002a </a:t>
            </a:r>
            <a:r>
              <a:rPr lang="is-IS" sz="2800" dirty="0">
                <a:latin typeface="Courier" charset="0"/>
                <a:ea typeface="Courier" charset="0"/>
                <a:cs typeface="Courier" charset="0"/>
              </a:rPr>
              <a:t>81807e18 60180100 47910f50 041c12c0 </a:t>
            </a:r>
            <a:r>
              <a:rPr lang="is-IS" sz="2800" dirty="0" smtClean="0">
                <a:latin typeface="Courier" charset="0"/>
                <a:ea typeface="Courier" charset="0"/>
                <a:cs typeface="Courier" charset="0"/>
              </a:rPr>
              <a:t>0200c110</a:t>
            </a:r>
            <a:br>
              <a:rPr lang="is-IS" sz="2800" dirty="0" smtClean="0">
                <a:latin typeface="Courier" charset="0"/>
                <a:ea typeface="Courier" charset="0"/>
                <a:cs typeface="Courier" charset="0"/>
              </a:rPr>
            </a:br>
            <a:r>
              <a:rPr lang="is-IS" sz="2800" dirty="0" smtClean="0">
                <a:latin typeface="Courier" charset="0"/>
                <a:ea typeface="Courier" charset="0"/>
                <a:cs typeface="Courier" charset="0"/>
              </a:rPr>
              <a:t>0200a020 </a:t>
            </a:r>
            <a:r>
              <a:rPr lang="is-IS" sz="2800" dirty="0">
                <a:latin typeface="Courier" charset="0"/>
                <a:ea typeface="Courier" charset="0"/>
                <a:cs typeface="Courier" charset="0"/>
              </a:rPr>
              <a:t>2000200c 86600b80 820f4be2 2c30800c </a:t>
            </a:r>
            <a:r>
              <a:rPr lang="is-IS" sz="2800" dirty="0" smtClean="0">
                <a:latin typeface="Courier" charset="0"/>
                <a:ea typeface="Courier" charset="0"/>
                <a:cs typeface="Courier" charset="0"/>
              </a:rPr>
              <a:t>5007b800</a:t>
            </a:r>
            <a:br>
              <a:rPr lang="is-IS" sz="2800" dirty="0" smtClean="0">
                <a:latin typeface="Courier" charset="0"/>
                <a:ea typeface="Courier" charset="0"/>
                <a:cs typeface="Courier" charset="0"/>
              </a:rPr>
            </a:br>
            <a:r>
              <a:rPr lang="is-IS" sz="2800" dirty="0" smtClean="0">
                <a:latin typeface="Courier" charset="0"/>
                <a:ea typeface="Courier" charset="0"/>
                <a:cs typeface="Courier" charset="0"/>
              </a:rPr>
              <a:t>1e01983e </a:t>
            </a:r>
            <a:r>
              <a:rPr lang="is-IS" sz="2800" dirty="0">
                <a:latin typeface="Courier" charset="0"/>
                <a:ea typeface="Courier" charset="0"/>
                <a:cs typeface="Courier" charset="0"/>
              </a:rPr>
              <a:t>01542801 853a00c0 001c000c 14801000 </a:t>
            </a:r>
            <a:r>
              <a:rPr lang="is-IS" sz="2800" dirty="0" smtClean="0">
                <a:latin typeface="Courier" charset="0"/>
                <a:ea typeface="Courier" charset="0"/>
                <a:cs typeface="Courier" charset="0"/>
              </a:rPr>
              <a:t>0e088001</a:t>
            </a:r>
            <a:br>
              <a:rPr lang="is-IS" sz="2800" dirty="0" smtClean="0">
                <a:latin typeface="Courier" charset="0"/>
                <a:ea typeface="Courier" charset="0"/>
                <a:cs typeface="Courier" charset="0"/>
              </a:rPr>
            </a:br>
            <a:r>
              <a:rPr lang="is-IS" sz="2800" dirty="0" smtClean="0">
                <a:latin typeface="Courier" charset="0"/>
                <a:ea typeface="Courier" charset="0"/>
                <a:cs typeface="Courier" charset="0"/>
              </a:rPr>
              <a:t>00e02418 </a:t>
            </a:r>
            <a:r>
              <a:rPr lang="is-IS" sz="2800" dirty="0">
                <a:latin typeface="Courier" charset="0"/>
                <a:ea typeface="Courier" charset="0"/>
                <a:cs typeface="Courier" charset="0"/>
              </a:rPr>
              <a:t>404e2301 e0000d40 383d8e78 238007c3 </a:t>
            </a:r>
            <a:r>
              <a:rPr lang="is-IS" sz="2800" dirty="0" smtClean="0">
                <a:latin typeface="Courier" charset="0"/>
                <a:ea typeface="Courier" charset="0"/>
                <a:cs typeface="Courier" charset="0"/>
              </a:rPr>
              <a:t>9770001c</a:t>
            </a:r>
            <a:br>
              <a:rPr lang="is-IS" sz="2800" dirty="0" smtClean="0">
                <a:latin typeface="Courier" charset="0"/>
                <a:ea typeface="Courier" charset="0"/>
                <a:cs typeface="Courier" charset="0"/>
              </a:rPr>
            </a:br>
            <a:r>
              <a:rPr lang="is-IS" sz="2800" dirty="0" smtClean="0">
                <a:latin typeface="Courier" charset="0"/>
                <a:ea typeface="Courier" charset="0"/>
                <a:cs typeface="Courier" charset="0"/>
              </a:rPr>
              <a:t>00043801 </a:t>
            </a:r>
            <a:r>
              <a:rPr lang="is-IS" sz="2800" dirty="0">
                <a:latin typeface="Courier" charset="0"/>
                <a:ea typeface="Courier" charset="0"/>
                <a:cs typeface="Courier" charset="0"/>
              </a:rPr>
              <a:t>c0a00200 68120600 10040100 0c004016 </a:t>
            </a:r>
            <a:r>
              <a:rPr lang="is-IS" sz="2800" dirty="0" smtClean="0">
                <a:latin typeface="Courier" charset="0"/>
                <a:ea typeface="Courier" charset="0"/>
                <a:cs typeface="Courier" charset="0"/>
              </a:rPr>
              <a:t>0046803b</a:t>
            </a:r>
            <a:br>
              <a:rPr lang="is-IS" sz="2800" dirty="0" smtClean="0">
                <a:latin typeface="Courier" charset="0"/>
                <a:ea typeface="Courier" charset="0"/>
                <a:cs typeface="Courier" charset="0"/>
              </a:rPr>
            </a:br>
            <a:r>
              <a:rPr lang="is-IS" sz="2800" dirty="0" smtClean="0">
                <a:latin typeface="Courier" charset="0"/>
                <a:ea typeface="Courier" charset="0"/>
                <a:cs typeface="Courier" charset="0"/>
              </a:rPr>
              <a:t>e00c4200 </a:t>
            </a:r>
            <a:r>
              <a:rPr lang="is-IS" sz="2800" dirty="0">
                <a:latin typeface="Courier" charset="0"/>
                <a:ea typeface="Courier" charset="0"/>
                <a:cs typeface="Courier" charset="0"/>
              </a:rPr>
              <a:t>23c12ea0</a:t>
            </a:r>
            <a:endParaRPr lang="en-US" sz="28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20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Podobnost</a:t>
            </a:r>
            <a:r>
              <a:rPr lang="en-US" dirty="0" smtClean="0"/>
              <a:t>/</a:t>
            </a:r>
            <a:r>
              <a:rPr lang="en-US" dirty="0" err="1" smtClean="0"/>
              <a:t>vzdálenost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77" y="2160768"/>
            <a:ext cx="10607664" cy="2142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32" y="4603485"/>
            <a:ext cx="11420068" cy="1981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300" y="6443608"/>
            <a:ext cx="9828020" cy="154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03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Chemické</a:t>
            </a:r>
            <a:r>
              <a:rPr lang="en-US" dirty="0" smtClean="0"/>
              <a:t> </a:t>
            </a:r>
            <a:r>
              <a:rPr lang="en-US" dirty="0" err="1" smtClean="0"/>
              <a:t>databáze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Informace</a:t>
            </a:r>
            <a:r>
              <a:rPr lang="en-US" dirty="0" smtClean="0"/>
              <a:t> o </a:t>
            </a:r>
            <a:r>
              <a:rPr lang="en-US" dirty="0" err="1" smtClean="0"/>
              <a:t>molekulách</a:t>
            </a:r>
            <a:r>
              <a:rPr lang="en-US" dirty="0" smtClean="0"/>
              <a:t>, </a:t>
            </a:r>
            <a:r>
              <a:rPr lang="en-US" dirty="0" err="1" smtClean="0"/>
              <a:t>struktury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, </a:t>
            </a:r>
            <a:r>
              <a:rPr lang="en-US" dirty="0" err="1" smtClean="0"/>
              <a:t>vlastnosti</a:t>
            </a:r>
            <a:r>
              <a:rPr lang="en-US" dirty="0" smtClean="0"/>
              <a:t>, </a:t>
            </a:r>
            <a:r>
              <a:rPr lang="en-US" dirty="0" err="1" smtClean="0"/>
              <a:t>aktivity</a:t>
            </a:r>
            <a:r>
              <a:rPr lang="en-US" dirty="0" smtClean="0"/>
              <a:t>, …</a:t>
            </a:r>
          </a:p>
          <a:p>
            <a:r>
              <a:rPr lang="en-US" b="1" dirty="0" smtClean="0"/>
              <a:t>PubChem</a:t>
            </a:r>
          </a:p>
          <a:p>
            <a:r>
              <a:rPr lang="en-US" b="1" dirty="0" err="1" smtClean="0"/>
              <a:t>DrugBank</a:t>
            </a:r>
            <a:endParaRPr lang="en-US" b="1" dirty="0" smtClean="0"/>
          </a:p>
          <a:p>
            <a:r>
              <a:rPr lang="en-US" b="1" dirty="0" smtClean="0"/>
              <a:t>ZINC</a:t>
            </a:r>
          </a:p>
          <a:p>
            <a:r>
              <a:rPr lang="en-US" b="1" dirty="0" err="1" smtClean="0"/>
              <a:t>ChEMBL</a:t>
            </a:r>
            <a:endParaRPr lang="en-US" b="1" dirty="0" smtClean="0"/>
          </a:p>
          <a:p>
            <a:r>
              <a:rPr lang="en-US" b="1" dirty="0" err="1" smtClean="0"/>
              <a:t>ChemSpider</a:t>
            </a:r>
            <a:endParaRPr lang="en-US" b="1" dirty="0" smtClean="0"/>
          </a:p>
          <a:p>
            <a:r>
              <a:rPr lang="en-US" b="1" dirty="0" smtClean="0"/>
              <a:t>PHYSPROP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esc.syrres.com</a:t>
            </a:r>
            <a:r>
              <a:rPr lang="en-US" dirty="0"/>
              <a:t>/</a:t>
            </a:r>
            <a:r>
              <a:rPr lang="en-US" dirty="0" err="1"/>
              <a:t>fatepointer</a:t>
            </a:r>
            <a:r>
              <a:rPr lang="en-US" dirty="0"/>
              <a:t>/</a:t>
            </a:r>
            <a:r>
              <a:rPr lang="en-US" dirty="0" err="1" smtClean="0"/>
              <a:t>search.asp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45709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Podobnostní</a:t>
            </a:r>
            <a:r>
              <a:rPr lang="en-US" dirty="0" smtClean="0"/>
              <a:t> </a:t>
            </a:r>
            <a:r>
              <a:rPr lang="en-US" dirty="0" err="1" smtClean="0"/>
              <a:t>koeficienty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95" y="2251261"/>
            <a:ext cx="10772610" cy="716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7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Podobnostní</a:t>
            </a:r>
            <a:r>
              <a:rPr lang="en-US" dirty="0" smtClean="0"/>
              <a:t> </a:t>
            </a:r>
            <a:r>
              <a:rPr lang="en-US" dirty="0" err="1" smtClean="0"/>
              <a:t>hledání</a:t>
            </a:r>
            <a:r>
              <a:rPr lang="en-US" dirty="0" smtClean="0"/>
              <a:t> v </a:t>
            </a:r>
            <a:r>
              <a:rPr lang="en-US" dirty="0" err="1" smtClean="0"/>
              <a:t>OpenBabelu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babel </a:t>
            </a:r>
            <a:r>
              <a:rPr lang="en-US" sz="2800" dirty="0" err="1">
                <a:latin typeface="Courier" charset="0"/>
                <a:ea typeface="Courier" charset="0"/>
                <a:cs typeface="Courier" charset="0"/>
              </a:rPr>
              <a:t>mysmiles.smi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dirty="0" err="1">
                <a:latin typeface="Courier" charset="0"/>
                <a:ea typeface="Courier" charset="0"/>
                <a:cs typeface="Courier" charset="0"/>
              </a:rPr>
              <a:t>mymols.sdf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2800" dirty="0" err="1">
                <a:latin typeface="Courier" charset="0"/>
                <a:ea typeface="Courier" charset="0"/>
                <a:cs typeface="Courier" charset="0"/>
              </a:rPr>
              <a:t>ofpt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sz="2800" dirty="0" smtClean="0">
                <a:latin typeface="Courier" charset="0"/>
                <a:ea typeface="Courier" charset="0"/>
                <a:cs typeface="Courier" charset="0"/>
              </a:rPr>
            </a:b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sz="2800" dirty="0" smtClean="0">
                <a:latin typeface="Courier" charset="0"/>
                <a:ea typeface="Courier" charset="0"/>
                <a:cs typeface="Courier" charset="0"/>
              </a:rPr>
            </a:b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MOL_00000067 </a:t>
            </a:r>
            <a:r>
              <a:rPr lang="en-US" sz="2800" dirty="0" err="1">
                <a:latin typeface="Courier" charset="0"/>
                <a:ea typeface="Courier" charset="0"/>
                <a:cs typeface="Courier" charset="0"/>
              </a:rPr>
              <a:t>Tanimoto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from first </a:t>
            </a:r>
            <a:r>
              <a:rPr lang="en-US" sz="2800" dirty="0" err="1">
                <a:latin typeface="Courier" charset="0"/>
                <a:ea typeface="Courier" charset="0"/>
                <a:cs typeface="Courier" charset="0"/>
              </a:rPr>
              <a:t>mol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= 0.0888889 MOL_00000083 </a:t>
            </a:r>
            <a:r>
              <a:rPr lang="en-US" sz="2800" dirty="0" err="1">
                <a:latin typeface="Courier" charset="0"/>
                <a:ea typeface="Courier" charset="0"/>
                <a:cs typeface="Courier" charset="0"/>
              </a:rPr>
              <a:t>Tanimoto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from first </a:t>
            </a:r>
            <a:r>
              <a:rPr lang="en-US" sz="2800" dirty="0" err="1">
                <a:latin typeface="Courier" charset="0"/>
                <a:ea typeface="Courier" charset="0"/>
                <a:cs typeface="Courier" charset="0"/>
              </a:rPr>
              <a:t>mol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= 0.0869565 MOL_00000105 </a:t>
            </a:r>
            <a:r>
              <a:rPr lang="en-US" sz="2800" dirty="0" err="1">
                <a:latin typeface="Courier" charset="0"/>
                <a:ea typeface="Courier" charset="0"/>
                <a:cs typeface="Courier" charset="0"/>
              </a:rPr>
              <a:t>Tanimoto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from first </a:t>
            </a:r>
            <a:r>
              <a:rPr lang="en-US" sz="2800" dirty="0" err="1">
                <a:latin typeface="Courier" charset="0"/>
                <a:ea typeface="Courier" charset="0"/>
                <a:cs typeface="Courier" charset="0"/>
              </a:rPr>
              <a:t>mol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= 0.0888889 MOL_00000296 </a:t>
            </a:r>
            <a:r>
              <a:rPr lang="en-US" sz="2800" dirty="0" err="1">
                <a:latin typeface="Courier" charset="0"/>
                <a:ea typeface="Courier" charset="0"/>
                <a:cs typeface="Courier" charset="0"/>
              </a:rPr>
              <a:t>Tanimoto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from first </a:t>
            </a:r>
            <a:r>
              <a:rPr lang="en-US" sz="2800" dirty="0" err="1">
                <a:latin typeface="Courier" charset="0"/>
                <a:ea typeface="Courier" charset="0"/>
                <a:cs typeface="Courier" charset="0"/>
              </a:rPr>
              <a:t>mol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= 0.0714286 MOL_00000320 </a:t>
            </a:r>
            <a:r>
              <a:rPr lang="en-US" sz="2800" dirty="0" err="1">
                <a:latin typeface="Courier" charset="0"/>
                <a:ea typeface="Courier" charset="0"/>
                <a:cs typeface="Courier" charset="0"/>
              </a:rPr>
              <a:t>Tanimoto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from first </a:t>
            </a:r>
            <a:r>
              <a:rPr lang="en-US" sz="2800" dirty="0" err="1">
                <a:latin typeface="Courier" charset="0"/>
                <a:ea typeface="Courier" charset="0"/>
                <a:cs typeface="Courier" charset="0"/>
              </a:rPr>
              <a:t>mol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= 0.0888889 MOL_00000328 </a:t>
            </a:r>
            <a:r>
              <a:rPr lang="en-US" sz="2800" dirty="0" err="1">
                <a:latin typeface="Courier" charset="0"/>
                <a:ea typeface="Courier" charset="0"/>
                <a:cs typeface="Courier" charset="0"/>
              </a:rPr>
              <a:t>Tanimoto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from first </a:t>
            </a:r>
            <a:r>
              <a:rPr lang="en-US" sz="2800" dirty="0" err="1">
                <a:latin typeface="Courier" charset="0"/>
                <a:ea typeface="Courier" charset="0"/>
                <a:cs typeface="Courier" charset="0"/>
              </a:rPr>
              <a:t>mol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= 0.0851064 MOL_00000338 </a:t>
            </a:r>
            <a:r>
              <a:rPr lang="en-US" sz="2800" dirty="0" err="1">
                <a:latin typeface="Courier" charset="0"/>
                <a:ea typeface="Courier" charset="0"/>
                <a:cs typeface="Courier" charset="0"/>
              </a:rPr>
              <a:t>Tanimoto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from first </a:t>
            </a:r>
            <a:r>
              <a:rPr lang="en-US" sz="2800" dirty="0" err="1">
                <a:latin typeface="Courier" charset="0"/>
                <a:ea typeface="Courier" charset="0"/>
                <a:cs typeface="Courier" charset="0"/>
              </a:rPr>
              <a:t>mol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= 0.0869565 MOL_00000354 </a:t>
            </a:r>
            <a:r>
              <a:rPr lang="en-US" sz="2800" dirty="0" err="1">
                <a:latin typeface="Courier" charset="0"/>
                <a:ea typeface="Courier" charset="0"/>
                <a:cs typeface="Courier" charset="0"/>
              </a:rPr>
              <a:t>Tanimoto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from first </a:t>
            </a:r>
            <a:r>
              <a:rPr lang="en-US" sz="2800" dirty="0" err="1">
                <a:latin typeface="Courier" charset="0"/>
                <a:ea typeface="Courier" charset="0"/>
                <a:cs typeface="Courier" charset="0"/>
              </a:rPr>
              <a:t>mol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= 0.0888889 MOL_00000378 </a:t>
            </a:r>
            <a:r>
              <a:rPr lang="en-US" sz="2800" dirty="0" err="1">
                <a:latin typeface="Courier" charset="0"/>
                <a:ea typeface="Courier" charset="0"/>
                <a:cs typeface="Courier" charset="0"/>
              </a:rPr>
              <a:t>Tanimoto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from first </a:t>
            </a:r>
            <a:r>
              <a:rPr lang="en-US" sz="2800" dirty="0" err="1">
                <a:latin typeface="Courier" charset="0"/>
                <a:ea typeface="Courier" charset="0"/>
                <a:cs typeface="Courier" charset="0"/>
              </a:rPr>
              <a:t>mol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= 0.0816327 MOL_00000391 </a:t>
            </a:r>
            <a:r>
              <a:rPr lang="en-US" sz="2800" dirty="0" err="1">
                <a:latin typeface="Courier" charset="0"/>
                <a:ea typeface="Courier" charset="0"/>
                <a:cs typeface="Courier" charset="0"/>
              </a:rPr>
              <a:t>Tanimoto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from first </a:t>
            </a:r>
            <a:r>
              <a:rPr lang="en-US" sz="2800" dirty="0" err="1">
                <a:latin typeface="Courier" charset="0"/>
                <a:ea typeface="Courier" charset="0"/>
                <a:cs typeface="Courier" charset="0"/>
              </a:rPr>
              <a:t>mol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= 0.0816327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sz="2800" dirty="0" smtClean="0">
                <a:latin typeface="Courier" charset="0"/>
                <a:ea typeface="Courier" charset="0"/>
                <a:cs typeface="Courier" charset="0"/>
              </a:rPr>
            </a:b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11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molecules converted</a:t>
            </a:r>
          </a:p>
        </p:txBody>
      </p:sp>
    </p:spTree>
    <p:extLst>
      <p:ext uri="{BB962C8B-B14F-4D97-AF65-F5344CB8AC3E}">
        <p14:creationId xmlns:p14="http://schemas.microsoft.com/office/powerpoint/2010/main" val="10997646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Podobnostní</a:t>
            </a:r>
            <a:r>
              <a:rPr lang="en-US" dirty="0" smtClean="0"/>
              <a:t> </a:t>
            </a:r>
            <a:r>
              <a:rPr lang="en-US" dirty="0" err="1" smtClean="0"/>
              <a:t>hledání</a:t>
            </a:r>
            <a:r>
              <a:rPr lang="en-US" dirty="0" smtClean="0"/>
              <a:t> v </a:t>
            </a:r>
            <a:r>
              <a:rPr lang="en-US" dirty="0" err="1" smtClean="0"/>
              <a:t>PubChemu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297"/>
            <a:ext cx="13004800" cy="82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PubChem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1"/>
            <a:ext cx="13004800" cy="82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412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DrugBank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272"/>
            <a:ext cx="13004800" cy="82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693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ZINC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9128"/>
            <a:ext cx="13004800" cy="82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624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ChEMBL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13004800" cy="82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97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ChemSpider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13004800" cy="82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66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PHYSPROP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1"/>
            <a:ext cx="13004800" cy="82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67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11523</TotalTime>
  <Words>367</Words>
  <Application>Microsoft Macintosh PowerPoint</Application>
  <PresentationFormat>Custom</PresentationFormat>
  <Paragraphs>80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Avenir Roman</vt:lpstr>
      <vt:lpstr>Courier</vt:lpstr>
      <vt:lpstr>Helvetica</vt:lpstr>
      <vt:lpstr>Helvetica Neue</vt:lpstr>
      <vt:lpstr>Helvetica Neue Light</vt:lpstr>
      <vt:lpstr>ModernPortfolio</vt:lpstr>
      <vt:lpstr>Pokročilá chemoinformatika</vt:lpstr>
      <vt:lpstr>Chemické databáze</vt:lpstr>
      <vt:lpstr>Chemické databáze</vt:lpstr>
      <vt:lpstr>PubChem</vt:lpstr>
      <vt:lpstr>DrugBank</vt:lpstr>
      <vt:lpstr>ZINC</vt:lpstr>
      <vt:lpstr>ChEMBL</vt:lpstr>
      <vt:lpstr>ChemSpider</vt:lpstr>
      <vt:lpstr>PHYSPROP</vt:lpstr>
      <vt:lpstr>PDB databáze</vt:lpstr>
      <vt:lpstr>Velikost základních chemických databází</vt:lpstr>
      <vt:lpstr>Chemický prostor (chemical space)</vt:lpstr>
      <vt:lpstr>Práce s chemickým prostorem</vt:lpstr>
      <vt:lpstr>Formáty pro ukládání chemických, chemoinformatických a bioinformatických dat</vt:lpstr>
      <vt:lpstr>Alchemy,  Boogie,  Cambridge CADPAC,  Chem3D Cartesian 1,  CSD CSSR,  CSD GSTAT,  Free Form Fractional,  Gaussian Z-Matrix,  Hyperchem HIN,  Mac Molecule,  Micro World,  MM2 Ouput,  MMADS,  MOLIN,  Mopac Internal,  PC Model,  Quanta,  Spartan,  Spartan Mol,  Sybyl Mol2,  Maccs 2d,  UniChem XYZ,  XED,  AMBER PREP,  Biosym ,  Cacao Cartesian,  CHARMm,  Chem3D Cartesian 2,  CSD FDAT,  Feature,  GAMESS Output,  Gaussian Output,  MDL Isis,  Macromodel,  MM2 Input,  MM3,  MDL MOLfile,  Mopac Cartesian,  Mopac Output,  PDB,  ShelX,  Spartan Semi-Empirical,  Sybyl Mol,  Conjure,  Maccs 3d,  XYZ</vt:lpstr>
      <vt:lpstr>Formáty pro ukládaní struktury mokul</vt:lpstr>
      <vt:lpstr>Formáty pro ukládaní informací</vt:lpstr>
      <vt:lpstr>MOL (V2000)</vt:lpstr>
      <vt:lpstr>MOL (V3000)</vt:lpstr>
      <vt:lpstr>Simplified molecular-input line-entry system SMILES</vt:lpstr>
      <vt:lpstr>International Chemical Identifier InChI &amp; InChIKey</vt:lpstr>
      <vt:lpstr>Nástroje pro práci se strukturami molekul</vt:lpstr>
      <vt:lpstr>OpenBabel</vt:lpstr>
      <vt:lpstr>OpenBabel - konverze různých formatů</vt:lpstr>
      <vt:lpstr>OpenBabel - konverze různých formatů (windows)</vt:lpstr>
      <vt:lpstr>OpenBabel – přiložení dvou struktur</vt:lpstr>
      <vt:lpstr>Fingerprinty a podobnost Podobnostní hledání</vt:lpstr>
      <vt:lpstr>Fingerprint</vt:lpstr>
      <vt:lpstr>Podobnost/vzdálenost</vt:lpstr>
      <vt:lpstr>Podobnostní koeficienty</vt:lpstr>
      <vt:lpstr>Podobnostní hledání v OpenBabelu</vt:lpstr>
      <vt:lpstr>Podobnostní hledání v PubChemu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Pokročilá chemoinformatika</dc:title>
  <cp:lastModifiedBy>Stanislav Geidl</cp:lastModifiedBy>
  <cp:revision>30</cp:revision>
  <dcterms:modified xsi:type="dcterms:W3CDTF">2017-02-06T09:14:50Z</dcterms:modified>
</cp:coreProperties>
</file>