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6" r:id="rId3"/>
    <p:sldId id="290" r:id="rId4"/>
    <p:sldId id="304" r:id="rId5"/>
    <p:sldId id="305" r:id="rId6"/>
    <p:sldId id="306" r:id="rId7"/>
    <p:sldId id="303" r:id="rId8"/>
    <p:sldId id="307" r:id="rId9"/>
    <p:sldId id="308" r:id="rId10"/>
    <p:sldId id="309" r:id="rId11"/>
    <p:sldId id="311" r:id="rId12"/>
    <p:sldId id="310" r:id="rId13"/>
    <p:sldId id="312" r:id="rId14"/>
    <p:sldId id="314" r:id="rId15"/>
    <p:sldId id="313" r:id="rId16"/>
    <p:sldId id="317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3" r:id="rId31"/>
    <p:sldId id="332" r:id="rId3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Neue Light"/>
      </a:defRPr>
    </a:lvl1pPr>
    <a:lvl2pPr indent="228600" algn="ctr" defTabSz="584200">
      <a:defRPr sz="3600">
        <a:latin typeface="+mn-lt"/>
        <a:ea typeface="+mn-ea"/>
        <a:cs typeface="+mn-cs"/>
        <a:sym typeface="Helvetica Neue Light"/>
      </a:defRPr>
    </a:lvl2pPr>
    <a:lvl3pPr indent="457200" algn="ctr" defTabSz="584200">
      <a:defRPr sz="3600">
        <a:latin typeface="+mn-lt"/>
        <a:ea typeface="+mn-ea"/>
        <a:cs typeface="+mn-cs"/>
        <a:sym typeface="Helvetica Neue Light"/>
      </a:defRPr>
    </a:lvl3pPr>
    <a:lvl4pPr indent="685800" algn="ctr" defTabSz="584200">
      <a:defRPr sz="3600">
        <a:latin typeface="+mn-lt"/>
        <a:ea typeface="+mn-ea"/>
        <a:cs typeface="+mn-cs"/>
        <a:sym typeface="Helvetica Neue Light"/>
      </a:defRPr>
    </a:lvl4pPr>
    <a:lvl5pPr indent="914400" algn="ctr" defTabSz="584200">
      <a:defRPr sz="3600">
        <a:latin typeface="+mn-lt"/>
        <a:ea typeface="+mn-ea"/>
        <a:cs typeface="+mn-cs"/>
        <a:sym typeface="Helvetica Neue Light"/>
      </a:defRPr>
    </a:lvl5pPr>
    <a:lvl6pPr indent="1143000" algn="ctr" defTabSz="584200">
      <a:defRPr sz="3600">
        <a:latin typeface="+mn-lt"/>
        <a:ea typeface="+mn-ea"/>
        <a:cs typeface="+mn-cs"/>
        <a:sym typeface="Helvetica Neue Light"/>
      </a:defRPr>
    </a:lvl6pPr>
    <a:lvl7pPr indent="1371600" algn="ctr" defTabSz="584200">
      <a:defRPr sz="3600">
        <a:latin typeface="+mn-lt"/>
        <a:ea typeface="+mn-ea"/>
        <a:cs typeface="+mn-cs"/>
        <a:sym typeface="Helvetica Neue Light"/>
      </a:defRPr>
    </a:lvl7pPr>
    <a:lvl8pPr indent="1600200" algn="ctr" defTabSz="584200">
      <a:defRPr sz="3600">
        <a:latin typeface="+mn-lt"/>
        <a:ea typeface="+mn-ea"/>
        <a:cs typeface="+mn-cs"/>
        <a:sym typeface="Helvetica Neue Light"/>
      </a:defRPr>
    </a:lvl8pPr>
    <a:lvl9pPr indent="1828800" algn="ctr" defTabSz="584200">
      <a:defRPr sz="3600"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04"/>
    <p:restoredTop sz="94666"/>
  </p:normalViewPr>
  <p:slideViewPr>
    <p:cSldViewPr snapToGrid="0" snapToObjects="1">
      <p:cViewPr varScale="1">
        <p:scale>
          <a:sx n="65" d="100"/>
          <a:sy n="65" d="100"/>
        </p:scale>
        <p:origin x="224" y="55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488644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6832536" y="8686863"/>
            <a:ext cx="142252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9055098" y="508000"/>
            <a:ext cx="128" cy="7975631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9055096" y="4464050"/>
            <a:ext cx="3448503" cy="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153602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FD02A8E2-E0D4-3748-A519-DB457A8CEE80}" type="datetimeFigureOut">
              <a:rPr lang="en-US" smtClean="0"/>
              <a:t>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7B53C5BA-CD40-AA4E-9C08-979D586B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4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71500" y="1968500"/>
            <a:ext cx="11868106" cy="129"/>
          </a:xfrm>
          <a:prstGeom prst="rect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7" r:id="rId3"/>
    <p:sldLayoutId id="2147483659" r:id="rId4"/>
    <p:sldLayoutId id="2147483660" r:id="rId5"/>
    <p:sldLayoutId id="2147483661" r:id="rId6"/>
    <p:sldLayoutId id="2147483662" r:id="rId7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457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1pPr>
      <a:lvl2pPr marL="914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2pPr>
      <a:lvl3pPr marL="1371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3pPr>
      <a:lvl4pPr marL="1828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4pPr>
      <a:lvl5pPr marL="22860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5pPr>
      <a:lvl6pPr marL="27432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6pPr>
      <a:lvl7pPr marL="32004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7pPr>
      <a:lvl8pPr marL="36576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8pPr>
      <a:lvl9pPr marL="4114800" indent="-457200" defTabSz="584200">
        <a:spcBef>
          <a:spcPts val="4200"/>
        </a:spcBef>
        <a:buSzPct val="75000"/>
        <a:buFont typeface="Helvetica Neue"/>
        <a:buChar char="•"/>
        <a:defRPr sz="3600">
          <a:solidFill>
            <a:srgbClr val="747474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onlinelibrary.wiley.com/doi/10.1002/minf.201000061/abstrac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hyperlink" Target="https://www.ncbi.nlm.nih.gov/pmc/articles/PMC2796713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hyperlink" Target="https://academic.oup.com/toxsci/article/56/1/8/1646041/The-Practice-of-Structure-Activity-Relationship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hyperlink" Target="https://jcheminf.springeropen.com/articles/10.1186/1758-2946-5-1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c_molekula.jpg"/>
          <p:cNvPicPr/>
          <p:nvPr/>
        </p:nvPicPr>
        <p:blipFill>
          <a:blip r:embed="rId2">
            <a:extLst/>
          </a:blip>
          <a:srcRect t="4910"/>
          <a:stretch>
            <a:fillRect/>
          </a:stretch>
        </p:blipFill>
        <p:spPr>
          <a:xfrm>
            <a:off x="1291579" y="0"/>
            <a:ext cx="10421642" cy="800816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200" dirty="0" err="1" smtClean="0"/>
              <a:t>Pokročilá</a:t>
            </a:r>
            <a:r>
              <a:rPr lang="en-US" sz="4200" dirty="0" smtClean="0"/>
              <a:t> </a:t>
            </a:r>
            <a:r>
              <a:rPr lang="en-US" sz="4200" dirty="0" err="1" smtClean="0"/>
              <a:t>chemoinformatika</a:t>
            </a:r>
            <a:endParaRPr sz="4200" dirty="0"/>
          </a:p>
        </p:txBody>
      </p:sp>
      <p:sp>
        <p:nvSpPr>
          <p:cNvPr id="7" name="Shape 42"/>
          <p:cNvSpPr>
            <a:spLocks noGrp="1"/>
          </p:cNvSpPr>
          <p:nvPr>
            <p:ph type="body" idx="1"/>
          </p:nvPr>
        </p:nvSpPr>
        <p:spPr>
          <a:xfrm>
            <a:off x="7848600" y="8037734"/>
            <a:ext cx="4953000" cy="14787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2600" smtClean="0">
                <a:solidFill>
                  <a:srgbClr val="747474"/>
                </a:solidFill>
              </a:rPr>
              <a:t>Úvod do QSAR/QSPR modelovaní</a:t>
            </a:r>
            <a:br>
              <a:rPr lang="cs-CZ" sz="2600" smtClean="0">
                <a:solidFill>
                  <a:srgbClr val="747474"/>
                </a:solidFill>
              </a:rPr>
            </a:br>
            <a:r>
              <a:rPr lang="cs-CZ" sz="2600" smtClean="0">
                <a:solidFill>
                  <a:srgbClr val="747474"/>
                </a:solidFill>
              </a:rPr>
              <a:t>únor </a:t>
            </a:r>
            <a:r>
              <a:rPr lang="cs-CZ" sz="2600" dirty="0" smtClean="0">
                <a:solidFill>
                  <a:srgbClr val="747474"/>
                </a:solidFill>
              </a:rPr>
              <a:t>2017</a:t>
            </a:r>
            <a:endParaRPr lang="cs-CZ" sz="2600" dirty="0" smtClean="0">
              <a:solidFill>
                <a:srgbClr val="747474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Molekula</a:t>
            </a:r>
            <a:r>
              <a:rPr lang="en-US" dirty="0" smtClean="0"/>
              <a:t>, </a:t>
            </a:r>
            <a:r>
              <a:rPr lang="en-US" dirty="0" err="1" smtClean="0"/>
              <a:t>její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, </a:t>
            </a:r>
            <a:r>
              <a:rPr lang="en-US" dirty="0" err="1" smtClean="0"/>
              <a:t>deskriptor</a:t>
            </a:r>
            <a:r>
              <a:rPr lang="en-US" dirty="0" smtClean="0"/>
              <a:t> a model</a:t>
            </a:r>
            <a:endParaRPr lang="en-US" dirty="0"/>
          </a:p>
        </p:txBody>
      </p:sp>
      <p:pic>
        <p:nvPicPr>
          <p:cNvPr id="4" name="Picture 2" descr="C:\Users\ischemy\Desktop\číslování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2536491"/>
            <a:ext cx="3926783" cy="143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4695" y="2893128"/>
            <a:ext cx="59436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molekula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a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její</a:t>
            </a: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struktura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34890" y="4393096"/>
            <a:ext cx="0" cy="1172817"/>
          </a:xfrm>
          <a:prstGeom prst="straightConnector1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2952010" y="4651209"/>
            <a:ext cx="928299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matematická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,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logická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nebo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statistická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operace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0733" y="5972962"/>
            <a:ext cx="190831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mtClean="0">
                <a:solidFill>
                  <a:srgbClr val="000000"/>
                </a:solidFill>
              </a:rPr>
              <a:t>4.6</a:t>
            </a: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4055" y="5777229"/>
            <a:ext cx="26048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deskriptory</a:t>
            </a:r>
            <a:endParaRPr kumimoji="0" lang="en-US" sz="36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54624" y="8211666"/>
            <a:ext cx="1560532" cy="1210588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black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FF"/>
                </a:solidFill>
              </a:rPr>
              <a:t>box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518736" y="6818243"/>
            <a:ext cx="16153" cy="984126"/>
          </a:xfrm>
          <a:prstGeom prst="straightConnector1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/>
          <p:cNvSpPr txBox="1"/>
          <p:nvPr/>
        </p:nvSpPr>
        <p:spPr>
          <a:xfrm>
            <a:off x="2534889" y="6435724"/>
            <a:ext cx="190831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8.2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686" y="6105524"/>
            <a:ext cx="190831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-100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2319" y="8231808"/>
            <a:ext cx="14683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7235047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Tvorba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- </a:t>
            </a:r>
            <a:r>
              <a:rPr lang="en-US" dirty="0" err="1" smtClean="0"/>
              <a:t>schématicky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5441674" y="2102434"/>
            <a:ext cx="1610139" cy="1807686"/>
          </a:xfrm>
          <a:prstGeom prst="can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datová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sada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98729" y="4077738"/>
            <a:ext cx="690770" cy="792436"/>
          </a:xfrm>
          <a:prstGeom prst="straightConnector1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>
            <a:off x="7051813" y="4077738"/>
            <a:ext cx="998882" cy="792436"/>
          </a:xfrm>
          <a:prstGeom prst="straightConnector1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Can 7"/>
          <p:cNvSpPr/>
          <p:nvPr/>
        </p:nvSpPr>
        <p:spPr>
          <a:xfrm>
            <a:off x="2069548" y="5098156"/>
            <a:ext cx="2266121" cy="1924764"/>
          </a:xfrm>
          <a:prstGeom prst="can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tréninková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sada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" name="Can 8"/>
          <p:cNvSpPr/>
          <p:nvPr/>
        </p:nvSpPr>
        <p:spPr>
          <a:xfrm>
            <a:off x="8050695" y="5098156"/>
            <a:ext cx="2266121" cy="1924764"/>
          </a:xfrm>
          <a:prstGeom prst="can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testovací</a:t>
            </a: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FFFFFF"/>
                </a:solidFill>
              </a:rPr>
              <a:t>sada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82647" y="8785887"/>
            <a:ext cx="1928191" cy="656590"/>
          </a:xfrm>
          <a:prstGeom prst="rect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model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96195" y="7533557"/>
            <a:ext cx="1093304" cy="1033669"/>
          </a:xfrm>
          <a:prstGeom prst="straightConnector1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V="1">
            <a:off x="7551254" y="7374835"/>
            <a:ext cx="1234937" cy="1192391"/>
          </a:xfrm>
          <a:prstGeom prst="straightConnector1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884030" y="7722096"/>
            <a:ext cx="34588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tvorba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modelu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68746" y="7722096"/>
            <a:ext cx="389614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validace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modelu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67410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Tvorba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– best </a:t>
            </a:r>
            <a:r>
              <a:rPr lang="en-US" dirty="0" err="1" smtClean="0"/>
              <a:t>practicies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2263913"/>
            <a:ext cx="9893300" cy="720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0139" y="2266122"/>
            <a:ext cx="1510748" cy="363772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8574" y="3392557"/>
            <a:ext cx="1749288" cy="2511286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9791" y="4084982"/>
            <a:ext cx="2590800" cy="114300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58609" y="5532505"/>
            <a:ext cx="4690441" cy="343259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0286" y="6156046"/>
            <a:ext cx="2465732" cy="3432591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5392" y="9437672"/>
            <a:ext cx="6502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3"/>
              </a:rPr>
              <a:t>http://onlinelibrary.wiley.com/doi/10.1002/minf.201000061/abstract</a:t>
            </a:r>
            <a:endParaRPr lang="en-US" sz="1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7109791" y="1580058"/>
            <a:ext cx="65024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 smtClean="0"/>
              <a:t>Studijní</a:t>
            </a:r>
            <a:r>
              <a:rPr lang="en-US" sz="1200" dirty="0" smtClean="0"/>
              <a:t> </a:t>
            </a:r>
            <a:r>
              <a:rPr lang="en-US" sz="1200" dirty="0" err="1" smtClean="0"/>
              <a:t>materiály</a:t>
            </a:r>
            <a:r>
              <a:rPr lang="en-US" sz="1200" dirty="0" smtClean="0"/>
              <a:t> &gt; </a:t>
            </a:r>
            <a:r>
              <a:rPr lang="en-US" sz="1200" dirty="0" err="1" smtClean="0"/>
              <a:t>Články</a:t>
            </a:r>
            <a:r>
              <a:rPr lang="en-US" sz="1200" dirty="0" smtClean="0"/>
              <a:t> &gt; </a:t>
            </a:r>
            <a:r>
              <a:rPr lang="en-US" sz="1200" dirty="0" err="1" smtClean="0"/>
              <a:t>QSAR_best_practices.pdf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157503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Datová</a:t>
            </a:r>
            <a:r>
              <a:rPr lang="en-US" dirty="0" smtClean="0"/>
              <a:t> </a:t>
            </a:r>
            <a:r>
              <a:rPr lang="en-US" dirty="0" err="1" smtClean="0"/>
              <a:t>sada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molekuly</a:t>
            </a:r>
            <a:r>
              <a:rPr lang="en-US" dirty="0" smtClean="0"/>
              <a:t> a </a:t>
            </a:r>
            <a:r>
              <a:rPr lang="en-US" dirty="0" err="1" smtClean="0"/>
              <a:t>jejich</a:t>
            </a:r>
            <a:r>
              <a:rPr lang="en-US" dirty="0" smtClean="0"/>
              <a:t> </a:t>
            </a:r>
            <a:r>
              <a:rPr lang="en-US" dirty="0" err="1" smtClean="0"/>
              <a:t>experimentální</a:t>
            </a:r>
            <a:r>
              <a:rPr lang="en-US" dirty="0" smtClean="0"/>
              <a:t> </a:t>
            </a:r>
            <a:r>
              <a:rPr lang="en-US" dirty="0" err="1" smtClean="0"/>
              <a:t>aktivita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vlastnost</a:t>
            </a:r>
            <a:r>
              <a:rPr lang="en-US" dirty="0" smtClean="0"/>
              <a:t>, </a:t>
            </a:r>
            <a:r>
              <a:rPr lang="en-US" dirty="0" err="1" smtClean="0"/>
              <a:t>kterou</a:t>
            </a:r>
            <a:r>
              <a:rPr lang="en-US" dirty="0" smtClean="0"/>
              <a:t> </a:t>
            </a:r>
            <a:r>
              <a:rPr lang="en-US" dirty="0" err="1" smtClean="0"/>
              <a:t>hodláme</a:t>
            </a:r>
            <a:r>
              <a:rPr lang="en-US" dirty="0" smtClean="0"/>
              <a:t> </a:t>
            </a:r>
            <a:r>
              <a:rPr lang="en-US" dirty="0" err="1" smtClean="0"/>
              <a:t>predikovat</a:t>
            </a:r>
            <a:endParaRPr lang="en-US" dirty="0" smtClean="0"/>
          </a:p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molekuly</a:t>
            </a:r>
            <a:r>
              <a:rPr lang="en-US" dirty="0" smtClean="0"/>
              <a:t> (</a:t>
            </a:r>
            <a:r>
              <a:rPr lang="en-US" dirty="0" err="1" smtClean="0"/>
              <a:t>nejméně</a:t>
            </a:r>
            <a:r>
              <a:rPr lang="en-US" dirty="0" smtClean="0"/>
              <a:t> SMILES)</a:t>
            </a:r>
          </a:p>
          <a:p>
            <a:r>
              <a:rPr lang="en-US" dirty="0" err="1" smtClean="0"/>
              <a:t>další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datovou</a:t>
            </a:r>
            <a:r>
              <a:rPr lang="en-US" dirty="0" smtClean="0"/>
              <a:t> </a:t>
            </a:r>
            <a:r>
              <a:rPr lang="en-US" dirty="0" err="1" smtClean="0"/>
              <a:t>sadu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sada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dostatečně</a:t>
            </a:r>
            <a:r>
              <a:rPr lang="en-US" dirty="0"/>
              <a:t> </a:t>
            </a:r>
            <a:r>
              <a:rPr lang="en-US" dirty="0" err="1"/>
              <a:t>rozsáhlá</a:t>
            </a:r>
            <a:endParaRPr lang="en-US" dirty="0"/>
          </a:p>
          <a:p>
            <a:pPr lvl="1"/>
            <a:r>
              <a:rPr lang="en-US" dirty="0" err="1" smtClean="0"/>
              <a:t>molekuly</a:t>
            </a:r>
            <a:r>
              <a:rPr lang="en-US" dirty="0" smtClean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dostatečně</a:t>
            </a:r>
            <a:r>
              <a:rPr lang="en-US" dirty="0"/>
              <a:t> </a:t>
            </a:r>
            <a:r>
              <a:rPr lang="en-US" dirty="0" err="1"/>
              <a:t>chemicky</a:t>
            </a:r>
            <a:r>
              <a:rPr lang="en-US" dirty="0"/>
              <a:t> </a:t>
            </a:r>
            <a:r>
              <a:rPr lang="en-US" dirty="0" err="1"/>
              <a:t>různorodé</a:t>
            </a:r>
            <a:endParaRPr lang="en-US" dirty="0"/>
          </a:p>
          <a:p>
            <a:pPr lvl="1"/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/>
              <a:t>vlastnosti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aktivity</a:t>
            </a:r>
            <a:r>
              <a:rPr lang="en-US" dirty="0"/>
              <a:t>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dostatečně</a:t>
            </a:r>
            <a:r>
              <a:rPr lang="en-US" dirty="0"/>
              <a:t> </a:t>
            </a:r>
            <a:r>
              <a:rPr lang="en-US" dirty="0" err="1"/>
              <a:t>různorodé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370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aspekty</a:t>
            </a:r>
            <a:r>
              <a:rPr lang="en-US" dirty="0" smtClean="0"/>
              <a:t> </a:t>
            </a:r>
            <a:r>
              <a:rPr lang="en-US" dirty="0" err="1" smtClean="0"/>
              <a:t>čištění</a:t>
            </a:r>
            <a:r>
              <a:rPr lang="en-US" dirty="0" smtClean="0"/>
              <a:t> </a:t>
            </a:r>
            <a:r>
              <a:rPr lang="en-US" dirty="0" err="1" smtClean="0"/>
              <a:t>datové</a:t>
            </a:r>
            <a:r>
              <a:rPr lang="en-US" dirty="0" smtClean="0"/>
              <a:t> </a:t>
            </a:r>
            <a:r>
              <a:rPr lang="en-US" dirty="0" err="1" smtClean="0"/>
              <a:t>sady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kontola</a:t>
            </a:r>
            <a:r>
              <a:rPr lang="en-US" b="1" dirty="0" smtClean="0"/>
              <a:t> </a:t>
            </a:r>
            <a:r>
              <a:rPr lang="en-US" b="1" dirty="0" err="1" smtClean="0"/>
              <a:t>molekul</a:t>
            </a:r>
            <a:endParaRPr lang="en-US" b="1" dirty="0" smtClean="0"/>
          </a:p>
          <a:p>
            <a:pPr lvl="1"/>
            <a:r>
              <a:rPr lang="en-US" dirty="0" err="1" smtClean="0"/>
              <a:t>odstranění</a:t>
            </a:r>
            <a:r>
              <a:rPr lang="en-US" dirty="0" smtClean="0"/>
              <a:t> </a:t>
            </a:r>
            <a:r>
              <a:rPr lang="en-US" dirty="0" err="1" smtClean="0"/>
              <a:t>duplicitních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endParaRPr lang="en-US" dirty="0" smtClean="0"/>
          </a:p>
          <a:p>
            <a:pPr lvl="1"/>
            <a:r>
              <a:rPr lang="en-US" dirty="0" err="1" smtClean="0"/>
              <a:t>odstranění</a:t>
            </a:r>
            <a:r>
              <a:rPr lang="en-US" dirty="0" smtClean="0"/>
              <a:t> </a:t>
            </a:r>
            <a:r>
              <a:rPr lang="en-US" dirty="0" err="1" smtClean="0"/>
              <a:t>nadbytečných</a:t>
            </a:r>
            <a:r>
              <a:rPr lang="en-US" dirty="0" smtClean="0"/>
              <a:t> </a:t>
            </a:r>
            <a:r>
              <a:rPr lang="en-US" dirty="0" err="1" smtClean="0"/>
              <a:t>informací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struktury</a:t>
            </a:r>
            <a:endParaRPr lang="en-US" dirty="0" smtClean="0"/>
          </a:p>
          <a:p>
            <a:pPr lvl="1"/>
            <a:r>
              <a:rPr lang="en-US" dirty="0" err="1" smtClean="0"/>
              <a:t>validace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(</a:t>
            </a:r>
            <a:r>
              <a:rPr lang="en-US" dirty="0" err="1" smtClean="0"/>
              <a:t>vazebné</a:t>
            </a:r>
            <a:r>
              <a:rPr lang="en-US" dirty="0" smtClean="0"/>
              <a:t> </a:t>
            </a:r>
            <a:r>
              <a:rPr lang="en-US" dirty="0" err="1" smtClean="0"/>
              <a:t>délky</a:t>
            </a:r>
            <a:r>
              <a:rPr lang="en-US" dirty="0" smtClean="0"/>
              <a:t>,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vazeb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kontrola</a:t>
            </a:r>
            <a:r>
              <a:rPr lang="en-US" b="1" dirty="0" smtClean="0"/>
              <a:t> </a:t>
            </a:r>
            <a:r>
              <a:rPr lang="en-US" b="1" dirty="0" err="1" smtClean="0"/>
              <a:t>vlastností</a:t>
            </a:r>
            <a:endParaRPr lang="en-US" b="1" dirty="0"/>
          </a:p>
          <a:p>
            <a:pPr lvl="1"/>
            <a:r>
              <a:rPr lang="en-US" dirty="0" err="1" smtClean="0"/>
              <a:t>správnost</a:t>
            </a:r>
            <a:r>
              <a:rPr lang="en-US" dirty="0" smtClean="0"/>
              <a:t> </a:t>
            </a:r>
            <a:r>
              <a:rPr lang="en-US" dirty="0" err="1" smtClean="0"/>
              <a:t>přiřazení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772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Čištění</a:t>
            </a:r>
            <a:r>
              <a:rPr lang="en-US" dirty="0" smtClean="0"/>
              <a:t> </a:t>
            </a:r>
            <a:r>
              <a:rPr lang="en-US" dirty="0" err="1" smtClean="0"/>
              <a:t>datové</a:t>
            </a:r>
            <a:r>
              <a:rPr lang="en-US" dirty="0" smtClean="0"/>
              <a:t> </a:t>
            </a:r>
            <a:r>
              <a:rPr lang="en-US" dirty="0" err="1" smtClean="0"/>
              <a:t>sady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4" y="2089426"/>
            <a:ext cx="11238612" cy="711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7374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kvality</a:t>
            </a:r>
            <a:r>
              <a:rPr lang="en-US" dirty="0" smtClean="0"/>
              <a:t> </a:t>
            </a:r>
            <a:r>
              <a:rPr lang="en-US" dirty="0" err="1" smtClean="0"/>
              <a:t>modelů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90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Kvalita</a:t>
            </a:r>
            <a:r>
              <a:rPr lang="en-US" dirty="0"/>
              <a:t> </a:t>
            </a:r>
            <a:r>
              <a:rPr lang="en-US" dirty="0" smtClean="0"/>
              <a:t>QSAR/QSPR </a:t>
            </a:r>
            <a:r>
              <a:rPr lang="en-US" dirty="0" err="1" smtClean="0"/>
              <a:t>modelů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126973"/>
            <a:ext cx="11704320" cy="730158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kvalitu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en-US" dirty="0" err="1" smtClean="0"/>
              <a:t>můžeme</a:t>
            </a:r>
            <a:r>
              <a:rPr lang="en-US" dirty="0" smtClean="0"/>
              <a:t> </a:t>
            </a:r>
            <a:r>
              <a:rPr lang="en-US" dirty="0" err="1" smtClean="0"/>
              <a:t>posuzovat</a:t>
            </a:r>
            <a:r>
              <a:rPr lang="en-US" dirty="0" smtClean="0"/>
              <a:t> </a:t>
            </a:r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dvou</a:t>
            </a:r>
            <a:r>
              <a:rPr lang="en-US" dirty="0" smtClean="0"/>
              <a:t> </a:t>
            </a:r>
            <a:r>
              <a:rPr lang="en-US" dirty="0" err="1" smtClean="0"/>
              <a:t>kritérií</a:t>
            </a:r>
            <a:endParaRPr lang="en-US" dirty="0" smtClean="0"/>
          </a:p>
          <a:p>
            <a:pPr marL="731509" indent="-731509">
              <a:buFont typeface="+mj-ea"/>
              <a:buAutoNum type="circleNumDbPlain"/>
            </a:pPr>
            <a:r>
              <a:rPr lang="en-US" dirty="0" err="1" smtClean="0"/>
              <a:t>kvalitu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tréninkové</a:t>
            </a:r>
            <a:r>
              <a:rPr lang="en-US" dirty="0" smtClean="0"/>
              <a:t> </a:t>
            </a:r>
            <a:r>
              <a:rPr lang="en-US" dirty="0" err="1" smtClean="0"/>
              <a:t>sadě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endParaRPr lang="en-US" dirty="0"/>
          </a:p>
          <a:p>
            <a:pPr marL="1300460" lvl="1" indent="-731509"/>
            <a:r>
              <a:rPr lang="en-US" b="1" dirty="0" err="1"/>
              <a:t>r</a:t>
            </a:r>
            <a:r>
              <a:rPr lang="en-US" b="1" dirty="0" err="1" smtClean="0"/>
              <a:t>eprodukce</a:t>
            </a:r>
            <a:r>
              <a:rPr lang="en-US" b="1" dirty="0" smtClean="0"/>
              <a:t> – </a:t>
            </a:r>
            <a:r>
              <a:rPr lang="en-US" dirty="0" smtClean="0"/>
              <a:t>data </a:t>
            </a:r>
            <a:r>
              <a:rPr lang="en-US" dirty="0" err="1" smtClean="0"/>
              <a:t>byla</a:t>
            </a:r>
            <a:r>
              <a:rPr lang="en-US" dirty="0" smtClean="0"/>
              <a:t> </a:t>
            </a:r>
            <a:r>
              <a:rPr lang="en-US" dirty="0" err="1" smtClean="0"/>
              <a:t>použita</a:t>
            </a:r>
            <a:r>
              <a:rPr lang="en-US" dirty="0" smtClean="0"/>
              <a:t> pro </a:t>
            </a:r>
            <a:r>
              <a:rPr lang="en-US" dirty="0" err="1" smtClean="0"/>
              <a:t>naučení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endParaRPr lang="en-US" dirty="0" smtClean="0"/>
          </a:p>
          <a:p>
            <a:pPr marL="1300460" lvl="1" indent="-731509"/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moc</a:t>
            </a:r>
            <a:r>
              <a:rPr lang="en-US" dirty="0" smtClean="0"/>
              <a:t> </a:t>
            </a:r>
            <a:r>
              <a:rPr lang="en-US" dirty="0" err="1" smtClean="0"/>
              <a:t>dobré</a:t>
            </a:r>
            <a:r>
              <a:rPr lang="en-US" dirty="0" smtClean="0"/>
              <a:t> </a:t>
            </a:r>
            <a:r>
              <a:rPr lang="en-US" dirty="0" err="1" smtClean="0"/>
              <a:t>modely</a:t>
            </a:r>
            <a:r>
              <a:rPr lang="en-US" dirty="0" smtClean="0"/>
              <a:t> </a:t>
            </a:r>
            <a:r>
              <a:rPr lang="en-US" dirty="0" err="1" smtClean="0"/>
              <a:t>jsme</a:t>
            </a:r>
            <a:r>
              <a:rPr lang="en-US" dirty="0" smtClean="0"/>
              <a:t> </a:t>
            </a:r>
            <a:r>
              <a:rPr lang="en-US" dirty="0" err="1" smtClean="0"/>
              <a:t>připravili</a:t>
            </a:r>
            <a:r>
              <a:rPr lang="en-US" dirty="0"/>
              <a:t>?</a:t>
            </a:r>
            <a:endParaRPr lang="en-US" dirty="0" smtClean="0"/>
          </a:p>
          <a:p>
            <a:pPr marL="731509" indent="-731509">
              <a:buFont typeface="+mj-ea"/>
              <a:buAutoNum type="circleNumDbPlain"/>
            </a:pPr>
            <a:r>
              <a:rPr lang="en-US" dirty="0" err="1" smtClean="0"/>
              <a:t>kvalitu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testovací</a:t>
            </a:r>
            <a:r>
              <a:rPr lang="en-US" dirty="0" smtClean="0"/>
              <a:t> </a:t>
            </a:r>
            <a:r>
              <a:rPr lang="en-US" dirty="0" err="1" smtClean="0"/>
              <a:t>sadě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endParaRPr lang="en-US" dirty="0"/>
          </a:p>
          <a:p>
            <a:pPr marL="1300460" lvl="1" indent="-731509"/>
            <a:r>
              <a:rPr lang="en-US" b="1" dirty="0" err="1" smtClean="0"/>
              <a:t>predikce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nových</a:t>
            </a:r>
            <a:r>
              <a:rPr lang="en-US" dirty="0" smtClean="0"/>
              <a:t> </a:t>
            </a:r>
            <a:r>
              <a:rPr lang="en-US" dirty="0" err="1" smtClean="0"/>
              <a:t>datech</a:t>
            </a:r>
            <a:r>
              <a:rPr lang="en-US" dirty="0" smtClean="0"/>
              <a:t>) – data </a:t>
            </a:r>
            <a:r>
              <a:rPr lang="en-US" dirty="0" err="1" smtClean="0"/>
              <a:t>nebyla</a:t>
            </a:r>
            <a:r>
              <a:rPr lang="en-US" dirty="0" smtClean="0"/>
              <a:t> </a:t>
            </a:r>
            <a:r>
              <a:rPr lang="en-US" dirty="0" err="1" smtClean="0"/>
              <a:t>použita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parametrizaci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endParaRPr lang="en-US" dirty="0"/>
          </a:p>
          <a:p>
            <a:pPr marL="1300460" lvl="1" indent="-731509"/>
            <a:r>
              <a:rPr lang="en-US" dirty="0" err="1" smtClean="0"/>
              <a:t>jaká</a:t>
            </a:r>
            <a:r>
              <a:rPr lang="en-US" dirty="0" smtClean="0"/>
              <a:t> je </a:t>
            </a:r>
            <a:r>
              <a:rPr lang="en-US" dirty="0" err="1" smtClean="0"/>
              <a:t>predikční</a:t>
            </a:r>
            <a:r>
              <a:rPr lang="en-US" dirty="0" smtClean="0"/>
              <a:t> </a:t>
            </a:r>
            <a:r>
              <a:rPr lang="en-US" dirty="0" err="1" smtClean="0"/>
              <a:t>sada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Kvalita</a:t>
            </a:r>
            <a:r>
              <a:rPr lang="en-US" dirty="0"/>
              <a:t> </a:t>
            </a:r>
            <a:r>
              <a:rPr lang="en-US" dirty="0" smtClean="0"/>
              <a:t>QSAR/QSPR </a:t>
            </a:r>
            <a:r>
              <a:rPr lang="en-US" dirty="0" err="1" smtClean="0"/>
              <a:t>modelů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reprodukce</a:t>
            </a:r>
            <a:r>
              <a:rPr lang="en-US" dirty="0" smtClean="0"/>
              <a:t> a </a:t>
            </a:r>
            <a:r>
              <a:rPr lang="en-US" dirty="0" err="1" smtClean="0"/>
              <a:t>predicke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597946"/>
              </p:ext>
            </p:extLst>
          </p:nvPr>
        </p:nvGraphicFramePr>
        <p:xfrm>
          <a:off x="769322" y="2325756"/>
          <a:ext cx="11704321" cy="71676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48548"/>
                <a:gridCol w="4001116"/>
                <a:gridCol w="4554657"/>
              </a:tblGrid>
              <a:tr h="182229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/>
                        <a:t>nekvalitní</a:t>
                      </a:r>
                      <a:r>
                        <a:rPr lang="en-US" sz="3600" b="0" baseline="0" dirty="0" smtClean="0"/>
                        <a:t> model </a:t>
                      </a:r>
                      <a:r>
                        <a:rPr lang="en-US" sz="3600" b="0" baseline="0" dirty="0" err="1" smtClean="0"/>
                        <a:t>na</a:t>
                      </a:r>
                      <a:r>
                        <a:rPr lang="en-US" sz="3600" b="0" baseline="0" dirty="0" smtClean="0"/>
                        <a:t> </a:t>
                      </a:r>
                      <a:r>
                        <a:rPr lang="en-US" sz="3600" b="0" baseline="0" dirty="0" err="1" smtClean="0"/>
                        <a:t>tréninkové</a:t>
                      </a:r>
                      <a:r>
                        <a:rPr lang="en-US" sz="3600" b="0" baseline="0" dirty="0" smtClean="0"/>
                        <a:t> </a:t>
                      </a:r>
                      <a:r>
                        <a:rPr lang="en-US" sz="3600" b="0" baseline="0" dirty="0" err="1" smtClean="0"/>
                        <a:t>sadě</a:t>
                      </a:r>
                      <a:r>
                        <a:rPr lang="en-US" sz="3600" b="0" baseline="0" dirty="0" smtClean="0"/>
                        <a:t> </a:t>
                      </a:r>
                      <a:r>
                        <a:rPr lang="en-US" sz="3600" b="0" baseline="0" dirty="0" err="1" smtClean="0"/>
                        <a:t>dat</a:t>
                      </a:r>
                      <a:endParaRPr lang="en-US" sz="3600" b="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/>
                        <a:t>kvalitní</a:t>
                      </a:r>
                      <a:r>
                        <a:rPr lang="en-US" sz="3600" b="0" dirty="0" smtClean="0"/>
                        <a:t> model </a:t>
                      </a:r>
                      <a:br>
                        <a:rPr lang="en-US" sz="3600" b="0" dirty="0" smtClean="0"/>
                      </a:br>
                      <a:r>
                        <a:rPr lang="en-US" sz="3600" b="0" dirty="0" err="1" smtClean="0"/>
                        <a:t>na</a:t>
                      </a:r>
                      <a:r>
                        <a:rPr lang="en-US" sz="3600" b="0" baseline="0" dirty="0" smtClean="0"/>
                        <a:t> </a:t>
                      </a:r>
                      <a:r>
                        <a:rPr lang="en-US" sz="3600" b="0" baseline="0" dirty="0" err="1" smtClean="0"/>
                        <a:t>tréninkové</a:t>
                      </a:r>
                      <a:r>
                        <a:rPr lang="en-US" sz="3600" b="0" baseline="0" dirty="0" smtClean="0"/>
                        <a:t> </a:t>
                      </a:r>
                      <a:r>
                        <a:rPr lang="en-US" sz="3600" b="0" baseline="0" dirty="0" err="1" smtClean="0"/>
                        <a:t>sadě</a:t>
                      </a:r>
                      <a:r>
                        <a:rPr lang="en-US" sz="3600" b="0" baseline="0" dirty="0" smtClean="0"/>
                        <a:t> </a:t>
                      </a:r>
                      <a:r>
                        <a:rPr lang="en-US" sz="3600" b="0" baseline="0" dirty="0" err="1" smtClean="0"/>
                        <a:t>dat</a:t>
                      </a:r>
                      <a:endParaRPr lang="en-US" sz="3600" b="0" dirty="0"/>
                    </a:p>
                  </a:txBody>
                  <a:tcPr marL="130048" marR="130048" marT="65024" marB="65024"/>
                </a:tc>
              </a:tr>
              <a:tr h="295615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nekvalitní</a:t>
                      </a:r>
                      <a:r>
                        <a:rPr lang="en-US" sz="3600" baseline="0" dirty="0" smtClean="0"/>
                        <a:t> model </a:t>
                      </a:r>
                      <a:r>
                        <a:rPr lang="en-US" sz="3600" baseline="0" dirty="0" err="1" smtClean="0"/>
                        <a:t>na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testovací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sadě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dat</a:t>
                      </a:r>
                      <a:endParaRPr lang="en-US" sz="3600" dirty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–</a:t>
                      </a:r>
                      <a:endParaRPr lang="en-US" sz="3600" dirty="0"/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špatně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rozdělené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sady</a:t>
                      </a:r>
                      <a:r>
                        <a:rPr lang="en-US" sz="3600" baseline="0" dirty="0" smtClean="0"/>
                        <a:t>, “</a:t>
                      </a:r>
                      <a:r>
                        <a:rPr lang="en-US" sz="3600" baseline="0" dirty="0" err="1" smtClean="0"/>
                        <a:t>overfiting</a:t>
                      </a:r>
                      <a:r>
                        <a:rPr lang="en-US" sz="3600" baseline="0" dirty="0" smtClean="0"/>
                        <a:t>” </a:t>
                      </a:r>
                      <a:r>
                        <a:rPr lang="en-US" sz="3600" baseline="0" dirty="0" err="1" smtClean="0"/>
                        <a:t>neboli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přeučení</a:t>
                      </a:r>
                      <a:r>
                        <a:rPr lang="en-US" sz="3600" baseline="0" dirty="0" smtClean="0"/>
                        <a:t> = </a:t>
                      </a:r>
                      <a:r>
                        <a:rPr lang="en-US" sz="3600" baseline="0" dirty="0" err="1" smtClean="0"/>
                        <a:t>použito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příliš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moc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deskriptorů</a:t>
                      </a:r>
                      <a:endParaRPr lang="en-US" sz="3600" dirty="0"/>
                    </a:p>
                  </a:txBody>
                  <a:tcPr marL="130048" marR="130048" marT="65024" marB="65024" anchor="ctr"/>
                </a:tc>
              </a:tr>
              <a:tr h="23892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kvalitní</a:t>
                      </a:r>
                      <a:r>
                        <a:rPr lang="en-US" sz="3600" baseline="0" dirty="0" smtClean="0"/>
                        <a:t> model </a:t>
                      </a:r>
                      <a:r>
                        <a:rPr lang="en-US" sz="3600" baseline="0" dirty="0" err="1" smtClean="0"/>
                        <a:t>na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testovací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sadě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dat</a:t>
                      </a:r>
                      <a:endParaRPr lang="en-US" sz="3600" dirty="0" smtClean="0"/>
                    </a:p>
                  </a:txBody>
                  <a:tcPr marL="130048" marR="130048" marT="65024" marB="6502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–</a:t>
                      </a:r>
                    </a:p>
                  </a:txBody>
                  <a:tcPr marL="130048" marR="130048" marT="65024" marB="650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KVALITNÍ MODEL</a:t>
                      </a:r>
                      <a:endParaRPr lang="en-US" sz="3600" dirty="0"/>
                    </a:p>
                  </a:txBody>
                  <a:tcPr marL="130048" marR="130048" marT="65024" marB="6502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5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Kvalita</a:t>
            </a:r>
            <a:r>
              <a:rPr lang="en-US" dirty="0"/>
              <a:t> </a:t>
            </a:r>
            <a:r>
              <a:rPr lang="en-US" dirty="0" smtClean="0"/>
              <a:t>QSAR/QSPR </a:t>
            </a:r>
            <a:r>
              <a:rPr lang="en-US" dirty="0" err="1"/>
              <a:t>modelů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přeučení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295" y="2146852"/>
            <a:ext cx="10384986" cy="75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QSAR a QSPR </a:t>
            </a:r>
            <a:r>
              <a:rPr lang="en-US" dirty="0" err="1" smtClean="0"/>
              <a:t>modely</a:t>
            </a:r>
            <a:r>
              <a:rPr lang="en-US" dirty="0" smtClean="0"/>
              <a:t> –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principy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43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279" y="4048768"/>
            <a:ext cx="3200343" cy="4029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142929"/>
            <a:ext cx="11704320" cy="1625600"/>
          </a:xfrm>
        </p:spPr>
        <p:txBody>
          <a:bodyPr/>
          <a:lstStyle/>
          <a:p>
            <a:r>
              <a:rPr lang="en-US" dirty="0" err="1" smtClean="0"/>
              <a:t>Kvalita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základě</a:t>
            </a:r>
            <a:r>
              <a:rPr lang="en-US" dirty="0" smtClean="0"/>
              <a:t> </a:t>
            </a:r>
            <a:r>
              <a:rPr lang="en-US" dirty="0" err="1" smtClean="0"/>
              <a:t>chyb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50240" y="2246243"/>
            <a:ext cx="11704320" cy="749991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chyby</a:t>
            </a:r>
            <a:r>
              <a:rPr lang="en-US" dirty="0" smtClean="0"/>
              <a:t>, </a:t>
            </a:r>
            <a:r>
              <a:rPr lang="en-US" dirty="0" err="1" smtClean="0"/>
              <a:t>rozdíly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predikovanou</a:t>
            </a:r>
            <a:r>
              <a:rPr lang="en-US" dirty="0" smtClean="0"/>
              <a:t> a </a:t>
            </a:r>
            <a:r>
              <a:rPr lang="en-US" dirty="0" err="1" smtClean="0"/>
              <a:t>naměřenou</a:t>
            </a:r>
            <a:r>
              <a:rPr lang="en-US" dirty="0" smtClean="0"/>
              <a:t> </a:t>
            </a:r>
            <a:r>
              <a:rPr lang="en-US" dirty="0" err="1" smtClean="0"/>
              <a:t>hodnotou</a:t>
            </a:r>
            <a:r>
              <a:rPr lang="en-US" dirty="0" smtClean="0"/>
              <a:t> = </a:t>
            </a:r>
            <a:r>
              <a:rPr lang="en-US" dirty="0" smtClean="0"/>
              <a:t>residua, </a:t>
            </a:r>
            <a:r>
              <a:rPr lang="en-US" dirty="0" err="1" smtClean="0"/>
              <a:t>nevysvětlitelná</a:t>
            </a:r>
            <a:r>
              <a:rPr lang="en-US" dirty="0" smtClean="0"/>
              <a:t> </a:t>
            </a:r>
            <a:r>
              <a:rPr lang="en-US" dirty="0" err="1" smtClean="0"/>
              <a:t>část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vyjadřujeme</a:t>
            </a:r>
            <a:r>
              <a:rPr lang="en-US" dirty="0" smtClean="0"/>
              <a:t> </a:t>
            </a:r>
            <a:r>
              <a:rPr lang="en-US" dirty="0" err="1" smtClean="0"/>
              <a:t>pomocí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  <a:r>
              <a:rPr lang="en-US" dirty="0" smtClean="0"/>
              <a:t>, adjR</a:t>
            </a:r>
            <a:r>
              <a:rPr lang="en-US" baseline="30000" dirty="0" smtClean="0"/>
              <a:t>2</a:t>
            </a:r>
            <a:r>
              <a:rPr lang="en-US" dirty="0" smtClean="0"/>
              <a:t>, RMSE, MAE a F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09" y="4048768"/>
            <a:ext cx="8293301" cy="31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Pearsonův</a:t>
            </a:r>
            <a:r>
              <a:rPr lang="en-US" dirty="0" smtClean="0"/>
              <a:t> </a:t>
            </a:r>
            <a:r>
              <a:rPr lang="en-US" dirty="0" err="1" smtClean="0"/>
              <a:t>korelační</a:t>
            </a:r>
            <a:r>
              <a:rPr lang="en-US" dirty="0" smtClean="0"/>
              <a:t> </a:t>
            </a:r>
            <a:r>
              <a:rPr lang="en-US" dirty="0" err="1" smtClean="0"/>
              <a:t>koeficient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vzorec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7" y="2341807"/>
            <a:ext cx="12014638" cy="5568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240" y="8298137"/>
            <a:ext cx="11704320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51" dirty="0" err="1"/>
              <a:t>Nabývá</a:t>
            </a:r>
            <a:r>
              <a:rPr lang="en-US" sz="4551" dirty="0"/>
              <a:t> </a:t>
            </a:r>
            <a:r>
              <a:rPr lang="en-US" sz="4551" dirty="0" err="1"/>
              <a:t>hodnot</a:t>
            </a:r>
            <a:r>
              <a:rPr lang="en-US" sz="4551" dirty="0"/>
              <a:t> od -1 do 1.</a:t>
            </a:r>
            <a:endParaRPr lang="en-US" sz="4551" dirty="0"/>
          </a:p>
        </p:txBody>
      </p:sp>
    </p:spTree>
    <p:extLst>
      <p:ext uri="{BB962C8B-B14F-4D97-AF65-F5344CB8AC3E}">
        <p14:creationId xmlns:p14="http://schemas.microsoft.com/office/powerpoint/2010/main" val="18558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Pearsonův</a:t>
            </a:r>
            <a:r>
              <a:rPr lang="en-US" dirty="0"/>
              <a:t> </a:t>
            </a:r>
            <a:r>
              <a:rPr lang="en-US" dirty="0" err="1"/>
              <a:t>korelační</a:t>
            </a:r>
            <a:r>
              <a:rPr lang="en-US" dirty="0"/>
              <a:t> </a:t>
            </a:r>
            <a:r>
              <a:rPr lang="en-US" dirty="0" err="1"/>
              <a:t>koeficient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ukázka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98" y="2016197"/>
            <a:ext cx="7945583" cy="4386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898" y="6402821"/>
            <a:ext cx="7685783" cy="35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Koeficient</a:t>
            </a:r>
            <a:r>
              <a:rPr lang="en-US" dirty="0" smtClean="0"/>
              <a:t> </a:t>
            </a:r>
            <a:r>
              <a:rPr lang="en-US" dirty="0" err="1" smtClean="0"/>
              <a:t>determinace</a:t>
            </a:r>
            <a:r>
              <a:rPr lang="en-US" dirty="0" smtClean="0"/>
              <a:t> R</a:t>
            </a:r>
            <a:r>
              <a:rPr lang="en-US" baseline="30000" dirty="0" smtClean="0"/>
              <a:t>2 </a:t>
            </a:r>
            <a:r>
              <a:rPr lang="en-US" dirty="0" smtClean="0"/>
              <a:t>– </a:t>
            </a:r>
            <a:r>
              <a:rPr lang="en-US" dirty="0" err="1" smtClean="0"/>
              <a:t>definice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Leží</a:t>
            </a:r>
            <a:r>
              <a:rPr lang="en-US" dirty="0" smtClean="0"/>
              <a:t> v </a:t>
            </a:r>
            <a:r>
              <a:rPr lang="en-US" dirty="0" err="1" smtClean="0"/>
              <a:t>intervalu</a:t>
            </a:r>
            <a:r>
              <a:rPr lang="en-US" dirty="0" smtClean="0"/>
              <a:t> &lt;0;1&gt; a </a:t>
            </a:r>
            <a:r>
              <a:rPr lang="en-US" dirty="0" err="1" smtClean="0"/>
              <a:t>udává</a:t>
            </a:r>
            <a:r>
              <a:rPr lang="en-US" dirty="0" smtClean="0"/>
              <a:t> </a:t>
            </a:r>
            <a:r>
              <a:rPr lang="en-US" dirty="0" err="1" smtClean="0"/>
              <a:t>jaký</a:t>
            </a:r>
            <a:r>
              <a:rPr lang="en-US" dirty="0" smtClean="0"/>
              <a:t> </a:t>
            </a:r>
            <a:r>
              <a:rPr lang="en-US" dirty="0" err="1" smtClean="0"/>
              <a:t>podíl</a:t>
            </a:r>
            <a:r>
              <a:rPr lang="en-US" dirty="0" smtClean="0"/>
              <a:t> </a:t>
            </a:r>
            <a:r>
              <a:rPr lang="en-US" dirty="0" err="1" smtClean="0"/>
              <a:t>rozptylu</a:t>
            </a:r>
            <a:r>
              <a:rPr lang="en-US" dirty="0" smtClean="0"/>
              <a:t> v </a:t>
            </a:r>
            <a:r>
              <a:rPr lang="en-US" dirty="0" err="1" smtClean="0"/>
              <a:t>pozorování</a:t>
            </a:r>
            <a:r>
              <a:rPr lang="en-US" dirty="0" smtClean="0"/>
              <a:t> </a:t>
            </a:r>
            <a:r>
              <a:rPr lang="en-US" dirty="0" err="1" smtClean="0"/>
              <a:t>závislé</a:t>
            </a:r>
            <a:r>
              <a:rPr lang="en-US" dirty="0" smtClean="0"/>
              <a:t> </a:t>
            </a:r>
            <a:r>
              <a:rPr lang="en-US" dirty="0" err="1" smtClean="0"/>
              <a:t>proměnné</a:t>
            </a:r>
            <a:r>
              <a:rPr lang="en-US" dirty="0" smtClean="0"/>
              <a:t> se </a:t>
            </a:r>
            <a:r>
              <a:rPr lang="en-US" dirty="0" err="1" smtClean="0"/>
              <a:t>podařilo</a:t>
            </a:r>
            <a:r>
              <a:rPr lang="en-US" dirty="0" smtClean="0"/>
              <a:t> </a:t>
            </a:r>
            <a:r>
              <a:rPr lang="en-US" dirty="0" err="1" smtClean="0"/>
              <a:t>regresí</a:t>
            </a:r>
            <a:r>
              <a:rPr lang="en-US" dirty="0" smtClean="0"/>
              <a:t> </a:t>
            </a:r>
            <a:r>
              <a:rPr lang="en-US" dirty="0" err="1" smtClean="0"/>
              <a:t>vysvětlit</a:t>
            </a:r>
            <a:r>
              <a:rPr lang="en-US" dirty="0" smtClean="0"/>
              <a:t> (</a:t>
            </a:r>
            <a:r>
              <a:rPr lang="en-US" dirty="0" err="1" smtClean="0"/>
              <a:t>vetší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 smtClean="0"/>
              <a:t>znamenají</a:t>
            </a:r>
            <a:r>
              <a:rPr lang="en-US" dirty="0" smtClean="0"/>
              <a:t> </a:t>
            </a:r>
            <a:r>
              <a:rPr lang="en-US" dirty="0" err="1" smtClean="0"/>
              <a:t>větší</a:t>
            </a:r>
            <a:r>
              <a:rPr lang="en-US" dirty="0" smtClean="0"/>
              <a:t> </a:t>
            </a:r>
            <a:r>
              <a:rPr lang="en-US" dirty="0" err="1" smtClean="0"/>
              <a:t>úspěšnost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Možná</a:t>
            </a:r>
            <a:r>
              <a:rPr lang="en-US" dirty="0" smtClean="0"/>
              <a:t> </a:t>
            </a:r>
            <a:r>
              <a:rPr lang="en-US" dirty="0" err="1" smtClean="0"/>
              <a:t>interpretace</a:t>
            </a:r>
            <a:r>
              <a:rPr lang="en-US" dirty="0" smtClean="0"/>
              <a:t> </a:t>
            </a:r>
            <a:r>
              <a:rPr lang="en-US" dirty="0" err="1"/>
              <a:t>koeﬁcientu</a:t>
            </a:r>
            <a:r>
              <a:rPr lang="en-US" dirty="0"/>
              <a:t> 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je </a:t>
            </a:r>
            <a:r>
              <a:rPr lang="en-US" dirty="0"/>
              <a:t>z </a:t>
            </a:r>
            <a:r>
              <a:rPr lang="en-US" dirty="0" err="1"/>
              <a:t>kolika</a:t>
            </a:r>
            <a:r>
              <a:rPr lang="en-US" dirty="0"/>
              <a:t> </a:t>
            </a:r>
            <a:r>
              <a:rPr lang="en-US" dirty="0" err="1"/>
              <a:t>procent</a:t>
            </a:r>
            <a:r>
              <a:rPr lang="en-US" dirty="0"/>
              <a:t> </a:t>
            </a:r>
            <a:r>
              <a:rPr lang="en-US" dirty="0" err="1"/>
              <a:t>vysvětlují</a:t>
            </a:r>
            <a:r>
              <a:rPr lang="en-US" dirty="0"/>
              <a:t> </a:t>
            </a:r>
            <a:r>
              <a:rPr lang="en-US" dirty="0" err="1" smtClean="0"/>
              <a:t>regresory</a:t>
            </a:r>
            <a:r>
              <a:rPr lang="en-US" dirty="0" smtClean="0"/>
              <a:t> (</a:t>
            </a:r>
            <a:r>
              <a:rPr lang="en-US" dirty="0" err="1" smtClean="0"/>
              <a:t>deskriptory</a:t>
            </a:r>
            <a:r>
              <a:rPr lang="en-US" dirty="0" smtClean="0"/>
              <a:t>) </a:t>
            </a:r>
            <a:r>
              <a:rPr lang="en-US" dirty="0" err="1"/>
              <a:t>hodnotu</a:t>
            </a:r>
            <a:r>
              <a:rPr lang="en-US" dirty="0"/>
              <a:t> </a:t>
            </a:r>
            <a:r>
              <a:rPr lang="en-US" dirty="0" err="1"/>
              <a:t>závisle</a:t>
            </a:r>
            <a:r>
              <a:rPr lang="en-US" dirty="0"/>
              <a:t> </a:t>
            </a:r>
            <a:r>
              <a:rPr lang="en-US" dirty="0" err="1" smtClean="0"/>
              <a:t>proměnné</a:t>
            </a:r>
            <a:r>
              <a:rPr lang="en-US" dirty="0" smtClean="0"/>
              <a:t> (</a:t>
            </a:r>
            <a:r>
              <a:rPr lang="en-US" dirty="0" err="1" smtClean="0"/>
              <a:t>predikované</a:t>
            </a:r>
            <a:r>
              <a:rPr lang="en-US" dirty="0" smtClean="0"/>
              <a:t> </a:t>
            </a:r>
            <a:r>
              <a:rPr lang="en-US" dirty="0" err="1" smtClean="0"/>
              <a:t>aktivity</a:t>
            </a:r>
            <a:r>
              <a:rPr lang="en-US" dirty="0" smtClean="0"/>
              <a:t>/</a:t>
            </a:r>
            <a:r>
              <a:rPr lang="en-US" dirty="0" err="1" smtClean="0"/>
              <a:t>vlastnosti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Koeficient</a:t>
            </a:r>
            <a:r>
              <a:rPr lang="en-US" dirty="0" smtClean="0"/>
              <a:t> </a:t>
            </a:r>
            <a:r>
              <a:rPr lang="en-US" dirty="0" err="1" smtClean="0"/>
              <a:t>determinace</a:t>
            </a:r>
            <a:r>
              <a:rPr lang="en-US" dirty="0" smtClean="0"/>
              <a:t> R</a:t>
            </a:r>
            <a:r>
              <a:rPr lang="en-US" baseline="30000" dirty="0" smtClean="0"/>
              <a:t>2 </a:t>
            </a:r>
            <a:r>
              <a:rPr lang="en-US" dirty="0" smtClean="0"/>
              <a:t>– </a:t>
            </a:r>
            <a:r>
              <a:rPr lang="en-US" dirty="0" err="1" smtClean="0"/>
              <a:t>vzorec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196"/>
            <a:ext cx="13004800" cy="68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0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Korigovaný</a:t>
            </a:r>
            <a:r>
              <a:rPr lang="en-US" dirty="0" smtClean="0"/>
              <a:t> </a:t>
            </a:r>
            <a:r>
              <a:rPr lang="en-US" dirty="0" err="1" smtClean="0"/>
              <a:t>koeficient</a:t>
            </a:r>
            <a:r>
              <a:rPr lang="en-US" dirty="0" smtClean="0"/>
              <a:t> </a:t>
            </a:r>
            <a:r>
              <a:rPr lang="en-US" dirty="0" err="1"/>
              <a:t>determinace</a:t>
            </a:r>
            <a:r>
              <a:rPr lang="en-US" dirty="0"/>
              <a:t> </a:t>
            </a:r>
            <a:r>
              <a:rPr lang="en-US" dirty="0" smtClean="0"/>
              <a:t>adjR</a:t>
            </a:r>
            <a:r>
              <a:rPr lang="en-US" baseline="30000" dirty="0" smtClean="0"/>
              <a:t>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pokud</a:t>
            </a:r>
            <a:r>
              <a:rPr lang="en-US" dirty="0" smtClean="0"/>
              <a:t> do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en-US" dirty="0" err="1" smtClean="0"/>
              <a:t>přidáme</a:t>
            </a:r>
            <a:r>
              <a:rPr lang="en-US" dirty="0" smtClean="0"/>
              <a:t> </a:t>
            </a:r>
            <a:r>
              <a:rPr lang="en-US" dirty="0" err="1" smtClean="0"/>
              <a:t>deskriptor</a:t>
            </a:r>
            <a:r>
              <a:rPr lang="en-US" dirty="0" smtClean="0"/>
              <a:t>, </a:t>
            </a:r>
            <a:r>
              <a:rPr lang="en-US" dirty="0" err="1" smtClean="0"/>
              <a:t>hodnota</a:t>
            </a:r>
            <a:r>
              <a:rPr lang="en-US" dirty="0" smtClean="0"/>
              <a:t> 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nemůže</a:t>
            </a:r>
            <a:r>
              <a:rPr lang="en-US" dirty="0" smtClean="0"/>
              <a:t> </a:t>
            </a:r>
            <a:r>
              <a:rPr lang="en-US" dirty="0" err="1" smtClean="0"/>
              <a:t>klesnout</a:t>
            </a:r>
            <a:r>
              <a:rPr lang="en-US" dirty="0" smtClean="0"/>
              <a:t>, proto se </a:t>
            </a:r>
            <a:r>
              <a:rPr lang="en-US" dirty="0" err="1" smtClean="0"/>
              <a:t>někdy</a:t>
            </a:r>
            <a:r>
              <a:rPr lang="en-US" dirty="0" smtClean="0"/>
              <a:t> </a:t>
            </a:r>
            <a:r>
              <a:rPr lang="en-US" dirty="0" err="1" smtClean="0"/>
              <a:t>používá</a:t>
            </a:r>
            <a:r>
              <a:rPr lang="en-US" dirty="0" smtClean="0"/>
              <a:t> </a:t>
            </a:r>
            <a:r>
              <a:rPr lang="en-US" dirty="0" err="1" smtClean="0"/>
              <a:t>tzv</a:t>
            </a:r>
            <a:r>
              <a:rPr lang="en-US" dirty="0" smtClean="0"/>
              <a:t>. </a:t>
            </a:r>
            <a:r>
              <a:rPr lang="en-US" dirty="0" err="1" smtClean="0"/>
              <a:t>korigovaný</a:t>
            </a:r>
            <a:r>
              <a:rPr lang="en-US" dirty="0" smtClean="0"/>
              <a:t> </a:t>
            </a:r>
            <a:r>
              <a:rPr lang="en-US" dirty="0" err="1" smtClean="0"/>
              <a:t>koeficient</a:t>
            </a:r>
            <a:r>
              <a:rPr lang="en-US" dirty="0" smtClean="0"/>
              <a:t> </a:t>
            </a:r>
            <a:r>
              <a:rPr lang="en-US" dirty="0" err="1" smtClean="0"/>
              <a:t>determinace</a:t>
            </a:r>
            <a:r>
              <a:rPr lang="en-US" dirty="0" smtClean="0"/>
              <a:t> (</a:t>
            </a:r>
            <a:r>
              <a:rPr lang="en-US" b="1" dirty="0" smtClean="0"/>
              <a:t>adjusted coefficient of determination</a:t>
            </a:r>
            <a:r>
              <a:rPr lang="en-US" dirty="0" smtClean="0"/>
              <a:t>), </a:t>
            </a:r>
            <a:r>
              <a:rPr lang="en-US" dirty="0" err="1" smtClean="0"/>
              <a:t>který</a:t>
            </a:r>
            <a:r>
              <a:rPr lang="en-US" dirty="0" smtClean="0"/>
              <a:t> </a:t>
            </a:r>
            <a:r>
              <a:rPr lang="en-US" dirty="0" err="1" smtClean="0"/>
              <a:t>zohledňuje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deskriptorů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8" y="6693454"/>
            <a:ext cx="12210062" cy="269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497839"/>
          </a:xfrm>
        </p:spPr>
        <p:txBody>
          <a:bodyPr>
            <a:normAutofit/>
          </a:bodyPr>
          <a:lstStyle/>
          <a:p>
            <a:r>
              <a:rPr lang="en-US" dirty="0" smtClean="0"/>
              <a:t>RMSE</a:t>
            </a:r>
            <a:br>
              <a:rPr lang="en-US" dirty="0" smtClean="0"/>
            </a:br>
            <a:r>
              <a:rPr lang="en-US" dirty="0"/>
              <a:t>root mean square error (deviation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4" y="4952144"/>
            <a:ext cx="12615263" cy="18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MAE</a:t>
            </a:r>
            <a:br>
              <a:rPr lang="en-US" dirty="0" smtClean="0"/>
            </a:br>
            <a:r>
              <a:rPr lang="en-US" dirty="0" smtClean="0"/>
              <a:t>mean absolute error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1" y="4624960"/>
            <a:ext cx="12501403" cy="16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dirty="0" err="1" smtClean="0"/>
              <a:t>významnosti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F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2080"/>
            <a:ext cx="13004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Předpokládané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pro </a:t>
            </a:r>
            <a:r>
              <a:rPr lang="en-US" dirty="0" err="1" smtClean="0"/>
              <a:t>kvalitní</a:t>
            </a:r>
            <a:r>
              <a:rPr lang="en-US" dirty="0" smtClean="0"/>
              <a:t> </a:t>
            </a:r>
            <a:r>
              <a:rPr lang="en-US" dirty="0" err="1" smtClean="0"/>
              <a:t>modely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</p:spPr>
        <p:txBody>
          <a:bodyPr/>
          <a:lstStyle/>
          <a:p>
            <a:r>
              <a:rPr lang="en-US" dirty="0" err="1" smtClean="0"/>
              <a:t>Kvalitní</a:t>
            </a:r>
            <a:r>
              <a:rPr lang="en-US" dirty="0" smtClean="0"/>
              <a:t> model by </a:t>
            </a:r>
            <a:r>
              <a:rPr lang="en-US" dirty="0" err="1" smtClean="0"/>
              <a:t>měl</a:t>
            </a:r>
            <a:r>
              <a:rPr lang="en-US" dirty="0" smtClean="0"/>
              <a:t> </a:t>
            </a:r>
            <a:r>
              <a:rPr lang="en-US" dirty="0" err="1" smtClean="0"/>
              <a:t>splňovat</a:t>
            </a:r>
            <a:r>
              <a:rPr lang="en-US" dirty="0" smtClean="0"/>
              <a:t> </a:t>
            </a:r>
            <a:r>
              <a:rPr lang="en-US" dirty="0" err="1" smtClean="0"/>
              <a:t>tato</a:t>
            </a:r>
            <a:r>
              <a:rPr lang="en-US" dirty="0" smtClean="0"/>
              <a:t> </a:t>
            </a:r>
            <a:r>
              <a:rPr lang="en-US" dirty="0" err="1" smtClean="0"/>
              <a:t>kritéria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vysoké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R</a:t>
            </a:r>
            <a:r>
              <a:rPr lang="en-US" baseline="30000" dirty="0" smtClean="0"/>
              <a:t>2 </a:t>
            </a:r>
            <a:r>
              <a:rPr lang="en-US" dirty="0" smtClean="0"/>
              <a:t>(&gt;0.8) a F</a:t>
            </a:r>
          </a:p>
          <a:p>
            <a:pPr lvl="1"/>
            <a:r>
              <a:rPr lang="en-US" dirty="0" err="1"/>
              <a:t>nízké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</a:t>
            </a:r>
            <a:r>
              <a:rPr lang="en-US" dirty="0" smtClean="0"/>
              <a:t>RMSE a MAE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007" y="4485753"/>
            <a:ext cx="5015289" cy="49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(Q)SAR a QSPR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71500" y="2222499"/>
            <a:ext cx="11861800" cy="73617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SAR a QSAR</a:t>
            </a:r>
          </a:p>
          <a:p>
            <a:pPr lvl="1"/>
            <a:r>
              <a:rPr lang="en-US" dirty="0"/>
              <a:t>(Quantitative) </a:t>
            </a:r>
            <a:r>
              <a:rPr lang="en-US" dirty="0" smtClean="0"/>
              <a:t>Structure-Activity Relationship</a:t>
            </a:r>
          </a:p>
          <a:p>
            <a:pPr lvl="1"/>
            <a:r>
              <a:rPr lang="en-US" dirty="0" err="1" smtClean="0"/>
              <a:t>modely</a:t>
            </a:r>
            <a:r>
              <a:rPr lang="en-US" dirty="0" smtClean="0"/>
              <a:t> pro </a:t>
            </a:r>
            <a:r>
              <a:rPr lang="en-US" dirty="0" err="1" smtClean="0"/>
              <a:t>predikci</a:t>
            </a:r>
            <a:r>
              <a:rPr lang="en-US" dirty="0" smtClean="0"/>
              <a:t> </a:t>
            </a:r>
            <a:r>
              <a:rPr lang="en-US" dirty="0" err="1" smtClean="0"/>
              <a:t>aktivity</a:t>
            </a:r>
            <a:r>
              <a:rPr lang="en-US" dirty="0" smtClean="0"/>
              <a:t> (</a:t>
            </a:r>
            <a:r>
              <a:rPr lang="en-US" dirty="0" err="1" smtClean="0"/>
              <a:t>účinnosti</a:t>
            </a:r>
            <a:r>
              <a:rPr lang="en-US" dirty="0" smtClean="0"/>
              <a:t>) </a:t>
            </a:r>
            <a:r>
              <a:rPr lang="en-US" dirty="0" err="1" smtClean="0"/>
              <a:t>chemických</a:t>
            </a:r>
            <a:r>
              <a:rPr lang="en-US" dirty="0" smtClean="0"/>
              <a:t> </a:t>
            </a:r>
            <a:r>
              <a:rPr lang="en-US" dirty="0" err="1" smtClean="0"/>
              <a:t>látek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konkretní</a:t>
            </a:r>
            <a:r>
              <a:rPr lang="en-US" dirty="0" smtClean="0"/>
              <a:t> protein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jinou</a:t>
            </a:r>
            <a:r>
              <a:rPr lang="en-US" dirty="0" smtClean="0"/>
              <a:t> </a:t>
            </a:r>
            <a:r>
              <a:rPr lang="en-US" dirty="0" err="1" smtClean="0"/>
              <a:t>biomolekulu</a:t>
            </a:r>
            <a:endParaRPr lang="en-US" dirty="0" smtClean="0"/>
          </a:p>
          <a:p>
            <a:pPr lvl="1"/>
            <a:r>
              <a:rPr lang="en-US" dirty="0" err="1"/>
              <a:t>k</a:t>
            </a:r>
            <a:r>
              <a:rPr lang="en-US" dirty="0" err="1" smtClean="0"/>
              <a:t>valitativní</a:t>
            </a:r>
            <a:r>
              <a:rPr lang="en-US" dirty="0" smtClean="0"/>
              <a:t> </a:t>
            </a:r>
            <a:r>
              <a:rPr lang="en-US" dirty="0" err="1" smtClean="0"/>
              <a:t>nebo</a:t>
            </a:r>
            <a:r>
              <a:rPr lang="en-US" dirty="0" smtClean="0"/>
              <a:t> </a:t>
            </a:r>
            <a:r>
              <a:rPr lang="en-US" dirty="0" err="1" smtClean="0"/>
              <a:t>kvantitativní</a:t>
            </a:r>
            <a:r>
              <a:rPr lang="en-US" dirty="0" smtClean="0"/>
              <a:t> </a:t>
            </a:r>
            <a:r>
              <a:rPr lang="en-US" dirty="0" err="1" smtClean="0"/>
              <a:t>modely</a:t>
            </a:r>
            <a:endParaRPr lang="en-US" dirty="0" smtClean="0"/>
          </a:p>
          <a:p>
            <a:r>
              <a:rPr lang="en-US" dirty="0" smtClean="0"/>
              <a:t>QSPR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smtClean="0"/>
              <a:t>Quantitative</a:t>
            </a:r>
            <a:r>
              <a:rPr lang="en-US" dirty="0"/>
              <a:t>) </a:t>
            </a:r>
            <a:r>
              <a:rPr lang="en-US" dirty="0" smtClean="0"/>
              <a:t>Structure-Property Relationship</a:t>
            </a:r>
          </a:p>
          <a:p>
            <a:pPr lvl="1"/>
            <a:r>
              <a:rPr lang="en-US" dirty="0" err="1" smtClean="0"/>
              <a:t>modely</a:t>
            </a:r>
            <a:r>
              <a:rPr lang="en-US" dirty="0" smtClean="0"/>
              <a:t> pro </a:t>
            </a:r>
            <a:r>
              <a:rPr lang="en-US" dirty="0" err="1" smtClean="0"/>
              <a:t>predikci</a:t>
            </a:r>
            <a:r>
              <a:rPr lang="en-US" dirty="0" smtClean="0"/>
              <a:t> </a:t>
            </a:r>
            <a:r>
              <a:rPr lang="en-US" dirty="0" err="1" smtClean="0"/>
              <a:t>fyzikálně</a:t>
            </a:r>
            <a:r>
              <a:rPr lang="en-US" dirty="0" smtClean="0"/>
              <a:t> </a:t>
            </a:r>
            <a:r>
              <a:rPr lang="en-US" dirty="0" err="1" smtClean="0"/>
              <a:t>chemických</a:t>
            </a:r>
            <a:r>
              <a:rPr lang="en-US" dirty="0" smtClean="0"/>
              <a:t> </a:t>
            </a:r>
            <a:r>
              <a:rPr lang="en-US" dirty="0" err="1" smtClean="0"/>
              <a:t>vlastností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4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Rozdělění</a:t>
            </a:r>
            <a:r>
              <a:rPr lang="en-US" dirty="0" smtClean="0"/>
              <a:t> </a:t>
            </a:r>
            <a:r>
              <a:rPr lang="en-US" dirty="0" err="1" smtClean="0"/>
              <a:t>datové</a:t>
            </a:r>
            <a:r>
              <a:rPr lang="en-US" dirty="0" smtClean="0"/>
              <a:t> </a:t>
            </a:r>
            <a:r>
              <a:rPr lang="en-US" dirty="0" err="1" smtClean="0"/>
              <a:t>sady</a:t>
            </a:r>
            <a:r>
              <a:rPr lang="en-US" dirty="0" smtClean="0"/>
              <a:t> - </a:t>
            </a:r>
            <a:r>
              <a:rPr lang="en-US" dirty="0" err="1" smtClean="0"/>
              <a:t>terminologie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5441674" y="2102434"/>
            <a:ext cx="1610139" cy="1807686"/>
          </a:xfrm>
          <a:prstGeom prst="can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datová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sada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198729" y="4077738"/>
            <a:ext cx="690770" cy="792436"/>
          </a:xfrm>
          <a:prstGeom prst="straightConnector1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/>
          <p:cNvCxnSpPr/>
          <p:nvPr/>
        </p:nvCxnSpPr>
        <p:spPr>
          <a:xfrm>
            <a:off x="7051813" y="4077738"/>
            <a:ext cx="998882" cy="792436"/>
          </a:xfrm>
          <a:prstGeom prst="straightConnector1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n 6"/>
          <p:cNvSpPr/>
          <p:nvPr/>
        </p:nvSpPr>
        <p:spPr>
          <a:xfrm>
            <a:off x="2069548" y="5098156"/>
            <a:ext cx="2266121" cy="1924764"/>
          </a:xfrm>
          <a:prstGeom prst="can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tréninková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sada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Can 7"/>
          <p:cNvSpPr/>
          <p:nvPr/>
        </p:nvSpPr>
        <p:spPr>
          <a:xfrm>
            <a:off x="8050695" y="5098156"/>
            <a:ext cx="2266121" cy="1924764"/>
          </a:xfrm>
          <a:prstGeom prst="can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testovací</a:t>
            </a:r>
            <a:endParaRPr kumimoji="0" lang="en-US" sz="3600" b="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FFFFFF"/>
                </a:solidFill>
              </a:rPr>
              <a:t>sada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2647" y="8785887"/>
            <a:ext cx="1928191" cy="656590"/>
          </a:xfrm>
          <a:prstGeom prst="rect">
            <a:avLst/>
          </a:prstGeom>
          <a:solidFill>
            <a:srgbClr val="325D6B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model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96195" y="7533557"/>
            <a:ext cx="1093304" cy="1033669"/>
          </a:xfrm>
          <a:prstGeom prst="straightConnector1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Arrow Connector 10"/>
          <p:cNvCxnSpPr/>
          <p:nvPr/>
        </p:nvCxnSpPr>
        <p:spPr>
          <a:xfrm flipV="1">
            <a:off x="7551254" y="7374835"/>
            <a:ext cx="1234937" cy="1192391"/>
          </a:xfrm>
          <a:prstGeom prst="straightConnector1">
            <a:avLst/>
          </a:prstGeom>
          <a:noFill/>
          <a:ln w="12700" cap="flat">
            <a:solidFill>
              <a:srgbClr val="ABABAB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884030" y="7722096"/>
            <a:ext cx="34588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tvorba</a:t>
            </a:r>
            <a:r>
              <a:rPr kumimoji="0" lang="en-US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modelu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8746" y="7722096"/>
            <a:ext cx="389614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validace</a:t>
            </a: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 </a:t>
            </a:r>
            <a:r>
              <a:rPr kumimoji="0" lang="en-US" sz="36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modelu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030" y="8785887"/>
            <a:ext cx="34588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</a:t>
            </a:r>
            <a:r>
              <a:rPr kumimoji="0" lang="en-US" sz="3600" b="1" i="0" u="none" strike="noStrike" cap="none" spc="0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2</a:t>
            </a:r>
            <a:endParaRPr kumimoji="0" lang="en-US" sz="3600" b="1" i="0" u="none" strike="noStrike" cap="none" spc="0" normalizeH="0" baseline="3000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7463" y="8785887"/>
            <a:ext cx="34588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Q</a:t>
            </a:r>
            <a:r>
              <a:rPr kumimoji="0" lang="en-US" sz="3600" b="1" i="0" u="none" strike="noStrike" cap="none" spc="0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2</a:t>
            </a:r>
            <a:endParaRPr kumimoji="0" lang="en-US" sz="3600" b="1" i="0" u="none" strike="noStrike" cap="none" spc="0" normalizeH="0" baseline="3000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246742" y="4077738"/>
            <a:ext cx="0" cy="4300948"/>
          </a:xfrm>
          <a:prstGeom prst="line">
            <a:avLst/>
          </a:prstGeom>
          <a:noFill/>
          <a:ln w="1270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extBox 17"/>
          <p:cNvSpPr txBox="1"/>
          <p:nvPr/>
        </p:nvSpPr>
        <p:spPr>
          <a:xfrm>
            <a:off x="8487462" y="2426376"/>
            <a:ext cx="34588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predikce</a:t>
            </a:r>
            <a:endParaRPr kumimoji="0" lang="en-US" sz="3600" b="1" i="0" u="none" strike="noStrike" cap="none" spc="0" normalizeH="0" baseline="3000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7208" y="2478033"/>
            <a:ext cx="34588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reprodukce</a:t>
            </a:r>
            <a:endParaRPr kumimoji="0" lang="en-US" sz="3600" b="1" i="0" u="none" strike="noStrike" cap="none" spc="0" normalizeH="0" baseline="3000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87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Křížová</a:t>
            </a:r>
            <a:r>
              <a:rPr lang="en-US" dirty="0" smtClean="0"/>
              <a:t> </a:t>
            </a:r>
            <a:r>
              <a:rPr lang="en-US" dirty="0" err="1" smtClean="0"/>
              <a:t>validace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Cross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016197"/>
            <a:ext cx="11704320" cy="6436925"/>
          </a:xfrm>
        </p:spPr>
        <p:txBody>
          <a:bodyPr/>
          <a:lstStyle/>
          <a:p>
            <a:r>
              <a:rPr lang="en-US" dirty="0" smtClean="0"/>
              <a:t>v </a:t>
            </a:r>
            <a:r>
              <a:rPr lang="en-US" dirty="0" err="1" smtClean="0"/>
              <a:t>případě</a:t>
            </a:r>
            <a:r>
              <a:rPr lang="en-US" dirty="0" smtClean="0"/>
              <a:t> </a:t>
            </a:r>
            <a:r>
              <a:rPr lang="en-US" dirty="0" err="1" smtClean="0"/>
              <a:t>menší</a:t>
            </a:r>
            <a:r>
              <a:rPr lang="en-US" dirty="0" smtClean="0"/>
              <a:t> </a:t>
            </a:r>
            <a:r>
              <a:rPr lang="en-US" dirty="0" err="1" smtClean="0"/>
              <a:t>sady</a:t>
            </a:r>
            <a:r>
              <a:rPr lang="en-US" dirty="0" smtClean="0"/>
              <a:t> </a:t>
            </a:r>
            <a:r>
              <a:rPr lang="en-US" dirty="0" err="1" smtClean="0"/>
              <a:t>molekul</a:t>
            </a:r>
            <a:endParaRPr lang="en-US" dirty="0" smtClean="0"/>
          </a:p>
          <a:p>
            <a:r>
              <a:rPr lang="en-US" dirty="0" err="1" smtClean="0"/>
              <a:t>nejčastěji</a:t>
            </a:r>
            <a:r>
              <a:rPr lang="en-US" dirty="0" smtClean="0"/>
              <a:t> se </a:t>
            </a:r>
            <a:r>
              <a:rPr lang="en-US" dirty="0" err="1" smtClean="0"/>
              <a:t>používá</a:t>
            </a:r>
            <a:r>
              <a:rPr lang="en-US" dirty="0" smtClean="0"/>
              <a:t> </a:t>
            </a:r>
            <a:r>
              <a:rPr lang="en-US" dirty="0" err="1" smtClean="0"/>
              <a:t>tzv</a:t>
            </a:r>
            <a:r>
              <a:rPr lang="en-US" dirty="0" smtClean="0"/>
              <a:t>. </a:t>
            </a:r>
            <a:r>
              <a:rPr lang="en-US" i="1" dirty="0" smtClean="0"/>
              <a:t>k</a:t>
            </a:r>
            <a:r>
              <a:rPr lang="en-US" dirty="0" smtClean="0"/>
              <a:t>-fold cross validation; </a:t>
            </a:r>
            <a:r>
              <a:rPr lang="en-US" dirty="0" err="1" smtClean="0"/>
              <a:t>příklad</a:t>
            </a:r>
            <a:r>
              <a:rPr lang="en-US" dirty="0" smtClean="0"/>
              <a:t> 5-fold: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1066"/>
            <a:ext cx="13004800" cy="54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Ukázka</a:t>
            </a:r>
            <a:r>
              <a:rPr lang="en-US" dirty="0" smtClean="0"/>
              <a:t> QSAR – </a:t>
            </a:r>
            <a:r>
              <a:rPr lang="en-US" dirty="0" err="1" smtClean="0"/>
              <a:t>predikce</a:t>
            </a:r>
            <a:r>
              <a:rPr lang="en-US" dirty="0" smtClean="0"/>
              <a:t> toxicity</a:t>
            </a:r>
            <a:endParaRPr lang="en-US" dirty="0"/>
          </a:p>
        </p:txBody>
      </p:sp>
      <p:sp>
        <p:nvSpPr>
          <p:cNvPr id="4" name="Rettangolo arrotondato 16"/>
          <p:cNvSpPr/>
          <p:nvPr/>
        </p:nvSpPr>
        <p:spPr>
          <a:xfrm>
            <a:off x="286279" y="2286652"/>
            <a:ext cx="12345987" cy="731454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44000" tIns="0" rIns="144000" bIns="72000"/>
          <a:lstStyle/>
          <a:p>
            <a:pPr>
              <a:spcBef>
                <a:spcPts val="300"/>
              </a:spcBef>
              <a:defRPr/>
            </a:pPr>
            <a:endParaRPr lang="it-IT" sz="4400" b="1" dirty="0">
              <a:solidFill>
                <a:srgbClr val="2D4D93"/>
              </a:solidFill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(Q)SAR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4536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=</a:t>
            </a:r>
          </a:p>
          <a:p>
            <a:pPr algn="ctr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(Quantitative) Structure-Activity</a:t>
            </a: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Relationship</a:t>
            </a: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IN SILICO</a:t>
            </a:r>
            <a:endParaRPr lang="it-IT" sz="4400" b="1" dirty="0">
              <a:solidFill>
                <a:srgbClr val="00B050"/>
              </a:solidFill>
              <a:latin typeface="Trebuchet MS" pitchFamily="34" charset="0"/>
              <a:cs typeface="Arial" pitchFamily="34" charset="0"/>
            </a:endParaRPr>
          </a:p>
          <a:p>
            <a:pPr>
              <a:defRPr/>
            </a:pPr>
            <a:endParaRPr lang="it-IT" sz="3600" dirty="0">
              <a:solidFill>
                <a:prstClr val="white"/>
              </a:solidFill>
              <a:latin typeface="Trebuchet MS" pitchFamily="34" charset="0"/>
            </a:endParaRPr>
          </a:p>
        </p:txBody>
      </p:sp>
      <p:grpSp>
        <p:nvGrpSpPr>
          <p:cNvPr id="5" name="Gruppo 19"/>
          <p:cNvGrpSpPr>
            <a:grpSpLocks/>
          </p:cNvGrpSpPr>
          <p:nvPr/>
        </p:nvGrpSpPr>
        <p:grpSpPr bwMode="auto">
          <a:xfrm>
            <a:off x="3794919" y="6456689"/>
            <a:ext cx="5414962" cy="1616075"/>
            <a:chOff x="2000232" y="3360760"/>
            <a:chExt cx="5413866" cy="1616050"/>
          </a:xfrm>
        </p:grpSpPr>
        <p:pic>
          <p:nvPicPr>
            <p:cNvPr id="6" name="Immagine 20" descr="Skull_and_crossbones_1.png"/>
            <p:cNvPicPr>
              <a:picLocks noChangeAspect="1"/>
            </p:cNvPicPr>
            <p:nvPr/>
          </p:nvPicPr>
          <p:blipFill>
            <a:blip r:embed="rId2">
              <a:lum bright="-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673" y="3429021"/>
              <a:ext cx="1547499" cy="1547789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Doppia parentesi quadra 21"/>
            <p:cNvSpPr>
              <a:spLocks noChangeAspect="1"/>
            </p:cNvSpPr>
            <p:nvPr/>
          </p:nvSpPr>
          <p:spPr>
            <a:xfrm>
              <a:off x="2000232" y="3571894"/>
              <a:ext cx="1642729" cy="1285855"/>
            </a:xfrm>
            <a:prstGeom prst="bracketPair">
              <a:avLst>
                <a:gd name="adj" fmla="val 15920"/>
              </a:avLst>
            </a:prstGeom>
            <a:ln w="114300">
              <a:solidFill>
                <a:srgbClr val="545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8" name="CasellaDiTesto 15"/>
            <p:cNvSpPr txBox="1"/>
            <p:nvPr/>
          </p:nvSpPr>
          <p:spPr>
            <a:xfrm>
              <a:off x="3785808" y="3360760"/>
              <a:ext cx="3628290" cy="15700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9pPr>
            </a:lstStyle>
            <a:p>
              <a:pPr>
                <a:defRPr/>
              </a:pPr>
              <a:r>
                <a:rPr lang="it-IT" sz="9600" b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=</a:t>
              </a:r>
              <a:r>
                <a:rPr lang="it-IT" sz="9600" b="1" i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 f </a:t>
              </a:r>
              <a:r>
                <a:rPr lang="it-IT" sz="9600" b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(    )</a:t>
              </a:r>
            </a:p>
          </p:txBody>
        </p:sp>
        <p:pic>
          <p:nvPicPr>
            <p:cNvPr id="9" name="Picture 3" descr="mol_structure"/>
            <p:cNvPicPr>
              <a:picLocks noChangeAspect="1" noChangeArrowheads="1"/>
            </p:cNvPicPr>
            <p:nvPr/>
          </p:nvPicPr>
          <p:blipFill>
            <a:blip r:embed="rId3">
              <a:lum bright="14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5234">
              <a:off x="5784066" y="3600468"/>
              <a:ext cx="1104676" cy="1198544"/>
            </a:xfrm>
            <a:prstGeom prst="rect">
              <a:avLst/>
            </a:prstGeom>
            <a:noFill/>
            <a:ln>
              <a:noFill/>
            </a:ln>
            <a:effectLst>
              <a:outerShdw blurRad="25400" dist="38100" dir="2700000" algn="tl" rotWithShape="0">
                <a:srgbClr val="54536D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63780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503766"/>
            <a:ext cx="9906000" cy="8813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9317566"/>
            <a:ext cx="1300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https://www.ncbi.nlm.nih.gov/pmc/articles/PMC2796713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5010119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32" y="0"/>
            <a:ext cx="8225367" cy="92091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317566"/>
            <a:ext cx="1300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academic.oup.com/toxsci/article/56/1/8/1646041/The-Practice-of-Structure-Activity-Relationships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2374260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Ukázka</a:t>
            </a:r>
            <a:r>
              <a:rPr lang="en-US" dirty="0" smtClean="0"/>
              <a:t> QSPR – </a:t>
            </a:r>
            <a:r>
              <a:rPr lang="en-US" dirty="0" err="1" smtClean="0"/>
              <a:t>predikce</a:t>
            </a:r>
            <a:r>
              <a:rPr lang="en-US" dirty="0" smtClean="0"/>
              <a:t> </a:t>
            </a:r>
            <a:r>
              <a:rPr lang="en-US" dirty="0" err="1" smtClean="0"/>
              <a:t>disociační</a:t>
            </a:r>
            <a:r>
              <a:rPr lang="en-US" dirty="0" smtClean="0"/>
              <a:t> </a:t>
            </a:r>
            <a:r>
              <a:rPr lang="en-US" dirty="0" err="1" smtClean="0"/>
              <a:t>konstanty</a:t>
            </a:r>
            <a:endParaRPr lang="en-US" dirty="0"/>
          </a:p>
        </p:txBody>
      </p:sp>
      <p:sp>
        <p:nvSpPr>
          <p:cNvPr id="4" name="Rettangolo arrotondato 16"/>
          <p:cNvSpPr/>
          <p:nvPr/>
        </p:nvSpPr>
        <p:spPr>
          <a:xfrm>
            <a:off x="220132" y="2117318"/>
            <a:ext cx="12213167" cy="722988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44000" tIns="0" rIns="144000" bIns="72000"/>
          <a:lstStyle/>
          <a:p>
            <a:pPr>
              <a:spcBef>
                <a:spcPts val="300"/>
              </a:spcBef>
              <a:defRPr/>
            </a:pPr>
            <a:endParaRPr lang="it-IT" sz="4400" b="1" dirty="0">
              <a:solidFill>
                <a:srgbClr val="2D4D93"/>
              </a:solidFill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sz="4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QS</a:t>
            </a:r>
            <a:r>
              <a:rPr lang="cs-CZ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P</a:t>
            </a: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R</a:t>
            </a:r>
            <a:endParaRPr lang="en-US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00B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4536D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=</a:t>
            </a:r>
          </a:p>
          <a:p>
            <a:pPr algn="ctr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4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Quantitative </a:t>
            </a: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Structure-</a:t>
            </a:r>
            <a:r>
              <a:rPr lang="cs-CZ" sz="4400" b="1" spc="50" dirty="0" err="1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Property</a:t>
            </a:r>
            <a:endParaRPr lang="en-US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Relationship</a:t>
            </a: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endParaRPr lang="en-US" sz="4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22C83E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1200"/>
              </a:spcAft>
              <a:defRPr/>
            </a:pPr>
            <a:r>
              <a:rPr lang="en-US" sz="4400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  <a:cs typeface="Arial" pitchFamily="34" charset="0"/>
              </a:rPr>
              <a:t>IN SILICO</a:t>
            </a:r>
            <a:endParaRPr lang="it-IT" sz="4400" b="1" dirty="0">
              <a:solidFill>
                <a:srgbClr val="00B050"/>
              </a:solidFill>
              <a:latin typeface="Trebuchet MS" pitchFamily="34" charset="0"/>
              <a:cs typeface="Arial" pitchFamily="34" charset="0"/>
            </a:endParaRPr>
          </a:p>
          <a:p>
            <a:pPr>
              <a:defRPr/>
            </a:pPr>
            <a:endParaRPr lang="it-IT" sz="3600" dirty="0">
              <a:solidFill>
                <a:prstClr val="white"/>
              </a:solidFill>
              <a:latin typeface="Trebuchet MS" pitchFamily="34" charset="0"/>
            </a:endParaRPr>
          </a:p>
        </p:txBody>
      </p:sp>
      <p:grpSp>
        <p:nvGrpSpPr>
          <p:cNvPr id="10" name="Gruppo 19"/>
          <p:cNvGrpSpPr>
            <a:grpSpLocks/>
          </p:cNvGrpSpPr>
          <p:nvPr/>
        </p:nvGrpSpPr>
        <p:grpSpPr bwMode="auto">
          <a:xfrm>
            <a:off x="3786188" y="6443663"/>
            <a:ext cx="5414962" cy="1616075"/>
            <a:chOff x="2000232" y="3360760"/>
            <a:chExt cx="5413866" cy="1616050"/>
          </a:xfrm>
        </p:grpSpPr>
        <p:pic>
          <p:nvPicPr>
            <p:cNvPr id="11" name="Immagine 20" descr="Skull_and_crossbones_1.png"/>
            <p:cNvPicPr>
              <a:picLocks noChangeAspect="1"/>
            </p:cNvPicPr>
            <p:nvPr/>
          </p:nvPicPr>
          <p:blipFill>
            <a:blip r:embed="rId2">
              <a:lum bright="-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673" y="3429021"/>
              <a:ext cx="1547499" cy="1547789"/>
            </a:xfrm>
            <a:prstGeom prst="rect">
              <a:avLst/>
            </a:prstGeom>
            <a:noFill/>
            <a:ln>
              <a:noFill/>
            </a:ln>
            <a:effectLst>
              <a:outerShdw blurRad="63500" algn="ct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Doppia parentesi quadra 21"/>
            <p:cNvSpPr>
              <a:spLocks noChangeAspect="1"/>
            </p:cNvSpPr>
            <p:nvPr/>
          </p:nvSpPr>
          <p:spPr>
            <a:xfrm>
              <a:off x="2000232" y="3571894"/>
              <a:ext cx="1642729" cy="1285855"/>
            </a:xfrm>
            <a:prstGeom prst="bracketPair">
              <a:avLst>
                <a:gd name="adj" fmla="val 15920"/>
              </a:avLst>
            </a:prstGeom>
            <a:ln w="114300">
              <a:solidFill>
                <a:srgbClr val="545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3" name="CasellaDiTesto 15"/>
            <p:cNvSpPr txBox="1"/>
            <p:nvPr/>
          </p:nvSpPr>
          <p:spPr>
            <a:xfrm>
              <a:off x="3785808" y="3360760"/>
              <a:ext cx="3628290" cy="15700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it-IT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pitchFamily="112" charset="0"/>
                  <a:ea typeface="ヒラギノ角ゴ Pro W3" pitchFamily="112" charset="-128"/>
                  <a:cs typeface="ヒラギノ角ゴ Pro W3" pitchFamily="112" charset="-128"/>
                </a:defRPr>
              </a:lvl9pPr>
            </a:lstStyle>
            <a:p>
              <a:pPr>
                <a:defRPr/>
              </a:pPr>
              <a:r>
                <a:rPr lang="it-IT" sz="9600" b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=</a:t>
              </a:r>
              <a:r>
                <a:rPr lang="it-IT" sz="9600" b="1" i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 f </a:t>
              </a:r>
              <a:r>
                <a:rPr lang="it-IT" sz="9600" b="1" dirty="0">
                  <a:solidFill>
                    <a:srgbClr val="54536D"/>
                  </a:solidFill>
                  <a:latin typeface="Calibri"/>
                  <a:ea typeface="+mn-ea"/>
                  <a:cs typeface="+mn-cs"/>
                </a:rPr>
                <a:t>(    )</a:t>
              </a:r>
            </a:p>
          </p:txBody>
        </p:sp>
        <p:pic>
          <p:nvPicPr>
            <p:cNvPr id="14" name="Picture 3" descr="mol_structure"/>
            <p:cNvPicPr>
              <a:picLocks noChangeAspect="1" noChangeArrowheads="1"/>
            </p:cNvPicPr>
            <p:nvPr/>
          </p:nvPicPr>
          <p:blipFill>
            <a:blip r:embed="rId3">
              <a:lum bright="14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5234">
              <a:off x="5784066" y="3600468"/>
              <a:ext cx="1104676" cy="1198544"/>
            </a:xfrm>
            <a:prstGeom prst="rect">
              <a:avLst/>
            </a:prstGeom>
            <a:noFill/>
            <a:ln>
              <a:noFill/>
            </a:ln>
            <a:effectLst>
              <a:outerShdw blurRad="25400" dist="38100" dir="2700000" algn="tl" rotWithShape="0">
                <a:srgbClr val="54536D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vál 2"/>
          <p:cNvSpPr>
            <a:spLocks noChangeArrowheads="1"/>
          </p:cNvSpPr>
          <p:nvPr/>
        </p:nvSpPr>
        <p:spPr bwMode="auto">
          <a:xfrm>
            <a:off x="3911600" y="6654800"/>
            <a:ext cx="1385888" cy="18002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x-none" sz="3600" dirty="0" err="1" smtClean="0"/>
              <a:t>pK</a:t>
            </a:r>
            <a:r>
              <a:rPr lang="cs-CZ" altLang="x-none" sz="3200" dirty="0" err="1" smtClean="0"/>
              <a:t>a</a:t>
            </a:r>
            <a:endParaRPr lang="cs-CZ" altLang="x-none" sz="3200" dirty="0" smtClean="0"/>
          </a:p>
          <a:p>
            <a:pPr algn="ctr" eaLnBrk="1" hangingPunct="1"/>
            <a:r>
              <a:rPr lang="cs-CZ" altLang="x-none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6333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91066"/>
            <a:ext cx="10109200" cy="873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9347200"/>
            <a:ext cx="1300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jcheminf.springeropen.com/articles/10.1186/1758-2946-5-18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2584724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Princip</a:t>
            </a:r>
            <a:r>
              <a:rPr lang="en-US" dirty="0" smtClean="0"/>
              <a:t> QSAR a QSPR </a:t>
            </a:r>
            <a:r>
              <a:rPr lang="en-US" dirty="0" err="1" smtClean="0"/>
              <a:t>modelů</a:t>
            </a:r>
            <a:endParaRPr lang="en-US" dirty="0"/>
          </a:p>
        </p:txBody>
      </p:sp>
      <p:sp>
        <p:nvSpPr>
          <p:cNvPr id="6" name="Rectangle 49"/>
          <p:cNvSpPr>
            <a:spLocks noChangeArrowheads="1"/>
          </p:cNvSpPr>
          <p:nvPr/>
        </p:nvSpPr>
        <p:spPr bwMode="auto">
          <a:xfrm>
            <a:off x="6126163" y="5438775"/>
            <a:ext cx="15843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2800"/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6053138" y="6878637"/>
            <a:ext cx="1800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x-none" altLang="x-none" sz="280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625600" y="2263551"/>
            <a:ext cx="8748713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x-none" sz="2800" b="1" dirty="0" err="1"/>
              <a:t>Chemoinformatický</a:t>
            </a:r>
            <a:r>
              <a:rPr lang="cs-CZ" altLang="x-none" sz="2800" b="1" dirty="0"/>
              <a:t> nástroj pro výpočet </a:t>
            </a:r>
            <a:r>
              <a:rPr lang="cs-CZ" altLang="x-none" sz="2800" b="1" dirty="0" smtClean="0"/>
              <a:t>aktivity nebo vlastností </a:t>
            </a:r>
            <a:r>
              <a:rPr lang="cs-CZ" altLang="x-none" sz="2800" b="1" dirty="0"/>
              <a:t>na základě struktury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x-none" sz="2800" b="1" dirty="0"/>
              <a:t>Obecné schéma:</a:t>
            </a:r>
            <a:endParaRPr lang="cs-CZ" altLang="x-none" sz="28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75576" y="6696746"/>
            <a:ext cx="21592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800" b="1" dirty="0"/>
              <a:t>T</a:t>
            </a:r>
            <a:r>
              <a:rPr lang="cs-CZ" altLang="x-none" sz="2800" b="1" dirty="0" err="1"/>
              <a:t>ělo</a:t>
            </a:r>
            <a:r>
              <a:rPr lang="cs-CZ" altLang="x-none" sz="2800" b="1" dirty="0"/>
              <a:t> člověka</a:t>
            </a:r>
            <a:endParaRPr lang="en-US" altLang="x-none" sz="2800" b="1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78880" y="4067885"/>
            <a:ext cx="23764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x-none" sz="2800" b="1" dirty="0" smtClean="0"/>
              <a:t>struktura </a:t>
            </a:r>
            <a:endParaRPr lang="cs-CZ" altLang="x-none" sz="2800" b="1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566504" y="3922223"/>
            <a:ext cx="233717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x-none" sz="2800" b="1"/>
              <a:t>Číselný popis</a:t>
            </a:r>
          </a:p>
          <a:p>
            <a:pPr algn="ctr" eaLnBrk="1" hangingPunct="1"/>
            <a:r>
              <a:rPr lang="cs-CZ" altLang="x-none" sz="2800" dirty="0"/>
              <a:t>(deskriptory)</a:t>
            </a:r>
            <a:endParaRPr lang="en-US" altLang="x-none" sz="28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259634" y="3857919"/>
            <a:ext cx="3629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x-none" sz="2800" b="1" dirty="0" smtClean="0"/>
              <a:t>Aktivita (vlastnost) </a:t>
            </a:r>
            <a:r>
              <a:rPr lang="cs-CZ" altLang="x-none" sz="2800" b="1" dirty="0"/>
              <a:t>= </a:t>
            </a:r>
          </a:p>
          <a:p>
            <a:pPr algn="ctr" eaLnBrk="1" hangingPunct="1"/>
            <a:r>
              <a:rPr lang="cs-CZ" altLang="x-none" sz="2800" b="1" dirty="0"/>
              <a:t>funkce (deskriptory)</a:t>
            </a:r>
            <a:endParaRPr lang="en-US" altLang="x-none" sz="2800" b="1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4842" y="5172625"/>
            <a:ext cx="31670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x-none" sz="2800" b="1" dirty="0"/>
              <a:t>Ilustrativní příklad ze života:</a:t>
            </a:r>
            <a:endParaRPr lang="en-US" altLang="x-none" sz="2800" b="1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5766288" y="6728189"/>
            <a:ext cx="226023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x-none" sz="2800" b="1"/>
              <a:t>Výška a váha</a:t>
            </a:r>
            <a:endParaRPr lang="en-US" altLang="x-none" sz="2800" b="1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828088" y="5334657"/>
            <a:ext cx="3933769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x-none" sz="2800" b="1" dirty="0"/>
              <a:t>BMI = váha </a:t>
            </a:r>
            <a:r>
              <a:rPr lang="en-US" altLang="x-none" sz="2800" b="1" dirty="0"/>
              <a:t>/ v</a:t>
            </a:r>
            <a:r>
              <a:rPr lang="cs-CZ" altLang="x-none" sz="2800" b="1" dirty="0"/>
              <a:t>ýška</a:t>
            </a:r>
            <a:r>
              <a:rPr lang="cs-CZ" altLang="x-none" sz="2800" b="1" baseline="30000" dirty="0"/>
              <a:t>2</a:t>
            </a:r>
            <a:endParaRPr lang="en-GB" altLang="x-none" sz="2800" b="1" dirty="0"/>
          </a:p>
          <a:p>
            <a:pPr algn="ctr" eaLnBrk="1" hangingPunct="1"/>
            <a:r>
              <a:rPr lang="en-GB" altLang="x-none" sz="2800" dirty="0"/>
              <a:t>BMI (Body Mass Index)</a:t>
            </a:r>
            <a:r>
              <a:rPr lang="cs-CZ" altLang="x-none" sz="2800" dirty="0"/>
              <a:t>: </a:t>
            </a:r>
            <a:endParaRPr lang="en-GB" altLang="x-none" sz="2800" dirty="0"/>
          </a:p>
          <a:p>
            <a:pPr algn="ctr" eaLnBrk="1" hangingPunct="1"/>
            <a:r>
              <a:rPr lang="en-GB" altLang="x-none" sz="2800" dirty="0" err="1"/>
              <a:t>Podv</a:t>
            </a:r>
            <a:r>
              <a:rPr lang="cs-CZ" altLang="x-none" sz="2800" dirty="0" err="1"/>
              <a:t>áha</a:t>
            </a:r>
            <a:r>
              <a:rPr lang="cs-CZ" altLang="x-none" sz="2800" dirty="0"/>
              <a:t>: BMI </a:t>
            </a:r>
            <a:r>
              <a:rPr lang="en-US" altLang="x-none" sz="2800" dirty="0"/>
              <a:t>&lt; 18,5</a:t>
            </a:r>
          </a:p>
          <a:p>
            <a:pPr algn="ctr" eaLnBrk="1" hangingPunct="1"/>
            <a:r>
              <a:rPr lang="en-US" altLang="x-none" sz="2800" dirty="0" err="1"/>
              <a:t>Obezita</a:t>
            </a:r>
            <a:r>
              <a:rPr lang="en-US" altLang="x-none" sz="2800" dirty="0"/>
              <a:t>: BMI &gt; 30</a:t>
            </a:r>
            <a:r>
              <a:rPr lang="en-GB" altLang="x-none" sz="2800" dirty="0"/>
              <a:t> </a:t>
            </a:r>
            <a:endParaRPr lang="en-US" altLang="x-none" sz="2800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58428" y="7276568"/>
            <a:ext cx="31670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800" b="1" dirty="0">
                <a:solidFill>
                  <a:srgbClr val="3333FF"/>
                </a:solidFill>
              </a:rPr>
              <a:t>P</a:t>
            </a:r>
            <a:r>
              <a:rPr lang="cs-CZ" altLang="x-none" sz="2800" b="1" dirty="0" err="1">
                <a:solidFill>
                  <a:srgbClr val="3333FF"/>
                </a:solidFill>
              </a:rPr>
              <a:t>říklad</a:t>
            </a:r>
            <a:r>
              <a:rPr lang="cs-CZ" altLang="x-none" sz="2800" b="1" dirty="0">
                <a:solidFill>
                  <a:srgbClr val="3333FF"/>
                </a:solidFill>
              </a:rPr>
              <a:t> reálné aplikace:</a:t>
            </a:r>
            <a:endParaRPr lang="en-US" altLang="x-none" sz="2800" b="1" dirty="0">
              <a:solidFill>
                <a:srgbClr val="3333FF"/>
              </a:solidFill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5438775"/>
            <a:ext cx="6477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5438775"/>
            <a:ext cx="6461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69" y="5790497"/>
            <a:ext cx="15128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481904" y="4303779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7184952" y="4283328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756614" y="6053448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7781925" y="5943600"/>
            <a:ext cx="576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696829" y="9074587"/>
            <a:ext cx="37766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x-none" sz="2800" b="1">
                <a:solidFill>
                  <a:srgbClr val="3333FF"/>
                </a:solidFill>
              </a:rPr>
              <a:t>3D s</a:t>
            </a:r>
            <a:r>
              <a:rPr lang="en-US" altLang="x-none" sz="2800" b="1" dirty="0" err="1">
                <a:solidFill>
                  <a:srgbClr val="3333FF"/>
                </a:solidFill>
              </a:rPr>
              <a:t>truktura</a:t>
            </a:r>
            <a:r>
              <a:rPr lang="en-US" altLang="x-none" sz="2800" b="1" dirty="0">
                <a:solidFill>
                  <a:srgbClr val="3333FF"/>
                </a:solidFill>
              </a:rPr>
              <a:t> </a:t>
            </a:r>
            <a:r>
              <a:rPr lang="en-US" altLang="x-none" sz="2800" b="1" dirty="0" err="1">
                <a:solidFill>
                  <a:srgbClr val="3333FF"/>
                </a:solidFill>
              </a:rPr>
              <a:t>molekuly</a:t>
            </a:r>
            <a:endParaRPr lang="en-US" altLang="x-none" sz="2800" b="1" dirty="0">
              <a:solidFill>
                <a:srgbClr val="3333FF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113781" y="9080955"/>
            <a:ext cx="32973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800" b="1" dirty="0">
                <a:solidFill>
                  <a:srgbClr val="3333FF"/>
                </a:solidFill>
              </a:rPr>
              <a:t>N</a:t>
            </a:r>
            <a:r>
              <a:rPr lang="cs-CZ" altLang="x-none" sz="2800" b="1" dirty="0" err="1">
                <a:solidFill>
                  <a:srgbClr val="3333FF"/>
                </a:solidFill>
              </a:rPr>
              <a:t>áboje</a:t>
            </a:r>
            <a:r>
              <a:rPr lang="cs-CZ" altLang="x-none" sz="2800" b="1" dirty="0">
                <a:solidFill>
                  <a:srgbClr val="3333FF"/>
                </a:solidFill>
              </a:rPr>
              <a:t> na atomech</a:t>
            </a:r>
            <a:endParaRPr lang="en-US" altLang="x-none" sz="2800" b="1" dirty="0">
              <a:solidFill>
                <a:srgbClr val="3333FF"/>
              </a:solidFill>
            </a:endParaRP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9164716" y="7788293"/>
            <a:ext cx="165576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x-none" sz="2800" b="1" dirty="0" err="1">
                <a:solidFill>
                  <a:srgbClr val="3333FF"/>
                </a:solidFill>
              </a:rPr>
              <a:t>pK</a:t>
            </a:r>
            <a:r>
              <a:rPr lang="cs-CZ" altLang="x-none" sz="2800" b="1" baseline="-25000" dirty="0" err="1">
                <a:solidFill>
                  <a:srgbClr val="3333FF"/>
                </a:solidFill>
              </a:rPr>
              <a:t>a</a:t>
            </a:r>
            <a:r>
              <a:rPr lang="cs-CZ" altLang="x-none" sz="2800" b="1" dirty="0">
                <a:solidFill>
                  <a:srgbClr val="3333FF"/>
                </a:solidFill>
              </a:rPr>
              <a:t> = c</a:t>
            </a:r>
            <a:r>
              <a:rPr lang="en-US" altLang="x-none" sz="2800" b="1" baseline="-25000" dirty="0" err="1">
                <a:solidFill>
                  <a:srgbClr val="3333FF"/>
                </a:solidFill>
              </a:rPr>
              <a:t>H</a:t>
            </a:r>
            <a:r>
              <a:rPr lang="en-US" altLang="x-none" sz="2800" b="1" dirty="0" err="1">
                <a:solidFill>
                  <a:srgbClr val="3333FF"/>
                </a:solidFill>
              </a:rPr>
              <a:t>.q</a:t>
            </a:r>
            <a:r>
              <a:rPr lang="en-US" altLang="x-none" sz="2800" b="1" baseline="-25000" dirty="0" err="1">
                <a:solidFill>
                  <a:srgbClr val="3333FF"/>
                </a:solidFill>
              </a:rPr>
              <a:t>H</a:t>
            </a:r>
            <a:r>
              <a:rPr lang="cs-CZ" altLang="x-none" sz="2800" b="1" dirty="0">
                <a:solidFill>
                  <a:srgbClr val="3333FF"/>
                </a:solidFill>
              </a:rPr>
              <a:t> </a:t>
            </a:r>
            <a:r>
              <a:rPr lang="en-US" altLang="x-none" sz="2800" b="1" dirty="0">
                <a:solidFill>
                  <a:srgbClr val="3333FF"/>
                </a:solidFill>
              </a:rPr>
              <a:t>+ </a:t>
            </a:r>
          </a:p>
          <a:p>
            <a:pPr eaLnBrk="1" hangingPunct="1"/>
            <a:r>
              <a:rPr lang="en-US" altLang="x-none" sz="2800" b="1" dirty="0" err="1">
                <a:solidFill>
                  <a:srgbClr val="3333FF"/>
                </a:solidFill>
              </a:rPr>
              <a:t>c</a:t>
            </a:r>
            <a:r>
              <a:rPr lang="en-US" altLang="x-none" sz="2800" b="1" baseline="-25000" dirty="0" err="1">
                <a:solidFill>
                  <a:srgbClr val="3333FF"/>
                </a:solidFill>
              </a:rPr>
              <a:t>O</a:t>
            </a:r>
            <a:r>
              <a:rPr lang="en-US" altLang="x-none" sz="2800" b="1" dirty="0" err="1">
                <a:solidFill>
                  <a:srgbClr val="3333FF"/>
                </a:solidFill>
              </a:rPr>
              <a:t>.q</a:t>
            </a:r>
            <a:r>
              <a:rPr lang="en-US" altLang="x-none" sz="2800" b="1" baseline="-25000" dirty="0" err="1">
                <a:solidFill>
                  <a:srgbClr val="3333FF"/>
                </a:solidFill>
              </a:rPr>
              <a:t>O</a:t>
            </a:r>
            <a:r>
              <a:rPr lang="en-US" altLang="x-none" sz="2800" b="1" dirty="0">
                <a:solidFill>
                  <a:srgbClr val="3333FF"/>
                </a:solidFill>
              </a:rPr>
              <a:t> + c</a:t>
            </a:r>
            <a:r>
              <a:rPr lang="en-US" altLang="x-none" sz="2800" b="1" baseline="-25000" dirty="0">
                <a:solidFill>
                  <a:srgbClr val="3333FF"/>
                </a:solidFill>
              </a:rPr>
              <a:t>C1</a:t>
            </a:r>
            <a:r>
              <a:rPr lang="en-US" altLang="x-none" sz="2800" b="1" dirty="0">
                <a:solidFill>
                  <a:srgbClr val="3333FF"/>
                </a:solidFill>
              </a:rPr>
              <a:t>.q</a:t>
            </a:r>
            <a:r>
              <a:rPr lang="en-US" altLang="x-none" sz="2800" b="1" baseline="-25000" dirty="0">
                <a:solidFill>
                  <a:srgbClr val="3333FF"/>
                </a:solidFill>
              </a:rPr>
              <a:t>C1</a:t>
            </a:r>
            <a:endParaRPr lang="en-US" altLang="x-none" sz="2800" b="1" dirty="0">
              <a:solidFill>
                <a:srgbClr val="3333FF"/>
              </a:solidFill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11050744" y="7829266"/>
            <a:ext cx="1655763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x-none" sz="2800" dirty="0"/>
              <a:t>K</a:t>
            </a:r>
            <a:r>
              <a:rPr lang="en-US" altLang="x-none" sz="2800" dirty="0"/>
              <a:t>de </a:t>
            </a:r>
            <a:r>
              <a:rPr lang="en-US" altLang="x-none" sz="2800" dirty="0" err="1"/>
              <a:t>c</a:t>
            </a:r>
            <a:r>
              <a:rPr lang="en-US" altLang="x-none" sz="2800" baseline="-25000" dirty="0" err="1"/>
              <a:t>H</a:t>
            </a:r>
            <a:r>
              <a:rPr lang="en-US" altLang="x-none" sz="2800" dirty="0"/>
              <a:t>, </a:t>
            </a:r>
            <a:r>
              <a:rPr lang="en-US" altLang="x-none" sz="2800" dirty="0" err="1"/>
              <a:t>c</a:t>
            </a:r>
            <a:r>
              <a:rPr lang="en-US" altLang="x-none" sz="2800" baseline="-25000" dirty="0" err="1"/>
              <a:t>O</a:t>
            </a:r>
            <a:r>
              <a:rPr lang="en-US" altLang="x-none" sz="2800" dirty="0"/>
              <a:t> a c</a:t>
            </a:r>
            <a:r>
              <a:rPr lang="en-US" altLang="x-none" sz="2800" baseline="-25000" dirty="0"/>
              <a:t>C1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jsou</a:t>
            </a:r>
            <a:r>
              <a:rPr lang="en-US" altLang="x-none" sz="2800" dirty="0"/>
              <a:t> </a:t>
            </a:r>
            <a:r>
              <a:rPr lang="en-US" altLang="x-none" sz="2800" dirty="0" err="1"/>
              <a:t>parametry</a:t>
            </a:r>
            <a:r>
              <a:rPr lang="cs-CZ" altLang="x-none" sz="2800" dirty="0"/>
              <a:t> modelu</a:t>
            </a:r>
            <a:endParaRPr lang="en-US" altLang="x-none" sz="2800" baseline="-25000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468483" y="8643699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8358188" y="8569229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  <p:pic>
        <p:nvPicPr>
          <p:cNvPr id="31" name="Picture 2" descr="C:\Users\ischemy\Desktop\číslování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86" y="8082525"/>
            <a:ext cx="2520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05" y="7661490"/>
            <a:ext cx="1433512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7391617" y="7269509"/>
            <a:ext cx="3735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800"/>
              <a:t>q</a:t>
            </a:r>
            <a:r>
              <a:rPr lang="en-US" altLang="x-none" sz="2800" baseline="-25000"/>
              <a:t>H</a:t>
            </a:r>
            <a:endParaRPr lang="en-US" altLang="x-none" sz="2800" baseline="-25000" dirty="0"/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6547225" y="7474333"/>
            <a:ext cx="38632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800"/>
              <a:t>q</a:t>
            </a:r>
            <a:r>
              <a:rPr lang="en-US" altLang="x-none" sz="2800" baseline="-25000"/>
              <a:t>O</a:t>
            </a:r>
            <a:endParaRPr lang="en-US" altLang="x-none" sz="2800" baseline="-25000" dirty="0"/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7653318" y="8138342"/>
            <a:ext cx="50654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07FB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66700" indent="-2667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x-none" sz="2800"/>
              <a:t>q</a:t>
            </a:r>
            <a:r>
              <a:rPr lang="en-US" altLang="x-none" sz="2800" baseline="-25000"/>
              <a:t>C1</a:t>
            </a:r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flipV="1">
            <a:off x="7401647" y="7731983"/>
            <a:ext cx="714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  <p:sp>
        <p:nvSpPr>
          <p:cNvPr id="37" name="Line 44"/>
          <p:cNvSpPr>
            <a:spLocks noChangeShapeType="1"/>
          </p:cNvSpPr>
          <p:nvPr/>
        </p:nvSpPr>
        <p:spPr bwMode="auto">
          <a:xfrm flipH="1" flipV="1">
            <a:off x="6806912" y="790522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  <p:sp>
        <p:nvSpPr>
          <p:cNvPr id="38" name="Line 45"/>
          <p:cNvSpPr>
            <a:spLocks noChangeShapeType="1"/>
          </p:cNvSpPr>
          <p:nvPr/>
        </p:nvSpPr>
        <p:spPr bwMode="auto">
          <a:xfrm flipV="1">
            <a:off x="7205663" y="8402059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  <p:sp>
        <p:nvSpPr>
          <p:cNvPr id="39" name="Line 46"/>
          <p:cNvSpPr>
            <a:spLocks noChangeShapeType="1"/>
          </p:cNvSpPr>
          <p:nvPr/>
        </p:nvSpPr>
        <p:spPr bwMode="auto">
          <a:xfrm>
            <a:off x="1949450" y="7278344"/>
            <a:ext cx="8424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  <p:sp>
        <p:nvSpPr>
          <p:cNvPr id="40" name="Line 47"/>
          <p:cNvSpPr>
            <a:spLocks noChangeShapeType="1"/>
          </p:cNvSpPr>
          <p:nvPr/>
        </p:nvSpPr>
        <p:spPr bwMode="auto">
          <a:xfrm>
            <a:off x="1913731" y="5151437"/>
            <a:ext cx="8424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  <p:sp>
        <p:nvSpPr>
          <p:cNvPr id="41" name="Line 48"/>
          <p:cNvSpPr>
            <a:spLocks noChangeShapeType="1"/>
          </p:cNvSpPr>
          <p:nvPr/>
        </p:nvSpPr>
        <p:spPr bwMode="auto">
          <a:xfrm>
            <a:off x="1913731" y="3236912"/>
            <a:ext cx="8424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009366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11697</TotalTime>
  <Words>658</Words>
  <Application>Microsoft Macintosh PowerPoint</Application>
  <PresentationFormat>Custom</PresentationFormat>
  <Paragraphs>155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Avenir Roman</vt:lpstr>
      <vt:lpstr>Helvetica</vt:lpstr>
      <vt:lpstr>Helvetica Neue</vt:lpstr>
      <vt:lpstr>Helvetica Neue Light</vt:lpstr>
      <vt:lpstr>Arial</vt:lpstr>
      <vt:lpstr>Calibri</vt:lpstr>
      <vt:lpstr>Trebuchet MS</vt:lpstr>
      <vt:lpstr>ModernPortfolio</vt:lpstr>
      <vt:lpstr>Pokročilá chemoinformatika</vt:lpstr>
      <vt:lpstr>QSAR a QSPR modely – základní principy</vt:lpstr>
      <vt:lpstr>(Q)SAR a QSPR</vt:lpstr>
      <vt:lpstr>Ukázka QSAR – predikce toxicity</vt:lpstr>
      <vt:lpstr>PowerPoint Presentation</vt:lpstr>
      <vt:lpstr>PowerPoint Presentation</vt:lpstr>
      <vt:lpstr>Ukázka QSPR – predikce disociační konstanty</vt:lpstr>
      <vt:lpstr>PowerPoint Presentation</vt:lpstr>
      <vt:lpstr>Princip QSAR a QSPR modelů</vt:lpstr>
      <vt:lpstr>Molekula, její struktura, deskriptor a model</vt:lpstr>
      <vt:lpstr>Tvorba modelu - schématicky</vt:lpstr>
      <vt:lpstr>Tvorba modelu – best practicies</vt:lpstr>
      <vt:lpstr>Datová sada</vt:lpstr>
      <vt:lpstr>Základní aspekty čištění datové sady</vt:lpstr>
      <vt:lpstr>Čištění datové sady</vt:lpstr>
      <vt:lpstr>Kriteria kvality modelů</vt:lpstr>
      <vt:lpstr>Kvalita QSAR/QSPR modelů</vt:lpstr>
      <vt:lpstr>Kvalita QSAR/QSPR modelů reprodukce a predicke</vt:lpstr>
      <vt:lpstr>Kvalita QSAR/QSPR modelů – přeučení</vt:lpstr>
      <vt:lpstr>Kvalita na základě chyb modelu</vt:lpstr>
      <vt:lpstr>Pearsonův korelační koeficient – vzorec</vt:lpstr>
      <vt:lpstr>Pearsonův korelační koeficient – ukázka</vt:lpstr>
      <vt:lpstr>Koeficient determinace R2 – definice</vt:lpstr>
      <vt:lpstr>Koeficient determinace R2 – vzorec</vt:lpstr>
      <vt:lpstr>Korigovaný koeficient determinace adjR2 </vt:lpstr>
      <vt:lpstr>RMSE root mean square error (deviation)</vt:lpstr>
      <vt:lpstr>MAE mean absolute error</vt:lpstr>
      <vt:lpstr>Test významnosti modelu F</vt:lpstr>
      <vt:lpstr>Předpokládané hodnoty pro kvalitní modely</vt:lpstr>
      <vt:lpstr>Rozdělění datové sady - terminologie</vt:lpstr>
      <vt:lpstr>Křížová validace Cross validation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Pokročilá chemoinformatika</dc:title>
  <cp:lastModifiedBy>Stanislav Geidl</cp:lastModifiedBy>
  <cp:revision>42</cp:revision>
  <dcterms:modified xsi:type="dcterms:W3CDTF">2017-02-01T15:24:14Z</dcterms:modified>
</cp:coreProperties>
</file>