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6" r:id="rId3"/>
    <p:sldId id="338" r:id="rId4"/>
    <p:sldId id="337" r:id="rId5"/>
    <p:sldId id="334" r:id="rId6"/>
    <p:sldId id="335" r:id="rId7"/>
    <p:sldId id="336" r:id="rId8"/>
    <p:sldId id="340" r:id="rId9"/>
    <p:sldId id="341" r:id="rId10"/>
    <p:sldId id="357" r:id="rId11"/>
    <p:sldId id="344" r:id="rId12"/>
    <p:sldId id="345" r:id="rId13"/>
    <p:sldId id="346" r:id="rId14"/>
    <p:sldId id="339" r:id="rId15"/>
    <p:sldId id="347" r:id="rId16"/>
    <p:sldId id="348" r:id="rId17"/>
    <p:sldId id="342" r:id="rId18"/>
    <p:sldId id="343" r:id="rId19"/>
    <p:sldId id="353" r:id="rId20"/>
    <p:sldId id="354" r:id="rId21"/>
    <p:sldId id="355" r:id="rId22"/>
    <p:sldId id="356" r:id="rId23"/>
    <p:sldId id="349" r:id="rId24"/>
    <p:sldId id="350" r:id="rId25"/>
    <p:sldId id="351" r:id="rId26"/>
    <p:sldId id="352" r:id="rId27"/>
    <p:sldId id="358" r:id="rId28"/>
    <p:sldId id="359" r:id="rId2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90"/>
    <p:restoredTop sz="86385"/>
  </p:normalViewPr>
  <p:slideViewPr>
    <p:cSldViewPr snapToGrid="0" snapToObjects="1">
      <p:cViewPr varScale="1">
        <p:scale>
          <a:sx n="76" d="100"/>
          <a:sy n="76" d="100"/>
        </p:scale>
        <p:origin x="648" y="20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488644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1536027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7" r:id="rId3"/>
    <p:sldLayoutId id="2147483659" r:id="rId4"/>
    <p:sldLayoutId id="2147483661" r:id="rId5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c_molekula.jpg"/>
          <p:cNvPicPr/>
          <p:nvPr/>
        </p:nvPicPr>
        <p:blipFill>
          <a:blip r:embed="rId2">
            <a:extLst/>
          </a:blip>
          <a:srcRect t="4910"/>
          <a:stretch>
            <a:fillRect/>
          </a:stretch>
        </p:blipFill>
        <p:spPr>
          <a:xfrm>
            <a:off x="1291579" y="0"/>
            <a:ext cx="10421642" cy="800816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cs-CZ" sz="4200" noProof="0" dirty="0" smtClean="0"/>
              <a:t>Pokročilá </a:t>
            </a:r>
            <a:r>
              <a:rPr lang="cs-CZ" sz="4200" noProof="0" dirty="0" err="1" smtClean="0"/>
              <a:t>chemoinformatika</a:t>
            </a:r>
            <a:endParaRPr lang="cs-CZ" sz="4200" noProof="0" dirty="0"/>
          </a:p>
        </p:txBody>
      </p:sp>
      <p:sp>
        <p:nvSpPr>
          <p:cNvPr id="7" name="Shape 42"/>
          <p:cNvSpPr>
            <a:spLocks noGrp="1"/>
          </p:cNvSpPr>
          <p:nvPr>
            <p:ph type="body" idx="1"/>
          </p:nvPr>
        </p:nvSpPr>
        <p:spPr>
          <a:xfrm>
            <a:off x="7848600" y="8229600"/>
            <a:ext cx="4953000" cy="128687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2600" noProof="0" dirty="0" smtClean="0">
                <a:solidFill>
                  <a:srgbClr val="747474"/>
                </a:solidFill>
              </a:rPr>
              <a:t>Lineární modely</a:t>
            </a:r>
            <a:br>
              <a:rPr lang="cs-CZ" sz="2600" noProof="0" dirty="0" smtClean="0">
                <a:solidFill>
                  <a:srgbClr val="747474"/>
                </a:solidFill>
              </a:rPr>
            </a:br>
            <a:r>
              <a:rPr lang="cs-CZ" sz="2600" noProof="0" dirty="0" smtClean="0">
                <a:solidFill>
                  <a:srgbClr val="747474"/>
                </a:solidFill>
              </a:rPr>
              <a:t>únor 2017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Lineární</a:t>
            </a:r>
            <a:r>
              <a:rPr lang="en-US" dirty="0" smtClean="0"/>
              <a:t> </a:t>
            </a:r>
            <a:r>
              <a:rPr lang="en-US" dirty="0" err="1" smtClean="0"/>
              <a:t>regrese</a:t>
            </a:r>
            <a:r>
              <a:rPr lang="en-US" dirty="0" smtClean="0"/>
              <a:t> v 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2607917"/>
          </a:xfrm>
        </p:spPr>
        <p:txBody>
          <a:bodyPr/>
          <a:lstStyle/>
          <a:p>
            <a:r>
              <a:rPr lang="en-US" dirty="0" smtClean="0"/>
              <a:t>dataset = </a:t>
            </a:r>
            <a:r>
              <a:rPr lang="en-US" dirty="0" err="1" smtClean="0"/>
              <a:t>read.csv</a:t>
            </a:r>
            <a:r>
              <a:rPr lang="en-US" dirty="0" smtClean="0"/>
              <a:t>(“</a:t>
            </a:r>
            <a:r>
              <a:rPr lang="en-US" dirty="0" err="1" smtClean="0"/>
              <a:t>filename.csv</a:t>
            </a:r>
            <a:r>
              <a:rPr lang="en-US" dirty="0" smtClean="0"/>
              <a:t>”, </a:t>
            </a:r>
            <a:r>
              <a:rPr lang="en-US" dirty="0" err="1" smtClean="0"/>
              <a:t>sep</a:t>
            </a:r>
            <a:r>
              <a:rPr lang="en-US" dirty="0" smtClean="0"/>
              <a:t> = ”;”)</a:t>
            </a:r>
            <a:br>
              <a:rPr lang="en-US" dirty="0" smtClean="0"/>
            </a:br>
            <a:r>
              <a:rPr lang="en-US" dirty="0" smtClean="0"/>
              <a:t>model = lm(</a:t>
            </a:r>
            <a:r>
              <a:rPr lang="en-US" dirty="0" err="1" smtClean="0"/>
              <a:t>Y~x</a:t>
            </a:r>
            <a:r>
              <a:rPr lang="en-US" dirty="0" smtClean="0"/>
              <a:t>, data = dataset)</a:t>
            </a:r>
            <a:br>
              <a:rPr lang="en-US" dirty="0" smtClean="0"/>
            </a:br>
            <a:r>
              <a:rPr lang="en-US" dirty="0" smtClean="0"/>
              <a:t>model</a:t>
            </a:r>
            <a:br>
              <a:rPr lang="en-US" dirty="0" smtClean="0"/>
            </a:br>
            <a:r>
              <a:rPr lang="en-US" dirty="0" smtClean="0"/>
              <a:t>plot(model)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12" y="5096013"/>
            <a:ext cx="8042176" cy="35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235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Proč</a:t>
            </a:r>
            <a:r>
              <a:rPr lang="en-US" dirty="0" smtClean="0"/>
              <a:t> 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proměnných</a:t>
            </a:r>
            <a:r>
              <a:rPr lang="en-US" dirty="0" smtClean="0"/>
              <a:t> (</a:t>
            </a:r>
            <a:r>
              <a:rPr lang="en-US" dirty="0" err="1" smtClean="0"/>
              <a:t>regresorů</a:t>
            </a:r>
            <a:r>
              <a:rPr lang="en-US" dirty="0" smtClean="0"/>
              <a:t>, </a:t>
            </a:r>
            <a:r>
              <a:rPr lang="en-US" dirty="0" err="1" smtClean="0"/>
              <a:t>deskriptorů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 smtClean="0"/>
              <a:t>modelu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22431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deskriptorů</a:t>
            </a:r>
            <a:r>
              <a:rPr lang="en-US" dirty="0" smtClean="0"/>
              <a:t> v </a:t>
            </a:r>
            <a:r>
              <a:rPr lang="en-US" dirty="0" err="1" smtClean="0"/>
              <a:t>modelu</a:t>
            </a:r>
            <a:r>
              <a:rPr lang="en-US" dirty="0" smtClean="0"/>
              <a:t> - </a:t>
            </a:r>
            <a:r>
              <a:rPr lang="en-US" dirty="0" err="1" smtClean="0"/>
              <a:t>důvod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174" y="2216998"/>
            <a:ext cx="9484452" cy="710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5442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rozměrné</a:t>
            </a:r>
            <a:r>
              <a:rPr lang="en-US" dirty="0" smtClean="0"/>
              <a:t> </a:t>
            </a:r>
            <a:r>
              <a:rPr lang="en-US" dirty="0" err="1" smtClean="0"/>
              <a:t>modely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07" y="2453712"/>
            <a:ext cx="10664185" cy="68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936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Vícerozměrné</a:t>
            </a:r>
            <a:r>
              <a:rPr lang="en-US" dirty="0" smtClean="0"/>
              <a:t> </a:t>
            </a:r>
            <a:r>
              <a:rPr lang="en-US" dirty="0" err="1" smtClean="0"/>
              <a:t>modely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x-none" dirty="0"/>
              <a:t>QSAR/QSPR </a:t>
            </a:r>
            <a:r>
              <a:rPr lang="en-US" altLang="x-none" dirty="0" err="1"/>
              <a:t>modely</a:t>
            </a:r>
            <a:r>
              <a:rPr lang="en-US" altLang="x-none" dirty="0"/>
              <a:t> </a:t>
            </a:r>
            <a:r>
              <a:rPr lang="en-US" altLang="x-none" dirty="0" err="1"/>
              <a:t>jsou</a:t>
            </a:r>
            <a:r>
              <a:rPr lang="en-US" altLang="x-none" dirty="0"/>
              <a:t> pops</a:t>
            </a:r>
            <a:r>
              <a:rPr lang="cs-CZ" altLang="x-none" dirty="0" err="1"/>
              <a:t>ány</a:t>
            </a:r>
            <a:r>
              <a:rPr lang="cs-CZ" altLang="x-none" dirty="0"/>
              <a:t> rovnicí:</a:t>
            </a:r>
          </a:p>
          <a:p>
            <a:pPr eaLnBrk="1" hangingPunct="1">
              <a:spcBef>
                <a:spcPct val="50000"/>
              </a:spcBef>
            </a:pPr>
            <a:endParaRPr lang="cs-CZ" altLang="x-none" dirty="0"/>
          </a:p>
          <a:p>
            <a:pPr eaLnBrk="1" hangingPunct="1">
              <a:spcBef>
                <a:spcPct val="50000"/>
              </a:spcBef>
            </a:pPr>
            <a:r>
              <a:rPr lang="cs-CZ" altLang="x-none" dirty="0"/>
              <a:t>A = p</a:t>
            </a:r>
            <a:r>
              <a:rPr lang="cs-CZ" altLang="x-none" baseline="-25000" dirty="0"/>
              <a:t>1</a:t>
            </a:r>
            <a:r>
              <a:rPr lang="cs-CZ" altLang="x-none" dirty="0"/>
              <a:t>.d</a:t>
            </a:r>
            <a:r>
              <a:rPr lang="cs-CZ" altLang="x-none" baseline="-25000" dirty="0"/>
              <a:t>1</a:t>
            </a:r>
            <a:r>
              <a:rPr lang="cs-CZ" altLang="x-none" dirty="0"/>
              <a:t> + p</a:t>
            </a:r>
            <a:r>
              <a:rPr lang="cs-CZ" altLang="x-none" baseline="-25000" dirty="0"/>
              <a:t>2</a:t>
            </a:r>
            <a:r>
              <a:rPr lang="cs-CZ" altLang="x-none" dirty="0"/>
              <a:t>.d</a:t>
            </a:r>
            <a:r>
              <a:rPr lang="cs-CZ" altLang="x-none" baseline="-25000" dirty="0"/>
              <a:t>2</a:t>
            </a:r>
            <a:r>
              <a:rPr lang="cs-CZ" altLang="x-none" dirty="0"/>
              <a:t> + p</a:t>
            </a:r>
            <a:r>
              <a:rPr lang="cs-CZ" altLang="x-none" baseline="-25000" dirty="0"/>
              <a:t>3</a:t>
            </a:r>
            <a:r>
              <a:rPr lang="cs-CZ" altLang="x-none" dirty="0"/>
              <a:t>.d</a:t>
            </a:r>
            <a:r>
              <a:rPr lang="cs-CZ" altLang="x-none" baseline="-25000" dirty="0"/>
              <a:t>3</a:t>
            </a:r>
            <a:r>
              <a:rPr lang="cs-CZ" altLang="x-none" dirty="0"/>
              <a:t> + … + </a:t>
            </a:r>
            <a:r>
              <a:rPr lang="cs-CZ" altLang="x-none" dirty="0" err="1"/>
              <a:t>p</a:t>
            </a:r>
            <a:r>
              <a:rPr lang="cs-CZ" altLang="x-none" baseline="-25000" dirty="0" err="1"/>
              <a:t>n</a:t>
            </a:r>
            <a:r>
              <a:rPr lang="cs-CZ" altLang="x-none" dirty="0" err="1"/>
              <a:t>.d</a:t>
            </a:r>
            <a:r>
              <a:rPr lang="cs-CZ" altLang="x-none" baseline="-25000" dirty="0" err="1"/>
              <a:t>n</a:t>
            </a:r>
            <a:r>
              <a:rPr lang="cs-CZ" altLang="x-none" dirty="0"/>
              <a:t> + p</a:t>
            </a:r>
            <a:r>
              <a:rPr lang="cs-CZ" altLang="x-none" baseline="-25000" dirty="0"/>
              <a:t>n+1</a:t>
            </a:r>
          </a:p>
          <a:p>
            <a:pPr eaLnBrk="1" hangingPunct="1">
              <a:spcBef>
                <a:spcPct val="50000"/>
              </a:spcBef>
            </a:pPr>
            <a:endParaRPr lang="cs-CZ" altLang="x-none" dirty="0"/>
          </a:p>
          <a:p>
            <a:pPr eaLnBrk="1" hangingPunct="1">
              <a:spcBef>
                <a:spcPct val="50000"/>
              </a:spcBef>
            </a:pPr>
            <a:r>
              <a:rPr lang="cs-CZ" altLang="x-none" dirty="0"/>
              <a:t>Kde: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x-none" dirty="0"/>
              <a:t>p</a:t>
            </a:r>
            <a:r>
              <a:rPr lang="cs-CZ" altLang="x-none" baseline="-25000" dirty="0"/>
              <a:t>1</a:t>
            </a:r>
            <a:r>
              <a:rPr lang="cs-CZ" altLang="x-none" dirty="0"/>
              <a:t>, p</a:t>
            </a:r>
            <a:r>
              <a:rPr lang="cs-CZ" altLang="x-none" baseline="-25000" dirty="0"/>
              <a:t>2</a:t>
            </a:r>
            <a:r>
              <a:rPr lang="cs-CZ" altLang="x-none" dirty="0"/>
              <a:t>, …, </a:t>
            </a:r>
            <a:r>
              <a:rPr lang="cs-CZ" altLang="x-none" dirty="0" smtClean="0"/>
              <a:t>p</a:t>
            </a:r>
            <a:r>
              <a:rPr lang="cs-CZ" altLang="x-none" baseline="-25000" dirty="0" smtClean="0"/>
              <a:t>n+1</a:t>
            </a:r>
            <a:r>
              <a:rPr lang="cs-CZ" altLang="x-none" dirty="0" smtClean="0"/>
              <a:t> </a:t>
            </a:r>
            <a:r>
              <a:rPr lang="cs-CZ" altLang="x-none" dirty="0"/>
              <a:t>	jsou parametry </a:t>
            </a:r>
            <a:r>
              <a:rPr lang="cs-CZ" altLang="x-none" dirty="0" smtClean="0"/>
              <a:t>modelu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x-none" dirty="0" smtClean="0"/>
              <a:t>p</a:t>
            </a:r>
            <a:r>
              <a:rPr lang="cs-CZ" altLang="x-none" baseline="-25000" dirty="0" smtClean="0"/>
              <a:t>n+1</a:t>
            </a:r>
            <a:r>
              <a:rPr lang="cs-CZ" altLang="x-none" dirty="0" smtClean="0"/>
              <a:t>                    je </a:t>
            </a:r>
            <a:r>
              <a:rPr lang="cs-CZ" altLang="x-none" dirty="0" err="1" smtClean="0"/>
              <a:t>intercept</a:t>
            </a:r>
            <a:endParaRPr lang="cs-CZ" altLang="x-none" dirty="0"/>
          </a:p>
          <a:p>
            <a:pPr eaLnBrk="1" hangingPunct="1">
              <a:spcBef>
                <a:spcPct val="50000"/>
              </a:spcBef>
            </a:pPr>
            <a:r>
              <a:rPr lang="cs-CZ" altLang="x-none" dirty="0"/>
              <a:t>d</a:t>
            </a:r>
            <a:r>
              <a:rPr lang="cs-CZ" altLang="x-none" baseline="-25000" dirty="0"/>
              <a:t>1</a:t>
            </a:r>
            <a:r>
              <a:rPr lang="cs-CZ" altLang="x-none" dirty="0"/>
              <a:t>, d</a:t>
            </a:r>
            <a:r>
              <a:rPr lang="cs-CZ" altLang="x-none" baseline="-25000" dirty="0"/>
              <a:t>2</a:t>
            </a:r>
            <a:r>
              <a:rPr lang="cs-CZ" altLang="x-none" dirty="0"/>
              <a:t>, …, </a:t>
            </a:r>
            <a:r>
              <a:rPr lang="cs-CZ" altLang="x-none" dirty="0" err="1"/>
              <a:t>d</a:t>
            </a:r>
            <a:r>
              <a:rPr lang="cs-CZ" altLang="x-none" baseline="-25000" dirty="0" err="1"/>
              <a:t>n</a:t>
            </a:r>
            <a:r>
              <a:rPr lang="cs-CZ" altLang="x-none" dirty="0"/>
              <a:t> 	</a:t>
            </a:r>
            <a:r>
              <a:rPr lang="cs-CZ" altLang="x-none" dirty="0" smtClean="0"/>
              <a:t>  jsou deskriptory (nezávislé proměnné, </a:t>
            </a:r>
            <a:r>
              <a:rPr lang="cs-CZ" altLang="x-none" dirty="0" err="1" smtClean="0"/>
              <a:t>regresory</a:t>
            </a:r>
            <a:r>
              <a:rPr lang="cs-CZ" altLang="x-none" dirty="0" smtClean="0"/>
              <a:t>)</a:t>
            </a:r>
            <a:endParaRPr lang="cs-CZ" altLang="x-none" dirty="0"/>
          </a:p>
          <a:p>
            <a:pPr eaLnBrk="1" hangingPunct="1">
              <a:spcBef>
                <a:spcPct val="50000"/>
              </a:spcBef>
            </a:pPr>
            <a:r>
              <a:rPr lang="cs-CZ" altLang="x-none" dirty="0" smtClean="0"/>
              <a:t>A                       je </a:t>
            </a:r>
            <a:r>
              <a:rPr lang="cs-CZ" altLang="x-none" dirty="0"/>
              <a:t>predikovaná aktivita případně vlastnost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344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Vícerozměrné</a:t>
            </a:r>
            <a:r>
              <a:rPr lang="en-US" dirty="0" smtClean="0"/>
              <a:t> </a:t>
            </a:r>
            <a:r>
              <a:rPr lang="en-US" dirty="0" err="1" smtClean="0"/>
              <a:t>modely</a:t>
            </a:r>
            <a:r>
              <a:rPr lang="en-US" dirty="0" smtClean="0"/>
              <a:t> – </a:t>
            </a:r>
            <a:r>
              <a:rPr lang="en-US" dirty="0" err="1" smtClean="0"/>
              <a:t>maticový</a:t>
            </a:r>
            <a:r>
              <a:rPr lang="en-US" dirty="0" smtClean="0"/>
              <a:t> </a:t>
            </a:r>
            <a:r>
              <a:rPr lang="en-US" dirty="0" err="1" smtClean="0"/>
              <a:t>zapis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62" y="3189099"/>
            <a:ext cx="11548676" cy="551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7365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Vícerozměrné</a:t>
            </a:r>
            <a:r>
              <a:rPr lang="en-US" dirty="0" smtClean="0"/>
              <a:t> </a:t>
            </a:r>
            <a:r>
              <a:rPr lang="en-US" dirty="0" err="1" smtClean="0"/>
              <a:t>modely</a:t>
            </a:r>
            <a:r>
              <a:rPr lang="en-US" dirty="0" smtClean="0"/>
              <a:t> – </a:t>
            </a:r>
            <a:r>
              <a:rPr lang="en-US" dirty="0" err="1" smtClean="0"/>
              <a:t>výpočet</a:t>
            </a:r>
            <a:r>
              <a:rPr lang="en-US" dirty="0" smtClean="0"/>
              <a:t> </a:t>
            </a:r>
            <a:r>
              <a:rPr lang="en-US" dirty="0" err="1" smtClean="0"/>
              <a:t>koeficientů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74" y="2780544"/>
            <a:ext cx="10028051" cy="62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59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Vícerozměrné</a:t>
            </a:r>
            <a:r>
              <a:rPr lang="en-US" dirty="0" smtClean="0"/>
              <a:t> </a:t>
            </a:r>
            <a:r>
              <a:rPr lang="en-US" dirty="0" err="1" smtClean="0"/>
              <a:t>modely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Obecně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ε</a:t>
            </a:r>
            <a:r>
              <a:rPr lang="en-US" dirty="0" smtClean="0"/>
              <a:t> je </a:t>
            </a:r>
            <a:r>
              <a:rPr lang="en-US" dirty="0" err="1" smtClean="0"/>
              <a:t>chyba</a:t>
            </a:r>
            <a:r>
              <a:rPr lang="en-US" dirty="0" smtClean="0"/>
              <a:t>, residuum</a:t>
            </a:r>
          </a:p>
          <a:p>
            <a:r>
              <a:rPr lang="en-US" dirty="0" err="1" smtClean="0"/>
              <a:t>tuto</a:t>
            </a:r>
            <a:r>
              <a:rPr lang="en-US" dirty="0" smtClean="0"/>
              <a:t> </a:t>
            </a:r>
            <a:r>
              <a:rPr lang="en-US" dirty="0" err="1" smtClean="0"/>
              <a:t>chybu</a:t>
            </a:r>
            <a:r>
              <a:rPr lang="en-US" dirty="0" smtClean="0"/>
              <a:t> se </a:t>
            </a:r>
            <a:r>
              <a:rPr lang="en-US" dirty="0" err="1" smtClean="0"/>
              <a:t>snažíme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minimalizovat</a:t>
            </a:r>
            <a:r>
              <a:rPr lang="en-US" dirty="0" smtClean="0"/>
              <a:t> a </a:t>
            </a:r>
            <a:r>
              <a:rPr lang="en-US" dirty="0" err="1" smtClean="0"/>
              <a:t>označit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nezávislou</a:t>
            </a:r>
            <a:r>
              <a:rPr lang="en-US" dirty="0" smtClean="0"/>
              <a:t> </a:t>
            </a:r>
            <a:r>
              <a:rPr lang="en-US" dirty="0" err="1" smtClean="0"/>
              <a:t>chybu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2743200"/>
            <a:ext cx="58293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929" y="4134678"/>
            <a:ext cx="5268242" cy="52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30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Vizualizace</a:t>
            </a:r>
            <a:r>
              <a:rPr lang="en-US" dirty="0" smtClean="0"/>
              <a:t> </a:t>
            </a:r>
            <a:r>
              <a:rPr lang="en-US" dirty="0" err="1" smtClean="0"/>
              <a:t>chyby</a:t>
            </a:r>
            <a:r>
              <a:rPr lang="en-US" dirty="0" smtClean="0"/>
              <a:t> v </a:t>
            </a:r>
            <a:r>
              <a:rPr lang="en-US" dirty="0" err="1" smtClean="0"/>
              <a:t>quantilech</a:t>
            </a:r>
            <a:r>
              <a:rPr lang="en-US" dirty="0" smtClean="0"/>
              <a:t> – QQ 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48" y="2194339"/>
            <a:ext cx="6670262" cy="5836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266" y="4457698"/>
            <a:ext cx="5695674" cy="49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30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Odlehlé</a:t>
            </a:r>
            <a:r>
              <a:rPr lang="en-US" dirty="0" smtClean="0"/>
              <a:t> a </a:t>
            </a:r>
            <a:r>
              <a:rPr lang="en-US" dirty="0" err="1" smtClean="0"/>
              <a:t>pákové</a:t>
            </a:r>
            <a:r>
              <a:rPr lang="en-US" dirty="0" smtClean="0"/>
              <a:t> body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Jedná</a:t>
            </a:r>
            <a:r>
              <a:rPr lang="en-US" dirty="0" smtClean="0"/>
              <a:t> se o </a:t>
            </a:r>
            <a:r>
              <a:rPr lang="en-US" dirty="0" err="1" smtClean="0"/>
              <a:t>pozorování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měření</a:t>
            </a:r>
            <a:r>
              <a:rPr lang="en-US" dirty="0" smtClean="0"/>
              <a:t>, </a:t>
            </a:r>
            <a:r>
              <a:rPr lang="en-US" dirty="0" err="1" smtClean="0"/>
              <a:t>která</a:t>
            </a:r>
            <a:r>
              <a:rPr lang="en-US" dirty="0" smtClean="0"/>
              <a:t> </a:t>
            </a:r>
            <a:r>
              <a:rPr lang="en-US" dirty="0" err="1" smtClean="0"/>
              <a:t>nezapají</a:t>
            </a:r>
            <a:r>
              <a:rPr lang="en-US" dirty="0" smtClean="0"/>
              <a:t> do </a:t>
            </a:r>
            <a:r>
              <a:rPr lang="en-US" dirty="0" err="1" smtClean="0"/>
              <a:t>modelu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residuální</a:t>
            </a:r>
            <a:r>
              <a:rPr lang="en-US" dirty="0" smtClean="0"/>
              <a:t> </a:t>
            </a:r>
            <a:r>
              <a:rPr lang="en-US" dirty="0" err="1" smtClean="0"/>
              <a:t>chyba</a:t>
            </a:r>
            <a:r>
              <a:rPr lang="en-US" dirty="0" smtClean="0"/>
              <a:t> je </a:t>
            </a:r>
            <a:r>
              <a:rPr lang="en-US" dirty="0" err="1" smtClean="0"/>
              <a:t>příliš</a:t>
            </a:r>
            <a:r>
              <a:rPr lang="en-US" dirty="0" smtClean="0"/>
              <a:t> </a:t>
            </a:r>
            <a:r>
              <a:rPr lang="en-US" dirty="0" err="1" smtClean="0"/>
              <a:t>velká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4406900"/>
            <a:ext cx="78613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85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První QSAR modely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58643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Odlehlé</a:t>
            </a:r>
            <a:r>
              <a:rPr lang="en-US" dirty="0" smtClean="0"/>
              <a:t> body (outliers)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Mohou</a:t>
            </a:r>
            <a:r>
              <a:rPr lang="en-US" dirty="0" smtClean="0"/>
              <a:t> </a:t>
            </a:r>
            <a:r>
              <a:rPr lang="en-US" dirty="0" err="1" smtClean="0"/>
              <a:t>nepříjemně</a:t>
            </a:r>
            <a:r>
              <a:rPr lang="en-US" dirty="0" smtClean="0"/>
              <a:t> </a:t>
            </a:r>
            <a:r>
              <a:rPr lang="en-US" dirty="0" err="1" smtClean="0"/>
              <a:t>ovlivňovat</a:t>
            </a:r>
            <a:r>
              <a:rPr lang="en-US" dirty="0" smtClean="0"/>
              <a:t> </a:t>
            </a:r>
            <a:r>
              <a:rPr lang="en-US" dirty="0" err="1" smtClean="0"/>
              <a:t>kvalitu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Můžeme</a:t>
            </a:r>
            <a:r>
              <a:rPr lang="en-US" dirty="0" smtClean="0"/>
              <a:t>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</a:t>
            </a:r>
            <a:r>
              <a:rPr lang="en-US" dirty="0" err="1" smtClean="0"/>
              <a:t>odstranit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přeměřit</a:t>
            </a:r>
            <a:r>
              <a:rPr lang="en-US" dirty="0" smtClean="0"/>
              <a:t>/</a:t>
            </a:r>
            <a:r>
              <a:rPr lang="en-US" dirty="0" err="1" smtClean="0"/>
              <a:t>ověřit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Můžeme</a:t>
            </a:r>
            <a:r>
              <a:rPr lang="en-US" dirty="0" smtClean="0"/>
              <a:t> </a:t>
            </a:r>
            <a:r>
              <a:rPr lang="en-US" dirty="0" err="1" smtClean="0"/>
              <a:t>ověřit</a:t>
            </a:r>
            <a:r>
              <a:rPr lang="en-US" dirty="0" smtClean="0"/>
              <a:t> </a:t>
            </a:r>
            <a:r>
              <a:rPr lang="en-US" dirty="0" err="1" smtClean="0"/>
              <a:t>jestli</a:t>
            </a:r>
            <a:r>
              <a:rPr lang="en-US" dirty="0" smtClean="0"/>
              <a:t> </a:t>
            </a:r>
            <a:r>
              <a:rPr lang="en-US" dirty="0" err="1" smtClean="0"/>
              <a:t>například</a:t>
            </a:r>
            <a:r>
              <a:rPr lang="en-US" dirty="0" smtClean="0"/>
              <a:t> </a:t>
            </a:r>
            <a:r>
              <a:rPr lang="en-US" dirty="0" err="1" smtClean="0"/>
              <a:t>nepatří</a:t>
            </a:r>
            <a:r>
              <a:rPr lang="en-US" dirty="0" smtClean="0"/>
              <a:t> </a:t>
            </a:r>
            <a:r>
              <a:rPr lang="en-US" dirty="0" err="1" smtClean="0"/>
              <a:t>tyto</a:t>
            </a:r>
            <a:r>
              <a:rPr lang="en-US" dirty="0" smtClean="0"/>
              <a:t> </a:t>
            </a:r>
            <a:r>
              <a:rPr lang="en-US" dirty="0" err="1" smtClean="0"/>
              <a:t>molekuly</a:t>
            </a:r>
            <a:r>
              <a:rPr lang="en-US" dirty="0" smtClean="0"/>
              <a:t> do </a:t>
            </a:r>
            <a:r>
              <a:rPr lang="en-US" dirty="0" err="1" smtClean="0"/>
              <a:t>stejné</a:t>
            </a:r>
            <a:r>
              <a:rPr lang="en-US" dirty="0" smtClean="0"/>
              <a:t> </a:t>
            </a:r>
            <a:r>
              <a:rPr lang="en-US" dirty="0" err="1" smtClean="0"/>
              <a:t>skupiny</a:t>
            </a:r>
            <a:r>
              <a:rPr lang="en-US" dirty="0" smtClean="0"/>
              <a:t> a </a:t>
            </a:r>
            <a:r>
              <a:rPr lang="en-US" dirty="0" err="1" smtClean="0"/>
              <a:t>vyřadit</a:t>
            </a:r>
            <a:r>
              <a:rPr lang="en-US" dirty="0" smtClean="0"/>
              <a:t> </a:t>
            </a:r>
            <a:r>
              <a:rPr lang="en-US" dirty="0" err="1" smtClean="0"/>
              <a:t>tuto</a:t>
            </a:r>
            <a:r>
              <a:rPr lang="en-US" dirty="0" smtClean="0"/>
              <a:t> </a:t>
            </a:r>
            <a:r>
              <a:rPr lang="en-US" dirty="0" err="1" smtClean="0"/>
              <a:t>skupinu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Detekce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základě</a:t>
            </a:r>
            <a:r>
              <a:rPr lang="en-US" dirty="0" smtClean="0"/>
              <a:t> </a:t>
            </a:r>
            <a:r>
              <a:rPr lang="en-US" dirty="0" err="1" smtClean="0"/>
              <a:t>velikosti</a:t>
            </a:r>
            <a:r>
              <a:rPr lang="en-US" dirty="0" smtClean="0"/>
              <a:t> </a:t>
            </a:r>
            <a:r>
              <a:rPr lang="en-US" dirty="0" err="1" smtClean="0"/>
              <a:t>chyby</a:t>
            </a:r>
            <a:r>
              <a:rPr lang="en-US" dirty="0" smtClean="0"/>
              <a:t> – residua.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9"/>
          <a:stretch/>
        </p:blipFill>
        <p:spPr>
          <a:xfrm>
            <a:off x="2571750" y="6639338"/>
            <a:ext cx="7861300" cy="32732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43374" y="7973943"/>
            <a:ext cx="1411357" cy="1411357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073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Pákové</a:t>
            </a:r>
            <a:r>
              <a:rPr lang="en-US" dirty="0" smtClean="0"/>
              <a:t> body (leverage points)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Podobně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odlehlé</a:t>
            </a:r>
            <a:r>
              <a:rPr lang="en-US" dirty="0" smtClean="0"/>
              <a:t> body </a:t>
            </a:r>
            <a:r>
              <a:rPr lang="en-US" dirty="0" err="1" smtClean="0"/>
              <a:t>nezapadají</a:t>
            </a:r>
            <a:r>
              <a:rPr lang="en-US" dirty="0" smtClean="0"/>
              <a:t> do </a:t>
            </a:r>
            <a:r>
              <a:rPr lang="en-US" dirty="0" err="1" smtClean="0"/>
              <a:t>modelu</a:t>
            </a:r>
            <a:r>
              <a:rPr lang="en-US" dirty="0" smtClean="0"/>
              <a:t> a </a:t>
            </a:r>
            <a:r>
              <a:rPr lang="en-US" dirty="0" err="1" smtClean="0"/>
              <a:t>mají</a:t>
            </a:r>
            <a:r>
              <a:rPr lang="en-US" dirty="0" smtClean="0"/>
              <a:t> </a:t>
            </a:r>
            <a:r>
              <a:rPr lang="en-US" dirty="0" err="1" smtClean="0"/>
              <a:t>vysokou</a:t>
            </a:r>
            <a:r>
              <a:rPr lang="en-US" dirty="0" smtClean="0"/>
              <a:t> </a:t>
            </a:r>
            <a:r>
              <a:rPr lang="en-US" dirty="0" err="1" smtClean="0"/>
              <a:t>hodnotu</a:t>
            </a:r>
            <a:r>
              <a:rPr lang="en-US" dirty="0" smtClean="0"/>
              <a:t> </a:t>
            </a:r>
            <a:r>
              <a:rPr lang="en-US" dirty="0" err="1" smtClean="0"/>
              <a:t>chyby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Tyto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</a:t>
            </a:r>
            <a:r>
              <a:rPr lang="en-US" dirty="0" err="1" smtClean="0"/>
              <a:t>bohužel</a:t>
            </a:r>
            <a:r>
              <a:rPr lang="en-US" dirty="0" smtClean="0"/>
              <a:t> </a:t>
            </a:r>
            <a:r>
              <a:rPr lang="en-US" dirty="0" err="1" smtClean="0"/>
              <a:t>velice</a:t>
            </a:r>
            <a:r>
              <a:rPr lang="en-US" dirty="0" smtClean="0"/>
              <a:t> </a:t>
            </a:r>
            <a:r>
              <a:rPr lang="en-US" dirty="0" err="1" smtClean="0"/>
              <a:t>zásadně</a:t>
            </a:r>
            <a:r>
              <a:rPr lang="en-US" dirty="0" smtClean="0"/>
              <a:t> </a:t>
            </a:r>
            <a:r>
              <a:rPr lang="en-US" dirty="0" err="1" smtClean="0"/>
              <a:t>ovlivňují</a:t>
            </a:r>
            <a:r>
              <a:rPr lang="en-US" dirty="0" smtClean="0"/>
              <a:t> </a:t>
            </a:r>
            <a:r>
              <a:rPr lang="en-US" dirty="0" err="1" smtClean="0"/>
              <a:t>kvalitu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Detekce</a:t>
            </a:r>
            <a:r>
              <a:rPr lang="en-US" dirty="0" smtClean="0"/>
              <a:t> </a:t>
            </a:r>
            <a:r>
              <a:rPr lang="en-US" dirty="0" err="1" smtClean="0"/>
              <a:t>pomocí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Cookovi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vzdálenosti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73" y="4578626"/>
            <a:ext cx="79121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74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Rozdíl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odlehlým</a:t>
            </a:r>
            <a:r>
              <a:rPr lang="en-US" dirty="0" smtClean="0"/>
              <a:t> a </a:t>
            </a:r>
            <a:r>
              <a:rPr lang="en-US" dirty="0" err="1" smtClean="0"/>
              <a:t>pákovým</a:t>
            </a:r>
            <a:r>
              <a:rPr lang="en-US" dirty="0" smtClean="0"/>
              <a:t> </a:t>
            </a:r>
            <a:r>
              <a:rPr lang="en-US" dirty="0" err="1"/>
              <a:t>bodem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5" y="3257550"/>
            <a:ext cx="12331591" cy="51310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380922" y="2601567"/>
            <a:ext cx="1080194" cy="2586659"/>
          </a:xfrm>
          <a:prstGeom prst="straightConnector1">
            <a:avLst/>
          </a:prstGeom>
          <a:noFill/>
          <a:ln w="47625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V="1">
            <a:off x="5088835" y="3538330"/>
            <a:ext cx="3160643" cy="4035288"/>
          </a:xfrm>
          <a:prstGeom prst="line">
            <a:avLst/>
          </a:prstGeom>
          <a:noFill/>
          <a:ln w="127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 flipV="1">
            <a:off x="9064487" y="3498574"/>
            <a:ext cx="3368813" cy="3776870"/>
          </a:xfrm>
          <a:prstGeom prst="line">
            <a:avLst/>
          </a:prstGeom>
          <a:noFill/>
          <a:ln w="127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9541565" y="7832035"/>
            <a:ext cx="616226" cy="1212574"/>
          </a:xfrm>
          <a:prstGeom prst="straightConnector1">
            <a:avLst/>
          </a:prstGeom>
          <a:noFill/>
          <a:ln w="47625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/>
          <p:cNvSpPr txBox="1"/>
          <p:nvPr/>
        </p:nvSpPr>
        <p:spPr>
          <a:xfrm>
            <a:off x="10157791" y="8944610"/>
            <a:ext cx="175849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leverage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61116" y="1944977"/>
            <a:ext cx="129843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outlier</a:t>
            </a:r>
          </a:p>
        </p:txBody>
      </p:sp>
    </p:spTree>
    <p:extLst>
      <p:ext uri="{BB962C8B-B14F-4D97-AF65-F5344CB8AC3E}">
        <p14:creationId xmlns:p14="http://schemas.microsoft.com/office/powerpoint/2010/main" val="209177736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Logistická</a:t>
            </a:r>
            <a:r>
              <a:rPr lang="en-US" dirty="0" smtClean="0"/>
              <a:t> </a:t>
            </a:r>
            <a:r>
              <a:rPr lang="en-US" dirty="0" err="1" smtClean="0"/>
              <a:t>regrese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Výsledek</a:t>
            </a:r>
            <a:r>
              <a:rPr lang="en-US" dirty="0" smtClean="0"/>
              <a:t> </a:t>
            </a:r>
            <a:r>
              <a:rPr lang="en-US" dirty="0" err="1" smtClean="0"/>
              <a:t>nabývá</a:t>
            </a:r>
            <a:r>
              <a:rPr lang="en-US" dirty="0" smtClean="0"/>
              <a:t> </a:t>
            </a:r>
            <a:r>
              <a:rPr lang="en-US" dirty="0" err="1" smtClean="0"/>
              <a:t>hodnot</a:t>
            </a:r>
            <a:r>
              <a:rPr lang="en-US" dirty="0" smtClean="0"/>
              <a:t> v </a:t>
            </a:r>
            <a:r>
              <a:rPr lang="en-US" dirty="0" err="1" smtClean="0"/>
              <a:t>rozsahu</a:t>
            </a:r>
            <a:r>
              <a:rPr lang="en-US" dirty="0" smtClean="0"/>
              <a:t> &lt;0;1&gt;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Vícerozměrově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⍺ a β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parametry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82" y="3199848"/>
            <a:ext cx="5842495" cy="184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7" y="5556250"/>
            <a:ext cx="11381545" cy="21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04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Logistická</a:t>
            </a:r>
            <a:r>
              <a:rPr lang="en-US" dirty="0" smtClean="0"/>
              <a:t> </a:t>
            </a:r>
            <a:r>
              <a:rPr lang="en-US" dirty="0" err="1" smtClean="0"/>
              <a:t>regrese</a:t>
            </a:r>
            <a:r>
              <a:rPr lang="en-US" dirty="0" smtClean="0"/>
              <a:t> - </a:t>
            </a:r>
            <a:r>
              <a:rPr lang="en-US" dirty="0" err="1" smtClean="0"/>
              <a:t>graficky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103230"/>
            <a:ext cx="11772900" cy="74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9199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Kvalita</a:t>
            </a:r>
            <a:r>
              <a:rPr lang="en-US" dirty="0" smtClean="0"/>
              <a:t> </a:t>
            </a:r>
            <a:r>
              <a:rPr lang="en-US" dirty="0" err="1" smtClean="0"/>
              <a:t>logistické</a:t>
            </a:r>
            <a:r>
              <a:rPr lang="en-US" dirty="0" smtClean="0"/>
              <a:t> </a:t>
            </a:r>
            <a:r>
              <a:rPr lang="en-US" dirty="0" err="1" smtClean="0"/>
              <a:t>křivky</a:t>
            </a:r>
            <a:r>
              <a:rPr lang="en-US" dirty="0" smtClean="0"/>
              <a:t> - ROC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ROC (Receiver Operating Characteristic) </a:t>
            </a:r>
            <a:r>
              <a:rPr lang="en-US" b="1" dirty="0" err="1"/>
              <a:t>křivka</a:t>
            </a:r>
            <a:r>
              <a:rPr lang="en-US" dirty="0"/>
              <a:t> je </a:t>
            </a:r>
            <a:r>
              <a:rPr lang="en-US" dirty="0" err="1"/>
              <a:t>nástroj</a:t>
            </a:r>
            <a:r>
              <a:rPr lang="en-US" dirty="0"/>
              <a:t> pro </a:t>
            </a:r>
            <a:r>
              <a:rPr lang="en-US" dirty="0" err="1"/>
              <a:t>hodnocení</a:t>
            </a:r>
            <a:r>
              <a:rPr lang="en-US" dirty="0"/>
              <a:t> a </a:t>
            </a:r>
            <a:r>
              <a:rPr lang="en-US" dirty="0" err="1"/>
              <a:t>optimalizaci</a:t>
            </a:r>
            <a:r>
              <a:rPr lang="en-US" dirty="0"/>
              <a:t> </a:t>
            </a:r>
            <a:r>
              <a:rPr lang="en-US" dirty="0" err="1"/>
              <a:t>binárního</a:t>
            </a:r>
            <a:r>
              <a:rPr lang="en-US" dirty="0"/>
              <a:t> </a:t>
            </a:r>
            <a:r>
              <a:rPr lang="en-US" dirty="0" err="1"/>
              <a:t>klasifikačního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(</a:t>
            </a:r>
            <a:r>
              <a:rPr lang="en-US" dirty="0" err="1"/>
              <a:t>testu</a:t>
            </a:r>
            <a:r>
              <a:rPr lang="en-US" dirty="0"/>
              <a:t>),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vztah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 specificitou a senzitivitou </a:t>
            </a:r>
            <a:r>
              <a:rPr lang="en-US" dirty="0" err="1"/>
              <a:t>daného</a:t>
            </a:r>
            <a:r>
              <a:rPr lang="en-US" dirty="0"/>
              <a:t> </a:t>
            </a:r>
            <a:r>
              <a:rPr lang="en-US" dirty="0" err="1"/>
              <a:t>testu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detektoru</a:t>
            </a:r>
            <a:r>
              <a:rPr lang="en-US" dirty="0"/>
              <a:t> pro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přípustné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prahu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748" y="5217547"/>
            <a:ext cx="4483652" cy="434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362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Specificita</a:t>
            </a:r>
            <a:r>
              <a:rPr lang="en-US" dirty="0" smtClean="0"/>
              <a:t> a </a:t>
            </a:r>
            <a:r>
              <a:rPr lang="en-US" dirty="0" err="1" smtClean="0"/>
              <a:t>senzitivita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1200" y="3722638"/>
            <a:ext cx="65024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www.dropbox.com</a:t>
            </a:r>
            <a:r>
              <a:rPr lang="en-US" dirty="0"/>
              <a:t>/s/jv93rhtwuboosag/Screenshot%202017-02-03%2016.48.14.png?dl=0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25" y="3117968"/>
            <a:ext cx="13029025" cy="58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6556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Interagující</a:t>
            </a:r>
            <a:r>
              <a:rPr lang="en-US" dirty="0" smtClean="0"/>
              <a:t> </a:t>
            </a:r>
            <a:r>
              <a:rPr lang="en-US" dirty="0" err="1" smtClean="0"/>
              <a:t>regresory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5998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Interakce</a:t>
            </a:r>
            <a:r>
              <a:rPr lang="en-US" dirty="0" smtClean="0"/>
              <a:t> </a:t>
            </a:r>
            <a:r>
              <a:rPr lang="en-US" dirty="0" err="1" smtClean="0"/>
              <a:t>regresorů</a:t>
            </a:r>
            <a:r>
              <a:rPr lang="en-US" dirty="0" smtClean="0"/>
              <a:t> (</a:t>
            </a:r>
            <a:r>
              <a:rPr lang="en-US" dirty="0" err="1" smtClean="0"/>
              <a:t>deskriptorů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 – </a:t>
            </a:r>
            <a:r>
              <a:rPr lang="en-US" dirty="0" err="1" smtClean="0"/>
              <a:t>závislá</a:t>
            </a:r>
            <a:r>
              <a:rPr lang="en-US" dirty="0" smtClean="0"/>
              <a:t> </a:t>
            </a:r>
            <a:r>
              <a:rPr lang="en-US" dirty="0" err="1" smtClean="0"/>
              <a:t>proměnná</a:t>
            </a:r>
            <a:endParaRPr lang="en-US" dirty="0" smtClean="0"/>
          </a:p>
          <a:p>
            <a:r>
              <a:rPr lang="en-US" dirty="0" smtClean="0"/>
              <a:t>x1 a x2 </a:t>
            </a:r>
            <a:r>
              <a:rPr lang="en-US" dirty="0" err="1" smtClean="0"/>
              <a:t>nezávislá</a:t>
            </a:r>
            <a:r>
              <a:rPr lang="en-US" dirty="0" smtClean="0"/>
              <a:t> </a:t>
            </a:r>
            <a:r>
              <a:rPr lang="en-US" dirty="0" err="1" smtClean="0"/>
              <a:t>proměnná</a:t>
            </a:r>
            <a:endParaRPr lang="en-US" dirty="0" smtClean="0"/>
          </a:p>
          <a:p>
            <a:r>
              <a:rPr lang="en-US" dirty="0" smtClean="0"/>
              <a:t>Y = a</a:t>
            </a:r>
            <a:r>
              <a:rPr lang="en-US" dirty="0"/>
              <a:t>ᐧ</a:t>
            </a:r>
            <a:r>
              <a:rPr lang="en-US" dirty="0" smtClean="0"/>
              <a:t>x1 + b</a:t>
            </a:r>
            <a:r>
              <a:rPr lang="en-US" dirty="0"/>
              <a:t>ᐧ</a:t>
            </a:r>
            <a:r>
              <a:rPr lang="en-US" dirty="0" smtClean="0"/>
              <a:t>x2 + z</a:t>
            </a:r>
            <a:br>
              <a:rPr lang="en-US" dirty="0" smtClean="0"/>
            </a:br>
            <a:r>
              <a:rPr lang="en-US" dirty="0" smtClean="0"/>
              <a:t>Y </a:t>
            </a:r>
            <a:r>
              <a:rPr lang="en-US" dirty="0"/>
              <a:t>= </a:t>
            </a:r>
            <a:r>
              <a:rPr lang="en-US" dirty="0" smtClean="0"/>
              <a:t>aᐧx1 </a:t>
            </a:r>
            <a:r>
              <a:rPr lang="en-US" dirty="0"/>
              <a:t>+ </a:t>
            </a:r>
            <a:r>
              <a:rPr lang="en-US" dirty="0" smtClean="0"/>
              <a:t>b</a:t>
            </a:r>
            <a:r>
              <a:rPr lang="en-US" dirty="0"/>
              <a:t>ᐧ</a:t>
            </a:r>
            <a:r>
              <a:rPr lang="en-US" dirty="0" smtClean="0"/>
              <a:t>x2 + cᐧ</a:t>
            </a:r>
            <a:r>
              <a:rPr lang="en-US" b="1" dirty="0" smtClean="0"/>
              <a:t>x1</a:t>
            </a:r>
            <a:r>
              <a:rPr lang="en-US" b="1" dirty="0"/>
              <a:t>ᐧ</a:t>
            </a:r>
            <a:r>
              <a:rPr lang="en-US" b="1" dirty="0" smtClean="0"/>
              <a:t>x2</a:t>
            </a:r>
            <a:r>
              <a:rPr lang="en-US" dirty="0" smtClean="0"/>
              <a:t> + z</a:t>
            </a:r>
            <a:br>
              <a:rPr lang="en-US" dirty="0" smtClean="0"/>
            </a:br>
            <a:r>
              <a:rPr lang="en-US" dirty="0" smtClean="0"/>
              <a:t>Y </a:t>
            </a:r>
            <a:r>
              <a:rPr lang="en-US" dirty="0"/>
              <a:t>= </a:t>
            </a:r>
            <a:r>
              <a:rPr lang="en-US" dirty="0" smtClean="0"/>
              <a:t>a</a:t>
            </a:r>
            <a:r>
              <a:rPr lang="en-US" dirty="0"/>
              <a:t>ᐧ</a:t>
            </a:r>
            <a:r>
              <a:rPr lang="en-US" dirty="0" smtClean="0"/>
              <a:t>x1 </a:t>
            </a:r>
            <a:r>
              <a:rPr lang="en-US" dirty="0"/>
              <a:t>+ </a:t>
            </a:r>
            <a:r>
              <a:rPr lang="en-US" dirty="0" smtClean="0"/>
              <a:t>c</a:t>
            </a:r>
            <a:r>
              <a:rPr lang="en-US" dirty="0"/>
              <a:t>ᐧ</a:t>
            </a:r>
            <a:r>
              <a:rPr lang="en-US" b="1" dirty="0" smtClean="0"/>
              <a:t>x1ᐧx2</a:t>
            </a:r>
            <a:r>
              <a:rPr lang="en-US" dirty="0" smtClean="0"/>
              <a:t> + z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5868" y="3791693"/>
            <a:ext cx="3018455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dirty="0"/>
              <a:t>V </a:t>
            </a:r>
            <a:r>
              <a:rPr lang="en-US" dirty="0" err="1"/>
              <a:t>Rku</a:t>
            </a:r>
            <a:r>
              <a:rPr lang="en-US" dirty="0" smtClean="0"/>
              <a:t>:</a:t>
            </a:r>
          </a:p>
          <a:p>
            <a:pPr algn="l" rtl="0" latinLnBrk="1" hangingPunct="0"/>
            <a:r>
              <a:rPr lang="en-US" dirty="0" smtClean="0"/>
              <a:t>Y ~ x1 + x2</a:t>
            </a:r>
          </a:p>
          <a:p>
            <a:pPr algn="l" rtl="0" latinLnBrk="1" hangingPunct="0"/>
            <a:r>
              <a:rPr lang="en-US" dirty="0" smtClean="0"/>
              <a:t>Y ~ x1*x2</a:t>
            </a:r>
          </a:p>
          <a:p>
            <a:pPr algn="l" rtl="0" latinLnBrk="1" hangingPunct="0"/>
            <a:r>
              <a:rPr lang="en-US" dirty="0" smtClean="0"/>
              <a:t>Y ~ x1 + x1:x2</a:t>
            </a:r>
            <a:endParaRPr lang="en-US" dirty="0"/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92826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x-none" dirty="0"/>
              <a:t>První QSAR modely využité pro popis biologické aktivity: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cs-CZ" altLang="x-none" dirty="0"/>
              <a:t>Kde: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x-none" dirty="0"/>
              <a:t>C je koncentrace nutná pro vyvolání reakce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x-none" dirty="0"/>
              <a:t>log P je rozdělovací koeficient</a:t>
            </a:r>
          </a:p>
          <a:p>
            <a:pPr lvl="1" eaLnBrk="1" hangingPunct="1">
              <a:spcBef>
                <a:spcPct val="50000"/>
              </a:spcBef>
            </a:pPr>
            <a:r>
              <a:rPr lang="cs-CZ" altLang="x-none" dirty="0">
                <a:sym typeface="Symbol" charset="2"/>
              </a:rPr>
              <a:t> j</a:t>
            </a:r>
            <a:r>
              <a:rPr lang="cs-CZ" altLang="x-none" dirty="0"/>
              <a:t>e </a:t>
            </a:r>
            <a:r>
              <a:rPr lang="cs-CZ" altLang="x-none" dirty="0" err="1"/>
              <a:t>Hammetův</a:t>
            </a:r>
            <a:r>
              <a:rPr lang="cs-CZ" altLang="x-none" dirty="0"/>
              <a:t> </a:t>
            </a:r>
            <a:r>
              <a:rPr lang="cs-CZ" altLang="x-none" dirty="0" smtClean="0"/>
              <a:t>parametr</a:t>
            </a:r>
            <a:endParaRPr lang="cs-CZ" altLang="x-none" dirty="0"/>
          </a:p>
          <a:p>
            <a:pPr eaLnBrk="1" hangingPunct="1">
              <a:spcBef>
                <a:spcPct val="50000"/>
              </a:spcBef>
            </a:pPr>
            <a:r>
              <a:rPr lang="cs-CZ" altLang="x-none" dirty="0" smtClean="0"/>
              <a:t>Publikováno </a:t>
            </a:r>
            <a:r>
              <a:rPr lang="cs-CZ" altLang="x-none" dirty="0"/>
              <a:t>pány </a:t>
            </a:r>
            <a:r>
              <a:rPr lang="cs-CZ" altLang="x-none" dirty="0" err="1"/>
              <a:t>Hanschem</a:t>
            </a:r>
            <a:r>
              <a:rPr lang="cs-CZ" altLang="x-none" dirty="0"/>
              <a:t> a </a:t>
            </a:r>
            <a:r>
              <a:rPr lang="cs-CZ" altLang="x-none" dirty="0" err="1"/>
              <a:t>Fujitou</a:t>
            </a:r>
            <a:r>
              <a:rPr lang="cs-CZ" altLang="x-none" dirty="0"/>
              <a:t> v </a:t>
            </a:r>
            <a:r>
              <a:rPr lang="cs-CZ" altLang="x-none" dirty="0" smtClean="0"/>
              <a:t>letech 1964 </a:t>
            </a:r>
            <a:r>
              <a:rPr lang="cs-CZ" altLang="x-none" dirty="0"/>
              <a:t>- 1969</a:t>
            </a:r>
          </a:p>
          <a:p>
            <a:endParaRPr lang="en-US" dirty="0"/>
          </a:p>
        </p:txBody>
      </p:sp>
      <p:sp>
        <p:nvSpPr>
          <p:cNvPr id="5" name="Zástupný symbol pro datum 3"/>
          <p:cNvSpPr txBox="1">
            <a:spLocks/>
          </p:cNvSpPr>
          <p:nvPr/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ctr" defTabSz="584200" eaLnBrk="0" hangingPunct="0">
              <a:defRPr sz="36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Helvetica Neue Light"/>
              </a:defRPr>
            </a:lvl1pPr>
            <a:lvl2pPr marL="742950" indent="-285750" algn="ctr" defTabSz="584200" eaLnBrk="0" hangingPunct="0">
              <a:defRPr sz="36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Helvetica Neue Light"/>
              </a:defRPr>
            </a:lvl2pPr>
            <a:lvl3pPr marL="1143000" indent="-228600" algn="ctr" defTabSz="584200" eaLnBrk="0" hangingPunct="0">
              <a:defRPr sz="36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Helvetica Neue Light"/>
              </a:defRPr>
            </a:lvl3pPr>
            <a:lvl4pPr marL="1600200" indent="-228600" algn="ctr" defTabSz="584200" eaLnBrk="0" hangingPunct="0">
              <a:defRPr sz="36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Helvetica Neue Light"/>
              </a:defRPr>
            </a:lvl4pPr>
            <a:lvl5pPr marL="2057400" indent="-228600" algn="ctr" defTabSz="584200" eaLnBrk="0" hangingPunct="0">
              <a:defRPr sz="36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Helvetica Neue Light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Helvetica Neue Light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Helvetica Neue Light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Helvetica Neue Light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Helvetica Neue Light"/>
              </a:defRPr>
            </a:lvl9pPr>
          </a:lstStyle>
          <a:p>
            <a:pPr eaLnBrk="1" hangingPunct="1"/>
            <a:fld id="{04FEC187-DEC0-3549-B597-30F065A18077}" type="slidenum">
              <a:rPr lang="de-DE" altLang="x-none" sz="1300" b="1" smtClean="0">
                <a:solidFill>
                  <a:srgbClr val="FFFFFF"/>
                </a:solidFill>
              </a:rPr>
              <a:pPr eaLnBrk="1" hangingPunct="1"/>
              <a:t>3</a:t>
            </a:fld>
            <a:endParaRPr lang="cs-CZ" altLang="x-none" sz="1300" b="1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13803" y="2909713"/>
            <a:ext cx="6121884" cy="2615933"/>
            <a:chOff x="7415212" y="2551906"/>
            <a:chExt cx="4848225" cy="207168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12" y="2551906"/>
              <a:ext cx="294322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5212" y="3123406"/>
              <a:ext cx="484822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675" y="3632994"/>
              <a:ext cx="456247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87" y="4156869"/>
              <a:ext cx="4476750" cy="46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16979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Metody tvorby QSAR/QSPR modelů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96618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Metody tvorby modelů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7358822"/>
          </a:xfrm>
        </p:spPr>
        <p:txBody>
          <a:bodyPr>
            <a:normAutofit/>
          </a:bodyPr>
          <a:lstStyle/>
          <a:p>
            <a:r>
              <a:rPr lang="cs-CZ" b="1" noProof="0" dirty="0" smtClean="0"/>
              <a:t>lineární, logistická, zobecněná regrese</a:t>
            </a:r>
          </a:p>
          <a:p>
            <a:r>
              <a:rPr lang="cs-CZ" b="1" noProof="0" dirty="0" smtClean="0"/>
              <a:t>MLR (</a:t>
            </a:r>
            <a:r>
              <a:rPr lang="cs-CZ" b="1" noProof="0" dirty="0" err="1" smtClean="0"/>
              <a:t>Multiple</a:t>
            </a:r>
            <a:r>
              <a:rPr lang="cs-CZ" b="1" noProof="0" dirty="0" smtClean="0"/>
              <a:t> </a:t>
            </a:r>
            <a:r>
              <a:rPr lang="cs-CZ" b="1" noProof="0" dirty="0" err="1" smtClean="0"/>
              <a:t>Linear</a:t>
            </a:r>
            <a:r>
              <a:rPr lang="cs-CZ" b="1" noProof="0" dirty="0" smtClean="0"/>
              <a:t> </a:t>
            </a:r>
            <a:r>
              <a:rPr lang="cs-CZ" b="1" noProof="0" dirty="0" err="1" smtClean="0"/>
              <a:t>Regression</a:t>
            </a:r>
            <a:r>
              <a:rPr lang="cs-CZ" b="1" noProof="0" dirty="0" smtClean="0"/>
              <a:t>)</a:t>
            </a:r>
          </a:p>
          <a:p>
            <a:r>
              <a:rPr lang="cs-CZ" noProof="0" dirty="0" smtClean="0"/>
              <a:t>KNN (K-</a:t>
            </a:r>
            <a:r>
              <a:rPr lang="cs-CZ" noProof="0" dirty="0" err="1" smtClean="0"/>
              <a:t>Nearest</a:t>
            </a:r>
            <a:r>
              <a:rPr lang="cs-CZ" noProof="0" dirty="0" smtClean="0"/>
              <a:t> </a:t>
            </a:r>
            <a:r>
              <a:rPr lang="cs-CZ" noProof="0" dirty="0" err="1" smtClean="0"/>
              <a:t>Neighbors</a:t>
            </a:r>
            <a:r>
              <a:rPr lang="cs-CZ" noProof="0" dirty="0" smtClean="0"/>
              <a:t>)</a:t>
            </a:r>
          </a:p>
          <a:p>
            <a:r>
              <a:rPr lang="cs-CZ" noProof="0" dirty="0" err="1" smtClean="0"/>
              <a:t>Decision</a:t>
            </a:r>
            <a:r>
              <a:rPr lang="cs-CZ" noProof="0" dirty="0" smtClean="0"/>
              <a:t> </a:t>
            </a:r>
            <a:r>
              <a:rPr lang="cs-CZ" noProof="0" dirty="0" err="1" smtClean="0"/>
              <a:t>Tree</a:t>
            </a:r>
            <a:r>
              <a:rPr lang="cs-CZ" noProof="0" smtClean="0"/>
              <a:t> a Random</a:t>
            </a:r>
            <a:r>
              <a:rPr lang="cs-CZ" noProof="0" dirty="0" smtClean="0"/>
              <a:t> </a:t>
            </a:r>
            <a:r>
              <a:rPr lang="cs-CZ" noProof="0" dirty="0" err="1" smtClean="0"/>
              <a:t>Forest</a:t>
            </a:r>
            <a:endParaRPr lang="cs-CZ" noProof="0" dirty="0" smtClean="0"/>
          </a:p>
          <a:p>
            <a:r>
              <a:rPr lang="cs-CZ" noProof="0" dirty="0" smtClean="0"/>
              <a:t>ASNN (</a:t>
            </a:r>
            <a:r>
              <a:rPr lang="cs-CZ" noProof="0" dirty="0" err="1" smtClean="0"/>
              <a:t>ASsociative</a:t>
            </a:r>
            <a:r>
              <a:rPr lang="cs-CZ" noProof="0" dirty="0" smtClean="0"/>
              <a:t> </a:t>
            </a:r>
            <a:r>
              <a:rPr lang="cs-CZ" noProof="0" dirty="0" err="1" smtClean="0"/>
              <a:t>Neural</a:t>
            </a:r>
            <a:r>
              <a:rPr lang="cs-CZ" noProof="0" dirty="0" smtClean="0"/>
              <a:t> </a:t>
            </a:r>
            <a:r>
              <a:rPr lang="cs-CZ" noProof="0" dirty="0" err="1" smtClean="0"/>
              <a:t>Networks</a:t>
            </a:r>
            <a:r>
              <a:rPr lang="cs-CZ" noProof="0" dirty="0" smtClean="0"/>
              <a:t>)</a:t>
            </a:r>
          </a:p>
          <a:p>
            <a:r>
              <a:rPr lang="cs-CZ" noProof="0" dirty="0" err="1" smtClean="0"/>
              <a:t>Naive</a:t>
            </a:r>
            <a:r>
              <a:rPr lang="cs-CZ" noProof="0" dirty="0" smtClean="0"/>
              <a:t> </a:t>
            </a:r>
            <a:r>
              <a:rPr lang="cs-CZ" noProof="0" dirty="0" err="1" smtClean="0"/>
              <a:t>Bayes</a:t>
            </a:r>
            <a:endParaRPr lang="cs-CZ" noProof="0" dirty="0" smtClean="0"/>
          </a:p>
          <a:p>
            <a:r>
              <a:rPr lang="cs-CZ" noProof="0" dirty="0" smtClean="0"/>
              <a:t>Support </a:t>
            </a:r>
            <a:r>
              <a:rPr lang="cs-CZ" noProof="0" dirty="0" err="1" smtClean="0"/>
              <a:t>Vector</a:t>
            </a:r>
            <a:r>
              <a:rPr lang="cs-CZ" noProof="0" dirty="0" smtClean="0"/>
              <a:t> </a:t>
            </a:r>
            <a:r>
              <a:rPr lang="cs-CZ" noProof="0" dirty="0" err="1" smtClean="0"/>
              <a:t>Machine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198850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Regrese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702277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74" y="3447774"/>
            <a:ext cx="6305826" cy="63058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Lineární regrese</a:t>
            </a:r>
            <a:endParaRPr lang="cs-C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7358822"/>
          </a:xfrm>
        </p:spPr>
        <p:txBody>
          <a:bodyPr>
            <a:normAutofit/>
          </a:bodyPr>
          <a:lstStyle/>
          <a:p>
            <a:r>
              <a:rPr lang="en-US" dirty="0" err="1"/>
              <a:t>proměnné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dirty="0"/>
              <a:t> a </a:t>
            </a:r>
            <a:r>
              <a:rPr lang="en-US" b="1" dirty="0"/>
              <a:t>y</a:t>
            </a:r>
            <a:r>
              <a:rPr lang="en-US" dirty="0"/>
              <a:t>, </a:t>
            </a:r>
            <a:r>
              <a:rPr lang="en-US" dirty="0" err="1"/>
              <a:t>hledáme</a:t>
            </a:r>
            <a:r>
              <a:rPr lang="en-US" dirty="0"/>
              <a:t> </a:t>
            </a:r>
            <a:r>
              <a:rPr lang="en-US" dirty="0" err="1"/>
              <a:t>takové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a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nejlépe</a:t>
            </a:r>
            <a:r>
              <a:rPr lang="en-US" dirty="0"/>
              <a:t> </a:t>
            </a:r>
            <a:r>
              <a:rPr lang="en-US" dirty="0" err="1"/>
              <a:t>popiše</a:t>
            </a:r>
            <a:r>
              <a:rPr lang="en-US" dirty="0"/>
              <a:t> </a:t>
            </a:r>
            <a:r>
              <a:rPr lang="en-US" dirty="0" err="1"/>
              <a:t>vzájemný</a:t>
            </a:r>
            <a:r>
              <a:rPr lang="en-US" dirty="0"/>
              <a:t> </a:t>
            </a:r>
            <a:r>
              <a:rPr lang="en-US" dirty="0" err="1"/>
              <a:t>lineární</a:t>
            </a:r>
            <a:r>
              <a:rPr lang="en-US" dirty="0"/>
              <a:t> </a:t>
            </a:r>
            <a:r>
              <a:rPr lang="en-US" dirty="0" err="1" smtClean="0"/>
              <a:t>vztah</a:t>
            </a:r>
            <a:endParaRPr lang="en-US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                   y </a:t>
            </a:r>
            <a:r>
              <a:rPr lang="en-US" i="1" dirty="0"/>
              <a:t>= ax + b</a:t>
            </a:r>
          </a:p>
          <a:p>
            <a:r>
              <a:rPr lang="en-US" dirty="0" err="1"/>
              <a:t>Používáme</a:t>
            </a:r>
            <a:r>
              <a:rPr lang="en-US" dirty="0"/>
              <a:t> </a:t>
            </a:r>
            <a:r>
              <a:rPr lang="en-US" dirty="0" err="1"/>
              <a:t>metodu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nejmenších</a:t>
            </a:r>
            <a:r>
              <a:rPr lang="en-US" dirty="0"/>
              <a:t> </a:t>
            </a:r>
            <a:r>
              <a:rPr lang="en-US" dirty="0" err="1"/>
              <a:t>čtverců</a:t>
            </a:r>
            <a:r>
              <a:rPr lang="en-US" dirty="0"/>
              <a:t> pro</a:t>
            </a:r>
            <a:br>
              <a:rPr lang="en-US" dirty="0"/>
            </a:br>
            <a:r>
              <a:rPr lang="en-US" dirty="0" err="1"/>
              <a:t>minimalizaci</a:t>
            </a:r>
            <a:r>
              <a:rPr lang="en-US" dirty="0"/>
              <a:t> </a:t>
            </a:r>
            <a:r>
              <a:rPr lang="en-US" dirty="0" err="1"/>
              <a:t>výsledné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sumy</a:t>
            </a:r>
            <a:r>
              <a:rPr lang="en-US" dirty="0"/>
              <a:t> </a:t>
            </a:r>
            <a:r>
              <a:rPr lang="en-US" dirty="0" err="1"/>
              <a:t>vzdálenosti</a:t>
            </a:r>
            <a:r>
              <a:rPr lang="en-US" dirty="0"/>
              <a:t> </a:t>
            </a:r>
            <a:r>
              <a:rPr lang="en-US" dirty="0" err="1"/>
              <a:t>bodů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od </a:t>
            </a:r>
            <a:r>
              <a:rPr lang="en-US" dirty="0" err="1" smtClean="0"/>
              <a:t>přímky</a:t>
            </a:r>
            <a:endParaRPr lang="en-US" dirty="0" smtClean="0"/>
          </a:p>
          <a:p>
            <a:r>
              <a:rPr lang="en-US" dirty="0" err="1" smtClean="0"/>
              <a:t>Požadavek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normální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rozložení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15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Lineární</a:t>
            </a:r>
            <a:r>
              <a:rPr lang="en-US" dirty="0" smtClean="0"/>
              <a:t> </a:t>
            </a:r>
            <a:r>
              <a:rPr lang="en-US" dirty="0" err="1" smtClean="0"/>
              <a:t>regrese</a:t>
            </a:r>
            <a:r>
              <a:rPr lang="en-US" dirty="0" smtClean="0"/>
              <a:t> – </a:t>
            </a:r>
            <a:r>
              <a:rPr lang="en-US" dirty="0" err="1" smtClean="0"/>
              <a:t>výpočet</a:t>
            </a:r>
            <a:r>
              <a:rPr lang="en-US" dirty="0" smtClean="0"/>
              <a:t> </a:t>
            </a:r>
            <a:r>
              <a:rPr lang="en-US" dirty="0" err="1" smtClean="0"/>
              <a:t>parametrů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hledání</a:t>
            </a:r>
            <a:r>
              <a:rPr lang="en-US" dirty="0" smtClean="0"/>
              <a:t> </a:t>
            </a:r>
            <a:r>
              <a:rPr lang="en-US" dirty="0" err="1" smtClean="0"/>
              <a:t>parametrů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/>
              <a:t> a </a:t>
            </a:r>
            <a:r>
              <a:rPr lang="en-US" i="1" dirty="0" smtClean="0"/>
              <a:t>b </a:t>
            </a:r>
            <a:r>
              <a:rPr lang="en-US" dirty="0" err="1" smtClean="0"/>
              <a:t>potřebujeme</a:t>
            </a:r>
            <a:r>
              <a:rPr lang="en-US" dirty="0" smtClean="0"/>
              <a:t> </a:t>
            </a:r>
            <a:r>
              <a:rPr lang="en-US" dirty="0" err="1" smtClean="0"/>
              <a:t>znát</a:t>
            </a:r>
            <a:r>
              <a:rPr lang="en-US" dirty="0" smtClean="0"/>
              <a:t> </a:t>
            </a:r>
            <a:r>
              <a:rPr lang="en-US" dirty="0" err="1" smtClean="0"/>
              <a:t>sadu</a:t>
            </a:r>
            <a:r>
              <a:rPr lang="en-US" dirty="0" smtClean="0"/>
              <a:t> </a:t>
            </a:r>
            <a:r>
              <a:rPr lang="en-US" dirty="0" err="1" smtClean="0"/>
              <a:t>hodnot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a </a:t>
            </a:r>
            <a:r>
              <a:rPr lang="en-US" i="1" dirty="0" smtClean="0"/>
              <a:t>y </a:t>
            </a:r>
            <a:r>
              <a:rPr lang="en-US" dirty="0" smtClean="0"/>
              <a:t>(</a:t>
            </a:r>
            <a:r>
              <a:rPr lang="en-US" dirty="0" err="1" smtClean="0"/>
              <a:t>hodnoty</a:t>
            </a:r>
            <a:r>
              <a:rPr lang="en-US" dirty="0" smtClean="0"/>
              <a:t> </a:t>
            </a:r>
            <a:r>
              <a:rPr lang="en-US" dirty="0" err="1" smtClean="0"/>
              <a:t>deskriptorů</a:t>
            </a:r>
            <a:r>
              <a:rPr lang="en-US" dirty="0" smtClean="0"/>
              <a:t> a </a:t>
            </a:r>
            <a:r>
              <a:rPr lang="en-US" dirty="0" err="1" smtClean="0"/>
              <a:t>vlastností</a:t>
            </a:r>
            <a:r>
              <a:rPr lang="en-US" dirty="0"/>
              <a:t>: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46" y="4227994"/>
            <a:ext cx="7115308" cy="424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452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Lineární</a:t>
            </a:r>
            <a:r>
              <a:rPr lang="en-US" dirty="0" smtClean="0"/>
              <a:t> </a:t>
            </a:r>
            <a:r>
              <a:rPr lang="en-US" dirty="0" err="1" smtClean="0"/>
              <a:t>regrese</a:t>
            </a:r>
            <a:r>
              <a:rPr lang="en-US" dirty="0" smtClean="0"/>
              <a:t> – Excel a </a:t>
            </a:r>
            <a:r>
              <a:rPr lang="en-US" dirty="0" err="1" smtClean="0"/>
              <a:t>Calc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 Excelu a </a:t>
            </a:r>
            <a:r>
              <a:rPr lang="en-US" dirty="0" err="1"/>
              <a:t>Calcu</a:t>
            </a:r>
            <a:r>
              <a:rPr lang="en-US" dirty="0"/>
              <a:t> (LibreOffice a OpenOffice.org)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koeficient</a:t>
            </a:r>
            <a:r>
              <a:rPr lang="en-US" dirty="0"/>
              <a:t> </a:t>
            </a:r>
            <a:r>
              <a:rPr lang="en-US" i="1" dirty="0"/>
              <a:t>a</a:t>
            </a:r>
            <a:r>
              <a:rPr lang="en-US" dirty="0"/>
              <a:t> </a:t>
            </a:r>
            <a:r>
              <a:rPr lang="en-US" dirty="0" err="1"/>
              <a:t>zjistit</a:t>
            </a:r>
            <a:r>
              <a:rPr lang="en-US" dirty="0"/>
              <a:t> </a:t>
            </a:r>
            <a:r>
              <a:rPr lang="en-US" dirty="0" err="1"/>
              <a:t>funkcí</a:t>
            </a:r>
            <a:r>
              <a:rPr lang="en-US" dirty="0"/>
              <a:t> </a:t>
            </a:r>
            <a:r>
              <a:rPr lang="en-US" b="1" dirty="0"/>
              <a:t>SLOPE(Y; X)</a:t>
            </a:r>
            <a:r>
              <a:rPr lang="en-US" dirty="0"/>
              <a:t> </a:t>
            </a:r>
            <a:r>
              <a:rPr lang="en-US" dirty="0" smtClean="0"/>
              <a:t>a </a:t>
            </a:r>
            <a:r>
              <a:rPr lang="en-US" dirty="0" err="1"/>
              <a:t>konstantu</a:t>
            </a:r>
            <a:r>
              <a:rPr lang="en-US" dirty="0"/>
              <a:t> </a:t>
            </a:r>
            <a:r>
              <a:rPr lang="en-US" i="1" dirty="0"/>
              <a:t>b</a:t>
            </a:r>
            <a:r>
              <a:rPr lang="en-US" dirty="0"/>
              <a:t> </a:t>
            </a:r>
            <a:r>
              <a:rPr lang="en-US" dirty="0" err="1"/>
              <a:t>funkcí</a:t>
            </a:r>
            <a:r>
              <a:rPr lang="en-US" dirty="0"/>
              <a:t> </a:t>
            </a:r>
            <a:r>
              <a:rPr lang="en-US" b="1" dirty="0"/>
              <a:t>INTERCEPT(Y; X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Případně</a:t>
            </a:r>
            <a:r>
              <a:rPr lang="en-US" dirty="0" smtClean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koeficienty</a:t>
            </a:r>
            <a:r>
              <a:rPr lang="en-US" dirty="0"/>
              <a:t> </a:t>
            </a:r>
            <a:r>
              <a:rPr lang="en-US" dirty="0" err="1"/>
              <a:t>zjistit</a:t>
            </a:r>
            <a:r>
              <a:rPr lang="en-US" dirty="0"/>
              <a:t> </a:t>
            </a:r>
            <a:r>
              <a:rPr lang="en-US" dirty="0" err="1"/>
              <a:t>maticově</a:t>
            </a:r>
            <a:r>
              <a:rPr lang="en-US" dirty="0"/>
              <a:t> </a:t>
            </a:r>
            <a:r>
              <a:rPr lang="en-US" dirty="0" err="1"/>
              <a:t>zadanou</a:t>
            </a:r>
            <a:r>
              <a:rPr lang="en-US" dirty="0"/>
              <a:t> </a:t>
            </a:r>
            <a:r>
              <a:rPr lang="en-US" dirty="0" err="1"/>
              <a:t>funkcí</a:t>
            </a:r>
            <a:r>
              <a:rPr lang="en-US" dirty="0"/>
              <a:t> </a:t>
            </a:r>
            <a:r>
              <a:rPr lang="en-US" b="1" dirty="0"/>
              <a:t>{=LINEST(Y;X)}</a:t>
            </a:r>
            <a:r>
              <a:rPr lang="en-US" dirty="0"/>
              <a:t>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/>
              <a:t>českém</a:t>
            </a:r>
            <a:r>
              <a:rPr lang="en-US" dirty="0"/>
              <a:t> </a:t>
            </a:r>
            <a:r>
              <a:rPr lang="en-US" dirty="0" err="1"/>
              <a:t>Excelu</a:t>
            </a:r>
            <a:r>
              <a:rPr lang="en-US" dirty="0"/>
              <a:t> se </a:t>
            </a:r>
            <a:r>
              <a:rPr lang="en-US" dirty="0" err="1"/>
              <a:t>tato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funkce</a:t>
            </a:r>
            <a:r>
              <a:rPr lang="en-US" dirty="0" smtClean="0"/>
              <a:t> </a:t>
            </a:r>
            <a:r>
              <a:rPr lang="en-US" dirty="0" err="1"/>
              <a:t>nazývá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LINREGRESE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39" y="5068967"/>
            <a:ext cx="6683513" cy="4525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770003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14677</TotalTime>
  <Words>409</Words>
  <Application>Microsoft Macintosh PowerPoint</Application>
  <PresentationFormat>Custom</PresentationFormat>
  <Paragraphs>93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Avenir Roman</vt:lpstr>
      <vt:lpstr>Helvetica</vt:lpstr>
      <vt:lpstr>Helvetica Neue</vt:lpstr>
      <vt:lpstr>Helvetica Neue Light</vt:lpstr>
      <vt:lpstr>Arial</vt:lpstr>
      <vt:lpstr>Symbol</vt:lpstr>
      <vt:lpstr>ModernPortfolio</vt:lpstr>
      <vt:lpstr>Pokročilá chemoinformatika</vt:lpstr>
      <vt:lpstr>První QSAR modely</vt:lpstr>
      <vt:lpstr>Historie</vt:lpstr>
      <vt:lpstr>Metody tvorby QSAR/QSPR modelů</vt:lpstr>
      <vt:lpstr>Metody tvorby modelů</vt:lpstr>
      <vt:lpstr>Regrese</vt:lpstr>
      <vt:lpstr>Lineární regrese</vt:lpstr>
      <vt:lpstr>Lineární regrese – výpočet parametrů</vt:lpstr>
      <vt:lpstr>Lineární regrese – Excel a Calc</vt:lpstr>
      <vt:lpstr>Lineární regrese v R</vt:lpstr>
      <vt:lpstr>Proč více proměnných (regresorů, deskriptorů) v modelu?</vt:lpstr>
      <vt:lpstr>Více deskriptorů v modelu - důvod</vt:lpstr>
      <vt:lpstr>Více rozměrné modely</vt:lpstr>
      <vt:lpstr>Vícerozměrné modely</vt:lpstr>
      <vt:lpstr>Vícerozměrné modely – maticový zapis</vt:lpstr>
      <vt:lpstr>Vícerozměrné modely – výpočet koeficientů</vt:lpstr>
      <vt:lpstr>Vícerozměrné modely</vt:lpstr>
      <vt:lpstr>Vizualizace chyby v quantilech – QQ plot</vt:lpstr>
      <vt:lpstr>Odlehlé a pákové body</vt:lpstr>
      <vt:lpstr>Odlehlé body (outliers)</vt:lpstr>
      <vt:lpstr>Pákové body (leverage points)</vt:lpstr>
      <vt:lpstr>Rozdíl mezi odlehlým a pákovým bodem </vt:lpstr>
      <vt:lpstr>Logistická regrese</vt:lpstr>
      <vt:lpstr>Logistická regrese - graficky</vt:lpstr>
      <vt:lpstr>Kvalita logistické křivky - ROC</vt:lpstr>
      <vt:lpstr>Specificita a senzitivita</vt:lpstr>
      <vt:lpstr>Interagující regresory</vt:lpstr>
      <vt:lpstr>Interakce regresorů (deskriptorů)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Pokročilá chemoinformatika</dc:title>
  <cp:lastModifiedBy>Stanislav Geidl</cp:lastModifiedBy>
  <cp:revision>61</cp:revision>
  <dcterms:modified xsi:type="dcterms:W3CDTF">2017-02-03T19:03:33Z</dcterms:modified>
</cp:coreProperties>
</file>