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307" r:id="rId4"/>
    <p:sldId id="305" r:id="rId5"/>
    <p:sldId id="306" r:id="rId6"/>
    <p:sldId id="304" r:id="rId7"/>
    <p:sldId id="308" r:id="rId8"/>
    <p:sldId id="309" r:id="rId9"/>
    <p:sldId id="310" r:id="rId10"/>
    <p:sldId id="311" r:id="rId11"/>
    <p:sldId id="314" r:id="rId12"/>
    <p:sldId id="315" r:id="rId13"/>
    <p:sldId id="316" r:id="rId14"/>
    <p:sldId id="312" r:id="rId15"/>
    <p:sldId id="313" r:id="rId16"/>
    <p:sldId id="317" r:id="rId17"/>
    <p:sldId id="318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103"/>
    <p:restoredTop sz="94666"/>
  </p:normalViewPr>
  <p:slideViewPr>
    <p:cSldViewPr snapToGrid="0" snapToObjects="1">
      <p:cViewPr varScale="1">
        <p:scale>
          <a:sx n="57" d="100"/>
          <a:sy n="57" d="100"/>
        </p:scale>
        <p:origin x="184" y="76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88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7" r:id="rId3"/>
    <p:sldLayoutId id="2147483659" r:id="rId4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c_molekula.jpg"/>
          <p:cNvPicPr/>
          <p:nvPr/>
        </p:nvPicPr>
        <p:blipFill>
          <a:blip r:embed="rId2">
            <a:extLst/>
          </a:blip>
          <a:srcRect t="4910"/>
          <a:stretch>
            <a:fillRect/>
          </a:stretch>
        </p:blipFill>
        <p:spPr>
          <a:xfrm>
            <a:off x="1291579" y="0"/>
            <a:ext cx="10421642" cy="800816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err="1" smtClean="0"/>
              <a:t>Pokročilá</a:t>
            </a:r>
            <a:r>
              <a:rPr lang="en-US" sz="4200" dirty="0" smtClean="0"/>
              <a:t> </a:t>
            </a:r>
            <a:r>
              <a:rPr lang="en-US" sz="4200" dirty="0" err="1" smtClean="0"/>
              <a:t>chemoinformatika</a:t>
            </a:r>
            <a:endParaRPr sz="4200" dirty="0"/>
          </a:p>
        </p:txBody>
      </p:sp>
      <p:sp>
        <p:nvSpPr>
          <p:cNvPr id="7" name="Shape 42"/>
          <p:cNvSpPr>
            <a:spLocks noGrp="1"/>
          </p:cNvSpPr>
          <p:nvPr>
            <p:ph type="body" idx="1"/>
          </p:nvPr>
        </p:nvSpPr>
        <p:spPr>
          <a:xfrm>
            <a:off x="7848600" y="8037734"/>
            <a:ext cx="4953000" cy="14787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600" smtClean="0">
                <a:solidFill>
                  <a:srgbClr val="747474"/>
                </a:solidFill>
              </a:rPr>
              <a:t>Úvod do QSAR/QSPR modelovaní</a:t>
            </a:r>
            <a:br>
              <a:rPr lang="cs-CZ" sz="2600" smtClean="0">
                <a:solidFill>
                  <a:srgbClr val="747474"/>
                </a:solidFill>
              </a:rPr>
            </a:br>
            <a:r>
              <a:rPr lang="cs-CZ" sz="2600" smtClean="0">
                <a:solidFill>
                  <a:srgbClr val="747474"/>
                </a:solidFill>
              </a:rPr>
              <a:t>únor </a:t>
            </a:r>
            <a:r>
              <a:rPr lang="cs-CZ" sz="2600" dirty="0" smtClean="0">
                <a:solidFill>
                  <a:srgbClr val="747474"/>
                </a:solidFill>
              </a:rPr>
              <a:t>2017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Molekulový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927350"/>
            <a:ext cx="5651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08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Matice</a:t>
            </a:r>
            <a:r>
              <a:rPr lang="en-US" dirty="0" smtClean="0"/>
              <a:t> </a:t>
            </a:r>
            <a:r>
              <a:rPr lang="en-US" dirty="0" err="1" smtClean="0"/>
              <a:t>sousednosti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2" y="3020121"/>
            <a:ext cx="12214635" cy="58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70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Matice</a:t>
            </a:r>
            <a:r>
              <a:rPr lang="en-US" dirty="0" smtClean="0"/>
              <a:t> </a:t>
            </a:r>
            <a:r>
              <a:rPr lang="en-US" dirty="0" err="1" smtClean="0"/>
              <a:t>vzdáleností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235201"/>
            <a:ext cx="11867893" cy="72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977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90" y="4746083"/>
            <a:ext cx="11861800" cy="1397000"/>
          </a:xfrm>
        </p:spPr>
        <p:txBody>
          <a:bodyPr anchor="ctr"/>
          <a:lstStyle/>
          <a:p>
            <a:pPr algn="ctr"/>
            <a:r>
              <a:rPr lang="en-US" dirty="0" err="1" smtClean="0"/>
              <a:t>Další</a:t>
            </a:r>
            <a:r>
              <a:rPr lang="en-US" dirty="0" smtClean="0"/>
              <a:t> </a:t>
            </a:r>
            <a:r>
              <a:rPr lang="en-US" dirty="0" err="1" smtClean="0"/>
              <a:t>rozdělení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93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34518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599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64455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24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 </a:t>
            </a:r>
            <a:r>
              <a:rPr lang="en-US" dirty="0" err="1" smtClean="0"/>
              <a:t>výpočet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PaDEL</a:t>
            </a:r>
            <a:r>
              <a:rPr lang="en-US" dirty="0" smtClean="0"/>
              <a:t> – </a:t>
            </a:r>
            <a:r>
              <a:rPr lang="en-US" dirty="0" err="1" smtClean="0"/>
              <a:t>opensource</a:t>
            </a:r>
            <a:r>
              <a:rPr lang="en-US" dirty="0" smtClean="0"/>
              <a:t> (</a:t>
            </a:r>
            <a:r>
              <a:rPr lang="en-US" dirty="0"/>
              <a:t>1444 1D, 2D descriptors and 431 3D descriptors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Dragon – </a:t>
            </a:r>
            <a:r>
              <a:rPr lang="en-US" dirty="0" err="1" smtClean="0"/>
              <a:t>komerční</a:t>
            </a:r>
            <a:r>
              <a:rPr lang="en-US" dirty="0" smtClean="0"/>
              <a:t> software (5270</a:t>
            </a:r>
            <a:r>
              <a:rPr lang="en-US" dirty="0"/>
              <a:t> molecular descriptors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16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Výběr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Manualní</a:t>
            </a:r>
            <a:r>
              <a:rPr lang="en-US" dirty="0" smtClean="0"/>
              <a:t> – </a:t>
            </a:r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intuice</a:t>
            </a:r>
            <a:r>
              <a:rPr lang="en-US" dirty="0" smtClean="0"/>
              <a:t> a </a:t>
            </a:r>
            <a:r>
              <a:rPr lang="en-US" dirty="0" err="1" smtClean="0"/>
              <a:t>korelací</a:t>
            </a:r>
            <a:endParaRPr lang="en-US" dirty="0" smtClean="0"/>
          </a:p>
          <a:p>
            <a:r>
              <a:rPr lang="en-US" dirty="0" err="1" smtClean="0"/>
              <a:t>Poloautomatický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Automatický</a:t>
            </a:r>
            <a:r>
              <a:rPr lang="en-US" dirty="0" smtClean="0"/>
              <a:t> – backward, forward </a:t>
            </a:r>
            <a:r>
              <a:rPr lang="en-US" dirty="0" err="1" smtClean="0"/>
              <a:t>nebo</a:t>
            </a:r>
            <a:r>
              <a:rPr lang="en-US" smtClean="0"/>
              <a:t> stepwise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085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Deskriptor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1500" y="2222499"/>
            <a:ext cx="11861800" cy="7361767"/>
          </a:xfrm>
        </p:spPr>
        <p:txBody>
          <a:bodyPr>
            <a:normAutofit/>
          </a:bodyPr>
          <a:lstStyle/>
          <a:p>
            <a:r>
              <a:rPr lang="en-US" dirty="0" err="1" smtClean="0"/>
              <a:t>Jedná</a:t>
            </a:r>
            <a:r>
              <a:rPr lang="en-US" dirty="0" smtClean="0"/>
              <a:t> se se o “</a:t>
            </a:r>
            <a:r>
              <a:rPr lang="en-US" dirty="0" err="1" smtClean="0"/>
              <a:t>užitečné</a:t>
            </a:r>
            <a:r>
              <a:rPr lang="en-US" dirty="0" smtClean="0"/>
              <a:t>” </a:t>
            </a:r>
            <a:r>
              <a:rPr lang="en-US" b="1" dirty="0" err="1" smtClean="0"/>
              <a:t>číslo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popisuje</a:t>
            </a:r>
            <a:r>
              <a:rPr lang="en-US" dirty="0" smtClean="0"/>
              <a:t> </a:t>
            </a:r>
            <a:r>
              <a:rPr lang="en-US" dirty="0" err="1" smtClean="0"/>
              <a:t>určitý</a:t>
            </a:r>
            <a:r>
              <a:rPr lang="en-US" dirty="0" smtClean="0"/>
              <a:t> </a:t>
            </a:r>
            <a:r>
              <a:rPr lang="en-US" dirty="0" err="1" smtClean="0"/>
              <a:t>aspekt</a:t>
            </a:r>
            <a:r>
              <a:rPr lang="en-US" dirty="0" smtClean="0"/>
              <a:t> </a:t>
            </a:r>
            <a:r>
              <a:rPr lang="en-US" dirty="0" err="1" smtClean="0"/>
              <a:t>struktury</a:t>
            </a:r>
            <a:r>
              <a:rPr lang="en-US" dirty="0" smtClean="0"/>
              <a:t> </a:t>
            </a:r>
            <a:r>
              <a:rPr lang="en-US" dirty="0" err="1" smtClean="0"/>
              <a:t>molekuly</a:t>
            </a:r>
            <a:r>
              <a:rPr lang="en-US" dirty="0" smtClean="0"/>
              <a:t>, </a:t>
            </a:r>
            <a:r>
              <a:rPr lang="en-US" dirty="0" err="1" smtClean="0"/>
              <a:t>toto</a:t>
            </a:r>
            <a:r>
              <a:rPr lang="en-US" dirty="0" smtClean="0"/>
              <a:t> </a:t>
            </a:r>
            <a:r>
              <a:rPr lang="en-US" dirty="0" err="1" smtClean="0"/>
              <a:t>číslo</a:t>
            </a:r>
            <a:r>
              <a:rPr lang="en-US" dirty="0" smtClean="0"/>
              <a:t> je </a:t>
            </a:r>
            <a:r>
              <a:rPr lang="en-US" dirty="0" err="1" smtClean="0"/>
              <a:t>produktem</a:t>
            </a:r>
            <a:r>
              <a:rPr lang="en-US" dirty="0" smtClean="0"/>
              <a:t> </a:t>
            </a:r>
            <a:r>
              <a:rPr lang="en-US" dirty="0" err="1" smtClean="0"/>
              <a:t>matematického</a:t>
            </a:r>
            <a:r>
              <a:rPr lang="en-US" dirty="0" smtClean="0"/>
              <a:t>, </a:t>
            </a:r>
            <a:r>
              <a:rPr lang="en-US" dirty="0" err="1" smtClean="0"/>
              <a:t>logického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statitického</a:t>
            </a:r>
            <a:r>
              <a:rPr lang="en-US" dirty="0" smtClean="0"/>
              <a:t> </a:t>
            </a:r>
            <a:r>
              <a:rPr lang="en-US" dirty="0" err="1" smtClean="0"/>
              <a:t>výpočtu</a:t>
            </a:r>
            <a:endParaRPr lang="en-US" dirty="0" smtClean="0"/>
          </a:p>
          <a:p>
            <a:r>
              <a:rPr lang="en-US" dirty="0" smtClean="0"/>
              <a:t>Z </a:t>
            </a:r>
            <a:r>
              <a:rPr lang="en-US" dirty="0" err="1" smtClean="0"/>
              <a:t>pohledu</a:t>
            </a:r>
            <a:r>
              <a:rPr lang="en-US" dirty="0" smtClean="0"/>
              <a:t> </a:t>
            </a:r>
            <a:r>
              <a:rPr lang="en-US" dirty="0" err="1" smtClean="0"/>
              <a:t>statistiky</a:t>
            </a:r>
            <a:r>
              <a:rPr lang="en-US" dirty="0" smtClean="0"/>
              <a:t> se </a:t>
            </a:r>
            <a:r>
              <a:rPr lang="en-US" dirty="0" err="1" smtClean="0"/>
              <a:t>jedná</a:t>
            </a:r>
            <a:r>
              <a:rPr lang="en-US" dirty="0" smtClean="0"/>
              <a:t> o </a:t>
            </a:r>
            <a:r>
              <a:rPr lang="en-US" dirty="0" err="1" smtClean="0"/>
              <a:t>nezávislou</a:t>
            </a:r>
            <a:r>
              <a:rPr lang="en-US" dirty="0" smtClean="0"/>
              <a:t> </a:t>
            </a:r>
            <a:r>
              <a:rPr lang="en-US" dirty="0" err="1" smtClean="0"/>
              <a:t>proměnnou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také</a:t>
            </a:r>
            <a:r>
              <a:rPr lang="en-US" dirty="0" smtClean="0"/>
              <a:t> </a:t>
            </a:r>
            <a:r>
              <a:rPr lang="en-US" dirty="0" err="1" smtClean="0"/>
              <a:t>regresorem</a:t>
            </a:r>
            <a:endParaRPr lang="en-US" dirty="0" smtClean="0"/>
          </a:p>
          <a:p>
            <a:r>
              <a:rPr lang="en-US" dirty="0" err="1" smtClean="0"/>
              <a:t>Deskriptor</a:t>
            </a:r>
            <a:r>
              <a:rPr lang="en-US" dirty="0" smtClean="0"/>
              <a:t> = f(                 )</a:t>
            </a:r>
          </a:p>
          <a:p>
            <a:endParaRPr lang="en-US" dirty="0"/>
          </a:p>
          <a:p>
            <a:r>
              <a:rPr lang="en-US" dirty="0" smtClean="0"/>
              <a:t>V</a:t>
            </a:r>
            <a:r>
              <a:rPr lang="cs-CZ" dirty="0" smtClean="0"/>
              <a:t> </a:t>
            </a:r>
            <a:r>
              <a:rPr lang="cs-CZ" dirty="0" err="1" smtClean="0"/>
              <a:t>součastnosti</a:t>
            </a:r>
            <a:r>
              <a:rPr lang="cs-CZ" dirty="0" smtClean="0"/>
              <a:t> známe přes </a:t>
            </a:r>
            <a:r>
              <a:rPr lang="cs-CZ" dirty="0" smtClean="0"/>
              <a:t>3300 deskriptorů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41" y="5667615"/>
            <a:ext cx="1998701" cy="1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20" y="2737624"/>
            <a:ext cx="10502900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219" y="2737624"/>
            <a:ext cx="1998701" cy="1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3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Deskriptory</a:t>
            </a:r>
            <a:r>
              <a:rPr lang="en-US" dirty="0" smtClean="0"/>
              <a:t> – </a:t>
            </a:r>
            <a:r>
              <a:rPr lang="en-US" dirty="0" err="1" smtClean="0"/>
              <a:t>různý</a:t>
            </a:r>
            <a:r>
              <a:rPr lang="en-US" dirty="0" smtClean="0"/>
              <a:t> </a:t>
            </a:r>
            <a:r>
              <a:rPr lang="en-US" dirty="0" err="1" smtClean="0"/>
              <a:t>pohled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stejnou</a:t>
            </a:r>
            <a:r>
              <a:rPr lang="en-US" dirty="0" smtClean="0"/>
              <a:t> </a:t>
            </a:r>
            <a:r>
              <a:rPr lang="en-US" dirty="0" err="1" smtClean="0"/>
              <a:t>věc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45317"/>
            <a:ext cx="114808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4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Deskriptory</a:t>
            </a:r>
            <a:r>
              <a:rPr lang="en-US" dirty="0" smtClean="0"/>
              <a:t> – </a:t>
            </a:r>
            <a:r>
              <a:rPr lang="en-US" dirty="0" err="1" smtClean="0"/>
              <a:t>různý</a:t>
            </a:r>
            <a:r>
              <a:rPr lang="en-US" dirty="0" smtClean="0"/>
              <a:t> </a:t>
            </a:r>
            <a:r>
              <a:rPr lang="en-US" dirty="0" err="1" smtClean="0"/>
              <a:t>pohled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stejnou</a:t>
            </a:r>
            <a:r>
              <a:rPr lang="en-US" dirty="0" smtClean="0"/>
              <a:t> </a:t>
            </a:r>
            <a:r>
              <a:rPr lang="en-US" dirty="0" err="1" smtClean="0"/>
              <a:t>věc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2254715"/>
            <a:ext cx="11696700" cy="73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65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Rozdělení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použité</a:t>
            </a:r>
            <a:r>
              <a:rPr lang="en-US" dirty="0" smtClean="0"/>
              <a:t> </a:t>
            </a:r>
            <a:r>
              <a:rPr lang="en-US" dirty="0" err="1" smtClean="0"/>
              <a:t>struktury</a:t>
            </a:r>
            <a:endParaRPr lang="en-US" dirty="0" smtClean="0"/>
          </a:p>
          <a:p>
            <a:pPr lvl="1"/>
            <a:r>
              <a:rPr lang="en-US" dirty="0" smtClean="0"/>
              <a:t>0D,1D, 2D, 3D, 4D </a:t>
            </a:r>
            <a:r>
              <a:rPr lang="en-US" dirty="0" err="1" smtClean="0"/>
              <a:t>deskriptory</a:t>
            </a:r>
            <a:endParaRPr lang="en-US" dirty="0" smtClean="0"/>
          </a:p>
          <a:p>
            <a:r>
              <a:rPr lang="en-US" dirty="0" err="1" smtClean="0"/>
              <a:t>Dle</a:t>
            </a:r>
            <a:r>
              <a:rPr lang="en-US" dirty="0" smtClean="0"/>
              <a:t> </a:t>
            </a:r>
            <a:r>
              <a:rPr lang="en-US" dirty="0" err="1" smtClean="0"/>
              <a:t>tématické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endParaRPr lang="en-US" dirty="0" smtClean="0"/>
          </a:p>
          <a:p>
            <a:pPr lvl="1"/>
            <a:r>
              <a:rPr lang="en-US" dirty="0" err="1" smtClean="0"/>
              <a:t>Početní</a:t>
            </a:r>
            <a:r>
              <a:rPr lang="en-US" dirty="0" smtClean="0"/>
              <a:t>, </a:t>
            </a:r>
            <a:r>
              <a:rPr lang="en-US" dirty="0" err="1" smtClean="0"/>
              <a:t>topologické</a:t>
            </a:r>
            <a:r>
              <a:rPr lang="en-US" dirty="0" smtClean="0"/>
              <a:t>, QM, </a:t>
            </a:r>
            <a:r>
              <a:rPr lang="en-US" dirty="0" err="1" smtClean="0"/>
              <a:t>povrchové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780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0D, 1D, 2D a 3D </a:t>
            </a:r>
            <a:r>
              <a:rPr lang="en-US" dirty="0" err="1" smtClean="0"/>
              <a:t>deskriptory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5" y="2075811"/>
            <a:ext cx="12073469" cy="76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83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 </a:t>
            </a:r>
            <a:r>
              <a:rPr lang="en-US" dirty="0" err="1" smtClean="0"/>
              <a:t>deskriptory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449551"/>
            <a:ext cx="1277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715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58391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218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11874</TotalTime>
  <Words>154</Words>
  <Application>Microsoft Macintosh PowerPoint</Application>
  <PresentationFormat>Custom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Avenir Roman</vt:lpstr>
      <vt:lpstr>Helvetica Neue</vt:lpstr>
      <vt:lpstr>Helvetica Neue Light</vt:lpstr>
      <vt:lpstr>Helvetica</vt:lpstr>
      <vt:lpstr>ModernPortfolio</vt:lpstr>
      <vt:lpstr>Pokročilá chemoinformatika</vt:lpstr>
      <vt:lpstr>Deskriptor</vt:lpstr>
      <vt:lpstr>Deskriptor</vt:lpstr>
      <vt:lpstr>Deskriptory – různý pohled na stejnou věc</vt:lpstr>
      <vt:lpstr>Deskriptory – různý pohled na stejnou věc</vt:lpstr>
      <vt:lpstr>Rozdělení deskriptorů</vt:lpstr>
      <vt:lpstr>0D, 1D, 2D a 3D deskriptory</vt:lpstr>
      <vt:lpstr>4D deskriptory</vt:lpstr>
      <vt:lpstr>PowerPoint Presentation</vt:lpstr>
      <vt:lpstr>Molekulový graf</vt:lpstr>
      <vt:lpstr>Matice sousednosti</vt:lpstr>
      <vt:lpstr>Matice vzdáleností</vt:lpstr>
      <vt:lpstr>Další rozdělení deskriptorů</vt:lpstr>
      <vt:lpstr>PowerPoint Presentation</vt:lpstr>
      <vt:lpstr>PowerPoint Presentation</vt:lpstr>
      <vt:lpstr>Software pro výpočet deskriptorů</vt:lpstr>
      <vt:lpstr>Výběr deskriptorů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Pokročilá chemoinformatika</dc:title>
  <cp:lastModifiedBy>Stanislav Geidl</cp:lastModifiedBy>
  <cp:revision>48</cp:revision>
  <dcterms:modified xsi:type="dcterms:W3CDTF">2017-02-03T23:35:03Z</dcterms:modified>
</cp:coreProperties>
</file>