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sldIdLst>
    <p:sldId id="548" r:id="rId4"/>
    <p:sldId id="424" r:id="rId5"/>
    <p:sldId id="425" r:id="rId6"/>
    <p:sldId id="443" r:id="rId7"/>
    <p:sldId id="444" r:id="rId8"/>
    <p:sldId id="445" r:id="rId9"/>
    <p:sldId id="426" r:id="rId10"/>
    <p:sldId id="447" r:id="rId11"/>
    <p:sldId id="446" r:id="rId12"/>
    <p:sldId id="520" r:id="rId13"/>
    <p:sldId id="452" r:id="rId14"/>
    <p:sldId id="427" r:id="rId15"/>
    <p:sldId id="451" r:id="rId16"/>
    <p:sldId id="448" r:id="rId17"/>
    <p:sldId id="453" r:id="rId18"/>
    <p:sldId id="454" r:id="rId19"/>
    <p:sldId id="458" r:id="rId20"/>
    <p:sldId id="455" r:id="rId21"/>
    <p:sldId id="456" r:id="rId22"/>
    <p:sldId id="457" r:id="rId23"/>
    <p:sldId id="449" r:id="rId24"/>
    <p:sldId id="429" r:id="rId25"/>
    <p:sldId id="430" r:id="rId26"/>
    <p:sldId id="450" r:id="rId27"/>
    <p:sldId id="459" r:id="rId28"/>
    <p:sldId id="431" r:id="rId29"/>
    <p:sldId id="460" r:id="rId30"/>
    <p:sldId id="481" r:id="rId31"/>
    <p:sldId id="432" r:id="rId32"/>
    <p:sldId id="464" r:id="rId33"/>
    <p:sldId id="461" r:id="rId34"/>
    <p:sldId id="462" r:id="rId35"/>
    <p:sldId id="463" r:id="rId36"/>
    <p:sldId id="433" r:id="rId37"/>
    <p:sldId id="465" r:id="rId38"/>
    <p:sldId id="482" r:id="rId39"/>
    <p:sldId id="434" r:id="rId40"/>
    <p:sldId id="466" r:id="rId41"/>
    <p:sldId id="438" r:id="rId42"/>
    <p:sldId id="435" r:id="rId43"/>
    <p:sldId id="436" r:id="rId44"/>
    <p:sldId id="467" r:id="rId45"/>
    <p:sldId id="521" r:id="rId46"/>
    <p:sldId id="469" r:id="rId47"/>
    <p:sldId id="468" r:id="rId48"/>
    <p:sldId id="439" r:id="rId49"/>
    <p:sldId id="549" r:id="rId50"/>
    <p:sldId id="550" r:id="rId51"/>
    <p:sldId id="480" r:id="rId52"/>
    <p:sldId id="551" r:id="rId53"/>
    <p:sldId id="483" r:id="rId54"/>
    <p:sldId id="442" r:id="rId55"/>
    <p:sldId id="484" r:id="rId56"/>
    <p:sldId id="470" r:id="rId57"/>
    <p:sldId id="471" r:id="rId58"/>
    <p:sldId id="485" r:id="rId59"/>
    <p:sldId id="473" r:id="rId60"/>
    <p:sldId id="474" r:id="rId61"/>
    <p:sldId id="487" r:id="rId62"/>
    <p:sldId id="476" r:id="rId63"/>
    <p:sldId id="477" r:id="rId64"/>
    <p:sldId id="478" r:id="rId65"/>
    <p:sldId id="479" r:id="rId66"/>
    <p:sldId id="547" r:id="rId67"/>
    <p:sldId id="546" r:id="rId68"/>
    <p:sldId id="489" r:id="rId69"/>
    <p:sldId id="490" r:id="rId70"/>
    <p:sldId id="494" r:id="rId71"/>
    <p:sldId id="491" r:id="rId72"/>
    <p:sldId id="492" r:id="rId73"/>
    <p:sldId id="493" r:id="rId74"/>
    <p:sldId id="495" r:id="rId75"/>
    <p:sldId id="496" r:id="rId76"/>
    <p:sldId id="516" r:id="rId77"/>
    <p:sldId id="497" r:id="rId78"/>
    <p:sldId id="498" r:id="rId79"/>
    <p:sldId id="527" r:id="rId80"/>
    <p:sldId id="499" r:id="rId81"/>
    <p:sldId id="510" r:id="rId82"/>
    <p:sldId id="517" r:id="rId83"/>
    <p:sldId id="545" r:id="rId84"/>
    <p:sldId id="512" r:id="rId85"/>
    <p:sldId id="518" r:id="rId86"/>
    <p:sldId id="511" r:id="rId87"/>
    <p:sldId id="500" r:id="rId88"/>
    <p:sldId id="501" r:id="rId89"/>
    <p:sldId id="503" r:id="rId90"/>
    <p:sldId id="502" r:id="rId91"/>
    <p:sldId id="504" r:id="rId92"/>
    <p:sldId id="505" r:id="rId93"/>
    <p:sldId id="515" r:id="rId94"/>
    <p:sldId id="552" r:id="rId95"/>
    <p:sldId id="513" r:id="rId96"/>
    <p:sldId id="506" r:id="rId97"/>
    <p:sldId id="514" r:id="rId98"/>
    <p:sldId id="507" r:id="rId99"/>
    <p:sldId id="508" r:id="rId100"/>
    <p:sldId id="509" r:id="rId101"/>
    <p:sldId id="519" r:id="rId102"/>
    <p:sldId id="523" r:id="rId103"/>
    <p:sldId id="524" r:id="rId104"/>
    <p:sldId id="525" r:id="rId105"/>
    <p:sldId id="526" r:id="rId106"/>
    <p:sldId id="528" r:id="rId107"/>
    <p:sldId id="529" r:id="rId108"/>
    <p:sldId id="530" r:id="rId109"/>
    <p:sldId id="532" r:id="rId110"/>
    <p:sldId id="531" r:id="rId111"/>
    <p:sldId id="534" r:id="rId112"/>
    <p:sldId id="533" r:id="rId113"/>
    <p:sldId id="535" r:id="rId114"/>
    <p:sldId id="536" r:id="rId115"/>
    <p:sldId id="537" r:id="rId116"/>
    <p:sldId id="538" r:id="rId117"/>
    <p:sldId id="539" r:id="rId118"/>
    <p:sldId id="540" r:id="rId119"/>
    <p:sldId id="541" r:id="rId120"/>
    <p:sldId id="542" r:id="rId121"/>
    <p:sldId id="543" r:id="rId122"/>
    <p:sldId id="544" r:id="rId12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117" d="100"/>
          <a:sy n="117" d="100"/>
        </p:scale>
        <p:origin x="114" y="28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AB69-2601-419D-846D-FE2DEA9667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43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F668-1F5E-48D8-AA83-6EF13B7561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605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F954E-D6C8-4FC7-B16E-E6801E52DD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5925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84123-9AC5-4EFC-91B6-3A79DBBFD8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808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C067E-773D-4641-B4B2-82A3D46B96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552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844E2-E4F4-418B-AFC0-D9F0D9CE9A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9399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3A7F3-6F10-4C07-8B35-D8F53B22922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8248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9858-8BF1-4089-AD18-9FD1A0C7BC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877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FFC07-88A4-48CB-A839-6355262C95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916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E3D53-8F23-4298-B40E-99FC29846D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442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0FCC9-E0F7-4889-AA3E-EB8483C779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171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ECF41-9B68-4095-A28A-5D152B40A9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7920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AB57F-6F2F-47C6-8A7E-6F08E3CE6F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1604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3AC94-ECA3-4765-B4DD-25685B0A82E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4133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A0F0D-F261-4CBF-9E18-9E61AA59A7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2128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202FE-50EF-485C-9050-CA517E2257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1666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6E8F-C19D-4CB1-80A0-EE680A9204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4651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9E4E4-9638-48A9-8C46-328B2B2504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6621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84904-1CC0-4C58-8258-7025D482BB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20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73C73-6C50-4691-914F-EB6B5378F49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8489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DED5D-A4F4-45BE-915E-BE4B5E83FC7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6831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ED3B5-9475-4F2B-85F5-6371075B96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214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2E16D-A529-4377-AC98-01711ABA899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3671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4CC0-095B-4A05-B042-189AEB5996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3391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1C897-E5E3-4C1B-AED5-C428D31425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6493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68A62-099A-417A-BD3A-3E3F01FD90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9732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5A171-2EE1-4D67-897F-D205572050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1459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88E71-76F1-4F38-A47B-FD28C59A49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935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F2C5-165F-48E6-A444-24DDB5CCE9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774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979F-66D6-4418-ADA6-950A1EAFAE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231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A857-6DFC-4849-BF9D-558B25CA9B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117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DBC27-E732-4F17-B68F-577D57F0D4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962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1FB7F-ED4C-44DF-B64B-E5619A7E5F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62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5DD58-95BD-4EA9-B0B3-8337B8FBBD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383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7F4061C-858B-4ED8-B66B-F975793078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25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5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0EF05A-86E5-4208-828D-2BF6867178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27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7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01FB9E-5E79-40F6-8975-7B8BC0D274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hyperlink" Target="//upload.wikimedia.org/wikipedia/commons/2/21/Aceton.svg" TargetMode="Externa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Metabolismus lipidů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Triacylglyceroly</a:t>
            </a:r>
            <a:r>
              <a:rPr lang="cs-CZ" dirty="0" smtClean="0"/>
              <a:t> – 90 % potravních lipidů a zároveň hlavní zásobárnou energie – orgánový tuk</a:t>
            </a:r>
          </a:p>
          <a:p>
            <a:pPr>
              <a:defRPr/>
            </a:pPr>
            <a:r>
              <a:rPr lang="cs-CZ" dirty="0" smtClean="0"/>
              <a:t>Dvojnásobné množství energie </a:t>
            </a:r>
          </a:p>
          <a:p>
            <a:pPr marL="0" indent="0">
              <a:buFontTx/>
              <a:buNone/>
              <a:defRPr/>
            </a:pPr>
            <a:r>
              <a:rPr lang="cs-CZ" dirty="0" smtClean="0"/>
              <a:t>    CH</a:t>
            </a:r>
            <a:r>
              <a:rPr lang="cs-CZ" baseline="-25000" dirty="0" smtClean="0"/>
              <a:t>2</a:t>
            </a:r>
            <a:r>
              <a:rPr lang="cs-CZ" dirty="0" smtClean="0"/>
              <a:t> - CHOH</a:t>
            </a:r>
          </a:p>
          <a:p>
            <a:pPr>
              <a:defRPr/>
            </a:pPr>
            <a:r>
              <a:rPr lang="cs-CZ" dirty="0" smtClean="0"/>
              <a:t>Jako hydrofobní látky nejsou hydratovány</a:t>
            </a:r>
          </a:p>
          <a:p>
            <a:pPr>
              <a:defRPr/>
            </a:pPr>
            <a:r>
              <a:rPr lang="cs-CZ" dirty="0" smtClean="0"/>
              <a:t>Nejsou pohotovým zdrojem energie, spíše vhodné pro skladovaní.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Hem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96975"/>
            <a:ext cx="7210425" cy="5400675"/>
          </a:xfrm>
        </p:spPr>
      </p:pic>
      <p:sp>
        <p:nvSpPr>
          <p:cNvPr id="4" name="Ovál 3"/>
          <p:cNvSpPr/>
          <p:nvPr/>
        </p:nvSpPr>
        <p:spPr>
          <a:xfrm>
            <a:off x="2339975" y="836613"/>
            <a:ext cx="2879725" cy="1412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5221288" y="765175"/>
            <a:ext cx="2879725" cy="1412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1333500" cy="1905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273264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D. </a:t>
            </a:r>
            <a:r>
              <a:rPr lang="cs-CZ" dirty="0" err="1" smtClean="0"/>
              <a:t>Shemin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Hem</a:t>
            </a:r>
          </a:p>
        </p:txBody>
      </p:sp>
      <p:pic>
        <p:nvPicPr>
          <p:cNvPr id="106499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2875"/>
            <a:ext cx="8229600" cy="5256213"/>
          </a:xfrm>
        </p:spPr>
      </p:pic>
      <p:sp>
        <p:nvSpPr>
          <p:cNvPr id="2" name="Ovál 1"/>
          <p:cNvSpPr/>
          <p:nvPr/>
        </p:nvSpPr>
        <p:spPr>
          <a:xfrm>
            <a:off x="4140200" y="5229225"/>
            <a:ext cx="2087563" cy="162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2916238" y="1223963"/>
            <a:ext cx="2879725" cy="141287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hemu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65175"/>
            <a:ext cx="8229600" cy="5903913"/>
          </a:xfrm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2843213" y="4005263"/>
            <a:ext cx="4079875" cy="14763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hemoglobin, myoglobin 	Fe</a:t>
            </a:r>
            <a:r>
              <a:rPr lang="cs-CZ" altLang="cs-CZ" sz="1800" baseline="30000">
                <a:solidFill>
                  <a:srgbClr val="FF0000"/>
                </a:solidFill>
              </a:rPr>
              <a:t>2+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cytochromy, peroxidasa 	Fe</a:t>
            </a:r>
            <a:r>
              <a:rPr lang="cs-CZ" altLang="cs-CZ" sz="1800" baseline="30000">
                <a:solidFill>
                  <a:srgbClr val="FF0000"/>
                </a:solidFill>
              </a:rPr>
              <a:t>2+ </a:t>
            </a:r>
            <a:r>
              <a:rPr lang="cs-CZ" altLang="cs-CZ" sz="1800">
                <a:solidFill>
                  <a:srgbClr val="FF0000"/>
                </a:solidFill>
                <a:sym typeface="Symbol" panose="05050102010706020507" pitchFamily="18" charset="2"/>
              </a:rPr>
              <a:t> Fe</a:t>
            </a:r>
            <a:r>
              <a:rPr lang="cs-CZ" altLang="cs-CZ" sz="1800" baseline="30000">
                <a:solidFill>
                  <a:srgbClr val="FF0000"/>
                </a:solidFill>
                <a:sym typeface="Symbol" panose="05050102010706020507" pitchFamily="18" charset="2"/>
              </a:rPr>
              <a:t>3+</a:t>
            </a:r>
            <a:endParaRPr lang="cs-CZ" altLang="cs-CZ" sz="1800" baseline="300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katalasa 			Fe</a:t>
            </a:r>
            <a:r>
              <a:rPr lang="cs-CZ" altLang="cs-CZ" sz="1800" baseline="30000">
                <a:solidFill>
                  <a:srgbClr val="FF0000"/>
                </a:solidFill>
              </a:rPr>
              <a:t>3+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chlorofyly 		Mg</a:t>
            </a:r>
            <a:r>
              <a:rPr lang="cs-CZ" altLang="cs-CZ" sz="1800" baseline="30000">
                <a:solidFill>
                  <a:srgbClr val="FF0000"/>
                </a:solidFill>
              </a:rPr>
              <a:t>2+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B</a:t>
            </a:r>
            <a:r>
              <a:rPr lang="cs-CZ" altLang="cs-CZ" sz="1800" baseline="-25000">
                <a:solidFill>
                  <a:srgbClr val="FF0000"/>
                </a:solidFill>
              </a:rPr>
              <a:t>12</a:t>
            </a:r>
            <a:r>
              <a:rPr lang="cs-CZ" altLang="cs-CZ" sz="1800">
                <a:solidFill>
                  <a:srgbClr val="FF0000"/>
                </a:solidFill>
              </a:rPr>
              <a:t> 			Co</a:t>
            </a:r>
            <a:r>
              <a:rPr lang="cs-CZ" altLang="cs-CZ" sz="1800" baseline="30000">
                <a:solidFill>
                  <a:srgbClr val="FF0000"/>
                </a:solidFill>
              </a:rPr>
              <a:t>2+</a:t>
            </a:r>
          </a:p>
        </p:txBody>
      </p:sp>
      <p:sp>
        <p:nvSpPr>
          <p:cNvPr id="3" name="Ovál 2"/>
          <p:cNvSpPr/>
          <p:nvPr/>
        </p:nvSpPr>
        <p:spPr>
          <a:xfrm>
            <a:off x="1043608" y="1484784"/>
            <a:ext cx="23762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971600" y="2060848"/>
            <a:ext cx="23762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1115616" y="2636912"/>
            <a:ext cx="2376264" cy="57606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043608" y="4184674"/>
            <a:ext cx="2376264" cy="133255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915816" y="5094561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6156176" y="5085184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004260" y="2389572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744120" y="870776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511830" y="2438020"/>
            <a:ext cx="2376264" cy="164680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4792399" y="807712"/>
            <a:ext cx="2324206" cy="17359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 animBg="1"/>
      <p:bldP spid="4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hemu</a:t>
            </a:r>
          </a:p>
        </p:txBody>
      </p:sp>
      <p:pic>
        <p:nvPicPr>
          <p:cNvPr id="108547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836613"/>
            <a:ext cx="8229600" cy="5761037"/>
          </a:xfrm>
        </p:spPr>
      </p:pic>
      <p:sp>
        <p:nvSpPr>
          <p:cNvPr id="2" name="Obdélník 1"/>
          <p:cNvSpPr/>
          <p:nvPr/>
        </p:nvSpPr>
        <p:spPr>
          <a:xfrm>
            <a:off x="6875463" y="754063"/>
            <a:ext cx="1225550" cy="288925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75463" y="2997200"/>
            <a:ext cx="1225550" cy="2873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875463" y="2133600"/>
            <a:ext cx="1225550" cy="2873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539552" y="692696"/>
            <a:ext cx="2448272" cy="1800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788024" y="1160984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781178" y="3348348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57200" y="2614982"/>
            <a:ext cx="3895278" cy="146209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781178" y="4626868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788024" y="5784279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479970" y="5784279"/>
            <a:ext cx="3895278" cy="79270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180010" y="86865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oxygenáza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pyrimidinových bází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44675"/>
            <a:ext cx="4402138" cy="2736850"/>
          </a:xfrm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2254250"/>
            <a:ext cx="24415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pyrimidinových bází</a:t>
            </a:r>
          </a:p>
        </p:txBody>
      </p:sp>
      <p:pic>
        <p:nvPicPr>
          <p:cNvPr id="11059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92150"/>
            <a:ext cx="8229600" cy="5976938"/>
          </a:xfrm>
        </p:spPr>
      </p:pic>
      <p:sp>
        <p:nvSpPr>
          <p:cNvPr id="2" name="Ovál 1"/>
          <p:cNvSpPr/>
          <p:nvPr/>
        </p:nvSpPr>
        <p:spPr>
          <a:xfrm>
            <a:off x="1259632" y="76470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979712" y="76470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843808" y="76470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475656" y="2204864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907704" y="1412776"/>
            <a:ext cx="13064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547664" y="4005064"/>
            <a:ext cx="72008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838332" y="4293096"/>
            <a:ext cx="1519875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652120" y="764704"/>
            <a:ext cx="144016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004048" y="2492896"/>
            <a:ext cx="3096344" cy="1707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932040" y="4745377"/>
            <a:ext cx="3096344" cy="1707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547664" y="2603069"/>
            <a:ext cx="2124236" cy="1329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292080" y="1916680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435233" y="2204864"/>
            <a:ext cx="72008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5410283" y="4488887"/>
            <a:ext cx="720080" cy="28803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purinových bází</a:t>
            </a:r>
          </a:p>
        </p:txBody>
      </p:sp>
      <p:pic>
        <p:nvPicPr>
          <p:cNvPr id="111619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4114800" cy="2836863"/>
          </a:xfrm>
        </p:spPr>
      </p:pic>
      <p:pic>
        <p:nvPicPr>
          <p:cNvPr id="1116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844675"/>
            <a:ext cx="3713163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87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Biosyntéza purinových bází</a:t>
            </a:r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323850" y="5876925"/>
            <a:ext cx="4319588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112644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263" y="420688"/>
            <a:ext cx="8388350" cy="6237287"/>
          </a:xfrm>
        </p:spPr>
      </p:pic>
      <p:sp>
        <p:nvSpPr>
          <p:cNvPr id="2" name="Ovál 1"/>
          <p:cNvSpPr/>
          <p:nvPr/>
        </p:nvSpPr>
        <p:spPr>
          <a:xfrm>
            <a:off x="2843213" y="2276475"/>
            <a:ext cx="5048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755650" y="1989138"/>
            <a:ext cx="7207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555875" y="3141663"/>
            <a:ext cx="1439863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908050" y="2852738"/>
            <a:ext cx="7207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908050" y="4005263"/>
            <a:ext cx="7207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076825" y="1916113"/>
            <a:ext cx="719138" cy="21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900113" y="5084763"/>
            <a:ext cx="719137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292725" y="3933825"/>
            <a:ext cx="7191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331913" y="4292600"/>
            <a:ext cx="1439862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258888" y="5445125"/>
            <a:ext cx="15128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435600" y="404813"/>
            <a:ext cx="1512888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4716463" y="2205038"/>
            <a:ext cx="2519362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5076825" y="3213100"/>
            <a:ext cx="2087563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5027613" y="4292600"/>
            <a:ext cx="2089150" cy="6492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5435600" y="5373688"/>
            <a:ext cx="2089150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364163" y="1196975"/>
            <a:ext cx="1511300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1476375" y="1052513"/>
            <a:ext cx="5032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39750" y="1268413"/>
            <a:ext cx="3455988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795963" y="1052513"/>
            <a:ext cx="5048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pyrimidinových bází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8362950" cy="6237287"/>
          </a:xfrm>
        </p:spPr>
      </p:pic>
      <p:sp>
        <p:nvSpPr>
          <p:cNvPr id="113668" name="Rectangle 6"/>
          <p:cNvSpPr>
            <a:spLocks noChangeArrowheads="1"/>
          </p:cNvSpPr>
          <p:nvPr/>
        </p:nvSpPr>
        <p:spPr bwMode="auto">
          <a:xfrm>
            <a:off x="684213" y="6021388"/>
            <a:ext cx="2159000" cy="836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3779912" y="2636912"/>
            <a:ext cx="1872208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779912" y="3573016"/>
            <a:ext cx="1872208" cy="4320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936482" y="2636912"/>
            <a:ext cx="1872208" cy="13681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933186" y="4567473"/>
            <a:ext cx="1872208" cy="172811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952096" y="4779706"/>
            <a:ext cx="1872208" cy="13855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683568" y="4775953"/>
            <a:ext cx="1872208" cy="13893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purinových bází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65175"/>
            <a:ext cx="8362950" cy="6092825"/>
          </a:xfrm>
        </p:spPr>
      </p:pic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323850" y="5876925"/>
            <a:ext cx="4319588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5004048" y="3717032"/>
            <a:ext cx="914400" cy="914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4355976" y="5444876"/>
            <a:ext cx="1872208" cy="141312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6443663" y="386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- 2 ATP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Degradace purinových bází</a:t>
            </a:r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323850" y="5876925"/>
            <a:ext cx="4319588" cy="865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pic>
        <p:nvPicPr>
          <p:cNvPr id="115716" name="Picture 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620713"/>
            <a:ext cx="5410200" cy="6237287"/>
          </a:xfrm>
        </p:spPr>
      </p:pic>
      <p:sp>
        <p:nvSpPr>
          <p:cNvPr id="2" name="Obdélník 1"/>
          <p:cNvSpPr/>
          <p:nvPr/>
        </p:nvSpPr>
        <p:spPr>
          <a:xfrm>
            <a:off x="5292725" y="620713"/>
            <a:ext cx="2159000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5292725" y="1916113"/>
            <a:ext cx="2159000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5292725" y="3429000"/>
            <a:ext cx="2159000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bdélník 9"/>
          <p:cNvSpPr/>
          <p:nvPr/>
        </p:nvSpPr>
        <p:spPr>
          <a:xfrm>
            <a:off x="5292725" y="5157788"/>
            <a:ext cx="2159000" cy="935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5292725" y="6308725"/>
            <a:ext cx="2159000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Metabolismus NK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Žaludek – odštěpení proteinů pomocí HCl</a:t>
            </a:r>
          </a:p>
          <a:p>
            <a:pPr eaLnBrk="1" hangingPunct="1">
              <a:lnSpc>
                <a:spcPct val="90000"/>
              </a:lnSpc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Nukleasa (fosfodiesterasa) – štěpení na oligo- a mononukletidy</a:t>
            </a:r>
          </a:p>
          <a:p>
            <a:pPr eaLnBrk="1" hangingPunct="1">
              <a:lnSpc>
                <a:spcPct val="90000"/>
              </a:lnSpc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Mononukleotidasa – nukleosid + H</a:t>
            </a:r>
            <a:r>
              <a:rPr lang="cs-CZ" altLang="cs-CZ" baseline="-25000" smtClean="0"/>
              <a:t>3</a:t>
            </a:r>
            <a:r>
              <a:rPr lang="cs-CZ" altLang="cs-CZ" smtClean="0"/>
              <a:t>PO</a:t>
            </a:r>
            <a:r>
              <a:rPr lang="cs-CZ" altLang="cs-CZ" baseline="-25000" smtClean="0"/>
              <a:t>4</a:t>
            </a:r>
          </a:p>
          <a:p>
            <a:pPr eaLnBrk="1" hangingPunct="1">
              <a:lnSpc>
                <a:spcPct val="90000"/>
              </a:lnSpc>
            </a:pPr>
            <a:endParaRPr lang="cs-CZ" altLang="cs-CZ" smtClean="0"/>
          </a:p>
          <a:p>
            <a:pPr eaLnBrk="1" hangingPunct="1">
              <a:lnSpc>
                <a:spcPct val="90000"/>
              </a:lnSpc>
            </a:pPr>
            <a:r>
              <a:rPr lang="cs-CZ" altLang="cs-CZ" smtClean="0"/>
              <a:t>Nukleosidada – cukr + basa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42888"/>
            <a:ext cx="8229600" cy="1143001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Hlavní dráhy energetického metabolismu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620713"/>
            <a:ext cx="7561263" cy="6237287"/>
          </a:xfrm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4427538" y="6308725"/>
            <a:ext cx="2808287" cy="433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2662238" cy="4940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707" name="Line 3"/>
          <p:cNvSpPr>
            <a:spLocks noChangeShapeType="1"/>
          </p:cNvSpPr>
          <p:nvPr/>
        </p:nvSpPr>
        <p:spPr bwMode="auto">
          <a:xfrm>
            <a:off x="1447800" y="9144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Glykolysa</a:t>
            </a:r>
            <a:r>
              <a:rPr lang="cs-CZ" altLang="cs-CZ" dirty="0" smtClean="0"/>
              <a:t>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/>
              <a:t>zisk energie</a:t>
            </a:r>
            <a:endParaRPr lang="cs-CZ" altLang="cs-CZ" dirty="0" smtClean="0"/>
          </a:p>
        </p:txBody>
      </p:sp>
      <p:sp>
        <p:nvSpPr>
          <p:cNvPr id="328709" name="Line 5"/>
          <p:cNvSpPr>
            <a:spLocks noChangeShapeType="1"/>
          </p:cNvSpPr>
          <p:nvPr/>
        </p:nvSpPr>
        <p:spPr bwMode="auto">
          <a:xfrm flipH="1">
            <a:off x="3101975" y="2667000"/>
            <a:ext cx="7620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0" name="Line 6"/>
          <p:cNvSpPr>
            <a:spLocks noChangeShapeType="1"/>
          </p:cNvSpPr>
          <p:nvPr/>
        </p:nvSpPr>
        <p:spPr bwMode="auto">
          <a:xfrm flipH="1">
            <a:off x="3101975" y="3124200"/>
            <a:ext cx="7620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1" name="Text Box 7"/>
          <p:cNvSpPr txBox="1">
            <a:spLocks noChangeArrowheads="1"/>
          </p:cNvSpPr>
          <p:nvPr/>
        </p:nvSpPr>
        <p:spPr bwMode="auto">
          <a:xfrm>
            <a:off x="3924300" y="2452688"/>
            <a:ext cx="1325563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hexokinasa</a:t>
            </a:r>
          </a:p>
        </p:txBody>
      </p:sp>
      <p:sp>
        <p:nvSpPr>
          <p:cNvPr id="328712" name="Text Box 8"/>
          <p:cNvSpPr txBox="1">
            <a:spLocks noChangeArrowheads="1"/>
          </p:cNvSpPr>
          <p:nvPr/>
        </p:nvSpPr>
        <p:spPr bwMode="auto">
          <a:xfrm>
            <a:off x="3848100" y="2944813"/>
            <a:ext cx="1971675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fosfofruktokinasa</a:t>
            </a:r>
          </a:p>
        </p:txBody>
      </p:sp>
      <p:sp>
        <p:nvSpPr>
          <p:cNvPr id="328713" name="Text Box 9"/>
          <p:cNvSpPr txBox="1">
            <a:spLocks noChangeArrowheads="1"/>
          </p:cNvSpPr>
          <p:nvPr/>
        </p:nvSpPr>
        <p:spPr bwMode="auto">
          <a:xfrm>
            <a:off x="6308725" y="177165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28714" name="Text Box 10"/>
          <p:cNvSpPr txBox="1">
            <a:spLocks noChangeArrowheads="1"/>
          </p:cNvSpPr>
          <p:nvPr/>
        </p:nvSpPr>
        <p:spPr bwMode="auto">
          <a:xfrm>
            <a:off x="6400800" y="3449638"/>
            <a:ext cx="304800" cy="588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28715" name="Line 11"/>
          <p:cNvSpPr>
            <a:spLocks noChangeShapeType="1"/>
          </p:cNvSpPr>
          <p:nvPr/>
        </p:nvSpPr>
        <p:spPr bwMode="auto">
          <a:xfrm flipH="1">
            <a:off x="5334000" y="2133600"/>
            <a:ext cx="91440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6" name="Line 12"/>
          <p:cNvSpPr>
            <a:spLocks noChangeShapeType="1"/>
          </p:cNvSpPr>
          <p:nvPr/>
        </p:nvSpPr>
        <p:spPr bwMode="auto">
          <a:xfrm flipH="1">
            <a:off x="5867400" y="2133600"/>
            <a:ext cx="3810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7" name="Line 13"/>
          <p:cNvSpPr>
            <a:spLocks noChangeShapeType="1"/>
          </p:cNvSpPr>
          <p:nvPr/>
        </p:nvSpPr>
        <p:spPr bwMode="auto">
          <a:xfrm flipH="1" flipV="1">
            <a:off x="5334000" y="2667000"/>
            <a:ext cx="1066800" cy="1066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8" name="Line 14"/>
          <p:cNvSpPr>
            <a:spLocks noChangeShapeType="1"/>
          </p:cNvSpPr>
          <p:nvPr/>
        </p:nvSpPr>
        <p:spPr bwMode="auto">
          <a:xfrm flipH="1" flipV="1">
            <a:off x="5867400" y="3276600"/>
            <a:ext cx="5334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19" name="Text Box 15"/>
          <p:cNvSpPr txBox="1">
            <a:spLocks noChangeArrowheads="1"/>
          </p:cNvSpPr>
          <p:nvPr/>
        </p:nvSpPr>
        <p:spPr bwMode="auto">
          <a:xfrm>
            <a:off x="7086600" y="1793875"/>
            <a:ext cx="16097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AMP, ADP</a:t>
            </a:r>
          </a:p>
        </p:txBody>
      </p:sp>
      <p:sp>
        <p:nvSpPr>
          <p:cNvPr id="328720" name="Text Box 16"/>
          <p:cNvSpPr txBox="1">
            <a:spLocks noChangeArrowheads="1"/>
          </p:cNvSpPr>
          <p:nvPr/>
        </p:nvSpPr>
        <p:spPr bwMode="auto">
          <a:xfrm>
            <a:off x="7073900" y="3505200"/>
            <a:ext cx="15367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ATP, citrát</a:t>
            </a:r>
          </a:p>
        </p:txBody>
      </p:sp>
      <p:sp>
        <p:nvSpPr>
          <p:cNvPr id="328721" name="Line 17"/>
          <p:cNvSpPr>
            <a:spLocks noChangeShapeType="1"/>
          </p:cNvSpPr>
          <p:nvPr/>
        </p:nvSpPr>
        <p:spPr bwMode="auto">
          <a:xfrm>
            <a:off x="3048000" y="2819400"/>
            <a:ext cx="321945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2" name="Line 18"/>
          <p:cNvSpPr>
            <a:spLocks noChangeShapeType="1"/>
          </p:cNvSpPr>
          <p:nvPr/>
        </p:nvSpPr>
        <p:spPr bwMode="auto">
          <a:xfrm flipV="1">
            <a:off x="6267450" y="2667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3" name="Line 19"/>
          <p:cNvSpPr>
            <a:spLocks noChangeShapeType="1"/>
          </p:cNvSpPr>
          <p:nvPr/>
        </p:nvSpPr>
        <p:spPr bwMode="auto">
          <a:xfrm flipH="1">
            <a:off x="5745163" y="2667000"/>
            <a:ext cx="522287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4" name="Text Box 20"/>
          <p:cNvSpPr txBox="1">
            <a:spLocks noChangeArrowheads="1"/>
          </p:cNvSpPr>
          <p:nvPr/>
        </p:nvSpPr>
        <p:spPr bwMode="auto">
          <a:xfrm>
            <a:off x="6553200" y="2514600"/>
            <a:ext cx="72707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G6P</a:t>
            </a:r>
          </a:p>
        </p:txBody>
      </p:sp>
      <p:sp>
        <p:nvSpPr>
          <p:cNvPr id="328725" name="Text Box 21"/>
          <p:cNvSpPr txBox="1">
            <a:spLocks noChangeArrowheads="1"/>
          </p:cNvSpPr>
          <p:nvPr/>
        </p:nvSpPr>
        <p:spPr bwMode="auto">
          <a:xfrm>
            <a:off x="76200" y="1143000"/>
            <a:ext cx="11318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glukosa</a:t>
            </a:r>
          </a:p>
        </p:txBody>
      </p:sp>
      <p:sp>
        <p:nvSpPr>
          <p:cNvPr id="328726" name="Text Box 22"/>
          <p:cNvSpPr txBox="1">
            <a:spLocks noChangeArrowheads="1"/>
          </p:cNvSpPr>
          <p:nvPr/>
        </p:nvSpPr>
        <p:spPr bwMode="auto">
          <a:xfrm>
            <a:off x="739775" y="533400"/>
            <a:ext cx="1317625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glykogen</a:t>
            </a:r>
          </a:p>
        </p:txBody>
      </p:sp>
      <p:sp>
        <p:nvSpPr>
          <p:cNvPr id="328727" name="Text Box 23"/>
          <p:cNvSpPr txBox="1">
            <a:spLocks noChangeArrowheads="1"/>
          </p:cNvSpPr>
          <p:nvPr/>
        </p:nvSpPr>
        <p:spPr bwMode="auto">
          <a:xfrm>
            <a:off x="1219200" y="1143000"/>
            <a:ext cx="20447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monosacharidy</a:t>
            </a:r>
          </a:p>
        </p:txBody>
      </p:sp>
      <p:sp>
        <p:nvSpPr>
          <p:cNvPr id="328728" name="Line 24"/>
          <p:cNvSpPr>
            <a:spLocks noChangeShapeType="1"/>
          </p:cNvSpPr>
          <p:nvPr/>
        </p:nvSpPr>
        <p:spPr bwMode="auto">
          <a:xfrm>
            <a:off x="609600" y="1600200"/>
            <a:ext cx="1600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29" name="Line 25"/>
          <p:cNvSpPr>
            <a:spLocks noChangeShapeType="1"/>
          </p:cNvSpPr>
          <p:nvPr/>
        </p:nvSpPr>
        <p:spPr bwMode="auto">
          <a:xfrm>
            <a:off x="2362200" y="16002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30" name="Text Box 26"/>
          <p:cNvSpPr txBox="1">
            <a:spLocks noChangeArrowheads="1"/>
          </p:cNvSpPr>
          <p:nvPr/>
        </p:nvSpPr>
        <p:spPr bwMode="auto">
          <a:xfrm>
            <a:off x="4175125" y="4308475"/>
            <a:ext cx="11811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glycerol</a:t>
            </a:r>
          </a:p>
        </p:txBody>
      </p:sp>
      <p:sp>
        <p:nvSpPr>
          <p:cNvPr id="328731" name="Text Box 27"/>
          <p:cNvSpPr txBox="1">
            <a:spLocks noChangeArrowheads="1"/>
          </p:cNvSpPr>
          <p:nvPr/>
        </p:nvSpPr>
        <p:spPr bwMode="auto">
          <a:xfrm>
            <a:off x="3810000" y="5146675"/>
            <a:ext cx="19573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triacylglycerol</a:t>
            </a:r>
          </a:p>
        </p:txBody>
      </p:sp>
      <p:sp>
        <p:nvSpPr>
          <p:cNvPr id="328732" name="Line 28"/>
          <p:cNvSpPr>
            <a:spLocks noChangeShapeType="1"/>
          </p:cNvSpPr>
          <p:nvPr/>
        </p:nvSpPr>
        <p:spPr bwMode="auto">
          <a:xfrm flipV="1">
            <a:off x="4800600" y="47244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8733" name="Line 29"/>
          <p:cNvSpPr>
            <a:spLocks noChangeShapeType="1"/>
          </p:cNvSpPr>
          <p:nvPr/>
        </p:nvSpPr>
        <p:spPr bwMode="auto">
          <a:xfrm flipH="1">
            <a:off x="3429000" y="4572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3635375" y="6021388"/>
            <a:ext cx="720725" cy="287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3635375" y="6453188"/>
            <a:ext cx="720725" cy="2397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500563" y="5867400"/>
            <a:ext cx="1055687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AcetCoA</a:t>
            </a: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4522788" y="6443663"/>
            <a:ext cx="698500" cy="3698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laktát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8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8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8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8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8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8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8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8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2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28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28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7" grpId="0" animBg="1"/>
      <p:bldP spid="328709" grpId="0" animBg="1"/>
      <p:bldP spid="328710" grpId="0" animBg="1"/>
      <p:bldP spid="328711" grpId="0" animBg="1" autoUpdateAnimBg="0"/>
      <p:bldP spid="328712" grpId="0" animBg="1" autoUpdateAnimBg="0"/>
      <p:bldP spid="328713" grpId="0" animBg="1" autoUpdateAnimBg="0"/>
      <p:bldP spid="328714" grpId="0" animBg="1" autoUpdateAnimBg="0"/>
      <p:bldP spid="328715" grpId="0" animBg="1"/>
      <p:bldP spid="328716" grpId="0" animBg="1"/>
      <p:bldP spid="328717" grpId="0" animBg="1"/>
      <p:bldP spid="328718" grpId="0" animBg="1"/>
      <p:bldP spid="328719" grpId="0" animBg="1" autoUpdateAnimBg="0"/>
      <p:bldP spid="328720" grpId="0" animBg="1" autoUpdateAnimBg="0"/>
      <p:bldP spid="328721" grpId="0" animBg="1"/>
      <p:bldP spid="328722" grpId="0" animBg="1"/>
      <p:bldP spid="328723" grpId="0" animBg="1"/>
      <p:bldP spid="328724" grpId="0" animBg="1" autoUpdateAnimBg="0"/>
      <p:bldP spid="328725" grpId="0" animBg="1" autoUpdateAnimBg="0"/>
      <p:bldP spid="328726" grpId="0" animBg="1" autoUpdateAnimBg="0"/>
      <p:bldP spid="328727" grpId="0" animBg="1" autoUpdateAnimBg="0"/>
      <p:bldP spid="328728" grpId="0" animBg="1"/>
      <p:bldP spid="328729" grpId="0" animBg="1"/>
      <p:bldP spid="328730" grpId="0" animBg="1" autoUpdateAnimBg="0"/>
      <p:bldP spid="328731" grpId="0" animBg="1" autoUpdateAnimBg="0"/>
      <p:bldP spid="328732" grpId="0" animBg="1"/>
      <p:bldP spid="328733" grpId="0" animBg="1"/>
      <p:bldP spid="6" grpId="0" animBg="1"/>
      <p:bldP spid="3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Glukoneogenese</a:t>
            </a:r>
            <a:br>
              <a:rPr lang="cs-CZ" altLang="cs-CZ" dirty="0" smtClean="0"/>
            </a:br>
            <a:r>
              <a:rPr lang="cs-CZ" altLang="cs-CZ" dirty="0" err="1" smtClean="0"/>
              <a:t>synthesa</a:t>
            </a:r>
            <a:r>
              <a:rPr lang="cs-CZ" altLang="cs-CZ" dirty="0" smtClean="0"/>
              <a:t> glukosy</a:t>
            </a:r>
            <a:endParaRPr lang="cs-CZ" altLang="cs-CZ" dirty="0" smtClean="0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431925" y="2819400"/>
            <a:ext cx="141605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oxalacetát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/>
        </p:nvSpPr>
        <p:spPr bwMode="auto">
          <a:xfrm>
            <a:off x="3336925" y="2819400"/>
            <a:ext cx="709613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PEP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441325" y="1905000"/>
            <a:ext cx="111442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pyruvát</a:t>
            </a:r>
          </a:p>
        </p:txBody>
      </p:sp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7070725" y="2784475"/>
            <a:ext cx="113188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glukosa</a:t>
            </a:r>
          </a:p>
        </p:txBody>
      </p:sp>
      <p:sp>
        <p:nvSpPr>
          <p:cNvPr id="119815" name="Line 7"/>
          <p:cNvSpPr>
            <a:spLocks noChangeShapeType="1"/>
          </p:cNvSpPr>
          <p:nvPr/>
        </p:nvSpPr>
        <p:spPr bwMode="auto">
          <a:xfrm>
            <a:off x="4038600" y="3048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9816" name="Line 8"/>
          <p:cNvSpPr>
            <a:spLocks noChangeShapeType="1"/>
          </p:cNvSpPr>
          <p:nvPr/>
        </p:nvSpPr>
        <p:spPr bwMode="auto">
          <a:xfrm>
            <a:off x="2819400" y="3048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9817" name="Line 9"/>
          <p:cNvSpPr>
            <a:spLocks noChangeShapeType="1"/>
          </p:cNvSpPr>
          <p:nvPr/>
        </p:nvSpPr>
        <p:spPr bwMode="auto">
          <a:xfrm>
            <a:off x="914400" y="2362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38" name="Line 10"/>
          <p:cNvSpPr>
            <a:spLocks noChangeShapeType="1"/>
          </p:cNvSpPr>
          <p:nvPr/>
        </p:nvSpPr>
        <p:spPr bwMode="auto">
          <a:xfrm flipV="1">
            <a:off x="5410200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39" name="Text Box 11"/>
          <p:cNvSpPr txBox="1">
            <a:spLocks noChangeArrowheads="1"/>
          </p:cNvSpPr>
          <p:nvPr/>
        </p:nvSpPr>
        <p:spPr bwMode="auto">
          <a:xfrm>
            <a:off x="4800600" y="3810000"/>
            <a:ext cx="11811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glycerol</a:t>
            </a:r>
          </a:p>
        </p:txBody>
      </p:sp>
      <p:sp>
        <p:nvSpPr>
          <p:cNvPr id="329740" name="Text Box 12"/>
          <p:cNvSpPr txBox="1">
            <a:spLocks noChangeArrowheads="1"/>
          </p:cNvSpPr>
          <p:nvPr/>
        </p:nvSpPr>
        <p:spPr bwMode="auto">
          <a:xfrm>
            <a:off x="6616700" y="4232275"/>
            <a:ext cx="1665288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fruktosa-1,6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bisfosfatasa</a:t>
            </a:r>
          </a:p>
        </p:txBody>
      </p:sp>
      <p:sp>
        <p:nvSpPr>
          <p:cNvPr id="329741" name="Line 13"/>
          <p:cNvSpPr>
            <a:spLocks noChangeShapeType="1"/>
          </p:cNvSpPr>
          <p:nvPr/>
        </p:nvSpPr>
        <p:spPr bwMode="auto">
          <a:xfrm flipV="1">
            <a:off x="6934200" y="3048000"/>
            <a:ext cx="0" cy="10668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42" name="Text Box 14"/>
          <p:cNvSpPr txBox="1">
            <a:spLocks noChangeArrowheads="1"/>
          </p:cNvSpPr>
          <p:nvPr/>
        </p:nvSpPr>
        <p:spPr bwMode="auto">
          <a:xfrm>
            <a:off x="6584950" y="53340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29743" name="Text Box 15"/>
          <p:cNvSpPr txBox="1">
            <a:spLocks noChangeArrowheads="1"/>
          </p:cNvSpPr>
          <p:nvPr/>
        </p:nvSpPr>
        <p:spPr bwMode="auto">
          <a:xfrm>
            <a:off x="7924800" y="53340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5791200" y="6137275"/>
            <a:ext cx="15367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ATP, citrát</a:t>
            </a:r>
          </a:p>
        </p:txBody>
      </p:sp>
      <p:sp>
        <p:nvSpPr>
          <p:cNvPr id="329745" name="Text Box 17"/>
          <p:cNvSpPr txBox="1">
            <a:spLocks noChangeArrowheads="1"/>
          </p:cNvSpPr>
          <p:nvPr/>
        </p:nvSpPr>
        <p:spPr bwMode="auto">
          <a:xfrm>
            <a:off x="7467600" y="6096000"/>
            <a:ext cx="160972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AMP, ADP</a:t>
            </a:r>
          </a:p>
        </p:txBody>
      </p:sp>
      <p:sp>
        <p:nvSpPr>
          <p:cNvPr id="329746" name="Line 18"/>
          <p:cNvSpPr>
            <a:spLocks noChangeShapeType="1"/>
          </p:cNvSpPr>
          <p:nvPr/>
        </p:nvSpPr>
        <p:spPr bwMode="auto">
          <a:xfrm flipV="1">
            <a:off x="6781800" y="5029200"/>
            <a:ext cx="5334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47" name="Line 19"/>
          <p:cNvSpPr>
            <a:spLocks noChangeShapeType="1"/>
          </p:cNvSpPr>
          <p:nvPr/>
        </p:nvSpPr>
        <p:spPr bwMode="auto">
          <a:xfrm flipH="1" flipV="1">
            <a:off x="7696200" y="50292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48" name="Oval 20"/>
          <p:cNvSpPr>
            <a:spLocks noChangeArrowheads="1"/>
          </p:cNvSpPr>
          <p:nvPr/>
        </p:nvSpPr>
        <p:spPr bwMode="auto">
          <a:xfrm>
            <a:off x="1828800" y="3352800"/>
            <a:ext cx="1447800" cy="1371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meziprodukty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citrátového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cykly</a:t>
            </a:r>
          </a:p>
        </p:txBody>
      </p:sp>
      <p:sp>
        <p:nvSpPr>
          <p:cNvPr id="329749" name="Text Box 21"/>
          <p:cNvSpPr txBox="1">
            <a:spLocks noChangeArrowheads="1"/>
          </p:cNvSpPr>
          <p:nvPr/>
        </p:nvSpPr>
        <p:spPr bwMode="auto">
          <a:xfrm>
            <a:off x="2498725" y="1793875"/>
            <a:ext cx="23431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glukogenní AMK</a:t>
            </a:r>
          </a:p>
        </p:txBody>
      </p:sp>
      <p:sp>
        <p:nvSpPr>
          <p:cNvPr id="329750" name="Line 22"/>
          <p:cNvSpPr>
            <a:spLocks noChangeShapeType="1"/>
          </p:cNvSpPr>
          <p:nvPr/>
        </p:nvSpPr>
        <p:spPr bwMode="auto">
          <a:xfrm flipH="1">
            <a:off x="1524000" y="2057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1" name="Line 23"/>
          <p:cNvSpPr>
            <a:spLocks noChangeShapeType="1"/>
          </p:cNvSpPr>
          <p:nvPr/>
        </p:nvSpPr>
        <p:spPr bwMode="auto">
          <a:xfrm flipH="1">
            <a:off x="2133600" y="22860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2" name="Line 24"/>
          <p:cNvSpPr>
            <a:spLocks noChangeShapeType="1"/>
          </p:cNvSpPr>
          <p:nvPr/>
        </p:nvSpPr>
        <p:spPr bwMode="auto">
          <a:xfrm flipH="1">
            <a:off x="2895600" y="2286000"/>
            <a:ext cx="4572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3" name="Text Box 25"/>
          <p:cNvSpPr txBox="1">
            <a:spLocks noChangeArrowheads="1"/>
          </p:cNvSpPr>
          <p:nvPr/>
        </p:nvSpPr>
        <p:spPr bwMode="auto">
          <a:xfrm>
            <a:off x="533400" y="990600"/>
            <a:ext cx="85883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laktát</a:t>
            </a:r>
          </a:p>
        </p:txBody>
      </p:sp>
      <p:sp>
        <p:nvSpPr>
          <p:cNvPr id="329754" name="Line 26"/>
          <p:cNvSpPr>
            <a:spLocks noChangeShapeType="1"/>
          </p:cNvSpPr>
          <p:nvPr/>
        </p:nvSpPr>
        <p:spPr bwMode="auto">
          <a:xfrm>
            <a:off x="990600" y="1447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5" name="Oval 27"/>
          <p:cNvSpPr>
            <a:spLocks noChangeArrowheads="1"/>
          </p:cNvSpPr>
          <p:nvPr/>
        </p:nvSpPr>
        <p:spPr bwMode="auto">
          <a:xfrm>
            <a:off x="228600" y="3962400"/>
            <a:ext cx="1447800" cy="13716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glyoxalátový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cyklus</a:t>
            </a:r>
          </a:p>
        </p:txBody>
      </p:sp>
      <p:sp>
        <p:nvSpPr>
          <p:cNvPr id="329756" name="Line 28"/>
          <p:cNvSpPr>
            <a:spLocks noChangeShapeType="1"/>
          </p:cNvSpPr>
          <p:nvPr/>
        </p:nvSpPr>
        <p:spPr bwMode="auto">
          <a:xfrm flipV="1">
            <a:off x="1066800" y="32766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7" name="Text Box 29"/>
          <p:cNvSpPr txBox="1">
            <a:spLocks noChangeArrowheads="1"/>
          </p:cNvSpPr>
          <p:nvPr/>
        </p:nvSpPr>
        <p:spPr bwMode="auto">
          <a:xfrm>
            <a:off x="746125" y="5603875"/>
            <a:ext cx="13350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</a:t>
            </a:r>
          </a:p>
        </p:txBody>
      </p:sp>
      <p:sp>
        <p:nvSpPr>
          <p:cNvPr id="329758" name="Line 30"/>
          <p:cNvSpPr>
            <a:spLocks noChangeShapeType="1"/>
          </p:cNvSpPr>
          <p:nvPr/>
        </p:nvSpPr>
        <p:spPr bwMode="auto">
          <a:xfrm flipH="1" flipV="1">
            <a:off x="1371600" y="5181600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59" name="Text Box 31"/>
          <p:cNvSpPr txBox="1">
            <a:spLocks noChangeArrowheads="1"/>
          </p:cNvSpPr>
          <p:nvPr/>
        </p:nvSpPr>
        <p:spPr bwMode="auto">
          <a:xfrm>
            <a:off x="2362200" y="5257800"/>
            <a:ext cx="21732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ketogenní AMK</a:t>
            </a:r>
          </a:p>
        </p:txBody>
      </p:sp>
      <p:sp>
        <p:nvSpPr>
          <p:cNvPr id="329760" name="Line 32"/>
          <p:cNvSpPr>
            <a:spLocks noChangeShapeType="1"/>
          </p:cNvSpPr>
          <p:nvPr/>
        </p:nvSpPr>
        <p:spPr bwMode="auto">
          <a:xfrm flipH="1">
            <a:off x="2057400" y="55626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61" name="Text Box 33"/>
          <p:cNvSpPr txBox="1">
            <a:spLocks noChangeArrowheads="1"/>
          </p:cNvSpPr>
          <p:nvPr/>
        </p:nvSpPr>
        <p:spPr bwMode="auto">
          <a:xfrm>
            <a:off x="4495800" y="4724400"/>
            <a:ext cx="19573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triacylglycerol</a:t>
            </a:r>
          </a:p>
        </p:txBody>
      </p:sp>
      <p:sp>
        <p:nvSpPr>
          <p:cNvPr id="329762" name="Line 34"/>
          <p:cNvSpPr>
            <a:spLocks noChangeShapeType="1"/>
          </p:cNvSpPr>
          <p:nvPr/>
        </p:nvSpPr>
        <p:spPr bwMode="auto">
          <a:xfrm flipV="1">
            <a:off x="5410200" y="4267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9763" name="Line 35"/>
          <p:cNvSpPr>
            <a:spLocks noChangeShapeType="1"/>
          </p:cNvSpPr>
          <p:nvPr/>
        </p:nvSpPr>
        <p:spPr bwMode="auto">
          <a:xfrm flipH="1" flipV="1">
            <a:off x="2057400" y="32766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9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9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9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9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9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9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9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9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9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9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9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9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9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9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9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9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9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8" grpId="0" animBg="1"/>
      <p:bldP spid="329739" grpId="0" animBg="1" autoUpdateAnimBg="0"/>
      <p:bldP spid="329740" grpId="0" animBg="1" autoUpdateAnimBg="0"/>
      <p:bldP spid="329741" grpId="0" animBg="1"/>
      <p:bldP spid="329742" grpId="0" animBg="1" autoUpdateAnimBg="0"/>
      <p:bldP spid="329743" grpId="0" animBg="1" autoUpdateAnimBg="0"/>
      <p:bldP spid="329744" grpId="0" animBg="1" autoUpdateAnimBg="0"/>
      <p:bldP spid="329745" grpId="0" animBg="1" autoUpdateAnimBg="0"/>
      <p:bldP spid="329746" grpId="0" animBg="1"/>
      <p:bldP spid="329747" grpId="0" animBg="1"/>
      <p:bldP spid="329748" grpId="0" animBg="1" autoUpdateAnimBg="0"/>
      <p:bldP spid="329749" grpId="0" animBg="1" autoUpdateAnimBg="0"/>
      <p:bldP spid="329750" grpId="0" animBg="1"/>
      <p:bldP spid="329751" grpId="0" animBg="1"/>
      <p:bldP spid="329752" grpId="0" animBg="1"/>
      <p:bldP spid="329753" grpId="0" animBg="1" autoUpdateAnimBg="0"/>
      <p:bldP spid="329754" grpId="0" animBg="1"/>
      <p:bldP spid="329755" grpId="0" animBg="1" autoUpdateAnimBg="0"/>
      <p:bldP spid="329756" grpId="0" animBg="1"/>
      <p:bldP spid="329757" grpId="0" animBg="1" autoUpdateAnimBg="0"/>
      <p:bldP spid="329758" grpId="0" animBg="1"/>
      <p:bldP spid="329759" grpId="0" animBg="1" autoUpdateAnimBg="0"/>
      <p:bldP spid="329760" grpId="0" animBg="1"/>
      <p:bldP spid="329761" grpId="0" animBg="1" autoUpdateAnimBg="0"/>
      <p:bldP spid="329762" grpId="0" animBg="1"/>
      <p:bldP spid="329763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Pentosový</a:t>
            </a:r>
            <a:r>
              <a:rPr lang="cs-CZ" altLang="cs-CZ" dirty="0" smtClean="0"/>
              <a:t> </a:t>
            </a:r>
            <a:r>
              <a:rPr lang="cs-CZ" altLang="cs-CZ" dirty="0" smtClean="0"/>
              <a:t>cyklus</a:t>
            </a:r>
            <a:br>
              <a:rPr lang="cs-CZ" altLang="cs-CZ" dirty="0" smtClean="0"/>
            </a:br>
            <a:r>
              <a:rPr lang="cs-CZ" altLang="cs-CZ" dirty="0" smtClean="0"/>
              <a:t>NADPH pro </a:t>
            </a:r>
            <a:r>
              <a:rPr lang="cs-CZ" altLang="cs-CZ" dirty="0" err="1" smtClean="0"/>
              <a:t>biosynthesu</a:t>
            </a:r>
            <a:endParaRPr lang="cs-CZ" altLang="cs-CZ" dirty="0" smtClean="0"/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1584325" y="2860675"/>
            <a:ext cx="72707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G6P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5241925" y="2784475"/>
            <a:ext cx="94615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Rib5P</a:t>
            </a:r>
          </a:p>
        </p:txBody>
      </p:sp>
      <p:sp>
        <p:nvSpPr>
          <p:cNvPr id="120837" name="Line 5"/>
          <p:cNvSpPr>
            <a:spLocks noChangeShapeType="1"/>
          </p:cNvSpPr>
          <p:nvPr/>
        </p:nvSpPr>
        <p:spPr bwMode="auto">
          <a:xfrm>
            <a:off x="2286000" y="3048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>
            <a:off x="5715000" y="3276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 flipH="1">
            <a:off x="1981200" y="3733800"/>
            <a:ext cx="373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40" name="Line 8"/>
          <p:cNvSpPr>
            <a:spLocks noChangeShapeType="1"/>
          </p:cNvSpPr>
          <p:nvPr/>
        </p:nvSpPr>
        <p:spPr bwMode="auto">
          <a:xfrm flipV="1">
            <a:off x="1981200" y="3352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1905000" y="4156075"/>
            <a:ext cx="1168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G6PDH</a:t>
            </a:r>
          </a:p>
        </p:txBody>
      </p:sp>
      <p:sp>
        <p:nvSpPr>
          <p:cNvPr id="330762" name="Line 10"/>
          <p:cNvSpPr>
            <a:spLocks noChangeShapeType="1"/>
          </p:cNvSpPr>
          <p:nvPr/>
        </p:nvSpPr>
        <p:spPr bwMode="auto">
          <a:xfrm flipV="1">
            <a:off x="2514600" y="3048000"/>
            <a:ext cx="0" cy="9906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7162800" y="2362200"/>
            <a:ext cx="1236663" cy="11874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NADPH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Pentosy</a:t>
            </a: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6172200" y="2971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1752600" y="4906963"/>
            <a:ext cx="425450" cy="588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2667000" y="48768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0767" name="Text Box 15"/>
          <p:cNvSpPr txBox="1">
            <a:spLocks noChangeArrowheads="1"/>
          </p:cNvSpPr>
          <p:nvPr/>
        </p:nvSpPr>
        <p:spPr bwMode="auto">
          <a:xfrm>
            <a:off x="746125" y="5908675"/>
            <a:ext cx="11303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NADP</a:t>
            </a:r>
            <a:r>
              <a:rPr lang="cs-CZ" altLang="cs-CZ" sz="2400" baseline="30000">
                <a:cs typeface="Arial" panose="020B0604020202020204" pitchFamily="34" charset="0"/>
              </a:rPr>
              <a:t>+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330768" name="Text Box 16"/>
          <p:cNvSpPr txBox="1">
            <a:spLocks noChangeArrowheads="1"/>
          </p:cNvSpPr>
          <p:nvPr/>
        </p:nvSpPr>
        <p:spPr bwMode="auto">
          <a:xfrm>
            <a:off x="2649538" y="5867400"/>
            <a:ext cx="123666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NADPH</a:t>
            </a:r>
          </a:p>
        </p:txBody>
      </p:sp>
      <p:sp>
        <p:nvSpPr>
          <p:cNvPr id="330769" name="Line 17"/>
          <p:cNvSpPr>
            <a:spLocks noChangeShapeType="1"/>
          </p:cNvSpPr>
          <p:nvPr/>
        </p:nvSpPr>
        <p:spPr bwMode="auto">
          <a:xfrm flipV="1">
            <a:off x="1981200" y="4572000"/>
            <a:ext cx="381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0770" name="Line 18"/>
          <p:cNvSpPr>
            <a:spLocks noChangeShapeType="1"/>
          </p:cNvSpPr>
          <p:nvPr/>
        </p:nvSpPr>
        <p:spPr bwMode="auto">
          <a:xfrm flipH="1" flipV="1">
            <a:off x="2590800" y="45720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5508625" y="4613275"/>
            <a:ext cx="3338513" cy="646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NAD</a:t>
            </a:r>
            <a:r>
              <a:rPr lang="cs-CZ" altLang="cs-CZ" sz="1800" b="1" baseline="30000">
                <a:solidFill>
                  <a:srgbClr val="FF0000"/>
                </a:solidFill>
              </a:rPr>
              <a:t>+</a:t>
            </a:r>
            <a:r>
              <a:rPr lang="cs-CZ" altLang="cs-CZ" sz="1800" b="1">
                <a:solidFill>
                  <a:srgbClr val="FF0000"/>
                </a:solidFill>
              </a:rPr>
              <a:t>   		katabolismus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NADPH 		anabolismus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61" grpId="0" animBg="1" autoUpdateAnimBg="0"/>
      <p:bldP spid="330762" grpId="0" animBg="1"/>
      <p:bldP spid="330765" grpId="0" animBg="1" autoUpdateAnimBg="0"/>
      <p:bldP spid="330766" grpId="0" animBg="1" autoUpdateAnimBg="0"/>
      <p:bldP spid="330767" grpId="0" animBg="1" autoUpdateAnimBg="0"/>
      <p:bldP spid="330768" grpId="0" animBg="1" autoUpdateAnimBg="0"/>
      <p:bldP spid="330769" grpId="0" animBg="1"/>
      <p:bldP spid="330770" grpId="0" animBg="1"/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609600"/>
            <a:ext cx="8206680" cy="1143000"/>
          </a:xfrm>
        </p:spPr>
        <p:txBody>
          <a:bodyPr/>
          <a:lstStyle/>
          <a:p>
            <a:pPr eaLnBrk="1" hangingPunct="1"/>
            <a:r>
              <a:rPr lang="cs-CZ" altLang="cs-CZ" dirty="0" err="1" smtClean="0"/>
              <a:t>Synthesa</a:t>
            </a:r>
            <a:r>
              <a:rPr lang="cs-CZ" altLang="cs-CZ" dirty="0" smtClean="0"/>
              <a:t> </a:t>
            </a:r>
            <a:r>
              <a:rPr lang="cs-CZ" altLang="cs-CZ" dirty="0" smtClean="0"/>
              <a:t>a odbourávání glykogenu</a:t>
            </a:r>
          </a:p>
        </p:txBody>
      </p:sp>
      <p:grpSp>
        <p:nvGrpSpPr>
          <p:cNvPr id="121859" name="Group 3"/>
          <p:cNvGrpSpPr>
            <a:grpSpLocks/>
          </p:cNvGrpSpPr>
          <p:nvPr/>
        </p:nvGrpSpPr>
        <p:grpSpPr bwMode="auto">
          <a:xfrm>
            <a:off x="5429250" y="2860675"/>
            <a:ext cx="2952750" cy="2244725"/>
            <a:chOff x="902" y="1802"/>
            <a:chExt cx="1860" cy="1414"/>
          </a:xfrm>
        </p:grpSpPr>
        <p:sp>
          <p:nvSpPr>
            <p:cNvPr id="121876" name="Text Box 4"/>
            <p:cNvSpPr txBox="1">
              <a:spLocks noChangeArrowheads="1"/>
            </p:cNvSpPr>
            <p:nvPr/>
          </p:nvSpPr>
          <p:spPr bwMode="auto">
            <a:xfrm>
              <a:off x="902" y="2330"/>
              <a:ext cx="830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cs typeface="Arial" panose="020B0604020202020204" pitchFamily="34" charset="0"/>
                </a:rPr>
                <a:t>glykogen</a:t>
              </a:r>
            </a:p>
          </p:txBody>
        </p:sp>
        <p:sp>
          <p:nvSpPr>
            <p:cNvPr id="121877" name="Text Box 5"/>
            <p:cNvSpPr txBox="1">
              <a:spLocks noChangeArrowheads="1"/>
            </p:cNvSpPr>
            <p:nvPr/>
          </p:nvSpPr>
          <p:spPr bwMode="auto">
            <a:xfrm>
              <a:off x="2294" y="1802"/>
              <a:ext cx="458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cs typeface="Arial" panose="020B0604020202020204" pitchFamily="34" charset="0"/>
                </a:rPr>
                <a:t>G6P</a:t>
              </a:r>
            </a:p>
          </p:txBody>
        </p:sp>
        <p:sp>
          <p:nvSpPr>
            <p:cNvPr id="121878" name="Text Box 6"/>
            <p:cNvSpPr txBox="1">
              <a:spLocks noChangeArrowheads="1"/>
            </p:cNvSpPr>
            <p:nvPr/>
          </p:nvSpPr>
          <p:spPr bwMode="auto">
            <a:xfrm>
              <a:off x="2304" y="2928"/>
              <a:ext cx="458" cy="28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cs typeface="Arial" panose="020B0604020202020204" pitchFamily="34" charset="0"/>
                </a:rPr>
                <a:t>G1P</a:t>
              </a:r>
            </a:p>
          </p:txBody>
        </p:sp>
        <p:sp>
          <p:nvSpPr>
            <p:cNvPr id="121879" name="Line 7"/>
            <p:cNvSpPr>
              <a:spLocks noChangeShapeType="1"/>
            </p:cNvSpPr>
            <p:nvPr/>
          </p:nvSpPr>
          <p:spPr bwMode="auto">
            <a:xfrm>
              <a:off x="1296" y="2640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1880" name="Line 8"/>
            <p:cNvSpPr>
              <a:spLocks noChangeShapeType="1"/>
            </p:cNvSpPr>
            <p:nvPr/>
          </p:nvSpPr>
          <p:spPr bwMode="auto">
            <a:xfrm flipV="1">
              <a:off x="2544" y="206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1881" name="Line 9"/>
            <p:cNvSpPr>
              <a:spLocks noChangeShapeType="1"/>
            </p:cNvSpPr>
            <p:nvPr/>
          </p:nvSpPr>
          <p:spPr bwMode="auto">
            <a:xfrm flipH="1">
              <a:off x="1248" y="1920"/>
              <a:ext cx="105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31786" name="Text Box 10"/>
          <p:cNvSpPr txBox="1">
            <a:spLocks noChangeArrowheads="1"/>
          </p:cNvSpPr>
          <p:nvPr/>
        </p:nvSpPr>
        <p:spPr bwMode="auto">
          <a:xfrm>
            <a:off x="3576638" y="4648200"/>
            <a:ext cx="267176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glykogenfosforylasa</a:t>
            </a:r>
          </a:p>
        </p:txBody>
      </p:sp>
      <p:sp>
        <p:nvSpPr>
          <p:cNvPr id="331787" name="Text Box 11"/>
          <p:cNvSpPr txBox="1">
            <a:spLocks noChangeArrowheads="1"/>
          </p:cNvSpPr>
          <p:nvPr/>
        </p:nvSpPr>
        <p:spPr bwMode="auto">
          <a:xfrm>
            <a:off x="3652838" y="2819400"/>
            <a:ext cx="221456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glykogensythasa</a:t>
            </a:r>
          </a:p>
        </p:txBody>
      </p:sp>
      <p:sp>
        <p:nvSpPr>
          <p:cNvPr id="331788" name="Line 12"/>
          <p:cNvSpPr>
            <a:spLocks noChangeShapeType="1"/>
          </p:cNvSpPr>
          <p:nvPr/>
        </p:nvSpPr>
        <p:spPr bwMode="auto">
          <a:xfrm flipV="1">
            <a:off x="6248400" y="4495800"/>
            <a:ext cx="381000" cy="3810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789" name="Line 13"/>
          <p:cNvSpPr>
            <a:spLocks noChangeShapeType="1"/>
          </p:cNvSpPr>
          <p:nvPr/>
        </p:nvSpPr>
        <p:spPr bwMode="auto">
          <a:xfrm>
            <a:off x="5867400" y="3048000"/>
            <a:ext cx="914400" cy="3810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790" name="Text Box 14"/>
          <p:cNvSpPr txBox="1">
            <a:spLocks noChangeArrowheads="1"/>
          </p:cNvSpPr>
          <p:nvPr/>
        </p:nvSpPr>
        <p:spPr bwMode="auto">
          <a:xfrm>
            <a:off x="2895600" y="4373563"/>
            <a:ext cx="425450" cy="58896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1791" name="Text Box 15"/>
          <p:cNvSpPr txBox="1">
            <a:spLocks noChangeArrowheads="1"/>
          </p:cNvSpPr>
          <p:nvPr/>
        </p:nvSpPr>
        <p:spPr bwMode="auto">
          <a:xfrm>
            <a:off x="2936875" y="22860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1792" name="Text Box 16"/>
          <p:cNvSpPr txBox="1">
            <a:spLocks noChangeArrowheads="1"/>
          </p:cNvSpPr>
          <p:nvPr/>
        </p:nvSpPr>
        <p:spPr bwMode="auto">
          <a:xfrm>
            <a:off x="2957513" y="5029200"/>
            <a:ext cx="328612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1793" name="Text Box 17"/>
          <p:cNvSpPr txBox="1">
            <a:spLocks noChangeArrowheads="1"/>
          </p:cNvSpPr>
          <p:nvPr/>
        </p:nvSpPr>
        <p:spPr bwMode="auto">
          <a:xfrm>
            <a:off x="3048000" y="29718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1794" name="Text Box 18"/>
          <p:cNvSpPr txBox="1">
            <a:spLocks noChangeArrowheads="1"/>
          </p:cNvSpPr>
          <p:nvPr/>
        </p:nvSpPr>
        <p:spPr bwMode="auto">
          <a:xfrm>
            <a:off x="1295400" y="2362200"/>
            <a:ext cx="10128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1371600" y="5105400"/>
            <a:ext cx="101282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4800" y="3124200"/>
            <a:ext cx="26019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glukagon, adrenalin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04800" y="4419600"/>
            <a:ext cx="26019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glukagon, adrenalin</a:t>
            </a:r>
          </a:p>
        </p:txBody>
      </p:sp>
      <p:sp>
        <p:nvSpPr>
          <p:cNvPr id="331798" name="Line 22"/>
          <p:cNvSpPr>
            <a:spLocks noChangeShapeType="1"/>
          </p:cNvSpPr>
          <p:nvPr/>
        </p:nvSpPr>
        <p:spPr bwMode="auto">
          <a:xfrm>
            <a:off x="3352800" y="2590800"/>
            <a:ext cx="304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799" name="Line 23"/>
          <p:cNvSpPr>
            <a:spLocks noChangeShapeType="1"/>
          </p:cNvSpPr>
          <p:nvPr/>
        </p:nvSpPr>
        <p:spPr bwMode="auto">
          <a:xfrm flipV="1">
            <a:off x="3352800" y="3048000"/>
            <a:ext cx="3048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800" name="Line 24"/>
          <p:cNvSpPr>
            <a:spLocks noChangeShapeType="1"/>
          </p:cNvSpPr>
          <p:nvPr/>
        </p:nvSpPr>
        <p:spPr bwMode="auto">
          <a:xfrm>
            <a:off x="3352800" y="4724400"/>
            <a:ext cx="228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1801" name="Line 25"/>
          <p:cNvSpPr>
            <a:spLocks noChangeShapeType="1"/>
          </p:cNvSpPr>
          <p:nvPr/>
        </p:nvSpPr>
        <p:spPr bwMode="auto">
          <a:xfrm flipV="1">
            <a:off x="3276600" y="50292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1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1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6" grpId="0" animBg="1" autoUpdateAnimBg="0"/>
      <p:bldP spid="331787" grpId="0" animBg="1" autoUpdateAnimBg="0"/>
      <p:bldP spid="331788" grpId="0" animBg="1"/>
      <p:bldP spid="331789" grpId="0" animBg="1"/>
      <p:bldP spid="331790" grpId="0" animBg="1" autoUpdateAnimBg="0"/>
      <p:bldP spid="331791" grpId="0" animBg="1" autoUpdateAnimBg="0"/>
      <p:bldP spid="331792" grpId="0" animBg="1" autoUpdateAnimBg="0"/>
      <p:bldP spid="331793" grpId="0" animBg="1" autoUpdateAnimBg="0"/>
      <p:bldP spid="331794" grpId="0" animBg="1" autoUpdateAnimBg="0"/>
      <p:bldP spid="331795" grpId="0" animBg="1" autoUpdateAnimBg="0"/>
      <p:bldP spid="331796" grpId="0" animBg="1" autoUpdateAnimBg="0"/>
      <p:bldP spid="331797" grpId="0" animBg="1" autoUpdateAnimBg="0"/>
      <p:bldP spid="331798" grpId="0" animBg="1"/>
      <p:bldP spid="331799" grpId="0" animBg="1"/>
      <p:bldP spid="331800" grpId="0" animBg="1"/>
      <p:bldP spid="331801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Metabolismus triacylglycerolů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429000" y="1676400"/>
            <a:ext cx="210978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triacylglyceroly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270125" y="2860675"/>
            <a:ext cx="215423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mastné kyseliny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953000" y="2895600"/>
            <a:ext cx="11811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glycerol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2667000" y="5181600"/>
            <a:ext cx="133508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</a:t>
            </a:r>
          </a:p>
        </p:txBody>
      </p:sp>
      <p:sp>
        <p:nvSpPr>
          <p:cNvPr id="122887" name="Freeform 7"/>
          <p:cNvSpPr>
            <a:spLocks/>
          </p:cNvSpPr>
          <p:nvPr/>
        </p:nvSpPr>
        <p:spPr bwMode="auto">
          <a:xfrm>
            <a:off x="2222500" y="3352800"/>
            <a:ext cx="749300" cy="1981200"/>
          </a:xfrm>
          <a:custGeom>
            <a:avLst/>
            <a:gdLst>
              <a:gd name="T0" fmla="*/ 2147483646 w 472"/>
              <a:gd name="T1" fmla="*/ 0 h 1248"/>
              <a:gd name="T2" fmla="*/ 2147483646 w 472"/>
              <a:gd name="T3" fmla="*/ 2147483646 h 1248"/>
              <a:gd name="T4" fmla="*/ 2147483646 w 472"/>
              <a:gd name="T5" fmla="*/ 2147483646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2" h="1248">
                <a:moveTo>
                  <a:pt x="472" y="0"/>
                </a:moveTo>
                <a:cubicBezTo>
                  <a:pt x="276" y="136"/>
                  <a:pt x="80" y="272"/>
                  <a:pt x="40" y="480"/>
                </a:cubicBezTo>
                <a:cubicBezTo>
                  <a:pt x="0" y="688"/>
                  <a:pt x="200" y="1112"/>
                  <a:pt x="232" y="12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 flipH="1" flipV="1">
            <a:off x="4038600" y="3276600"/>
            <a:ext cx="685800" cy="2133600"/>
          </a:xfrm>
          <a:custGeom>
            <a:avLst/>
            <a:gdLst>
              <a:gd name="T0" fmla="*/ 2147483646 w 472"/>
              <a:gd name="T1" fmla="*/ 0 h 1248"/>
              <a:gd name="T2" fmla="*/ 2147483646 w 472"/>
              <a:gd name="T3" fmla="*/ 2147483646 h 1248"/>
              <a:gd name="T4" fmla="*/ 2147483646 w 472"/>
              <a:gd name="T5" fmla="*/ 2147483646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2" h="1248">
                <a:moveTo>
                  <a:pt x="472" y="0"/>
                </a:moveTo>
                <a:cubicBezTo>
                  <a:pt x="276" y="136"/>
                  <a:pt x="80" y="272"/>
                  <a:pt x="40" y="480"/>
                </a:cubicBezTo>
                <a:cubicBezTo>
                  <a:pt x="0" y="688"/>
                  <a:pt x="200" y="1112"/>
                  <a:pt x="232" y="12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889" name="Line 9"/>
          <p:cNvSpPr>
            <a:spLocks noChangeShapeType="1"/>
          </p:cNvSpPr>
          <p:nvPr/>
        </p:nvSpPr>
        <p:spPr bwMode="auto">
          <a:xfrm flipH="1">
            <a:off x="3657600" y="2133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890" name="Line 10"/>
          <p:cNvSpPr>
            <a:spLocks noChangeShapeType="1"/>
          </p:cNvSpPr>
          <p:nvPr/>
        </p:nvSpPr>
        <p:spPr bwMode="auto">
          <a:xfrm>
            <a:off x="4419600" y="2209800"/>
            <a:ext cx="1143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11" name="Text Box 11"/>
          <p:cNvSpPr txBox="1">
            <a:spLocks noChangeArrowheads="1"/>
          </p:cNvSpPr>
          <p:nvPr/>
        </p:nvSpPr>
        <p:spPr bwMode="auto">
          <a:xfrm>
            <a:off x="5049838" y="4613275"/>
            <a:ext cx="1655762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karboxylasa</a:t>
            </a:r>
          </a:p>
        </p:txBody>
      </p:sp>
      <p:sp>
        <p:nvSpPr>
          <p:cNvPr id="332812" name="Text Box 12"/>
          <p:cNvSpPr txBox="1">
            <a:spLocks noChangeArrowheads="1"/>
          </p:cNvSpPr>
          <p:nvPr/>
        </p:nvSpPr>
        <p:spPr bwMode="auto">
          <a:xfrm>
            <a:off x="381000" y="3124200"/>
            <a:ext cx="1587500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karnitinový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člunek</a:t>
            </a:r>
          </a:p>
        </p:txBody>
      </p:sp>
      <p:sp>
        <p:nvSpPr>
          <p:cNvPr id="332813" name="Text Box 13"/>
          <p:cNvSpPr txBox="1">
            <a:spLocks noChangeArrowheads="1"/>
          </p:cNvSpPr>
          <p:nvPr/>
        </p:nvSpPr>
        <p:spPr bwMode="auto">
          <a:xfrm>
            <a:off x="7010400" y="42672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2814" name="Text Box 14"/>
          <p:cNvSpPr txBox="1">
            <a:spLocks noChangeArrowheads="1"/>
          </p:cNvSpPr>
          <p:nvPr/>
        </p:nvSpPr>
        <p:spPr bwMode="auto">
          <a:xfrm>
            <a:off x="7010400" y="51816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2815" name="Text Box 15"/>
          <p:cNvSpPr txBox="1">
            <a:spLocks noChangeArrowheads="1"/>
          </p:cNvSpPr>
          <p:nvPr/>
        </p:nvSpPr>
        <p:spPr bwMode="auto">
          <a:xfrm>
            <a:off x="7680325" y="4232275"/>
            <a:ext cx="1012825" cy="8223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2816" name="Text Box 16"/>
          <p:cNvSpPr txBox="1">
            <a:spLocks noChangeArrowheads="1"/>
          </p:cNvSpPr>
          <p:nvPr/>
        </p:nvSpPr>
        <p:spPr bwMode="auto">
          <a:xfrm>
            <a:off x="7680325" y="5375275"/>
            <a:ext cx="1317625" cy="8223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palmitát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</a:t>
            </a:r>
          </a:p>
        </p:txBody>
      </p:sp>
      <p:sp>
        <p:nvSpPr>
          <p:cNvPr id="332817" name="Line 17"/>
          <p:cNvSpPr>
            <a:spLocks noChangeShapeType="1"/>
          </p:cNvSpPr>
          <p:nvPr/>
        </p:nvSpPr>
        <p:spPr bwMode="auto">
          <a:xfrm>
            <a:off x="1981200" y="3505200"/>
            <a:ext cx="6858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18" name="Line 18"/>
          <p:cNvSpPr>
            <a:spLocks noChangeShapeType="1"/>
          </p:cNvSpPr>
          <p:nvPr/>
        </p:nvSpPr>
        <p:spPr bwMode="auto">
          <a:xfrm flipH="1">
            <a:off x="4419600" y="5029200"/>
            <a:ext cx="6096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19" name="Text Box 19"/>
          <p:cNvSpPr txBox="1">
            <a:spLocks noChangeArrowheads="1"/>
          </p:cNvSpPr>
          <p:nvPr/>
        </p:nvSpPr>
        <p:spPr bwMode="auto">
          <a:xfrm>
            <a:off x="5791200" y="1752600"/>
            <a:ext cx="1728788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hormonálně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citlivá </a:t>
            </a:r>
            <a:r>
              <a:rPr lang="cs-CZ" altLang="cs-CZ" sz="2400" dirty="0" err="1">
                <a:cs typeface="Arial" panose="020B0604020202020204" pitchFamily="34" charset="0"/>
              </a:rPr>
              <a:t>lipasa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332820" name="Text Box 20"/>
          <p:cNvSpPr txBox="1">
            <a:spLocks noChangeArrowheads="1"/>
          </p:cNvSpPr>
          <p:nvPr/>
        </p:nvSpPr>
        <p:spPr bwMode="auto">
          <a:xfrm>
            <a:off x="3810000" y="4038600"/>
            <a:ext cx="175736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malonylCoA</a:t>
            </a:r>
          </a:p>
        </p:txBody>
      </p:sp>
      <p:sp>
        <p:nvSpPr>
          <p:cNvPr id="332821" name="Text Box 21"/>
          <p:cNvSpPr txBox="1">
            <a:spLocks noChangeArrowheads="1"/>
          </p:cNvSpPr>
          <p:nvPr/>
        </p:nvSpPr>
        <p:spPr bwMode="auto">
          <a:xfrm>
            <a:off x="3124200" y="39624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2822" name="Line 22"/>
          <p:cNvSpPr>
            <a:spLocks noChangeShapeType="1"/>
          </p:cNvSpPr>
          <p:nvPr/>
        </p:nvSpPr>
        <p:spPr bwMode="auto">
          <a:xfrm flipH="1">
            <a:off x="6705600" y="4572000"/>
            <a:ext cx="3048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3" name="Line 23"/>
          <p:cNvSpPr>
            <a:spLocks noChangeShapeType="1"/>
          </p:cNvSpPr>
          <p:nvPr/>
        </p:nvSpPr>
        <p:spPr bwMode="auto">
          <a:xfrm flipH="1" flipV="1">
            <a:off x="6705600" y="5029200"/>
            <a:ext cx="3048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4" name="Text Box 24"/>
          <p:cNvSpPr txBox="1">
            <a:spLocks noChangeArrowheads="1"/>
          </p:cNvSpPr>
          <p:nvPr/>
        </p:nvSpPr>
        <p:spPr bwMode="auto">
          <a:xfrm>
            <a:off x="8001000" y="19812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2825" name="Line 25"/>
          <p:cNvSpPr>
            <a:spLocks noChangeShapeType="1"/>
          </p:cNvSpPr>
          <p:nvPr/>
        </p:nvSpPr>
        <p:spPr bwMode="auto">
          <a:xfrm flipH="1">
            <a:off x="4648200" y="2286000"/>
            <a:ext cx="11430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6" name="Text Box 26"/>
          <p:cNvSpPr txBox="1">
            <a:spLocks noChangeArrowheads="1"/>
          </p:cNvSpPr>
          <p:nvPr/>
        </p:nvSpPr>
        <p:spPr bwMode="auto">
          <a:xfrm>
            <a:off x="7543800" y="2743200"/>
            <a:ext cx="13176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glukagon</a:t>
            </a:r>
          </a:p>
        </p:txBody>
      </p:sp>
      <p:sp>
        <p:nvSpPr>
          <p:cNvPr id="332827" name="Line 27"/>
          <p:cNvSpPr>
            <a:spLocks noChangeShapeType="1"/>
          </p:cNvSpPr>
          <p:nvPr/>
        </p:nvSpPr>
        <p:spPr bwMode="auto">
          <a:xfrm flipH="1">
            <a:off x="7543800" y="2286000"/>
            <a:ext cx="457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28" name="Text Box 28"/>
          <p:cNvSpPr txBox="1">
            <a:spLocks noChangeArrowheads="1"/>
          </p:cNvSpPr>
          <p:nvPr/>
        </p:nvSpPr>
        <p:spPr bwMode="auto">
          <a:xfrm>
            <a:off x="2422525" y="5984875"/>
            <a:ext cx="11318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glukosa</a:t>
            </a:r>
          </a:p>
        </p:txBody>
      </p:sp>
      <p:sp>
        <p:nvSpPr>
          <p:cNvPr id="332829" name="Text Box 29"/>
          <p:cNvSpPr txBox="1">
            <a:spLocks noChangeArrowheads="1"/>
          </p:cNvSpPr>
          <p:nvPr/>
        </p:nvSpPr>
        <p:spPr bwMode="auto">
          <a:xfrm>
            <a:off x="3810000" y="5943600"/>
            <a:ext cx="2173288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ketogenní AMK</a:t>
            </a:r>
          </a:p>
        </p:txBody>
      </p:sp>
      <p:sp>
        <p:nvSpPr>
          <p:cNvPr id="332830" name="Line 30"/>
          <p:cNvSpPr>
            <a:spLocks noChangeShapeType="1"/>
          </p:cNvSpPr>
          <p:nvPr/>
        </p:nvSpPr>
        <p:spPr bwMode="auto">
          <a:xfrm flipV="1">
            <a:off x="2971800" y="57150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31" name="Line 31"/>
          <p:cNvSpPr>
            <a:spLocks noChangeShapeType="1"/>
          </p:cNvSpPr>
          <p:nvPr/>
        </p:nvSpPr>
        <p:spPr bwMode="auto">
          <a:xfrm flipH="1" flipV="1">
            <a:off x="3505200" y="5715000"/>
            <a:ext cx="914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32" name="Line 32"/>
          <p:cNvSpPr>
            <a:spLocks noChangeShapeType="1"/>
          </p:cNvSpPr>
          <p:nvPr/>
        </p:nvSpPr>
        <p:spPr bwMode="auto">
          <a:xfrm flipH="1" flipV="1">
            <a:off x="1295400" y="4038600"/>
            <a:ext cx="17526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2833" name="Text Box 33"/>
          <p:cNvSpPr txBox="1">
            <a:spLocks noChangeArrowheads="1"/>
          </p:cNvSpPr>
          <p:nvPr/>
        </p:nvSpPr>
        <p:spPr bwMode="auto">
          <a:xfrm>
            <a:off x="6858000" y="3276600"/>
            <a:ext cx="3286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2834" name="Text Box 34"/>
          <p:cNvSpPr txBox="1">
            <a:spLocks noChangeArrowheads="1"/>
          </p:cNvSpPr>
          <p:nvPr/>
        </p:nvSpPr>
        <p:spPr bwMode="auto">
          <a:xfrm>
            <a:off x="7620000" y="3429000"/>
            <a:ext cx="1012825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insulin</a:t>
            </a:r>
          </a:p>
        </p:txBody>
      </p:sp>
      <p:sp>
        <p:nvSpPr>
          <p:cNvPr id="332835" name="Line 35"/>
          <p:cNvSpPr>
            <a:spLocks noChangeShapeType="1"/>
          </p:cNvSpPr>
          <p:nvPr/>
        </p:nvSpPr>
        <p:spPr bwMode="auto">
          <a:xfrm flipV="1">
            <a:off x="7010400" y="2667000"/>
            <a:ext cx="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1014412" y="1707282"/>
            <a:ext cx="2069797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 smtClean="0">
                <a:cs typeface="Arial" panose="020B0604020202020204" pitchFamily="34" charset="0"/>
              </a:rPr>
              <a:t>Lipasy</a:t>
            </a:r>
            <a:r>
              <a:rPr lang="cs-CZ" altLang="cs-CZ" sz="2400" dirty="0" smtClean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cs typeface="Arial" panose="020B0604020202020204" pitchFamily="34" charset="0"/>
              </a:rPr>
              <a:t>trávicího traktu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37" name="Line 17"/>
          <p:cNvSpPr>
            <a:spLocks noChangeShapeType="1"/>
          </p:cNvSpPr>
          <p:nvPr/>
        </p:nvSpPr>
        <p:spPr bwMode="auto">
          <a:xfrm>
            <a:off x="3288506" y="2348880"/>
            <a:ext cx="6858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2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2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2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2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2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2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2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2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2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2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2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2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32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3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2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1" grpId="0" animBg="1" autoUpdateAnimBg="0"/>
      <p:bldP spid="332812" grpId="0" animBg="1" autoUpdateAnimBg="0"/>
      <p:bldP spid="332813" grpId="0" animBg="1" autoUpdateAnimBg="0"/>
      <p:bldP spid="332814" grpId="0" animBg="1" autoUpdateAnimBg="0"/>
      <p:bldP spid="332815" grpId="0" animBg="1" autoUpdateAnimBg="0"/>
      <p:bldP spid="332816" grpId="0" animBg="1" autoUpdateAnimBg="0"/>
      <p:bldP spid="332817" grpId="0" animBg="1"/>
      <p:bldP spid="332818" grpId="0" animBg="1"/>
      <p:bldP spid="332819" grpId="0" animBg="1" autoUpdateAnimBg="0"/>
      <p:bldP spid="332820" grpId="0" animBg="1" autoUpdateAnimBg="0"/>
      <p:bldP spid="332821" grpId="0" animBg="1" autoUpdateAnimBg="0"/>
      <p:bldP spid="332822" grpId="0" animBg="1"/>
      <p:bldP spid="332823" grpId="0" animBg="1"/>
      <p:bldP spid="332824" grpId="0" animBg="1" autoUpdateAnimBg="0"/>
      <p:bldP spid="332825" grpId="0" animBg="1"/>
      <p:bldP spid="332826" grpId="0" animBg="1" autoUpdateAnimBg="0"/>
      <p:bldP spid="332827" grpId="0" animBg="1"/>
      <p:bldP spid="332828" grpId="0" animBg="1" autoUpdateAnimBg="0"/>
      <p:bldP spid="332829" grpId="0" animBg="1" autoUpdateAnimBg="0"/>
      <p:bldP spid="332830" grpId="0" animBg="1"/>
      <p:bldP spid="332831" grpId="0" animBg="1"/>
      <p:bldP spid="332832" grpId="0" animBg="1"/>
      <p:bldP spid="332833" grpId="0" animBg="1" autoUpdateAnimBg="0"/>
      <p:bldP spid="332834" grpId="0" animBg="1" autoUpdateAnimBg="0"/>
      <p:bldP spid="332835" grpId="0" animBg="1"/>
      <p:bldP spid="36" grpId="0" animBg="1" autoUpdateAnimBg="0"/>
      <p:bldP spid="3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806575"/>
            <a:ext cx="6430963" cy="48228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Citrátový </a:t>
            </a:r>
            <a:r>
              <a:rPr lang="cs-CZ" altLang="cs-CZ" dirty="0" smtClean="0"/>
              <a:t>cyklus</a:t>
            </a:r>
            <a:br>
              <a:rPr lang="cs-CZ" altLang="cs-CZ" dirty="0" smtClean="0"/>
            </a:br>
            <a:r>
              <a:rPr lang="cs-CZ" altLang="cs-CZ" dirty="0" err="1" smtClean="0"/>
              <a:t>amphibolický</a:t>
            </a:r>
            <a:r>
              <a:rPr lang="cs-CZ" altLang="cs-CZ" dirty="0" smtClean="0"/>
              <a:t> děj</a:t>
            </a:r>
            <a:endParaRPr lang="cs-CZ" altLang="cs-CZ" dirty="0" smtClean="0"/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4708525" y="1946275"/>
            <a:ext cx="185737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citrátsynthasa</a:t>
            </a:r>
          </a:p>
        </p:txBody>
      </p:sp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5241925" y="2708275"/>
            <a:ext cx="16049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isocitrátDH</a:t>
            </a:r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5619750" y="3284538"/>
            <a:ext cx="22653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2-oxoglutarátDH</a:t>
            </a:r>
          </a:p>
        </p:txBody>
      </p:sp>
      <p:sp>
        <p:nvSpPr>
          <p:cNvPr id="333831" name="Line 7"/>
          <p:cNvSpPr>
            <a:spLocks noChangeShapeType="1"/>
          </p:cNvSpPr>
          <p:nvPr/>
        </p:nvSpPr>
        <p:spPr bwMode="auto">
          <a:xfrm flipH="1">
            <a:off x="3581400" y="2209800"/>
            <a:ext cx="1066800" cy="10668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2" name="Line 8"/>
          <p:cNvSpPr>
            <a:spLocks noChangeShapeType="1"/>
          </p:cNvSpPr>
          <p:nvPr/>
        </p:nvSpPr>
        <p:spPr bwMode="auto">
          <a:xfrm flipH="1">
            <a:off x="4724400" y="2971800"/>
            <a:ext cx="457200" cy="6096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3" name="Line 9"/>
          <p:cNvSpPr>
            <a:spLocks noChangeShapeType="1"/>
          </p:cNvSpPr>
          <p:nvPr/>
        </p:nvSpPr>
        <p:spPr bwMode="auto">
          <a:xfrm flipH="1">
            <a:off x="5407025" y="3548063"/>
            <a:ext cx="228600" cy="53340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4" name="Text Box 10"/>
          <p:cNvSpPr txBox="1">
            <a:spLocks noChangeArrowheads="1"/>
          </p:cNvSpPr>
          <p:nvPr/>
        </p:nvSpPr>
        <p:spPr bwMode="auto">
          <a:xfrm>
            <a:off x="7086600" y="18288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3835" name="Text Box 11"/>
          <p:cNvSpPr txBox="1">
            <a:spLocks noChangeArrowheads="1"/>
          </p:cNvSpPr>
          <p:nvPr/>
        </p:nvSpPr>
        <p:spPr bwMode="auto">
          <a:xfrm>
            <a:off x="7086600" y="2590800"/>
            <a:ext cx="4048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3836" name="Text Box 12"/>
          <p:cNvSpPr txBox="1">
            <a:spLocks noChangeArrowheads="1"/>
          </p:cNvSpPr>
          <p:nvPr/>
        </p:nvSpPr>
        <p:spPr bwMode="auto">
          <a:xfrm>
            <a:off x="7534275" y="1905000"/>
            <a:ext cx="16097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AMP, ADP</a:t>
            </a:r>
          </a:p>
        </p:txBody>
      </p:sp>
      <p:sp>
        <p:nvSpPr>
          <p:cNvPr id="333837" name="Text Box 13"/>
          <p:cNvSpPr txBox="1">
            <a:spLocks noChangeArrowheads="1"/>
          </p:cNvSpPr>
          <p:nvPr/>
        </p:nvSpPr>
        <p:spPr bwMode="auto">
          <a:xfrm>
            <a:off x="7534275" y="2667000"/>
            <a:ext cx="760413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</a:t>
            </a:r>
          </a:p>
        </p:txBody>
      </p:sp>
      <p:sp>
        <p:nvSpPr>
          <p:cNvPr id="333838" name="Line 14"/>
          <p:cNvSpPr>
            <a:spLocks noChangeShapeType="1"/>
          </p:cNvSpPr>
          <p:nvPr/>
        </p:nvSpPr>
        <p:spPr bwMode="auto">
          <a:xfrm>
            <a:off x="4572000" y="5867400"/>
            <a:ext cx="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39" name="Line 15"/>
          <p:cNvSpPr>
            <a:spLocks noChangeShapeType="1"/>
          </p:cNvSpPr>
          <p:nvPr/>
        </p:nvSpPr>
        <p:spPr bwMode="auto">
          <a:xfrm>
            <a:off x="4572000" y="6172200"/>
            <a:ext cx="2514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0" name="Line 16"/>
          <p:cNvSpPr>
            <a:spLocks noChangeShapeType="1"/>
          </p:cNvSpPr>
          <p:nvPr/>
        </p:nvSpPr>
        <p:spPr bwMode="auto">
          <a:xfrm flipV="1">
            <a:off x="7086600" y="3962400"/>
            <a:ext cx="0" cy="2209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1" name="Line 17"/>
          <p:cNvSpPr>
            <a:spLocks noChangeShapeType="1"/>
          </p:cNvSpPr>
          <p:nvPr/>
        </p:nvSpPr>
        <p:spPr bwMode="auto">
          <a:xfrm flipV="1">
            <a:off x="5562600" y="2438400"/>
            <a:ext cx="0" cy="3733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2" name="Text Box 18"/>
          <p:cNvSpPr txBox="1">
            <a:spLocks noChangeArrowheads="1"/>
          </p:cNvSpPr>
          <p:nvPr/>
        </p:nvSpPr>
        <p:spPr bwMode="auto">
          <a:xfrm>
            <a:off x="7199313" y="5908675"/>
            <a:ext cx="1792287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sukcinylCoA</a:t>
            </a:r>
          </a:p>
        </p:txBody>
      </p:sp>
      <p:sp>
        <p:nvSpPr>
          <p:cNvPr id="333843" name="Line 19"/>
          <p:cNvSpPr>
            <a:spLocks noChangeShapeType="1"/>
          </p:cNvSpPr>
          <p:nvPr/>
        </p:nvSpPr>
        <p:spPr bwMode="auto">
          <a:xfrm>
            <a:off x="4648200" y="3581400"/>
            <a:ext cx="2514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4" name="Line 20"/>
          <p:cNvSpPr>
            <a:spLocks noChangeShapeType="1"/>
          </p:cNvSpPr>
          <p:nvPr/>
        </p:nvSpPr>
        <p:spPr bwMode="auto">
          <a:xfrm flipV="1">
            <a:off x="7162800" y="1752600"/>
            <a:ext cx="0" cy="1828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5" name="Line 21"/>
          <p:cNvSpPr>
            <a:spLocks noChangeShapeType="1"/>
          </p:cNvSpPr>
          <p:nvPr/>
        </p:nvSpPr>
        <p:spPr bwMode="auto">
          <a:xfrm flipH="1">
            <a:off x="5562600" y="1752600"/>
            <a:ext cx="1600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6" name="Line 22"/>
          <p:cNvSpPr>
            <a:spLocks noChangeShapeType="1"/>
          </p:cNvSpPr>
          <p:nvPr/>
        </p:nvSpPr>
        <p:spPr bwMode="auto">
          <a:xfrm>
            <a:off x="5562600" y="1752600"/>
            <a:ext cx="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47" name="Text Box 23"/>
          <p:cNvSpPr txBox="1">
            <a:spLocks noChangeArrowheads="1"/>
          </p:cNvSpPr>
          <p:nvPr/>
        </p:nvSpPr>
        <p:spPr bwMode="auto">
          <a:xfrm>
            <a:off x="6781800" y="1143000"/>
            <a:ext cx="808038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citrát</a:t>
            </a:r>
          </a:p>
        </p:txBody>
      </p:sp>
      <p:sp>
        <p:nvSpPr>
          <p:cNvPr id="333848" name="Text Box 24"/>
          <p:cNvSpPr txBox="1">
            <a:spLocks noChangeArrowheads="1"/>
          </p:cNvSpPr>
          <p:nvPr/>
        </p:nvSpPr>
        <p:spPr bwMode="auto">
          <a:xfrm>
            <a:off x="914400" y="1981200"/>
            <a:ext cx="1411288" cy="8223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AcetCoA,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 NAD</a:t>
            </a:r>
            <a:r>
              <a:rPr lang="cs-CZ" altLang="cs-CZ" sz="2400" baseline="30000">
                <a:cs typeface="Arial" panose="020B0604020202020204" pitchFamily="34" charset="0"/>
              </a:rPr>
              <a:t>+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333849" name="Line 25"/>
          <p:cNvSpPr>
            <a:spLocks noChangeShapeType="1"/>
          </p:cNvSpPr>
          <p:nvPr/>
        </p:nvSpPr>
        <p:spPr bwMode="auto">
          <a:xfrm flipH="1">
            <a:off x="6553200" y="21336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0" name="Line 26"/>
          <p:cNvSpPr>
            <a:spLocks noChangeShapeType="1"/>
          </p:cNvSpPr>
          <p:nvPr/>
        </p:nvSpPr>
        <p:spPr bwMode="auto">
          <a:xfrm flipH="1">
            <a:off x="6858000" y="2133600"/>
            <a:ext cx="2286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1" name="Line 27"/>
          <p:cNvSpPr>
            <a:spLocks noChangeShapeType="1"/>
          </p:cNvSpPr>
          <p:nvPr/>
        </p:nvSpPr>
        <p:spPr bwMode="auto">
          <a:xfrm flipH="1">
            <a:off x="7010400" y="2133600"/>
            <a:ext cx="76200" cy="1295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2" name="Line 28"/>
          <p:cNvSpPr>
            <a:spLocks noChangeShapeType="1"/>
          </p:cNvSpPr>
          <p:nvPr/>
        </p:nvSpPr>
        <p:spPr bwMode="auto">
          <a:xfrm flipH="1" flipV="1">
            <a:off x="6553200" y="2133600"/>
            <a:ext cx="5334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3" name="Line 29"/>
          <p:cNvSpPr>
            <a:spLocks noChangeShapeType="1"/>
          </p:cNvSpPr>
          <p:nvPr/>
        </p:nvSpPr>
        <p:spPr bwMode="auto">
          <a:xfrm flipH="1">
            <a:off x="6858000" y="2895600"/>
            <a:ext cx="2286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3854" name="Line 30"/>
          <p:cNvSpPr>
            <a:spLocks noChangeShapeType="1"/>
          </p:cNvSpPr>
          <p:nvPr/>
        </p:nvSpPr>
        <p:spPr bwMode="auto">
          <a:xfrm>
            <a:off x="7086600" y="2895600"/>
            <a:ext cx="762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3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3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3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3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3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3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3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3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3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3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3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3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3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3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3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3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33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3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33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33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3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3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33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8" grpId="0" animBg="1" autoUpdateAnimBg="0"/>
      <p:bldP spid="333829" grpId="0" animBg="1" autoUpdateAnimBg="0"/>
      <p:bldP spid="333830" grpId="0" animBg="1" autoUpdateAnimBg="0"/>
      <p:bldP spid="333831" grpId="0" animBg="1"/>
      <p:bldP spid="333832" grpId="0" animBg="1"/>
      <p:bldP spid="333833" grpId="0" animBg="1"/>
      <p:bldP spid="333834" grpId="0" animBg="1" autoUpdateAnimBg="0"/>
      <p:bldP spid="333835" grpId="0" animBg="1" autoUpdateAnimBg="0"/>
      <p:bldP spid="333836" grpId="0" animBg="1" autoUpdateAnimBg="0"/>
      <p:bldP spid="333837" grpId="0" animBg="1" autoUpdateAnimBg="0"/>
      <p:bldP spid="333838" grpId="0" animBg="1"/>
      <p:bldP spid="333839" grpId="0" animBg="1"/>
      <p:bldP spid="333840" grpId="0" animBg="1"/>
      <p:bldP spid="333841" grpId="0" animBg="1"/>
      <p:bldP spid="333842" grpId="0" animBg="1" autoUpdateAnimBg="0"/>
      <p:bldP spid="333843" grpId="0" animBg="1"/>
      <p:bldP spid="333844" grpId="0" animBg="1"/>
      <p:bldP spid="333845" grpId="0" animBg="1"/>
      <p:bldP spid="333846" grpId="0" animBg="1"/>
      <p:bldP spid="333847" grpId="0" animBg="1" autoUpdateAnimBg="0"/>
      <p:bldP spid="333848" grpId="0" animBg="1" autoUpdateAnimBg="0"/>
      <p:bldP spid="333849" grpId="0" animBg="1"/>
      <p:bldP spid="333850" grpId="0" animBg="1"/>
      <p:bldP spid="333851" grpId="0" animBg="1"/>
      <p:bldP spid="333852" grpId="0" animBg="1"/>
      <p:bldP spid="333853" grpId="0" animBg="1"/>
      <p:bldP spid="333854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Oxidační </a:t>
            </a:r>
            <a:r>
              <a:rPr lang="cs-CZ" altLang="cs-CZ" dirty="0" smtClean="0"/>
              <a:t>fosforylace</a:t>
            </a:r>
            <a:br>
              <a:rPr lang="cs-CZ" altLang="cs-CZ" dirty="0" smtClean="0"/>
            </a:br>
            <a:r>
              <a:rPr lang="cs-CZ" altLang="cs-CZ" dirty="0" smtClean="0"/>
              <a:t>zisk ATP</a:t>
            </a:r>
            <a:endParaRPr lang="cs-CZ" altLang="cs-CZ" dirty="0" smtClean="0"/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2574925" y="3241675"/>
            <a:ext cx="506413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O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5927725" y="3165475"/>
            <a:ext cx="72707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r>
              <a:rPr lang="cs-CZ" altLang="cs-CZ" sz="2400">
                <a:cs typeface="Arial" panose="020B0604020202020204" pitchFamily="34" charset="0"/>
              </a:rPr>
              <a:t>O</a:t>
            </a:r>
          </a:p>
        </p:txBody>
      </p:sp>
      <p:sp>
        <p:nvSpPr>
          <p:cNvPr id="124933" name="Line 5"/>
          <p:cNvSpPr>
            <a:spLocks noChangeShapeType="1"/>
          </p:cNvSpPr>
          <p:nvPr/>
        </p:nvSpPr>
        <p:spPr bwMode="auto">
          <a:xfrm>
            <a:off x="3048000" y="34290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4" name="Line 6"/>
          <p:cNvSpPr>
            <a:spLocks noChangeShapeType="1"/>
          </p:cNvSpPr>
          <p:nvPr/>
        </p:nvSpPr>
        <p:spPr bwMode="auto">
          <a:xfrm>
            <a:off x="5334000" y="3429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4954588" y="4191000"/>
            <a:ext cx="760412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2057400" y="2133600"/>
            <a:ext cx="10668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NADH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276600" y="2133600"/>
            <a:ext cx="1117600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FADH</a:t>
            </a:r>
            <a:r>
              <a:rPr lang="cs-CZ" altLang="cs-CZ" sz="2400" baseline="-25000">
                <a:cs typeface="Arial" panose="020B0604020202020204" pitchFamily="34" charset="0"/>
              </a:rPr>
              <a:t>2</a:t>
            </a:r>
            <a:endParaRPr lang="cs-CZ" altLang="cs-CZ" sz="2400">
              <a:cs typeface="Arial" panose="020B0604020202020204" pitchFamily="34" charset="0"/>
            </a:endParaRPr>
          </a:p>
        </p:txBody>
      </p:sp>
      <p:sp>
        <p:nvSpPr>
          <p:cNvPr id="124938" name="Line 10"/>
          <p:cNvSpPr>
            <a:spLocks noChangeShapeType="1"/>
          </p:cNvSpPr>
          <p:nvPr/>
        </p:nvSpPr>
        <p:spPr bwMode="auto">
          <a:xfrm>
            <a:off x="2514600" y="2590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4939" name="Line 11"/>
          <p:cNvSpPr>
            <a:spLocks noChangeShapeType="1"/>
          </p:cNvSpPr>
          <p:nvPr/>
        </p:nvSpPr>
        <p:spPr bwMode="auto">
          <a:xfrm>
            <a:off x="3733800" y="2590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0" name="Text Box 12"/>
          <p:cNvSpPr txBox="1">
            <a:spLocks noChangeArrowheads="1"/>
          </p:cNvSpPr>
          <p:nvPr/>
        </p:nvSpPr>
        <p:spPr bwMode="auto">
          <a:xfrm>
            <a:off x="6994525" y="3733800"/>
            <a:ext cx="114935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ATPasa</a:t>
            </a:r>
          </a:p>
        </p:txBody>
      </p:sp>
      <p:sp>
        <p:nvSpPr>
          <p:cNvPr id="334861" name="Line 13"/>
          <p:cNvSpPr>
            <a:spLocks noChangeShapeType="1"/>
          </p:cNvSpPr>
          <p:nvPr/>
        </p:nvSpPr>
        <p:spPr bwMode="auto">
          <a:xfrm flipH="1">
            <a:off x="5334000" y="3962400"/>
            <a:ext cx="1600200" cy="0"/>
          </a:xfrm>
          <a:prstGeom prst="line">
            <a:avLst/>
          </a:prstGeom>
          <a:noFill/>
          <a:ln w="9525">
            <a:solidFill>
              <a:srgbClr val="66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2" name="Text Box 14"/>
          <p:cNvSpPr txBox="1">
            <a:spLocks noChangeArrowheads="1"/>
          </p:cNvSpPr>
          <p:nvPr/>
        </p:nvSpPr>
        <p:spPr bwMode="auto">
          <a:xfrm>
            <a:off x="6934200" y="4495800"/>
            <a:ext cx="425450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+</a:t>
            </a:r>
          </a:p>
        </p:txBody>
      </p:sp>
      <p:sp>
        <p:nvSpPr>
          <p:cNvPr id="334863" name="Text Box 15"/>
          <p:cNvSpPr txBox="1">
            <a:spLocks noChangeArrowheads="1"/>
          </p:cNvSpPr>
          <p:nvPr/>
        </p:nvSpPr>
        <p:spPr bwMode="auto">
          <a:xfrm>
            <a:off x="7772400" y="4495800"/>
            <a:ext cx="404813" cy="5889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cs typeface="Arial" panose="020B0604020202020204" pitchFamily="34" charset="0"/>
              </a:rPr>
              <a:t>-</a:t>
            </a:r>
          </a:p>
        </p:txBody>
      </p:sp>
      <p:sp>
        <p:nvSpPr>
          <p:cNvPr id="334864" name="Line 16"/>
          <p:cNvSpPr>
            <a:spLocks noChangeShapeType="1"/>
          </p:cNvSpPr>
          <p:nvPr/>
        </p:nvSpPr>
        <p:spPr bwMode="auto">
          <a:xfrm flipH="1" flipV="1">
            <a:off x="7543800" y="4191000"/>
            <a:ext cx="4572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5" name="Line 17"/>
          <p:cNvSpPr>
            <a:spLocks noChangeShapeType="1"/>
          </p:cNvSpPr>
          <p:nvPr/>
        </p:nvSpPr>
        <p:spPr bwMode="auto">
          <a:xfrm flipV="1">
            <a:off x="7162800" y="4191000"/>
            <a:ext cx="381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4866" name="Text Box 18"/>
          <p:cNvSpPr txBox="1">
            <a:spLocks noChangeArrowheads="1"/>
          </p:cNvSpPr>
          <p:nvPr/>
        </p:nvSpPr>
        <p:spPr bwMode="auto">
          <a:xfrm>
            <a:off x="7697788" y="5375275"/>
            <a:ext cx="760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ATP</a:t>
            </a:r>
          </a:p>
        </p:txBody>
      </p:sp>
      <p:sp>
        <p:nvSpPr>
          <p:cNvPr id="334867" name="Text Box 19"/>
          <p:cNvSpPr txBox="1">
            <a:spLocks noChangeArrowheads="1"/>
          </p:cNvSpPr>
          <p:nvPr/>
        </p:nvSpPr>
        <p:spPr bwMode="auto">
          <a:xfrm>
            <a:off x="6140450" y="5410200"/>
            <a:ext cx="10985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ADP,P</a:t>
            </a:r>
            <a:r>
              <a:rPr lang="cs-CZ" altLang="cs-CZ" sz="2400" baseline="-25000">
                <a:cs typeface="Arial" panose="020B0604020202020204" pitchFamily="34" charset="0"/>
              </a:rPr>
              <a:t>i</a:t>
            </a:r>
            <a:endParaRPr lang="cs-CZ" altLang="cs-CZ" sz="2400"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4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4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4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60" grpId="0" animBg="1" autoUpdateAnimBg="0"/>
      <p:bldP spid="334861" grpId="0" animBg="1"/>
      <p:bldP spid="334862" grpId="0" animBg="1" autoUpdateAnimBg="0"/>
      <p:bldP spid="334863" grpId="0" animBg="1" autoUpdateAnimBg="0"/>
      <p:bldP spid="334864" grpId="0" animBg="1"/>
      <p:bldP spid="334865" grpId="0" animBg="1"/>
      <p:bldP spid="334866" grpId="0" animBg="1" autoUpdateAnimBg="0"/>
      <p:bldP spid="33486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4675"/>
            <a:ext cx="6337300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8" y="1152525"/>
            <a:ext cx="8229600" cy="5661025"/>
          </a:xfrm>
        </p:spPr>
      </p:pic>
      <p:sp>
        <p:nvSpPr>
          <p:cNvPr id="11" name="Obdélník 10"/>
          <p:cNvSpPr/>
          <p:nvPr/>
        </p:nvSpPr>
        <p:spPr>
          <a:xfrm>
            <a:off x="108399" y="1107188"/>
            <a:ext cx="3167457" cy="160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/>
              <a:t>Orgánová specializace</a:t>
            </a: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08399" y="1124744"/>
            <a:ext cx="3097213" cy="122413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Hnědá tuková tkáň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Bílá tuková tkáň</a:t>
            </a:r>
            <a:endParaRPr lang="en-GB" alt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435600" y="1196975"/>
            <a:ext cx="2808288" cy="1079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bdélník 2"/>
          <p:cNvSpPr/>
          <p:nvPr/>
        </p:nvSpPr>
        <p:spPr>
          <a:xfrm>
            <a:off x="971550" y="5013325"/>
            <a:ext cx="7129463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684213" y="2997200"/>
            <a:ext cx="2735262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3492500" y="2420938"/>
            <a:ext cx="4895850" cy="2160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ál 5"/>
          <p:cNvSpPr/>
          <p:nvPr/>
        </p:nvSpPr>
        <p:spPr>
          <a:xfrm>
            <a:off x="5940425" y="1916113"/>
            <a:ext cx="863600" cy="28892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7019925" y="1908175"/>
            <a:ext cx="428625" cy="368300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altLang="cs-CZ" sz="1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ál 11"/>
          <p:cNvSpPr/>
          <p:nvPr/>
        </p:nvSpPr>
        <p:spPr>
          <a:xfrm>
            <a:off x="5940425" y="1557338"/>
            <a:ext cx="863600" cy="287337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5651500" y="5229225"/>
            <a:ext cx="1008063" cy="143986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" name="TextovéPole 13"/>
          <p:cNvSpPr txBox="1">
            <a:spLocks noChangeArrowheads="1"/>
          </p:cNvSpPr>
          <p:nvPr/>
        </p:nvSpPr>
        <p:spPr bwMode="auto">
          <a:xfrm>
            <a:off x="7092950" y="6083300"/>
            <a:ext cx="427038" cy="369888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altLang="cs-CZ" sz="1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3779838" y="5157788"/>
            <a:ext cx="1008062" cy="143986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Zaoblený obdélník 15"/>
          <p:cNvSpPr/>
          <p:nvPr/>
        </p:nvSpPr>
        <p:spPr>
          <a:xfrm>
            <a:off x="1258888" y="5381625"/>
            <a:ext cx="1728787" cy="78422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Zaoblený obdélník 16"/>
          <p:cNvSpPr/>
          <p:nvPr/>
        </p:nvSpPr>
        <p:spPr>
          <a:xfrm>
            <a:off x="900113" y="3500438"/>
            <a:ext cx="2232025" cy="100806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Zaoblený obdélník 17"/>
          <p:cNvSpPr/>
          <p:nvPr/>
        </p:nvSpPr>
        <p:spPr>
          <a:xfrm>
            <a:off x="5724525" y="2636838"/>
            <a:ext cx="792163" cy="187166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Zaoblený obdélník 18"/>
          <p:cNvSpPr/>
          <p:nvPr/>
        </p:nvSpPr>
        <p:spPr>
          <a:xfrm>
            <a:off x="3851275" y="2565400"/>
            <a:ext cx="1008063" cy="187166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b="1" dirty="0"/>
          </a:p>
        </p:txBody>
      </p:sp>
      <p:sp>
        <p:nvSpPr>
          <p:cNvPr id="20" name="Zaoblený obdélník 19"/>
          <p:cNvSpPr/>
          <p:nvPr/>
        </p:nvSpPr>
        <p:spPr>
          <a:xfrm>
            <a:off x="6588125" y="2420938"/>
            <a:ext cx="1296988" cy="216058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b="1" dirty="0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1691481" y="2672470"/>
            <a:ext cx="0" cy="2524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1" descr="data:image/jpeg;base64,/9j/4AAQSkZJRgABAQAAAQABAAD/2wCEAAkGBxQSEhUUEBQUFRUVGBQXFBcVFBQUFBQUFBQXFhQUFRQYHCggGB0lHBUUITEiJSkrLi4uFx8zODMsNygtLiwBCgoKDg0OGhAQGiwmHyQsLCwsLCwsLCwsLCwsLCwsLCwsLCwsLCwsLCwsLCwsLCwsLCwsLCwsLCwsLCwsLCwsLP/AABEIAMIBAwMBIgACEQEDEQH/xAAaAAACAwEBAAAAAAAAAAAAAAACAwABBAUG/8QAQRAAAQMCAwUHAAgFAgUFAAAAAQACEQMhBBIxQVFhcYEFEyIykaGxFEJScoLB0fAGI5Ky8WLhFTOTotI0Q1Ozwv/EABkBAQEBAQEBAAAAAAAAAAAAAAEAAgMEBf/EACYRAQEAAgICAgEDBQAAAAAAAAABAhEhMRJBA1FhEzKxBEJxkaH/2gAMAwEAAhEDEQA/APb4pkkDiP1WptMbkuJeOAWkBatdLUARgKAIgFnbJdWiHAhwkHVc1nYFNr84kwCGg+VoO73vrfWwXYASsa3+W4bwWj8VvzTMq6YfJljxL25/ZOGc5uao9+V16bMxADPqkkXM6wTofTpspAWaABuAAHoE0NiwsNnAbFcKuVtZuW6EBXCuFcI2NhhSEUK4VtbBCCvSkQNdQdxGidCkK2tlUX5gDv8AY7QjhZWucKjmsaC2AZJgNcZlsRebG3Gdkv8Ao8+ZxPKw9E01T6rRt/P4QCvOjHno0D3ITm0gNAjAVtbjBnd3g7xuVseE5g7xHXNutp8rZCJ7ARB2pNMkHK7od4Vva3syEMJkISrY2W8wJSabZMnojcMx4fu5Tsqt6O9FkIS1OIQkK2yUQhIR1HAapHdl2sgbtqdrRD6mZ4jRup3uI06D5C81/H+YUC5gc5zT5WnLm8Jdl9Q1eu7gRay5uPpC7ag8DgM243AA66LeGestt4Xl5TsXtRuMAoV2w9lNrmv1h3leJ1sYuqP0ihXc1/8AMpmzQIDp2GY0svYYbs+i0A02sAgAZQB4dQLc0nG4JrxlIkbNQW8WnULr+rN8ThvH5Jv8PK4vsp2cllVjAbhvdttIkzbeqW+t2biZOWoCNhOpHGNqi3+p+XpmXHceqoeY+i1ALBhahJcRoHPHODC1srbwvJlHiylPARAKmXRgLDKBKxXlH3mf3hPAWLH1ZGVph0gzEgZXAk+yZ2cZut0K0jC4kOsbO3fpvWmFCzSlAEUKQhKhSESkKQUFaplBPoBqSbADmU2EhozOnYzTi7QnoLcydylBYenlF9Tdx3uOvTYOACZCuFIUtqVQjAUhQLIQ1KciPTgmwpCk5n/EWtf3bpzzFgSIiZJ2CE2rUJsPif37KYUB1Sq7YHBnMtaAfQyE1whb4dONhwrLGdZ6p0IKRhDVxbGkNmXHRou49N3HRZZu9mFINQmzPXZ0R90XefTY0adTtTMqh0QyiBc3O8oyEyEJChsshZO0KGem4RNvU7PePRbSELmpgl1WTDhrmhwAvti6t1MbkrszR24Pc0dP3HRPem9nLskgKI+7UStgpUo00tYCALRZNyFGETUWumy6dWCtecRMiOOzmkPYDqvLfxVgK1RrW0HWc9ragdmBLHeF2V2oMOka6JxxmV0ZjMnp/pQqWpGQdXC4jgU+hhQ3nvWH+G8A3D0KdFmlNuWd51LupJPVdcLOXF1GbdcRmr4MO5pbK76dqglo+sNQN7t44/K3KOCNiZeqjSDpf9N6JYHUg24kToGkiXGYgCyfSw7wBNRxMCbNN4vFlaVjQrAWcUDte71A/JX9FB1c8/ij3EH0QOHN7W7aDIZRGeq9zWNGwF5jM7gACY2xZdelTygAbPfeSvP9tdhNYGVsO1wNKoyq9jST3oa4ZyZnM8NmDrs3L0bSDcXBuDsIOhWstamms5jqXFUKQihSFlgKkIlFAMLPj6xYwlol2jBve6zR6kLTCw94H142UhP43yB6AO9QmRrHsXZeC7mk2nOYiS521z3Eue7q4krQ+mCiLlAUK227Z6lIRe6vDYcMFgBO6yIeI8B8pqdq0BCpHCEoZAQqIRkISEoCViKoY0uOgBPonkLB2m3Nkp7Huv8AdAl3sCmGTdDgKXd0W5tYzP8AvPOd3uSOic1ka67f0RVDLgDpcn219UTlK0shUiKpTIWpgSwVbjHE7Amuw599FMXSGQzfLDhvlpzCONkdCjtdru3I8Q4AX9N/BHtnfJLGuBGml+J3+y1NqLiYXCYs1Q91VraLWBgploc97hrUe46Ta111Dgp1d0AgJshuvbR3u66oPJt6pYoRskcymUtbdd/PcVkcByQ8E6bOB0gLVCz13z4R5jbltk+nWwWkKotDCsBWArQyiyYU5D3Z0vk6as6bOHJbFjxDGl0OmwDgASDMm/sExqfTWpCyYdtaLlvMi8cYMTyhOFEnzPPSAFaGjHOA1IHOyWcQ3ZJ+6C74Vtw7RsTQEcLhhxeJeB4WROrnkQBvhpJPK3NcHG46pSrMbhcM/EB8mrUD2Uw0kgXLrE2NhERHBelxvkM7j8LNgaWVgaNkD2C64WSb06Y2aUK74vTPq39Vwe3cTjYJw9MANk+Jw9SGySNbBeqeyAlU2yVY5yXehMp3oPZ1QOpU3Azma107y4SVohJptyHL9U6cCdieud7YoVRRKigAKEpkISEosrl0K3eV3GDla0BhixzO8Ub/ACjTdxWzGmYaNpl33Rs66dU2lSgevumcRqcQuNw6wpClSsGkhx4jUkjbAFzH6JDMa1xIggjYdSDtgTb9FM6p0K0rvT9k/HsonS0NtE7wm0qYF9TvSQ2p9pg/CT/+gqqtqgGHNPJhBjbALiJ5qrbRUqRYXJ0CKlS2uufYcAk4BtpuSbSbuMb/APYALWEUXjhYCJUFayES3s2j/HL9E0K4UmCjiQCQfMJkaTO0TsII+Nibmqu8oDBvdM9GfrCmHpBz3v45W9AA73B9FsWrWrWUYZ+2qejQB7kn3VjDO21X9Az82rUrRus+VZHmq0Ey19reEtM7JIJn2UwsZid+06mw9OS1kLC85Kzdzwf6mx7kH/tTOWpy3KK1IWWFKK1IUmTtA2hSkIA9fW6HGRexMRpFpIAnqUYGyVv036XUfKlK0koSjayUCgquzAgAGd+iw9nUMTTBbUdTqNB8GYuzhu5z/rRvgniV1Q2FEb9Dy40ztqPjxU7/AOhzXD1dl+FDiRtDx+B59wCE8qIG2f6Uz7bepAPoUD8SIOXxRtGknRoO0ncPZaisLKbWPMjiy2gPmjqTyBjbdmjNLoU4u4+I3JHDQDgE8hKYCNf3fal1HF5yNMAeYjWDo0cTCVeaQ6majyQYYPDO1x+sAeYieHNam0wBAEBMDQAABAFhyVFWxaWVFZUSFtRBCEQQ0Xh2wSP3uWkLM6zp/fFaQqmiCIIQiQysJWKqlrSRc6NG9zjDR6kJqz1RmqMGxoc88/K0H+on8KIYdRp5WhovAiTqd5PE69UxRRQWFZVK5Ugl0arLi2Z77GXG8uAOnQn1W2EivQnYCAQRaYIuCFrE43kzD1MzQd4H+QmLDSYWkmAATMD6pNyTFrkzbjvTPpJLsrRJiSTIaBvnb0/UhuP0rPppcQLmwSO9Lv8Ali32iLdBt56c0Yw+15zHj5RyamoHDJ/w9p85c/g4nLzyC3soezaewZTvBha1Fbp8q5tHMKndvMiCQ7aRsFuvpxXQhIxFnMdzHr/hPVeVldqVK1SyypUrVFSUsrzNZo3U3H+p7AD/ANh9VpqPABJMAakriYHs2scRVr1apDKkCnSAhzGAAAOdqLgugbXHktSN4zt1qroBP7nYEvDsho43J3k7UuvgAR4HPa7UHvHuE8WuJBCPAz3bc0BwADgNA4CCFeh6MKEoyhKmQqlaikFqMIQiCmke2QrwzpEbRY/kiCxmme/MOiaYtvyv13fWVDOXQCILM6qWiSNENF1R93Du27ADNRw3kxDOQk8RojQ0fUrgHKAXO+y3XrsaOaRQ7xrnOqZYdEZSTlA0aSQJN9VqpUw0Q0QP3c7yjInVWzLEaZRESsrDkflJJDhImLQQDpsuFqKtCzQKBloTAEFDRMChe0VqKKBOKMNJGtgOJNh7lMo08rQJJgCSYkneYQm7hwk9dPzTkm9KUVqKAVFapCIxbfDyv6JjTIBV1BIKVhneGNyvR9GFUrVICkL3ACSiKzsGcyfKNP8AURt5fPLWMVTaXHM4QB5Wnf8AbP5DZrrEPVlUpVSzVhlOcaaP5bHdPhaUjGOhhjU+Ec3WCYoYUBCz0uz2NES//qPaOjWuAA4AKzgmf6v+pU/8k8Lg0hRI+iM3H+p36q08LgwIggCKUVGBZhetP2GZT96o4OjoGtP40rE1nvhlG06v+yOA3lMpdmsAgyeJcZJOpJG1M4bk12ZiT4mDeT8Ez7LWFzKnZfia5r3gNM5cxLSbxO06pmM7VbRbmrSGggFwEgSYBI1iSFa3qRWb6dIKIWOBEgyNkJdSvBytBc7cNB952jfncCsM6FivKTtEkc1hxFQsADntExMuAMSASATrf2WsYcuvVM7Q1shgOyTq/rA4J9Kk1vlaG/dAHwtS6amWgUK7DZj2mNzgY9Cnpb6YOvrt9UBlvEfHNDOttCippVqZKw+ruYHTKD8kp6QLO4H5Tk01aipRARUoopKKzUrOcOv79VoK5zg41O8pmWtlpH273IPAjrBCo1G+VJSfpDdsjmD8rPisS+wpt1tndYCbCGm7jzgc1aElNqnOS0GAIzkeuQHfGu4HiFohDSphogbPUk3JJ2kmT1RItVCVSsqlBSznxP4Mv+IiPifUJ1Z+UEnYgwzIbfU3dzOzpYdEwwZQlEUJUAKKKLSKdUAElJaHPMmzdm7/AHPHRIwbu8u70II9iugFXhu8CpsA0TQlhGFlkax9r9ntr0nU3aOH+61hVUdAKpdXcMtl4cbsSjVcXZyWMa5wgG7zYAyPKLE2uZ5g96m0NENAAGgFh6JWHbDR6+qanLLdazy8qJWEKtZYWrhUopFtOUwdNidKXVZI47OaU+r4J2yARxzAR7p7PY6zwR+aKhiA7mNR+fJKcbfr+a5ruzwHOcxz3PdH1jka0aNazQDiBfetySmSO4rXn8Bh8aAe9qUSZMZab2+HYLvN10aTq48wpu5Oc32gouOvauP5blRXO7QxtVlN7qdHvXtaS1gqAF5As2SLSYSsDiqtRgdiaRpk3NNodUj77wIPIWG8o8R43ttI7zgzhYv67G/PLVwEAACALACwAGgG5AzEtOhTFmihISsV5eRafRwTkuuPCeXxdSgyqQ0zICJQRCVZQucAJNgpM9fxOa3q7kP1MD1WgpOGEjMdXX5DYP3vTUm/SihKslAXBQRRCXBRJYDTcw5qfiG1uh/CfyK04esHiW74I0LTucNh0UCXVoSczTlfvizh9l42j3GxR3tqCMLLRxE2cMrhq07t7T9YcfWDZPDkA0FLqmSG+vIXQPxTW2LhO7b6aoMHUzOcSCIgCba3Ntd2qZGpPbcFYQgq1lkStCrCkJWEKikIFYX0/wCc7xQwNa52gAIJ8UnTyj0WwugSbAXJ3DaVzOz6wrfzG3puu07HNb5D6lx9CtY/bWPutrW5+DNg0LuLtw4a79ye0RorURazaiiiiEiipWpBe0HUSk0pa4tmREidl4I4p6RW8zDxc3o4T8sCoYcsdXG3LabcxFidGAjZO08rDQkFTF1SXd2wxteR9UHZOwlOo0g0AAQAla12zYV9Vs52AiTlykBwBvBDjGs7UyrjQ0S9r2jkHf2ErS4rHib63G5M5p7rDR/iBtRxbSbIGriRlHp8TKdUc9wsBOwusB91sa8TB5qYLCsa4lrQP1Ov5LYtXx3xDdTpyMD2jiMxbVwzmBos4VKdRruQEO37F0RjQbacwR8pzRKAtRbL6HAc03mRwQucBqjpsEqqjQL/AOUBmdXvoolETfeot6dNNIRgpRcALrMO1qUxmHqNd2vJEwyy6jls7tKkHUyDMx4SDDg42GU7CTA+bKsL2cGtDXFzoEXe68b736omVA+pa4Z/ebR0E/1LWFndnDW7JoLMO0CGtDeQA+FVAZXHj+wmhZ67yDMIim62gogUmhVDgCOvA7imSgDVgoQVYUhKShc4DVIc8usPT9VGQOLqB7XMEEEEHcQRccbfKLAiJaY8MC1vqgi3IgdE2jSy8SdUkGK5H2mA9Wkg+xatfg+tRsUVSossLUVSohLUVKlJaydo1MrQRrmEc9i1Lk4/ETWpsmIl3P6oHDU+i1jN1rCbroYejlG8m7jvJ1TVQVoZoXlIqiQm1AlpjUZsGfNz/fwtDiub9JDa/d7S3MOUkfkVoNVzjDBpqTYDhxPBbsas521hwAkpGdzvI229xgdBqUxmGH1vEeOg5BOWWNsvcu2v6AQP190jE4Z5HhcDvBGo+9NluKEq2PKuScY0WdLTtBBt6BWui6kCbhRa8o35R5z+JMQ6G06YLnOMQ25iLjrb0XDZgnvZlLXZg8y0AggFu3d5V6nH4LPTLWnLO4n3+0N4P5LjfQK7mljryWNBJ+owvdH2tXN1Hwvof0/y6+OTGyavv+fz/j/rjZy3fw41zWlpaWlpjKQWmIBFjtEnpG5egp1JWDsnBCkyNTqTtJMT8D0CbiTBaRtdB/pJ/JeL585n8lsdMfqt4KCuRF0l+JDddToBcnkBcqmOcTJY7gCW67zBPBcdGQ6nTIvofy3Hf/uifi2t80jjBI9QLdUOd/2W9XH8gs2POJDSaHcudaGvztB3+MT8dUzk99hrfxLhGQHYikCTAbmlxO0Boudei2UMcKgmldp0dFj93fz+V4vsrsJ2Jxzq+OospGmPBRpua9pJEPdUdGh8JA27ZGvvAtfJjjjxDlJAtpbSmtEKpUlc9s7Gs+KEQ8XLJtvafMPYHmE6VJUoJjwQCDINwdhB0VysUd0SR/yzdw/+NxJJcP8ASZvuN9CY1hyqrFypKElSUASiEuhJ7wu8thv/AEStGVKsWFydg1/fFczG0AKjHnUkDkACQPX5K6dNgGnU7SsnbDf5TiNWeMRqcniIHMApxvLeF1eG0K0mhXDmhwMhwBHIiQmByGLFlJKM1BvWPHV35Xd00OfByBxhpdsBOwJkUjm4hrXYxgBh/dusNe7aRmd/VUYOq7tNgaIC8Z/Dwrsxne48Mp1KrO5Y1pOU3DwQ42N2RAMy++xe0JXT5eLI38nGoiolVKqVzckKEqEqiVJUqlRUSmNqMFRRZIgk436n3j/9b1FFQ49mYIeY7cxHQEwFqCiisuzl2JWFFEAn/wB38Df7nLSFFEmorCiiyFhRRRKEFhwNnOA0BIA2AToAoomdNTqtqFxVqIDK83E71sKpRNOSIX6HkfhRRHtn25nYX/p6fI/3FayVFFquuf7qBuoWvkooqsZOb/ETZwtadlN7hwc1pLXDcQQCCttI2HIfCiiv7Rf2/wC1lUVFFMhKAqKKgCooolP/2Q=="/>
          <p:cNvSpPr>
            <a:spLocks noChangeAspect="1" noChangeArrowheads="1"/>
          </p:cNvSpPr>
          <p:nvPr/>
        </p:nvSpPr>
        <p:spPr bwMode="auto">
          <a:xfrm>
            <a:off x="-28575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" y="2132856"/>
            <a:ext cx="1037644" cy="778233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0945"/>
            <a:ext cx="940718" cy="751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animBg="1" autoUpdateAnimBg="0"/>
      <p:bldP spid="2" grpId="0" animBg="1" autoUpdateAnimBg="0"/>
      <p:bldP spid="3" grpId="0" animBg="1" autoUpdateAnimBg="0"/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12" grpId="0" animBg="1" autoUpdateAnimBg="0"/>
      <p:bldP spid="8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  <p:bldP spid="2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4675"/>
            <a:ext cx="6337300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72898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61975"/>
          </a:xfrm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584200"/>
            <a:ext cx="7272338" cy="601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Acyl-CoA DH</a:t>
            </a:r>
            <a:br>
              <a:rPr lang="cs-CZ" altLang="cs-CZ" sz="4000" smtClean="0"/>
            </a:br>
            <a:r>
              <a:rPr lang="cs-CZ" altLang="cs-CZ" sz="2000" smtClean="0"/>
              <a:t>nedostatek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052513"/>
            <a:ext cx="61499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29600" cy="5851525"/>
          </a:xfrm>
        </p:spPr>
      </p:pic>
      <p:sp>
        <p:nvSpPr>
          <p:cNvPr id="2" name="Obdélník 1"/>
          <p:cNvSpPr/>
          <p:nvPr/>
        </p:nvSpPr>
        <p:spPr>
          <a:xfrm>
            <a:off x="539750" y="3716338"/>
            <a:ext cx="8135938" cy="273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4638"/>
            <a:ext cx="8229600" cy="5851525"/>
          </a:xfrm>
        </p:spPr>
      </p:pic>
      <p:sp>
        <p:nvSpPr>
          <p:cNvPr id="2" name="Ovál 1"/>
          <p:cNvSpPr/>
          <p:nvPr/>
        </p:nvSpPr>
        <p:spPr>
          <a:xfrm>
            <a:off x="5580063" y="333375"/>
            <a:ext cx="647700" cy="79216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vál 4"/>
          <p:cNvSpPr/>
          <p:nvPr/>
        </p:nvSpPr>
        <p:spPr>
          <a:xfrm>
            <a:off x="6588125" y="3644900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ál 6"/>
          <p:cNvSpPr/>
          <p:nvPr/>
        </p:nvSpPr>
        <p:spPr>
          <a:xfrm>
            <a:off x="7380288" y="3644900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ál 7"/>
          <p:cNvSpPr/>
          <p:nvPr/>
        </p:nvSpPr>
        <p:spPr>
          <a:xfrm>
            <a:off x="7380288" y="4724400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ál 8"/>
          <p:cNvSpPr/>
          <p:nvPr/>
        </p:nvSpPr>
        <p:spPr>
          <a:xfrm>
            <a:off x="6804025" y="5300663"/>
            <a:ext cx="64770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3995738" y="5589588"/>
            <a:ext cx="647700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Ovál 10"/>
          <p:cNvSpPr/>
          <p:nvPr/>
        </p:nvSpPr>
        <p:spPr>
          <a:xfrm>
            <a:off x="3059113" y="5084763"/>
            <a:ext cx="649287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Ovál 11"/>
          <p:cNvSpPr/>
          <p:nvPr/>
        </p:nvSpPr>
        <p:spPr>
          <a:xfrm>
            <a:off x="3276600" y="4149725"/>
            <a:ext cx="647700" cy="5032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628775"/>
            <a:ext cx="7129462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04813"/>
            <a:ext cx="6562725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838" y="274638"/>
            <a:ext cx="5903912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30225"/>
            <a:ext cx="5976938" cy="579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cs-CZ" smtClean="0"/>
              <a:t>α</a:t>
            </a:r>
            <a:r>
              <a:rPr lang="cs-CZ" altLang="cs-CZ" smtClean="0"/>
              <a:t>-oxidace</a:t>
            </a:r>
            <a:endParaRPr lang="el-GR" altLang="cs-CZ" smtClean="0"/>
          </a:p>
        </p:txBody>
      </p:sp>
      <p:pic>
        <p:nvPicPr>
          <p:cNvPr id="30723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96975"/>
            <a:ext cx="6985000" cy="5472113"/>
          </a:xfrm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77050" y="908050"/>
            <a:ext cx="1582738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403350" y="1916113"/>
            <a:ext cx="4968875" cy="2665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8229600" cy="5851525"/>
          </a:xfrm>
        </p:spPr>
      </p:pic>
      <p:sp>
        <p:nvSpPr>
          <p:cNvPr id="2" name="Obdélník 1"/>
          <p:cNvSpPr/>
          <p:nvPr/>
        </p:nvSpPr>
        <p:spPr>
          <a:xfrm>
            <a:off x="3563938" y="3357563"/>
            <a:ext cx="151288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724525" y="3357563"/>
            <a:ext cx="1871663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3563938" y="2636838"/>
            <a:ext cx="151288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49275"/>
            <a:ext cx="69850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49275"/>
            <a:ext cx="5016500" cy="534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9275"/>
            <a:ext cx="5688012" cy="59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9275"/>
            <a:ext cx="5688012" cy="59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99306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 descr="Súbor:Aceton.sv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2565400"/>
            <a:ext cx="13144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7092950" y="3068638"/>
            <a:ext cx="5032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49275"/>
            <a:ext cx="5688012" cy="59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9275"/>
            <a:ext cx="6408738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836613"/>
            <a:ext cx="76422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331913" y="1700213"/>
            <a:ext cx="3024187" cy="2376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4583113" y="1700213"/>
            <a:ext cx="3024187" cy="2376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Metabolismus versus biosyntéza MK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bdélník 1"/>
          <p:cNvSpPr/>
          <p:nvPr/>
        </p:nvSpPr>
        <p:spPr>
          <a:xfrm>
            <a:off x="1476375" y="1412875"/>
            <a:ext cx="6119813" cy="503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2566988" y="1989138"/>
            <a:ext cx="4103687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2555875" y="2636838"/>
            <a:ext cx="4103688" cy="2087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989138"/>
            <a:ext cx="74168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Regulace Acetyl-CoA karboxylasy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9663" y="2133600"/>
            <a:ext cx="6923087" cy="4092575"/>
          </a:xfrm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35655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746750"/>
          </a:xfrm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7557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919163"/>
            <a:ext cx="6545262" cy="50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74638"/>
            <a:ext cx="5976938" cy="6394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5746750"/>
          </a:xfrm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77557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7920037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5" name="Rectangle 6"/>
          <p:cNvSpPr>
            <a:spLocks noChangeArrowheads="1"/>
          </p:cNvSpPr>
          <p:nvPr/>
        </p:nvSpPr>
        <p:spPr bwMode="auto">
          <a:xfrm>
            <a:off x="755650" y="6021388"/>
            <a:ext cx="3600450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46086" name="Rectangle 7"/>
          <p:cNvSpPr>
            <a:spLocks noChangeArrowheads="1"/>
          </p:cNvSpPr>
          <p:nvPr/>
        </p:nvSpPr>
        <p:spPr bwMode="auto">
          <a:xfrm>
            <a:off x="8101013" y="476250"/>
            <a:ext cx="43180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684213" y="476250"/>
            <a:ext cx="2087562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042988" y="3068638"/>
            <a:ext cx="6985000" cy="33131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Elongace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763" y="1268413"/>
            <a:ext cx="5832475" cy="5400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Desaturace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827088" y="549275"/>
            <a:ext cx="6192837" cy="2232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0350"/>
            <a:ext cx="8229600" cy="5851525"/>
          </a:xfrm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625475"/>
            <a:ext cx="7058025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ál 1"/>
          <p:cNvSpPr/>
          <p:nvPr/>
        </p:nvSpPr>
        <p:spPr>
          <a:xfrm>
            <a:off x="6588125" y="1844675"/>
            <a:ext cx="15843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5435600" y="4797425"/>
            <a:ext cx="1368425" cy="64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1258888" y="2276475"/>
            <a:ext cx="1584325" cy="8636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20713"/>
            <a:ext cx="6192837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1258888" y="6237288"/>
            <a:ext cx="216058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908175" y="549275"/>
            <a:ext cx="1655763" cy="10080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297488" y="620713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908175" y="1700213"/>
            <a:ext cx="1655763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297488" y="3357563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900238" y="3409950"/>
            <a:ext cx="1655762" cy="10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297488" y="5694363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5297488" y="1989138"/>
            <a:ext cx="1655762" cy="1008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292725" y="4508500"/>
            <a:ext cx="1655763" cy="10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763713" y="4660900"/>
            <a:ext cx="1655762" cy="10080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 sz="2000" b="1" smtClean="0"/>
              <a:t>Biosyntéza fosfolipidů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343775" cy="62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779838" y="1268413"/>
            <a:ext cx="647700" cy="21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276600" y="1989138"/>
            <a:ext cx="935038" cy="21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276600" y="2405063"/>
            <a:ext cx="93503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611188" y="1196975"/>
            <a:ext cx="2952750" cy="10795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5734050" y="5354638"/>
            <a:ext cx="2952750" cy="10795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913563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5" name="Přímá spojnice se šipkou 4"/>
          <p:cNvCxnSpPr/>
          <p:nvPr/>
        </p:nvCxnSpPr>
        <p:spPr>
          <a:xfrm>
            <a:off x="4140200" y="1341438"/>
            <a:ext cx="10795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rot="10800000">
            <a:off x="4140200" y="3284538"/>
            <a:ext cx="10795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rot="10800000">
            <a:off x="4140200" y="5300663"/>
            <a:ext cx="10795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ovéPole 1"/>
          <p:cNvSpPr txBox="1">
            <a:spLocks noChangeArrowheads="1"/>
          </p:cNvSpPr>
          <p:nvPr/>
        </p:nvSpPr>
        <p:spPr bwMode="auto">
          <a:xfrm>
            <a:off x="2233613" y="323850"/>
            <a:ext cx="8255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inzulín</a:t>
            </a:r>
          </a:p>
        </p:txBody>
      </p:sp>
      <p:sp>
        <p:nvSpPr>
          <p:cNvPr id="56327" name="TextovéPole 9"/>
          <p:cNvSpPr txBox="1">
            <a:spLocks noChangeArrowheads="1"/>
          </p:cNvSpPr>
          <p:nvPr/>
        </p:nvSpPr>
        <p:spPr bwMode="auto">
          <a:xfrm>
            <a:off x="2232025" y="2276475"/>
            <a:ext cx="1044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glukagon</a:t>
            </a:r>
          </a:p>
        </p:txBody>
      </p:sp>
      <p:sp>
        <p:nvSpPr>
          <p:cNvPr id="56328" name="TextovéPole 10"/>
          <p:cNvSpPr txBox="1">
            <a:spLocks noChangeArrowheads="1"/>
          </p:cNvSpPr>
          <p:nvPr/>
        </p:nvSpPr>
        <p:spPr bwMode="auto">
          <a:xfrm>
            <a:off x="2232025" y="4292600"/>
            <a:ext cx="10445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adrenalín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Cholesterol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Biosyntéza cholesterolu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8229600" cy="4310062"/>
          </a:xfrm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734050"/>
            <a:ext cx="360045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Biosyntéza cholesterolu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268413"/>
            <a:ext cx="6624637" cy="5473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274638"/>
            <a:ext cx="5905500" cy="63230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84313"/>
            <a:ext cx="8229600" cy="370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73238"/>
            <a:ext cx="8229600" cy="3743325"/>
          </a:xfrm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79388" y="5084763"/>
            <a:ext cx="1655762" cy="649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96975"/>
            <a:ext cx="8229600" cy="4929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0" y="274638"/>
            <a:ext cx="5410200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6877050" y="5661025"/>
            <a:ext cx="1943100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Metabolismus bílkovin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Tuky, sacharidy – zásobárna energie, mohou se vzájemně zastupovat. Bílkoviny – tvorba tělních bílkovin, jsou zdrojem N pro heterotrofy</a:t>
            </a:r>
          </a:p>
          <a:p>
            <a:r>
              <a:rPr lang="cs-CZ" altLang="cs-CZ" smtClean="0"/>
              <a:t>V organismu neexistuje skladiště bílkovin</a:t>
            </a:r>
          </a:p>
          <a:p>
            <a:r>
              <a:rPr lang="cs-CZ" altLang="cs-CZ" smtClean="0"/>
              <a:t>U sachardidů (glykolýza, pentozový cyklus) a lipidů (</a:t>
            </a:r>
            <a:r>
              <a:rPr lang="cs-CZ" altLang="cs-CZ" smtClean="0">
                <a:sym typeface="Symbol" panose="05050102010706020507" pitchFamily="18" charset="2"/>
              </a:rPr>
              <a:t> oxidace) jednotný metabolismus, AMK individuální metabolismus</a:t>
            </a:r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Metabolismus bílkovin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AMK jsou prekurzory v různých metabolických drahách (puriny, pyrimidiny, protoporfiryny atd.)</a:t>
            </a:r>
          </a:p>
          <a:p>
            <a:r>
              <a:rPr lang="cs-CZ" altLang="cs-CZ" smtClean="0"/>
              <a:t>Biosyntéza bílkovin je geneticky řízena - proteosyntéza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00113" y="3284538"/>
            <a:ext cx="6696075" cy="295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777875"/>
          </a:xfrm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71563"/>
            <a:ext cx="8748713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96975"/>
            <a:ext cx="8229600" cy="4103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706437"/>
          </a:xfrm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642350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6516688" y="1916113"/>
            <a:ext cx="503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2/3</a:t>
            </a:r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2124075" y="1916113"/>
            <a:ext cx="503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1/3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706437"/>
          </a:xfrm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073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2649537"/>
          </a:xfrm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65400"/>
            <a:ext cx="7345362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Ovál 1"/>
          <p:cNvSpPr/>
          <p:nvPr/>
        </p:nvSpPr>
        <p:spPr>
          <a:xfrm>
            <a:off x="7092950" y="1844675"/>
            <a:ext cx="503238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vál 3"/>
          <p:cNvSpPr/>
          <p:nvPr/>
        </p:nvSpPr>
        <p:spPr>
          <a:xfrm>
            <a:off x="4284663" y="3068638"/>
            <a:ext cx="503237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5" name="Ovál 4"/>
          <p:cNvSpPr/>
          <p:nvPr/>
        </p:nvSpPr>
        <p:spPr>
          <a:xfrm>
            <a:off x="4787900" y="3068638"/>
            <a:ext cx="50482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ál 5"/>
          <p:cNvSpPr/>
          <p:nvPr/>
        </p:nvSpPr>
        <p:spPr>
          <a:xfrm>
            <a:off x="4787900" y="5157788"/>
            <a:ext cx="504825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ál 6"/>
          <p:cNvSpPr/>
          <p:nvPr/>
        </p:nvSpPr>
        <p:spPr>
          <a:xfrm>
            <a:off x="5292725" y="5157788"/>
            <a:ext cx="503238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ál 7"/>
          <p:cNvSpPr/>
          <p:nvPr/>
        </p:nvSpPr>
        <p:spPr>
          <a:xfrm>
            <a:off x="6156325" y="5157788"/>
            <a:ext cx="503238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ál 8"/>
          <p:cNvSpPr/>
          <p:nvPr/>
        </p:nvSpPr>
        <p:spPr>
          <a:xfrm>
            <a:off x="5148263" y="5661025"/>
            <a:ext cx="503237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6394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274638"/>
            <a:ext cx="4037013" cy="5851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6" name="Přímá spojnice 5"/>
          <p:cNvCxnSpPr/>
          <p:nvPr/>
        </p:nvCxnSpPr>
        <p:spPr>
          <a:xfrm flipV="1">
            <a:off x="-1116632" y="188640"/>
            <a:ext cx="1008112" cy="1296144"/>
          </a:xfrm>
          <a:prstGeom prst="line">
            <a:avLst/>
          </a:prstGeom>
          <a:ln w="38100">
            <a:solidFill>
              <a:srgbClr val="FF0000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Násobení 7"/>
          <p:cNvSpPr/>
          <p:nvPr/>
        </p:nvSpPr>
        <p:spPr>
          <a:xfrm>
            <a:off x="5003800" y="373063"/>
            <a:ext cx="914400" cy="914400"/>
          </a:xfrm>
          <a:prstGeom prst="mathMultiply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787900" y="1495425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Fenylketonurie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Fenylketonurie</a:t>
            </a:r>
          </a:p>
        </p:txBody>
      </p:sp>
      <p:pic>
        <p:nvPicPr>
          <p:cNvPr id="86019" name="Picture 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6363" y="1268413"/>
            <a:ext cx="3851275" cy="5245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471863"/>
            <a:ext cx="6481762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Glutamin synthethasa</a:t>
            </a:r>
          </a:p>
        </p:txBody>
      </p:sp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081213"/>
            <a:ext cx="5349875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141663"/>
            <a:ext cx="1439862" cy="56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6338"/>
            <a:ext cx="1455737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10287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6394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6249987"/>
          </a:xfrm>
        </p:spPr>
      </p:pic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4356100" y="5734050"/>
            <a:ext cx="4608513" cy="1008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2" name="Ovál 1"/>
          <p:cNvSpPr/>
          <p:nvPr/>
        </p:nvSpPr>
        <p:spPr>
          <a:xfrm>
            <a:off x="4643438" y="1916113"/>
            <a:ext cx="649287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ál 5"/>
          <p:cNvSpPr/>
          <p:nvPr/>
        </p:nvSpPr>
        <p:spPr>
          <a:xfrm>
            <a:off x="2627313" y="2708275"/>
            <a:ext cx="649287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ál 6"/>
          <p:cNvSpPr/>
          <p:nvPr/>
        </p:nvSpPr>
        <p:spPr>
          <a:xfrm>
            <a:off x="3851275" y="4581525"/>
            <a:ext cx="649288" cy="57626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vál 2"/>
          <p:cNvSpPr/>
          <p:nvPr/>
        </p:nvSpPr>
        <p:spPr>
          <a:xfrm>
            <a:off x="5508625" y="1412875"/>
            <a:ext cx="431800" cy="503238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ál 8"/>
          <p:cNvSpPr/>
          <p:nvPr/>
        </p:nvSpPr>
        <p:spPr>
          <a:xfrm>
            <a:off x="4716463" y="3068638"/>
            <a:ext cx="431800" cy="504825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4932363" y="1412875"/>
            <a:ext cx="431800" cy="503238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734050" y="6021388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- 4 ATP     </a:t>
            </a:r>
            <a:r>
              <a:rPr lang="cs-CZ" altLang="cs-CZ" sz="1800">
                <a:solidFill>
                  <a:srgbClr val="00B0F0"/>
                </a:solidFill>
              </a:rPr>
              <a:t>+ 3 ATP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3528" y="3284538"/>
            <a:ext cx="1800200" cy="79253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  <p:bldP spid="9" grpId="0" animBg="1"/>
      <p:bldP spid="10" grpId="0" animBg="1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5235" name="TextovéPole 1"/>
          <p:cNvSpPr txBox="1">
            <a:spLocks noChangeArrowheads="1"/>
          </p:cNvSpPr>
          <p:nvPr/>
        </p:nvSpPr>
        <p:spPr bwMode="auto">
          <a:xfrm>
            <a:off x="5911850" y="2997200"/>
            <a:ext cx="2816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NH</a:t>
            </a:r>
            <a:r>
              <a:rPr lang="cs-CZ" altLang="cs-CZ" sz="1800" baseline="-25000">
                <a:solidFill>
                  <a:srgbClr val="FF0000"/>
                </a:solidFill>
              </a:rPr>
              <a:t>2</a:t>
            </a:r>
            <a:r>
              <a:rPr lang="cs-CZ" altLang="cs-CZ" sz="1800">
                <a:solidFill>
                  <a:srgbClr val="FF0000"/>
                </a:solidFill>
              </a:rPr>
              <a:t>, NH</a:t>
            </a:r>
            <a:r>
              <a:rPr lang="cs-CZ" altLang="cs-CZ" sz="1800" baseline="-25000">
                <a:solidFill>
                  <a:srgbClr val="FF0000"/>
                </a:solidFill>
              </a:rPr>
              <a:t>4</a:t>
            </a:r>
            <a:r>
              <a:rPr lang="cs-CZ" altLang="cs-CZ" sz="1800">
                <a:solidFill>
                  <a:srgbClr val="FF0000"/>
                </a:solidFill>
              </a:rPr>
              <a:t>+, NO</a:t>
            </a:r>
            <a:r>
              <a:rPr lang="cs-CZ" altLang="cs-CZ" sz="1800" baseline="-25000">
                <a:solidFill>
                  <a:srgbClr val="FF0000"/>
                </a:solidFill>
              </a:rPr>
              <a:t>3</a:t>
            </a:r>
            <a:r>
              <a:rPr lang="cs-CZ" altLang="cs-CZ" sz="1800" baseline="30000">
                <a:solidFill>
                  <a:srgbClr val="FF0000"/>
                </a:solidFill>
              </a:rPr>
              <a:t>-</a:t>
            </a:r>
            <a:r>
              <a:rPr lang="cs-CZ" altLang="cs-CZ" sz="1800">
                <a:solidFill>
                  <a:srgbClr val="FF0000"/>
                </a:solidFill>
              </a:rPr>
              <a:t>, NO</a:t>
            </a:r>
            <a:r>
              <a:rPr lang="cs-CZ" altLang="cs-CZ" sz="1800" baseline="-25000">
                <a:solidFill>
                  <a:srgbClr val="FF0000"/>
                </a:solidFill>
              </a:rPr>
              <a:t>2</a:t>
            </a:r>
            <a:r>
              <a:rPr lang="cs-CZ" altLang="cs-CZ" sz="1800" baseline="30000">
                <a:solidFill>
                  <a:srgbClr val="FF0000"/>
                </a:solidFill>
              </a:rPr>
              <a:t>-</a:t>
            </a:r>
            <a:r>
              <a:rPr lang="cs-CZ" altLang="cs-CZ" sz="1800">
                <a:solidFill>
                  <a:srgbClr val="FF0000"/>
                </a:solidFill>
              </a:rPr>
              <a:t>, </a:t>
            </a:r>
            <a:r>
              <a:rPr lang="cs-CZ" altLang="cs-CZ" sz="1800" b="1">
                <a:solidFill>
                  <a:srgbClr val="FF0000"/>
                </a:solidFill>
              </a:rPr>
              <a:t>N</a:t>
            </a:r>
            <a:r>
              <a:rPr lang="cs-CZ" altLang="cs-CZ" sz="18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5236" name="TextovéPole 3"/>
          <p:cNvSpPr txBox="1">
            <a:spLocks noChangeArrowheads="1"/>
          </p:cNvSpPr>
          <p:nvPr/>
        </p:nvSpPr>
        <p:spPr bwMode="auto">
          <a:xfrm>
            <a:off x="5911850" y="4140200"/>
            <a:ext cx="2763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NH</a:t>
            </a:r>
            <a:r>
              <a:rPr lang="cs-CZ" altLang="cs-CZ" sz="1800" baseline="-25000">
                <a:solidFill>
                  <a:srgbClr val="FF0000"/>
                </a:solidFill>
              </a:rPr>
              <a:t>2</a:t>
            </a:r>
            <a:r>
              <a:rPr lang="cs-CZ" altLang="cs-CZ" sz="1800">
                <a:solidFill>
                  <a:srgbClr val="FF0000"/>
                </a:solidFill>
              </a:rPr>
              <a:t>, NH</a:t>
            </a:r>
            <a:r>
              <a:rPr lang="cs-CZ" altLang="cs-CZ" sz="1800" baseline="-25000">
                <a:solidFill>
                  <a:srgbClr val="FF0000"/>
                </a:solidFill>
              </a:rPr>
              <a:t>4</a:t>
            </a:r>
            <a:r>
              <a:rPr lang="cs-CZ" altLang="cs-CZ" sz="1800">
                <a:solidFill>
                  <a:srgbClr val="FF0000"/>
                </a:solidFill>
              </a:rPr>
              <a:t>+, NO</a:t>
            </a:r>
            <a:r>
              <a:rPr lang="cs-CZ" altLang="cs-CZ" sz="1800" baseline="-25000">
                <a:solidFill>
                  <a:srgbClr val="FF0000"/>
                </a:solidFill>
              </a:rPr>
              <a:t>3</a:t>
            </a:r>
            <a:r>
              <a:rPr lang="cs-CZ" altLang="cs-CZ" sz="1800" baseline="30000">
                <a:solidFill>
                  <a:srgbClr val="FF0000"/>
                </a:solidFill>
              </a:rPr>
              <a:t>-</a:t>
            </a:r>
            <a:r>
              <a:rPr lang="cs-CZ" altLang="cs-CZ" sz="1800">
                <a:solidFill>
                  <a:srgbClr val="FF0000"/>
                </a:solidFill>
              </a:rPr>
              <a:t>, NO</a:t>
            </a:r>
            <a:r>
              <a:rPr lang="cs-CZ" altLang="cs-CZ" sz="1800" baseline="-25000">
                <a:solidFill>
                  <a:srgbClr val="FF0000"/>
                </a:solidFill>
              </a:rPr>
              <a:t>2</a:t>
            </a:r>
            <a:r>
              <a:rPr lang="cs-CZ" altLang="cs-CZ" sz="1800" baseline="30000">
                <a:solidFill>
                  <a:srgbClr val="FF0000"/>
                </a:solidFill>
              </a:rPr>
              <a:t>-</a:t>
            </a:r>
            <a:r>
              <a:rPr lang="cs-CZ" altLang="cs-CZ" sz="1800">
                <a:solidFill>
                  <a:srgbClr val="FF0000"/>
                </a:solidFill>
              </a:rPr>
              <a:t>, </a:t>
            </a:r>
            <a:r>
              <a:rPr lang="cs-CZ" altLang="cs-CZ" sz="1800" b="1">
                <a:solidFill>
                  <a:srgbClr val="FF0000"/>
                </a:solidFill>
              </a:rPr>
              <a:t>N</a:t>
            </a:r>
            <a:r>
              <a:rPr lang="cs-CZ" altLang="cs-CZ" sz="1800" b="1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5237" name="TextovéPole 4"/>
          <p:cNvSpPr txBox="1">
            <a:spLocks noChangeArrowheads="1"/>
          </p:cNvSpPr>
          <p:nvPr/>
        </p:nvSpPr>
        <p:spPr bwMode="auto">
          <a:xfrm>
            <a:off x="5911850" y="5508625"/>
            <a:ext cx="595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NH</a:t>
            </a:r>
            <a:r>
              <a:rPr lang="cs-CZ" altLang="cs-CZ" sz="1800" baseline="-2500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/>
          <p:nvPr/>
        </p:nvSpPr>
        <p:spPr>
          <a:xfrm>
            <a:off x="457200" y="1125538"/>
            <a:ext cx="7821613" cy="47085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 Uhlíkové kostry pocházejí z meziproduktů glykolýzy, pentózového </a:t>
            </a:r>
          </a:p>
          <a:p>
            <a:pPr>
              <a:defRPr/>
            </a:pPr>
            <a:r>
              <a:rPr lang="cs-CZ" sz="2000" b="1" dirty="0"/>
              <a:t>       a citrátového cyklu  </a:t>
            </a:r>
          </a:p>
          <a:p>
            <a:pPr>
              <a:defRPr/>
            </a:pPr>
            <a:r>
              <a:rPr lang="cs-CZ" sz="2000" b="1" dirty="0"/>
              <a:t> </a:t>
            </a:r>
          </a:p>
          <a:p>
            <a:pPr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Biosyntéza vychází ze společných prekurzorů a probíhá </a:t>
            </a:r>
          </a:p>
          <a:p>
            <a:pPr>
              <a:defRPr/>
            </a:pPr>
            <a:r>
              <a:rPr lang="cs-CZ" sz="2000" b="1" dirty="0"/>
              <a:t>     přes společné </a:t>
            </a:r>
            <a:r>
              <a:rPr lang="cs-CZ" sz="2000" b="1" dirty="0" smtClean="0"/>
              <a:t>meziprodukty – jen 6 drah</a:t>
            </a: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Další AMK se tvoří přestavbou jiných AMK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Neesenciální AMK jsou syntetizovány jednodušší cestou</a:t>
            </a:r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Biosyntéza esenciálních AMK je komplikovanější</a:t>
            </a:r>
            <a:endParaRPr lang="en-GB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82804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79400"/>
            <a:ext cx="8229600" cy="5851525"/>
          </a:xfrm>
        </p:spPr>
      </p:pic>
      <p:sp>
        <p:nvSpPr>
          <p:cNvPr id="2" name="Obdélník 1"/>
          <p:cNvSpPr/>
          <p:nvPr/>
        </p:nvSpPr>
        <p:spPr>
          <a:xfrm>
            <a:off x="7667625" y="404813"/>
            <a:ext cx="936625" cy="4679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bdélník 2"/>
          <p:cNvSpPr/>
          <p:nvPr/>
        </p:nvSpPr>
        <p:spPr>
          <a:xfrm>
            <a:off x="468313" y="3068638"/>
            <a:ext cx="2374900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468313" y="1773238"/>
            <a:ext cx="2232025" cy="1150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2700338" y="4868863"/>
            <a:ext cx="2808287" cy="12239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3419475" y="2924175"/>
            <a:ext cx="1223963" cy="1657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6011863" y="1052513"/>
            <a:ext cx="1152525" cy="936625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bdélník 7"/>
          <p:cNvSpPr/>
          <p:nvPr/>
        </p:nvSpPr>
        <p:spPr>
          <a:xfrm>
            <a:off x="4716463" y="2997200"/>
            <a:ext cx="1008062" cy="12239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2700338" y="1196975"/>
            <a:ext cx="3024187" cy="172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Obdélník 10"/>
          <p:cNvSpPr/>
          <p:nvPr/>
        </p:nvSpPr>
        <p:spPr>
          <a:xfrm>
            <a:off x="6443663" y="3122613"/>
            <a:ext cx="1223962" cy="1657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2433637"/>
          </a:xfrm>
        </p:spPr>
      </p:pic>
      <p:pic>
        <p:nvPicPr>
          <p:cNvPr id="1013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073400"/>
            <a:ext cx="748823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0825" y="274638"/>
            <a:ext cx="8353425" cy="279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ovéPole 1"/>
          <p:cNvSpPr txBox="1">
            <a:spLocks noChangeArrowheads="1"/>
          </p:cNvSpPr>
          <p:nvPr/>
        </p:nvSpPr>
        <p:spPr bwMode="auto">
          <a:xfrm>
            <a:off x="3448050" y="6283325"/>
            <a:ext cx="2203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Eukaryota -  GluDH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AMK jako prekurzory</a:t>
            </a:r>
          </a:p>
        </p:txBody>
      </p:sp>
      <p:pic>
        <p:nvPicPr>
          <p:cNvPr id="104451" name="Picture 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8250238" cy="5184775"/>
          </a:xfrm>
        </p:spPr>
      </p:pic>
      <p:sp>
        <p:nvSpPr>
          <p:cNvPr id="2" name="Obdélník 1"/>
          <p:cNvSpPr/>
          <p:nvPr/>
        </p:nvSpPr>
        <p:spPr>
          <a:xfrm>
            <a:off x="684213" y="4724400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684213" y="5013325"/>
            <a:ext cx="39592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bdélník 6"/>
          <p:cNvSpPr/>
          <p:nvPr/>
        </p:nvSpPr>
        <p:spPr>
          <a:xfrm>
            <a:off x="684213" y="5300663"/>
            <a:ext cx="39592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Ovál 2"/>
          <p:cNvSpPr/>
          <p:nvPr/>
        </p:nvSpPr>
        <p:spPr>
          <a:xfrm>
            <a:off x="6372225" y="3068638"/>
            <a:ext cx="2873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372225" y="5013325"/>
            <a:ext cx="2873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948488" y="5013325"/>
            <a:ext cx="287337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372225" y="5805488"/>
            <a:ext cx="287338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6453188"/>
            <a:ext cx="3568700" cy="36988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acetylCoA + formiat + COO</a:t>
            </a:r>
            <a:r>
              <a:rPr lang="cs-CZ" altLang="cs-CZ" sz="1800" baseline="30000"/>
              <a:t>-  </a:t>
            </a:r>
            <a:r>
              <a:rPr lang="cs-CZ" altLang="cs-CZ" sz="1800"/>
              <a:t>+ CO</a:t>
            </a:r>
            <a:r>
              <a:rPr lang="cs-CZ" altLang="cs-CZ" sz="1800" baseline="-25000"/>
              <a:t>2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83568" y="3067496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684783" y="3284984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683568" y="2204864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" name="Obdélník 14"/>
          <p:cNvSpPr/>
          <p:nvPr/>
        </p:nvSpPr>
        <p:spPr>
          <a:xfrm>
            <a:off x="683568" y="5587776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6" name="Obdélník 15"/>
          <p:cNvSpPr/>
          <p:nvPr/>
        </p:nvSpPr>
        <p:spPr>
          <a:xfrm>
            <a:off x="683568" y="5875808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Obdélník 16"/>
          <p:cNvSpPr/>
          <p:nvPr/>
        </p:nvSpPr>
        <p:spPr>
          <a:xfrm>
            <a:off x="683568" y="6093296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Obdélník 17"/>
          <p:cNvSpPr/>
          <p:nvPr/>
        </p:nvSpPr>
        <p:spPr>
          <a:xfrm>
            <a:off x="683568" y="4147616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9" name="Obdélník 18"/>
          <p:cNvSpPr/>
          <p:nvPr/>
        </p:nvSpPr>
        <p:spPr>
          <a:xfrm>
            <a:off x="683568" y="4437112"/>
            <a:ext cx="3959225" cy="217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3" grpId="0" animBg="1"/>
      <p:bldP spid="9" grpId="0" animBg="1"/>
      <p:bldP spid="10" grpId="0" animBg="1"/>
      <p:bldP spid="11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biochemie 4">
  <a:themeElements>
    <a:clrScheme name="biochemie 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iochemie 4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iochemie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chemie 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chemie 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iochemie 4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Default Design 8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biochemie 4</Template>
  <TotalTime>2596</TotalTime>
  <Words>452</Words>
  <Application>Microsoft Office PowerPoint</Application>
  <PresentationFormat>Předvádění na obrazovce (4:3)</PresentationFormat>
  <Paragraphs>202</Paragraphs>
  <Slides>120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120</vt:i4>
      </vt:variant>
    </vt:vector>
  </HeadingPairs>
  <TitlesOfParts>
    <vt:vector size="127" baseType="lpstr">
      <vt:lpstr>Times New Roman</vt:lpstr>
      <vt:lpstr>Arial</vt:lpstr>
      <vt:lpstr>Calibri</vt:lpstr>
      <vt:lpstr>Symbol</vt:lpstr>
      <vt:lpstr>biochemie 4</vt:lpstr>
      <vt:lpstr>Výchozí návrh</vt:lpstr>
      <vt:lpstr>Default Design</vt:lpstr>
      <vt:lpstr>Metabolismus lipidů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Acyl-CoA DH nedostatek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α-oxidace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Metabolismus versus biosyntéza MK</vt:lpstr>
      <vt:lpstr>Prezentace aplikace PowerPoint</vt:lpstr>
      <vt:lpstr>Prezentace aplikace PowerPoint</vt:lpstr>
      <vt:lpstr>Regulace Acetyl-CoA karboxylasy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Elongace</vt:lpstr>
      <vt:lpstr>Desaturace</vt:lpstr>
      <vt:lpstr>Prezentace aplikace PowerPoint</vt:lpstr>
      <vt:lpstr>Prezentace aplikace PowerPoint</vt:lpstr>
      <vt:lpstr>Prezentace aplikace PowerPoint</vt:lpstr>
      <vt:lpstr>Biosyntéza fosfolipidů</vt:lpstr>
      <vt:lpstr>Prezentace aplikace PowerPoint</vt:lpstr>
      <vt:lpstr>Prezentace aplikace PowerPoint</vt:lpstr>
      <vt:lpstr>Prezentace aplikace PowerPoint</vt:lpstr>
      <vt:lpstr>Cholesterol</vt:lpstr>
      <vt:lpstr>Biosyntéza cholesterolu</vt:lpstr>
      <vt:lpstr>Biosyntéza cholesterolu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Metabolismus bílkovin</vt:lpstr>
      <vt:lpstr>Metabolismus bílkovin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Fenylketonurie</vt:lpstr>
      <vt:lpstr>Prezentace aplikace PowerPoint</vt:lpstr>
      <vt:lpstr>Prezentace aplikace PowerPoint</vt:lpstr>
      <vt:lpstr>Glutamin synthethasa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AMK jako prekurzory</vt:lpstr>
      <vt:lpstr>Hem</vt:lpstr>
      <vt:lpstr>Hem</vt:lpstr>
      <vt:lpstr>Biosyntéza hemu</vt:lpstr>
      <vt:lpstr>Degradace hemu</vt:lpstr>
      <vt:lpstr>Biosyntéza pyrimidinových bází</vt:lpstr>
      <vt:lpstr>Biosyntéza pyrimidinových bází</vt:lpstr>
      <vt:lpstr>Biosyntéza purinových bází</vt:lpstr>
      <vt:lpstr>Biosyntéza purinových bází</vt:lpstr>
      <vt:lpstr>Degradace pyrimidinových bází</vt:lpstr>
      <vt:lpstr>Degradace purinových bází</vt:lpstr>
      <vt:lpstr>Degradace purinových bází</vt:lpstr>
      <vt:lpstr>Metabolismus NK</vt:lpstr>
      <vt:lpstr>Hlavní dráhy energetického metabolismu</vt:lpstr>
      <vt:lpstr>Glykolysa  zisk energie</vt:lpstr>
      <vt:lpstr>Glukoneogenese synthesa glukosy</vt:lpstr>
      <vt:lpstr>Pentosový cyklus NADPH pro biosynthesu</vt:lpstr>
      <vt:lpstr>Synthesa a odbourávání glykogenu</vt:lpstr>
      <vt:lpstr>Metabolismus triacylglycerolů</vt:lpstr>
      <vt:lpstr>Citrátový cyklus amphibolický děj</vt:lpstr>
      <vt:lpstr>Oxidační fosforylace zisk ATP</vt:lpstr>
      <vt:lpstr>Orgánová specializace</vt:lpstr>
    </vt:vector>
  </TitlesOfParts>
  <Company>k.biochemie př.f.MU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Zdeněk Glatz</dc:creator>
  <cp:lastModifiedBy>Zdeněk</cp:lastModifiedBy>
  <cp:revision>71</cp:revision>
  <dcterms:created xsi:type="dcterms:W3CDTF">2004-11-28T17:55:31Z</dcterms:created>
  <dcterms:modified xsi:type="dcterms:W3CDTF">2014-12-02T11:28:36Z</dcterms:modified>
</cp:coreProperties>
</file>