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4"/>
  </p:notesMasterIdLst>
  <p:sldIdLst>
    <p:sldId id="256" r:id="rId2"/>
    <p:sldId id="257" r:id="rId3"/>
    <p:sldId id="258" r:id="rId4"/>
    <p:sldId id="265" r:id="rId5"/>
    <p:sldId id="259" r:id="rId6"/>
    <p:sldId id="263" r:id="rId7"/>
    <p:sldId id="262" r:id="rId8"/>
    <p:sldId id="261" r:id="rId9"/>
    <p:sldId id="266" r:id="rId10"/>
    <p:sldId id="267" r:id="rId11"/>
    <p:sldId id="273" r:id="rId12"/>
    <p:sldId id="272" r:id="rId13"/>
    <p:sldId id="271" r:id="rId14"/>
    <p:sldId id="270" r:id="rId15"/>
    <p:sldId id="269" r:id="rId16"/>
    <p:sldId id="268" r:id="rId17"/>
    <p:sldId id="274" r:id="rId18"/>
    <p:sldId id="278" r:id="rId19"/>
    <p:sldId id="277" r:id="rId20"/>
    <p:sldId id="276" r:id="rId21"/>
    <p:sldId id="279" r:id="rId22"/>
    <p:sldId id="275" r:id="rId23"/>
    <p:sldId id="283" r:id="rId24"/>
    <p:sldId id="282" r:id="rId25"/>
    <p:sldId id="281" r:id="rId26"/>
    <p:sldId id="280" r:id="rId27"/>
    <p:sldId id="286" r:id="rId28"/>
    <p:sldId id="285" r:id="rId29"/>
    <p:sldId id="284" r:id="rId30"/>
    <p:sldId id="289" r:id="rId31"/>
    <p:sldId id="288" r:id="rId32"/>
    <p:sldId id="287" r:id="rId3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0DD4F-04E2-4AA6-B409-22B9C8CE7BFF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48E6D-F3F4-4714-B16F-7DDEB615E2D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48E6D-F3F4-4714-B16F-7DDEB615E2D5}" type="slidenum">
              <a:rPr lang="sk-SK" smtClean="0"/>
              <a:pPr/>
              <a:t>23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D78B6A-9630-4A34-86D8-B38C70461396}" type="datetimeFigureOut">
              <a:rPr lang="sk-SK" smtClean="0"/>
              <a:pPr/>
              <a:t>10. 12. 2016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8A4915F-963E-4009-8EA1-4C7ECF4259B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Kosti &amp; koža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/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Prostriedky na bielenie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507288" cy="5017744"/>
          </a:xfrm>
        </p:spPr>
        <p:txBody>
          <a:bodyPr/>
          <a:lstStyle/>
          <a:p>
            <a:r>
              <a:rPr lang="sk-SK" i="1" dirty="0" err="1" smtClean="0">
                <a:solidFill>
                  <a:srgbClr val="002060"/>
                </a:solidFill>
                <a:latin typeface="+mj-lt"/>
              </a:rPr>
              <a:t>Peroxoboritan</a:t>
            </a:r>
            <a:r>
              <a:rPr lang="sk-SK" i="1" dirty="0" smtClean="0">
                <a:solidFill>
                  <a:srgbClr val="002060"/>
                </a:solidFill>
                <a:latin typeface="+mj-lt"/>
              </a:rPr>
              <a:t> sodný- </a:t>
            </a:r>
            <a:r>
              <a:rPr lang="sk-SK" dirty="0" smtClean="0">
                <a:latin typeface="+mj-lt"/>
              </a:rPr>
              <a:t>energetické bieliace činidlo s obsahom 10,4%  aktívneho kyslíku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err="1" smtClean="0">
                <a:solidFill>
                  <a:srgbClr val="002060"/>
                </a:solidFill>
                <a:latin typeface="+mj-lt"/>
              </a:rPr>
              <a:t>Peroxouhličitan</a:t>
            </a:r>
            <a:r>
              <a:rPr lang="sk-SK" i="1" dirty="0" smtClean="0">
                <a:solidFill>
                  <a:srgbClr val="002060"/>
                </a:solidFill>
                <a:latin typeface="+mj-lt"/>
              </a:rPr>
              <a:t> sodný- </a:t>
            </a:r>
            <a:r>
              <a:rPr lang="sk-SK" dirty="0" smtClean="0">
                <a:latin typeface="+mj-lt"/>
              </a:rPr>
              <a:t>také isté množstvo aktívneho kyslíku, treba počítať s tým, že vytvára alkalické roztoky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err="1" smtClean="0">
                <a:solidFill>
                  <a:srgbClr val="002060"/>
                </a:solidFill>
                <a:latin typeface="+mj-lt"/>
              </a:rPr>
              <a:t>Peroxofosforečnan</a:t>
            </a:r>
            <a:r>
              <a:rPr lang="sk-SK" i="1" dirty="0" smtClean="0">
                <a:solidFill>
                  <a:srgbClr val="002060"/>
                </a:solidFill>
                <a:latin typeface="+mj-lt"/>
              </a:rPr>
              <a:t> sodný- </a:t>
            </a:r>
            <a:r>
              <a:rPr lang="sk-SK" dirty="0" err="1" smtClean="0">
                <a:latin typeface="+mj-lt"/>
              </a:rPr>
              <a:t>oxidovadlo</a:t>
            </a:r>
            <a:r>
              <a:rPr lang="sk-SK" dirty="0" smtClean="0">
                <a:latin typeface="+mj-lt"/>
              </a:rPr>
              <a:t>, umožňuje teda ľahko kontrolovať postup bielenia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Sušiace prostriedky </a:t>
            </a:r>
            <a:endParaRPr lang="sk-SK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352928" cy="508518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>
                <a:latin typeface="+mj-lt"/>
              </a:rPr>
              <a:t>Kosť ošetrovať v bezvodom prostredí, použitie vodných roztokov vedie k deformácii kosti </a:t>
            </a:r>
          </a:p>
          <a:p>
            <a:r>
              <a:rPr lang="sk-SK" dirty="0" smtClean="0">
                <a:latin typeface="+mj-lt"/>
              </a:rPr>
              <a:t>Deformácia sa môže prejaviť popukaním povrchu, alebo rozštiepením kosti</a:t>
            </a:r>
          </a:p>
          <a:p>
            <a:r>
              <a:rPr lang="sk-SK" dirty="0" smtClean="0">
                <a:latin typeface="+mj-lt"/>
              </a:rPr>
              <a:t>Je žiaduce aby ošetrenie vodným roztokom bolo minimálne a </a:t>
            </a:r>
            <a:r>
              <a:rPr lang="sk-SK" dirty="0" err="1" smtClean="0">
                <a:latin typeface="+mj-lt"/>
              </a:rPr>
              <a:t>zbytkovú</a:t>
            </a:r>
            <a:r>
              <a:rPr lang="sk-SK" dirty="0" smtClean="0">
                <a:latin typeface="+mj-lt"/>
              </a:rPr>
              <a:t> vodu je treba z kosti odstrániť pomocou </a:t>
            </a:r>
            <a:r>
              <a:rPr lang="sk-SK" dirty="0" err="1" smtClean="0">
                <a:latin typeface="+mj-lt"/>
              </a:rPr>
              <a:t>vytesňovacích</a:t>
            </a:r>
            <a:r>
              <a:rPr lang="sk-SK" dirty="0" smtClean="0">
                <a:latin typeface="+mj-lt"/>
              </a:rPr>
              <a:t> rozpúšťadiel</a:t>
            </a:r>
          </a:p>
          <a:p>
            <a:r>
              <a:rPr lang="sk-SK" dirty="0" smtClean="0">
                <a:latin typeface="+mj-lt"/>
              </a:rPr>
              <a:t>Za týmto účelom sa kosť ponorí do nádoby s 96% </a:t>
            </a:r>
            <a:r>
              <a:rPr lang="sk-SK" dirty="0" err="1" smtClean="0">
                <a:latin typeface="+mj-lt"/>
              </a:rPr>
              <a:t>ethanolom</a:t>
            </a:r>
            <a:r>
              <a:rPr lang="sk-SK" dirty="0" smtClean="0">
                <a:latin typeface="+mj-lt"/>
              </a:rPr>
              <a:t> a za 15-40 minút sa predmet prenesie do čistého alkoholu </a:t>
            </a:r>
          </a:p>
          <a:p>
            <a:r>
              <a:rPr lang="sk-SK" dirty="0" smtClean="0">
                <a:latin typeface="+mj-lt"/>
              </a:rPr>
              <a:t>Alkohol treba vymeniť aspoň 4 krát</a:t>
            </a:r>
          </a:p>
          <a:p>
            <a:r>
              <a:rPr lang="sk-SK" dirty="0" smtClean="0">
                <a:latin typeface="+mj-lt"/>
              </a:rPr>
              <a:t>Nakoniec sa predmet osuší filtračným papierom a dosušuje sa na voľnom vzduchu do úplného odparenia alkoholu </a:t>
            </a:r>
          </a:p>
          <a:p>
            <a:r>
              <a:rPr lang="sk-SK" dirty="0" smtClean="0">
                <a:latin typeface="+mj-lt"/>
              </a:rPr>
              <a:t>Urýchlenie sušenia: posledné ponorenie- </a:t>
            </a:r>
            <a:r>
              <a:rPr lang="sk-SK" dirty="0" err="1" smtClean="0">
                <a:latin typeface="+mj-lt"/>
              </a:rPr>
              <a:t>diethyleter</a:t>
            </a:r>
            <a:r>
              <a:rPr lang="sk-SK" dirty="0" smtClean="0">
                <a:latin typeface="+mj-lt"/>
              </a:rPr>
              <a:t>/</a:t>
            </a:r>
            <a:r>
              <a:rPr lang="sk-SK" dirty="0" err="1" smtClean="0">
                <a:latin typeface="+mj-lt"/>
              </a:rPr>
              <a:t>aceton</a:t>
            </a:r>
            <a:endParaRPr lang="sk-SK" dirty="0" smtClean="0"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29600" cy="4325112"/>
          </a:xfrm>
        </p:spPr>
        <p:txBody>
          <a:bodyPr>
            <a:normAutofit/>
          </a:bodyPr>
          <a:lstStyle/>
          <a:p>
            <a:r>
              <a:rPr lang="sk-SK" sz="2400" dirty="0" smtClean="0">
                <a:latin typeface="+mj-lt"/>
              </a:rPr>
              <a:t>Pri všetkých </a:t>
            </a:r>
            <a:r>
              <a:rPr lang="sk-SK" sz="2400" dirty="0" err="1" smtClean="0">
                <a:latin typeface="+mj-lt"/>
              </a:rPr>
              <a:t>operáciach</a:t>
            </a:r>
            <a:r>
              <a:rPr lang="sk-SK" sz="2400" dirty="0" smtClean="0">
                <a:latin typeface="+mj-lt"/>
              </a:rPr>
              <a:t> s </a:t>
            </a:r>
            <a:r>
              <a:rPr lang="sk-SK" sz="2400" b="1" dirty="0" smtClean="0">
                <a:latin typeface="+mj-lt"/>
              </a:rPr>
              <a:t>organickými rozpúšťadlami- </a:t>
            </a:r>
            <a:r>
              <a:rPr lang="sk-SK" sz="2400" dirty="0" smtClean="0">
                <a:latin typeface="+mj-lt"/>
              </a:rPr>
              <a:t>chrániť prípadné rytie na povrchu kosti </a:t>
            </a:r>
          </a:p>
          <a:p>
            <a:r>
              <a:rPr lang="sk-SK" sz="2400" dirty="0" smtClean="0">
                <a:latin typeface="+mj-lt"/>
              </a:rPr>
              <a:t>Rytina sa zatiera farbami (voskový základ)</a:t>
            </a:r>
          </a:p>
          <a:p>
            <a:r>
              <a:rPr lang="sk-SK" sz="2400" dirty="0" smtClean="0">
                <a:latin typeface="+mj-lt"/>
              </a:rPr>
              <a:t>Pred ošetrením predmetu s vyrytým motívom sa ubezpečíme, že alkohol, </a:t>
            </a:r>
            <a:r>
              <a:rPr lang="sk-SK" sz="2400" dirty="0" err="1" smtClean="0">
                <a:latin typeface="+mj-lt"/>
              </a:rPr>
              <a:t>eter</a:t>
            </a:r>
            <a:r>
              <a:rPr lang="sk-SK" sz="2400" dirty="0" smtClean="0">
                <a:latin typeface="+mj-lt"/>
              </a:rPr>
              <a:t>, alebo </a:t>
            </a:r>
            <a:r>
              <a:rPr lang="sk-SK" sz="2400" dirty="0" err="1" smtClean="0">
                <a:latin typeface="+mj-lt"/>
              </a:rPr>
              <a:t>aceton</a:t>
            </a:r>
            <a:r>
              <a:rPr lang="sk-SK" sz="2400" dirty="0" smtClean="0">
                <a:latin typeface="+mj-lt"/>
              </a:rPr>
              <a:t> motív na kosti nepoškodzujú </a:t>
            </a:r>
          </a:p>
          <a:p>
            <a:r>
              <a:rPr lang="sk-SK" sz="2400" dirty="0" smtClean="0">
                <a:latin typeface="+mj-lt"/>
              </a:rPr>
              <a:t>Ak sú na kosti lakované </a:t>
            </a:r>
            <a:r>
              <a:rPr lang="sk-SK" sz="2400" dirty="0" err="1" smtClean="0">
                <a:latin typeface="+mj-lt"/>
              </a:rPr>
              <a:t>vsrtvy</a:t>
            </a:r>
            <a:r>
              <a:rPr lang="sk-SK" sz="2400" dirty="0" smtClean="0">
                <a:latin typeface="+mj-lt"/>
              </a:rPr>
              <a:t>, čistenie organickými rozpúšťadlami sa previesť nemôže </a:t>
            </a:r>
            <a:endParaRPr lang="sk-SK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Lepenie kostí 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363272" cy="4873728"/>
          </a:xfrm>
        </p:spPr>
        <p:txBody>
          <a:bodyPr>
            <a:normAutofit fontScale="85000" lnSpcReduction="10000"/>
          </a:bodyPr>
          <a:lstStyle/>
          <a:p>
            <a:pPr marL="269875" indent="-269875">
              <a:lnSpc>
                <a:spcPct val="120000"/>
              </a:lnSpc>
            </a:pPr>
            <a:r>
              <a:rPr lang="cs-CZ" dirty="0" err="1" smtClean="0">
                <a:latin typeface="+mj-lt"/>
              </a:rPr>
              <a:t>výber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lepidiel</a:t>
            </a:r>
            <a:r>
              <a:rPr lang="cs-CZ" dirty="0" smtClean="0">
                <a:latin typeface="+mj-lt"/>
              </a:rPr>
              <a:t> je daný </a:t>
            </a:r>
            <a:r>
              <a:rPr lang="cs-CZ" dirty="0" err="1" smtClean="0">
                <a:latin typeface="+mj-lt"/>
              </a:rPr>
              <a:t>stupňom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zachovania</a:t>
            </a:r>
            <a:r>
              <a:rPr lang="cs-CZ" dirty="0" smtClean="0">
                <a:latin typeface="+mj-lt"/>
              </a:rPr>
              <a:t> samotného materiálu, </a:t>
            </a:r>
            <a:r>
              <a:rPr lang="cs-CZ" dirty="0" err="1" smtClean="0">
                <a:latin typeface="+mj-lt"/>
              </a:rPr>
              <a:t>nutnosťou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doplniť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chýbajúce</a:t>
            </a:r>
            <a:r>
              <a:rPr lang="cs-CZ" dirty="0" smtClean="0">
                <a:latin typeface="+mj-lt"/>
              </a:rPr>
              <a:t> časti </a:t>
            </a:r>
            <a:r>
              <a:rPr lang="cs-CZ" dirty="0" err="1" smtClean="0">
                <a:latin typeface="+mj-lt"/>
              </a:rPr>
              <a:t>alebo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montážou</a:t>
            </a:r>
            <a:r>
              <a:rPr lang="cs-CZ" dirty="0" smtClean="0">
                <a:latin typeface="+mj-lt"/>
              </a:rPr>
              <a:t> rovinných </a:t>
            </a:r>
            <a:r>
              <a:rPr lang="cs-CZ" dirty="0" err="1" smtClean="0">
                <a:latin typeface="+mj-lt"/>
              </a:rPr>
              <a:t>ornamentov</a:t>
            </a:r>
            <a:r>
              <a:rPr lang="cs-CZ" dirty="0" smtClean="0">
                <a:latin typeface="+mj-lt"/>
              </a:rPr>
              <a:t>, či objemných </a:t>
            </a:r>
            <a:r>
              <a:rPr lang="cs-CZ" dirty="0" err="1" smtClean="0">
                <a:latin typeface="+mj-lt"/>
              </a:rPr>
              <a:t>skulptúr</a:t>
            </a:r>
            <a:endParaRPr lang="cs-CZ" dirty="0" smtClean="0">
              <a:latin typeface="+mj-lt"/>
            </a:endParaRPr>
          </a:p>
          <a:p>
            <a:pPr marL="269875" indent="-269875">
              <a:lnSpc>
                <a:spcPct val="120000"/>
              </a:lnSpc>
            </a:pP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epoxidové živice </a:t>
            </a:r>
            <a:r>
              <a:rPr lang="cs-CZ" dirty="0" err="1" smtClean="0">
                <a:latin typeface="+mj-lt"/>
              </a:rPr>
              <a:t>umožňujú</a:t>
            </a:r>
            <a:r>
              <a:rPr lang="cs-CZ" dirty="0" smtClean="0">
                <a:latin typeface="+mj-lt"/>
              </a:rPr>
              <a:t> pevné </a:t>
            </a:r>
            <a:r>
              <a:rPr lang="cs-CZ" dirty="0" err="1" smtClean="0">
                <a:latin typeface="+mj-lt"/>
              </a:rPr>
              <a:t>lepenie</a:t>
            </a:r>
            <a:r>
              <a:rPr lang="cs-CZ" dirty="0" smtClean="0">
                <a:latin typeface="+mj-lt"/>
              </a:rPr>
              <a:t>, avšak plastifikátor (</a:t>
            </a:r>
            <a:r>
              <a:rPr lang="cs-CZ" dirty="0" err="1" smtClean="0">
                <a:latin typeface="+mj-lt"/>
              </a:rPr>
              <a:t>dibutylftalát</a:t>
            </a:r>
            <a:r>
              <a:rPr lang="cs-CZ" dirty="0" smtClean="0">
                <a:latin typeface="+mj-lt"/>
              </a:rPr>
              <a:t>), </a:t>
            </a:r>
            <a:r>
              <a:rPr lang="cs-CZ" dirty="0" err="1" smtClean="0">
                <a:latin typeface="+mj-lt"/>
              </a:rPr>
              <a:t>ktorý</a:t>
            </a:r>
            <a:r>
              <a:rPr lang="cs-CZ" dirty="0" smtClean="0">
                <a:latin typeface="+mj-lt"/>
              </a:rPr>
              <a:t> je v nich </a:t>
            </a:r>
            <a:r>
              <a:rPr lang="cs-CZ" dirty="0" err="1" smtClean="0">
                <a:latin typeface="+mj-lt"/>
              </a:rPr>
              <a:t>prítomný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časom</a:t>
            </a:r>
            <a:r>
              <a:rPr lang="cs-CZ" dirty="0" smtClean="0">
                <a:latin typeface="+mj-lt"/>
              </a:rPr>
              <a:t> z lepeného švu difunduje a </a:t>
            </a:r>
            <a:r>
              <a:rPr lang="cs-CZ" dirty="0" err="1" smtClean="0">
                <a:latin typeface="+mj-lt"/>
              </a:rPr>
              <a:t>tvorí</a:t>
            </a:r>
            <a:r>
              <a:rPr lang="cs-CZ" dirty="0" smtClean="0">
                <a:latin typeface="+mj-lt"/>
              </a:rPr>
              <a:t> v okolí zóny </a:t>
            </a:r>
            <a:r>
              <a:rPr lang="cs-CZ" dirty="0" err="1" smtClean="0">
                <a:latin typeface="+mj-lt"/>
              </a:rPr>
              <a:t>zmenu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farby</a:t>
            </a:r>
            <a:r>
              <a:rPr lang="cs-CZ" dirty="0" smtClean="0">
                <a:latin typeface="+mj-lt"/>
              </a:rPr>
              <a:t> a </a:t>
            </a:r>
            <a:r>
              <a:rPr lang="cs-CZ" dirty="0" err="1" smtClean="0">
                <a:latin typeface="+mj-lt"/>
              </a:rPr>
              <a:t>priehľadnosti</a:t>
            </a:r>
            <a:r>
              <a:rPr lang="cs-CZ" dirty="0" smtClean="0">
                <a:latin typeface="+mj-lt"/>
              </a:rPr>
              <a:t> kosti</a:t>
            </a:r>
          </a:p>
          <a:p>
            <a:pPr marL="269875" indent="-269875">
              <a:lnSpc>
                <a:spcPct val="120000"/>
              </a:lnSpc>
            </a:pPr>
            <a:r>
              <a:rPr lang="cs-CZ" dirty="0" smtClean="0">
                <a:latin typeface="+mj-lt"/>
              </a:rPr>
              <a:t>po </a:t>
            </a:r>
            <a:r>
              <a:rPr lang="cs-CZ" dirty="0" err="1" smtClean="0">
                <a:latin typeface="+mj-lt"/>
              </a:rPr>
              <a:t>stvrdnutí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nie</a:t>
            </a:r>
            <a:r>
              <a:rPr lang="cs-CZ" dirty="0" smtClean="0">
                <a:latin typeface="+mj-lt"/>
              </a:rPr>
              <a:t> je možné </a:t>
            </a:r>
            <a:r>
              <a:rPr lang="cs-CZ" dirty="0" err="1" smtClean="0">
                <a:latin typeface="+mj-lt"/>
              </a:rPr>
              <a:t>opakovať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reštaurovanie</a:t>
            </a:r>
            <a:endParaRPr lang="cs-CZ" dirty="0" smtClean="0">
              <a:latin typeface="+mj-lt"/>
            </a:endParaRPr>
          </a:p>
          <a:p>
            <a:pPr marL="269875" indent="-269875">
              <a:lnSpc>
                <a:spcPct val="120000"/>
              </a:lnSpc>
            </a:pPr>
            <a:r>
              <a:rPr lang="cs-CZ" dirty="0" smtClean="0">
                <a:latin typeface="+mj-lt"/>
              </a:rPr>
              <a:t>Na </a:t>
            </a:r>
            <a:r>
              <a:rPr lang="cs-CZ" dirty="0" err="1" smtClean="0">
                <a:latin typeface="+mj-lt"/>
              </a:rPr>
              <a:t>lepenie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zbierkových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prdmetov</a:t>
            </a:r>
            <a:r>
              <a:rPr lang="cs-CZ" dirty="0" smtClean="0">
                <a:latin typeface="+mj-lt"/>
              </a:rPr>
              <a:t> z kostí se okrem tradičních </a:t>
            </a:r>
            <a:r>
              <a:rPr lang="cs-CZ" dirty="0" err="1" smtClean="0">
                <a:latin typeface="+mj-lt"/>
              </a:rPr>
              <a:t>glejov</a:t>
            </a:r>
            <a:r>
              <a:rPr lang="cs-CZ" dirty="0" smtClean="0">
                <a:latin typeface="+mj-lt"/>
              </a:rPr>
              <a:t> (rybí, </a:t>
            </a:r>
            <a:r>
              <a:rPr lang="cs-CZ" dirty="0" err="1" smtClean="0">
                <a:latin typeface="+mj-lt"/>
              </a:rPr>
              <a:t>jeseterový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stolárský</a:t>
            </a:r>
            <a:r>
              <a:rPr lang="cs-CZ" dirty="0" smtClean="0">
                <a:latin typeface="+mj-lt"/>
              </a:rPr>
              <a:t>) </a:t>
            </a:r>
            <a:r>
              <a:rPr lang="cs-CZ" dirty="0" err="1" smtClean="0">
                <a:latin typeface="+mj-lt"/>
              </a:rPr>
              <a:t>používajú</a:t>
            </a:r>
            <a:r>
              <a:rPr lang="cs-CZ" dirty="0" smtClean="0">
                <a:latin typeface="+mj-lt"/>
              </a:rPr>
              <a:t> vodné </a:t>
            </a:r>
            <a:r>
              <a:rPr lang="cs-CZ" dirty="0" err="1" smtClean="0">
                <a:latin typeface="+mj-lt"/>
              </a:rPr>
              <a:t>lepidlá</a:t>
            </a:r>
            <a:r>
              <a:rPr lang="cs-CZ" dirty="0" smtClean="0">
                <a:latin typeface="+mj-lt"/>
              </a:rPr>
              <a:t> na bázi </a:t>
            </a:r>
            <a:r>
              <a:rPr lang="cs-CZ" dirty="0" err="1" smtClean="0">
                <a:latin typeface="+mj-lt"/>
              </a:rPr>
              <a:t>polyvinylalkoholu</a:t>
            </a:r>
            <a:r>
              <a:rPr lang="cs-CZ" dirty="0" smtClean="0">
                <a:latin typeface="+mj-lt"/>
              </a:rPr>
              <a:t>  a </a:t>
            </a:r>
            <a:r>
              <a:rPr lang="cs-CZ" dirty="0" err="1" smtClean="0">
                <a:latin typeface="+mj-lt"/>
              </a:rPr>
              <a:t>polyvinylacetátovej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disperzie</a:t>
            </a:r>
            <a:r>
              <a:rPr lang="cs-CZ" dirty="0" smtClean="0">
                <a:latin typeface="+mj-lt"/>
              </a:rPr>
              <a:t>, alkoholické roztoky </a:t>
            </a:r>
            <a:r>
              <a:rPr lang="cs-CZ" dirty="0" err="1" smtClean="0">
                <a:latin typeface="+mj-lt"/>
              </a:rPr>
              <a:t>polyvinylbutyralu</a:t>
            </a:r>
            <a:r>
              <a:rPr lang="cs-CZ" dirty="0" smtClean="0">
                <a:latin typeface="+mj-lt"/>
              </a:rPr>
              <a:t>, roztoky akrylových </a:t>
            </a:r>
            <a:r>
              <a:rPr lang="cs-CZ" dirty="0" err="1" smtClean="0">
                <a:latin typeface="+mj-lt"/>
              </a:rPr>
              <a:t>polymérov</a:t>
            </a:r>
            <a:r>
              <a:rPr lang="cs-CZ" dirty="0" smtClean="0">
                <a:latin typeface="+mj-lt"/>
              </a:rPr>
              <a:t> (PBMA) v </a:t>
            </a:r>
            <a:r>
              <a:rPr lang="cs-CZ" dirty="0" err="1" smtClean="0">
                <a:latin typeface="+mj-lt"/>
              </a:rPr>
              <a:t>ethylacetáte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acetóne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alebo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methylethylketóne</a:t>
            </a:r>
            <a:endParaRPr lang="cs-CZ" dirty="0" smtClean="0"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435280" cy="5665816"/>
          </a:xfrm>
        </p:spPr>
        <p:txBody>
          <a:bodyPr>
            <a:normAutofit fontScale="92500" lnSpcReduction="10000"/>
          </a:bodyPr>
          <a:lstStyle/>
          <a:p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Doplnenie</a:t>
            </a:r>
          </a:p>
          <a:p>
            <a:r>
              <a:rPr lang="sk-SK" dirty="0" smtClean="0">
                <a:latin typeface="+mj-lt"/>
              </a:rPr>
              <a:t>Doplnenie opakujúceho sa detailu nie je problém- urobí sa odliatok</a:t>
            </a:r>
          </a:p>
          <a:p>
            <a:r>
              <a:rPr lang="sk-SK" dirty="0" err="1" smtClean="0">
                <a:latin typeface="+mj-lt"/>
              </a:rPr>
              <a:t>Tzv</a:t>
            </a:r>
            <a:r>
              <a:rPr lang="sk-SK" dirty="0" smtClean="0">
                <a:latin typeface="+mj-lt"/>
              </a:rPr>
              <a:t> ‚</a:t>
            </a:r>
            <a:r>
              <a:rPr lang="sk-SK" i="1" dirty="0" err="1" smtClean="0">
                <a:latin typeface="+mj-lt"/>
              </a:rPr>
              <a:t>Dodělávky</a:t>
            </a:r>
            <a:r>
              <a:rPr lang="sk-SK" dirty="0" smtClean="0">
                <a:latin typeface="+mj-lt"/>
              </a:rPr>
              <a:t>‘ na objemných skulptúrach môže robiť len umelecký reštaurátor</a:t>
            </a: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Najlepšie materiály na dokončovanie hmoty</a:t>
            </a:r>
            <a:r>
              <a:rPr lang="sk-SK" dirty="0" smtClean="0">
                <a:latin typeface="+mj-lt"/>
              </a:rPr>
              <a:t>: </a:t>
            </a:r>
          </a:p>
          <a:p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Polyestery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kyseliny </a:t>
            </a:r>
            <a:r>
              <a:rPr lang="sk-SK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methakrylovej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</a:p>
          <a:p>
            <a:r>
              <a:rPr lang="sk-SK" dirty="0" smtClean="0">
                <a:latin typeface="+mj-lt"/>
              </a:rPr>
              <a:t>Epoxidové, </a:t>
            </a:r>
            <a:r>
              <a:rPr lang="sk-SK" dirty="0" err="1" smtClean="0">
                <a:latin typeface="+mj-lt"/>
              </a:rPr>
              <a:t>karbinolové</a:t>
            </a:r>
            <a:r>
              <a:rPr lang="sk-SK" dirty="0" smtClean="0">
                <a:latin typeface="+mj-lt"/>
              </a:rPr>
              <a:t>, polyesterové živice, </a:t>
            </a:r>
            <a:r>
              <a:rPr lang="sk-SK" dirty="0" err="1" smtClean="0">
                <a:latin typeface="+mj-lt"/>
              </a:rPr>
              <a:t>polysteren</a:t>
            </a:r>
            <a:r>
              <a:rPr lang="sk-SK" dirty="0" smtClean="0">
                <a:latin typeface="+mj-lt"/>
              </a:rPr>
              <a:t>- málo vhodné </a:t>
            </a:r>
          </a:p>
          <a:p>
            <a:r>
              <a:rPr lang="sk-SK" dirty="0" smtClean="0">
                <a:latin typeface="+mj-lt"/>
              </a:rPr>
              <a:t>Priemyslovo vyrábaný preparát norakryl-65( prášok PMMA v </a:t>
            </a:r>
            <a:r>
              <a:rPr lang="sk-SK" dirty="0" err="1" smtClean="0">
                <a:latin typeface="+mj-lt"/>
              </a:rPr>
              <a:t>monoméru</a:t>
            </a:r>
            <a:r>
              <a:rPr lang="sk-SK" dirty="0" smtClean="0">
                <a:latin typeface="+mj-lt"/>
              </a:rPr>
              <a:t>, zmenou množstva </a:t>
            </a:r>
            <a:r>
              <a:rPr lang="sk-SK" dirty="0" err="1" smtClean="0">
                <a:latin typeface="+mj-lt"/>
              </a:rPr>
              <a:t>monomeru</a:t>
            </a:r>
            <a:r>
              <a:rPr lang="sk-SK" dirty="0" smtClean="0">
                <a:latin typeface="+mj-lt"/>
              </a:rPr>
              <a:t> je možné ovplyvniť dobu tvrdnutia)</a:t>
            </a:r>
            <a:r>
              <a:rPr lang="sk-SK" dirty="0" smtClean="0">
                <a:latin typeface="+mj-lt"/>
                <a:sym typeface="Wingdings" pitchFamily="2" charset="2"/>
              </a:rPr>
              <a:t> </a:t>
            </a:r>
            <a:r>
              <a:rPr lang="sk-SK" dirty="0" smtClean="0">
                <a:latin typeface="+mj-lt"/>
              </a:rPr>
              <a:t>dobré výsledky</a:t>
            </a:r>
          </a:p>
          <a:p>
            <a:r>
              <a:rPr lang="sk-SK" dirty="0" smtClean="0">
                <a:latin typeface="+mj-lt"/>
              </a:rPr>
              <a:t>Dokončovacie hmoty na báze </a:t>
            </a:r>
            <a:r>
              <a:rPr lang="sk-SK" dirty="0" err="1" smtClean="0">
                <a:latin typeface="+mj-lt"/>
              </a:rPr>
              <a:t>norakrylu</a:t>
            </a:r>
            <a:r>
              <a:rPr lang="sk-SK" dirty="0" smtClean="0">
                <a:latin typeface="+mj-lt"/>
              </a:rPr>
              <a:t> a </a:t>
            </a:r>
            <a:r>
              <a:rPr lang="sk-SK" dirty="0" err="1" smtClean="0">
                <a:latin typeface="+mj-lt"/>
              </a:rPr>
              <a:t>karboplastu</a:t>
            </a:r>
            <a:r>
              <a:rPr lang="sk-SK" dirty="0" smtClean="0">
                <a:latin typeface="+mj-lt"/>
              </a:rPr>
              <a:t> sa skladajú zo zinkovej </a:t>
            </a:r>
            <a:r>
              <a:rPr lang="sk-SK" dirty="0" err="1" smtClean="0">
                <a:latin typeface="+mj-lt"/>
              </a:rPr>
              <a:t>beloby</a:t>
            </a:r>
            <a:r>
              <a:rPr lang="cs-CZ" dirty="0" smtClean="0">
                <a:latin typeface="+mj-lt"/>
              </a:rPr>
              <a:t> (5-10 %), </a:t>
            </a:r>
            <a:r>
              <a:rPr lang="cs-CZ" dirty="0" err="1" smtClean="0">
                <a:latin typeface="+mj-lt"/>
              </a:rPr>
              <a:t>kostenej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múky</a:t>
            </a:r>
            <a:r>
              <a:rPr lang="cs-CZ" dirty="0" smtClean="0">
                <a:latin typeface="+mj-lt"/>
              </a:rPr>
              <a:t> (6-15 %) a </a:t>
            </a:r>
            <a:r>
              <a:rPr lang="cs-CZ" dirty="0" err="1" smtClean="0">
                <a:latin typeface="+mj-lt"/>
              </a:rPr>
              <a:t>polyméru</a:t>
            </a:r>
            <a:r>
              <a:rPr lang="cs-CZ" dirty="0" smtClean="0">
                <a:latin typeface="+mj-lt"/>
              </a:rPr>
              <a:t> (75-80 %)</a:t>
            </a:r>
            <a:endParaRPr lang="sk-SK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8291264" cy="5665816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Silikónový kaučuk- </a:t>
            </a:r>
            <a:r>
              <a:rPr lang="sk-SK" dirty="0" smtClean="0">
                <a:latin typeface="+mj-lt"/>
              </a:rPr>
              <a:t>na zhotovenie formy zo zachovaného motívu reliéfu</a:t>
            </a:r>
          </a:p>
          <a:p>
            <a:r>
              <a:rPr lang="sk-SK" dirty="0" smtClean="0">
                <a:latin typeface="+mj-lt"/>
              </a:rPr>
              <a:t>Kopíruje reliéf s veľkou presnosťou, nelepí sa a nezmršťuje</a:t>
            </a:r>
          </a:p>
          <a:p>
            <a:endParaRPr lang="sk-SK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Chceme zhotoviť doplnok z dokončovacej hmoty/skopírovať umeleckú rezbu do kosti: </a:t>
            </a:r>
          </a:p>
          <a:p>
            <a:r>
              <a:rPr lang="sk-SK" dirty="0" smtClean="0">
                <a:latin typeface="+mj-lt"/>
              </a:rPr>
              <a:t>postupujeme tak,</a:t>
            </a:r>
            <a:r>
              <a:rPr lang="cs-CZ" dirty="0" smtClean="0">
                <a:latin typeface="+mj-lt"/>
              </a:rPr>
              <a:t>že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najprv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nanesie</a:t>
            </a:r>
            <a:r>
              <a:rPr lang="cs-CZ" dirty="0" smtClean="0">
                <a:latin typeface="+mj-lt"/>
              </a:rPr>
              <a:t> do </a:t>
            </a:r>
            <a:r>
              <a:rPr lang="cs-CZ" dirty="0" err="1" smtClean="0">
                <a:latin typeface="+mj-lt"/>
              </a:rPr>
              <a:t>zhotovenej</a:t>
            </a:r>
            <a:r>
              <a:rPr lang="cs-CZ" dirty="0" smtClean="0">
                <a:latin typeface="+mj-lt"/>
              </a:rPr>
              <a:t> formy tenká vrstva </a:t>
            </a:r>
            <a:r>
              <a:rPr lang="cs-CZ" dirty="0" err="1" smtClean="0">
                <a:latin typeface="+mj-lt"/>
              </a:rPr>
              <a:t>tekutej</a:t>
            </a:r>
            <a:r>
              <a:rPr lang="cs-CZ" dirty="0" smtClean="0">
                <a:latin typeface="+mj-lt"/>
              </a:rPr>
              <a:t> hmoty, aby se jej reliéf vyplnil, a potom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dolieva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ďalšia</a:t>
            </a:r>
            <a:r>
              <a:rPr lang="cs-CZ" dirty="0" smtClean="0">
                <a:latin typeface="+mj-lt"/>
              </a:rPr>
              <a:t> hmota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Tónujúce a ochranné laky pre predmety z kostí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2286000"/>
            <a:ext cx="7772400" cy="4572000"/>
          </a:xfrm>
        </p:spPr>
        <p:txBody>
          <a:bodyPr/>
          <a:lstStyle/>
          <a:p>
            <a:r>
              <a:rPr lang="cs-CZ" dirty="0" err="1" smtClean="0">
                <a:latin typeface="+mj-lt"/>
              </a:rPr>
              <a:t>Kosť</a:t>
            </a:r>
            <a:r>
              <a:rPr lang="cs-CZ" dirty="0" smtClean="0">
                <a:latin typeface="+mj-lt"/>
              </a:rPr>
              <a:t> (</a:t>
            </a:r>
            <a:r>
              <a:rPr lang="cs-CZ" dirty="0" err="1" smtClean="0">
                <a:latin typeface="+mj-lt"/>
              </a:rPr>
              <a:t>najmä</a:t>
            </a:r>
            <a:r>
              <a:rPr lang="cs-CZ" dirty="0" smtClean="0">
                <a:latin typeface="+mj-lt"/>
              </a:rPr>
              <a:t> archeologická) </a:t>
            </a:r>
            <a:r>
              <a:rPr lang="cs-CZ" dirty="0" err="1" smtClean="0">
                <a:latin typeface="+mj-lt"/>
              </a:rPr>
              <a:t>môže</a:t>
            </a:r>
            <a:r>
              <a:rPr lang="cs-CZ" dirty="0" smtClean="0">
                <a:latin typeface="+mj-lt"/>
              </a:rPr>
              <a:t> mať </a:t>
            </a:r>
            <a:r>
              <a:rPr lang="cs-CZ" dirty="0" err="1" smtClean="0">
                <a:latin typeface="+mj-lt"/>
              </a:rPr>
              <a:t>rôzne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odtiene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sfarbenia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preto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dokončovacie</a:t>
            </a:r>
            <a:r>
              <a:rPr lang="cs-CZ" dirty="0" smtClean="0">
                <a:latin typeface="+mj-lt"/>
              </a:rPr>
              <a:t> hmoty </a:t>
            </a:r>
            <a:r>
              <a:rPr lang="cs-CZ" i="1" dirty="0" err="1" smtClean="0">
                <a:latin typeface="+mj-lt"/>
              </a:rPr>
              <a:t>tónujú</a:t>
            </a:r>
            <a:endParaRPr lang="cs-CZ" i="1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Hotové </a:t>
            </a:r>
            <a:r>
              <a:rPr lang="cs-CZ" dirty="0" err="1" smtClean="0">
                <a:latin typeface="+mj-lt"/>
              </a:rPr>
              <a:t>doplnky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farbia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roztokom</a:t>
            </a:r>
            <a:r>
              <a:rPr lang="cs-CZ" dirty="0" smtClean="0">
                <a:latin typeface="+mj-lt"/>
              </a:rPr>
              <a:t> KMnO4, </a:t>
            </a:r>
            <a:r>
              <a:rPr lang="cs-CZ" dirty="0" err="1" smtClean="0">
                <a:latin typeface="+mj-lt"/>
              </a:rPr>
              <a:t>alebo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farebnými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lakmi</a:t>
            </a:r>
            <a:r>
              <a:rPr lang="cs-CZ" dirty="0" smtClean="0">
                <a:latin typeface="+mj-lt"/>
              </a:rPr>
              <a:t> </a:t>
            </a:r>
            <a:endParaRPr lang="sk-SK" dirty="0" smtClean="0"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540568" y="2276872"/>
            <a:ext cx="9684568" cy="1143000"/>
          </a:xfrm>
        </p:spPr>
        <p:txBody>
          <a:bodyPr>
            <a:normAutofit/>
          </a:bodyPr>
          <a:lstStyle/>
          <a:p>
            <a:r>
              <a:rPr lang="sk-SK" sz="5400" dirty="0" smtClean="0">
                <a:solidFill>
                  <a:schemeClr val="accent1">
                    <a:lumMod val="75000"/>
                  </a:schemeClr>
                </a:solidFill>
              </a:rPr>
              <a:t>                        Koža</a:t>
            </a:r>
            <a:endParaRPr lang="sk-SK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668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Kožené výrobky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6912768" cy="4752528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+mj-lt"/>
              </a:rPr>
              <a:t>Prírodné kože rôzneho spracovania</a:t>
            </a: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Šagrén</a:t>
            </a:r>
            <a:r>
              <a:rPr lang="sk-SK" b="1" dirty="0" smtClean="0">
                <a:latin typeface="+mj-lt"/>
              </a:rPr>
              <a:t>-</a:t>
            </a:r>
            <a:r>
              <a:rPr lang="sk-SK" dirty="0" smtClean="0">
                <a:latin typeface="+mj-lt"/>
              </a:rPr>
              <a:t>  </a:t>
            </a:r>
            <a:r>
              <a:rPr lang="sk-SK" dirty="0" err="1" smtClean="0">
                <a:latin typeface="+mj-lt"/>
              </a:rPr>
              <a:t>brašnárská</a:t>
            </a:r>
            <a:r>
              <a:rPr lang="sk-SK" dirty="0" smtClean="0">
                <a:latin typeface="+mj-lt"/>
              </a:rPr>
              <a:t> useň z rôznych druhov kože, </a:t>
            </a:r>
            <a:r>
              <a:rPr lang="sk-SK" dirty="0" err="1" smtClean="0">
                <a:latin typeface="+mj-lt"/>
              </a:rPr>
              <a:t>vyznačujíca</a:t>
            </a:r>
            <a:r>
              <a:rPr lang="sk-SK" dirty="0" smtClean="0">
                <a:latin typeface="+mj-lt"/>
              </a:rPr>
              <a:t> sa ozdobným </a:t>
            </a:r>
            <a:r>
              <a:rPr lang="sk-SK" dirty="0" err="1" smtClean="0">
                <a:latin typeface="+mj-lt"/>
              </a:rPr>
              <a:t>hrbolatým</a:t>
            </a:r>
            <a:r>
              <a:rPr lang="sk-SK" dirty="0" smtClean="0">
                <a:latin typeface="+mj-lt"/>
              </a:rPr>
              <a:t> povrchom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Pergamen</a:t>
            </a:r>
            <a:r>
              <a:rPr lang="sk-SK" b="1" dirty="0" smtClean="0">
                <a:latin typeface="+mj-lt"/>
              </a:rPr>
              <a:t>-</a:t>
            </a:r>
            <a:r>
              <a:rPr lang="sk-SK" dirty="0" smtClean="0">
                <a:latin typeface="+mj-lt"/>
              </a:rPr>
              <a:t> v kožiarstve usušená holina somára, teľaťa, ovce, kozy alebo jahňaťa, spravidla potom natretá kriedou a vyhladená pemzou 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Juchta</a:t>
            </a:r>
            <a:r>
              <a:rPr lang="sk-SK" b="1" dirty="0" smtClean="0">
                <a:latin typeface="+mj-lt"/>
              </a:rPr>
              <a:t>-</a:t>
            </a:r>
            <a:r>
              <a:rPr lang="sk-SK" dirty="0" smtClean="0">
                <a:latin typeface="+mj-lt"/>
              </a:rPr>
              <a:t> koža, prevažne hovädzia, spracovaná prírodnými alebo chemickými prostriedkami a silne napustená olejmi či inými mastnými prostriedkami 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Semiš</a:t>
            </a:r>
            <a:r>
              <a:rPr lang="sk-SK" b="1" dirty="0" smtClean="0">
                <a:latin typeface="+mj-lt"/>
              </a:rPr>
              <a:t>-</a:t>
            </a:r>
            <a:r>
              <a:rPr lang="sk-SK" dirty="0" smtClean="0">
                <a:latin typeface="+mj-lt"/>
              </a:rPr>
              <a:t> je brúsená hovädzia koža </a:t>
            </a:r>
          </a:p>
          <a:p>
            <a:endParaRPr lang="sk-SK" dirty="0"/>
          </a:p>
        </p:txBody>
      </p:sp>
      <p:pic>
        <p:nvPicPr>
          <p:cNvPr id="4" name="Obrázek 3" descr="23090690-Jahrgang-Pergamentrolle-Hintergrund-isoliert-auf-wei--Lizenzfreie-Bil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60648"/>
            <a:ext cx="2232248" cy="1555705"/>
          </a:xfrm>
          <a:prstGeom prst="rect">
            <a:avLst/>
          </a:prstGeom>
        </p:spPr>
      </p:pic>
      <p:pic>
        <p:nvPicPr>
          <p:cNvPr id="5" name="Obrázek 4" descr="MCE28ed08_profimedia_ALAMY_A16XB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4869160"/>
            <a:ext cx="2632041" cy="1750880"/>
          </a:xfrm>
          <a:prstGeom prst="rect">
            <a:avLst/>
          </a:prstGeom>
        </p:spPr>
      </p:pic>
      <p:pic>
        <p:nvPicPr>
          <p:cNvPr id="6" name="Obrázek 5" descr="010_zps2145b4b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420888"/>
            <a:ext cx="1835696" cy="1374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013576" cy="2664296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+mj-lt"/>
              </a:rPr>
              <a:t>Surová koža sa ťažko uchováva, pretože jednoducho podlieha biologickému poškodenie</a:t>
            </a:r>
          </a:p>
          <a:p>
            <a:r>
              <a:rPr lang="sk-SK" dirty="0" smtClean="0">
                <a:latin typeface="+mj-lt"/>
              </a:rPr>
              <a:t>Predmety a výrobky z kože sa dostávajú do múzeí v značne zlom stave, kedy väčšina kože stratila svoje pôvodné vlastnosti- ohybnosť, pevnosť, farbu, a odolnosť voči pôsobeniu </a:t>
            </a:r>
            <a:r>
              <a:rPr lang="sk-SK" dirty="0" err="1" smtClean="0">
                <a:latin typeface="+mj-lt"/>
              </a:rPr>
              <a:t>atmosferických</a:t>
            </a:r>
            <a:r>
              <a:rPr lang="sk-SK" dirty="0" smtClean="0">
                <a:latin typeface="+mj-lt"/>
              </a:rPr>
              <a:t> vplyvov</a:t>
            </a:r>
          </a:p>
          <a:p>
            <a:endParaRPr lang="sk-SK" dirty="0"/>
          </a:p>
        </p:txBody>
      </p:sp>
      <p:pic>
        <p:nvPicPr>
          <p:cNvPr id="4" name="Obrázek 3" descr="Exotic-Leather-Collection-Museum-of-Bags-and-Purses-Amsterdam-800x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284984"/>
            <a:ext cx="4214242" cy="33713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/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Kosť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916832"/>
            <a:ext cx="8229600" cy="4325112"/>
          </a:xfrm>
        </p:spPr>
        <p:txBody>
          <a:bodyPr>
            <a:normAutofit/>
          </a:bodyPr>
          <a:lstStyle/>
          <a:p>
            <a:r>
              <a:rPr lang="sk-SK" sz="2000" dirty="0" smtClean="0">
                <a:latin typeface="+mj-lt"/>
              </a:rPr>
              <a:t>Je to mineralizované </a:t>
            </a:r>
            <a:r>
              <a:rPr lang="sk-SK" sz="2000" dirty="0" err="1" smtClean="0">
                <a:latin typeface="+mj-lt"/>
              </a:rPr>
              <a:t>spojivé</a:t>
            </a:r>
            <a:r>
              <a:rPr lang="sk-SK" sz="2000" dirty="0" smtClean="0">
                <a:latin typeface="+mj-lt"/>
              </a:rPr>
              <a:t> tkanivo </a:t>
            </a:r>
          </a:p>
          <a:p>
            <a:r>
              <a:rPr lang="sk-SK" sz="2000" dirty="0" smtClean="0">
                <a:latin typeface="+mj-lt"/>
              </a:rPr>
              <a:t>Tvorí ju organická a anorganická časť</a:t>
            </a:r>
          </a:p>
          <a:p>
            <a:r>
              <a:rPr lang="sk-SK" sz="2000" dirty="0" smtClean="0">
                <a:latin typeface="+mj-lt"/>
              </a:rPr>
              <a:t>organická: 45-30% </a:t>
            </a:r>
            <a:r>
              <a:rPr lang="sk-SK" sz="2000" dirty="0" err="1" smtClean="0">
                <a:latin typeface="+mj-lt"/>
              </a:rPr>
              <a:t>ossein</a:t>
            </a:r>
            <a:endParaRPr lang="sk-SK" sz="2000" dirty="0" smtClean="0">
              <a:latin typeface="+mj-lt"/>
            </a:endParaRPr>
          </a:p>
          <a:p>
            <a:r>
              <a:rPr lang="sk-SK" sz="2000" dirty="0" smtClean="0">
                <a:latin typeface="+mj-lt"/>
              </a:rPr>
              <a:t>anorganická: vápenaté soli (fosforečnany, uhličitany, fluoridy)</a:t>
            </a:r>
          </a:p>
          <a:p>
            <a:r>
              <a:rPr lang="sk-SK" sz="2000" dirty="0" smtClean="0">
                <a:latin typeface="+mj-lt"/>
              </a:rPr>
              <a:t>Tieto látky tvoria komplikovanú štruktúru, ktorá sa prejavuje </a:t>
            </a:r>
            <a:r>
              <a:rPr lang="sk-SK" sz="2000" dirty="0" err="1" smtClean="0">
                <a:latin typeface="+mj-lt"/>
              </a:rPr>
              <a:t>anizotropiou</a:t>
            </a:r>
            <a:r>
              <a:rPr lang="sk-SK" sz="2000" dirty="0" smtClean="0">
                <a:latin typeface="+mj-lt"/>
              </a:rPr>
              <a:t> výrobkov z kostí</a:t>
            </a:r>
          </a:p>
          <a:p>
            <a:endParaRPr lang="sk-SK" sz="2000" dirty="0"/>
          </a:p>
          <a:p>
            <a:endParaRPr lang="sk-SK" sz="2000" dirty="0"/>
          </a:p>
        </p:txBody>
      </p:sp>
      <p:pic>
        <p:nvPicPr>
          <p:cNvPr id="4" name="Obrázek 3" descr="16dc66458ad9b10e668bcc98d41597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152900"/>
            <a:ext cx="5000625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0668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Prostriedky na čistenie kože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+mj-lt"/>
              </a:rPr>
              <a:t>Výber spôsobu očistenia kože závisí na stupni jej zachovania a na druhu a charaktere poškodenia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Suchá koža- </a:t>
            </a:r>
            <a:r>
              <a:rPr lang="sk-SK" dirty="0" smtClean="0">
                <a:latin typeface="+mj-lt"/>
              </a:rPr>
              <a:t>po mechanickom očistení od prachu a nečistôt sa utrie tampónom namočeným vo vode, v slabom roztoku uhličitanu sodného alebo mydlovou penou, nakoniec sa utrie navlhčeným tampónom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Tmavé kože- </a:t>
            </a:r>
            <a:r>
              <a:rPr lang="sk-SK" dirty="0" smtClean="0">
                <a:latin typeface="+mj-lt"/>
              </a:rPr>
              <a:t>zmes ktorá obsahuje býčiu žlč, </a:t>
            </a:r>
            <a:r>
              <a:rPr lang="sk-SK" dirty="0" err="1" smtClean="0">
                <a:latin typeface="+mj-lt"/>
              </a:rPr>
              <a:t>ethanol</a:t>
            </a:r>
            <a:r>
              <a:rPr lang="sk-SK" dirty="0" smtClean="0">
                <a:latin typeface="+mj-lt"/>
              </a:rPr>
              <a:t> a vodu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Svetlé kože- </a:t>
            </a:r>
            <a:r>
              <a:rPr lang="sk-SK" dirty="0" smtClean="0">
                <a:latin typeface="+mj-lt"/>
              </a:rPr>
              <a:t>čistiaca pasta (zloženie v knižke)</a:t>
            </a:r>
            <a:endParaRPr lang="sk-SK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229600" cy="5117200"/>
          </a:xfrm>
        </p:spPr>
        <p:txBody>
          <a:bodyPr>
            <a:normAutofit/>
          </a:bodyPr>
          <a:lstStyle/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Mokré kože- </a:t>
            </a:r>
            <a:r>
              <a:rPr lang="sk-SK" dirty="0" smtClean="0">
                <a:latin typeface="+mj-lt"/>
              </a:rPr>
              <a:t>kúpeľ, ktorá obsahuje antiseptikum (napr. </a:t>
            </a:r>
            <a:r>
              <a:rPr lang="sk-SK" dirty="0" err="1" smtClean="0">
                <a:latin typeface="+mj-lt"/>
              </a:rPr>
              <a:t>ethanol-voda-glycerin-thymol</a:t>
            </a:r>
            <a:r>
              <a:rPr lang="sk-SK" dirty="0" smtClean="0">
                <a:latin typeface="+mj-lt"/>
              </a:rPr>
              <a:t>)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Škvrny po napadnutí hubou- </a:t>
            </a:r>
            <a:r>
              <a:rPr lang="sk-SK" dirty="0" smtClean="0">
                <a:latin typeface="+mj-lt"/>
              </a:rPr>
              <a:t>peroxid vodíku do ktorého sa pridá 2% roztok amoniaku 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Škrvny</a:t>
            </a:r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od produktov korózie (zlúčeniny železa a medi)- </a:t>
            </a:r>
            <a:r>
              <a:rPr lang="sk-SK" dirty="0" smtClean="0">
                <a:latin typeface="+mj-lt"/>
              </a:rPr>
              <a:t>odstraňujú sa roztokmi kyseliny </a:t>
            </a:r>
            <a:r>
              <a:rPr lang="sk-SK" dirty="0" err="1" smtClean="0">
                <a:latin typeface="+mj-lt"/>
              </a:rPr>
              <a:t>štaveľovej</a:t>
            </a:r>
            <a:r>
              <a:rPr lang="sk-SK" dirty="0" smtClean="0">
                <a:latin typeface="+mj-lt"/>
              </a:rPr>
              <a:t> </a:t>
            </a:r>
            <a:br>
              <a:rPr lang="sk-SK" dirty="0" smtClean="0">
                <a:latin typeface="+mj-lt"/>
              </a:rPr>
            </a:br>
            <a:r>
              <a:rPr lang="sk-SK" dirty="0" smtClean="0">
                <a:latin typeface="+mj-lt"/>
              </a:rPr>
              <a:t>spolu s produktmi korózie sa odstraňujú tukové a </a:t>
            </a:r>
            <a:r>
              <a:rPr lang="sk-SK" dirty="0" err="1" smtClean="0">
                <a:latin typeface="+mj-lt"/>
              </a:rPr>
              <a:t>vyčiňovacie</a:t>
            </a:r>
            <a:r>
              <a:rPr lang="sk-SK" dirty="0" smtClean="0">
                <a:latin typeface="+mj-lt"/>
              </a:rPr>
              <a:t> prostriedky ktoré je potom treba doplniť</a:t>
            </a:r>
            <a:endParaRPr lang="sk-SK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668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Antiseptiká na ošetrenie kože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7288" cy="4945736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>
                <a:latin typeface="+mj-lt"/>
              </a:rPr>
              <a:t>Archeologické výrobky z kože vyžadujú hneď po náleze </a:t>
            </a:r>
            <a:r>
              <a:rPr lang="sk-SK" dirty="0" err="1" smtClean="0">
                <a:latin typeface="+mj-lt"/>
              </a:rPr>
              <a:t>anstiseptické</a:t>
            </a:r>
            <a:r>
              <a:rPr lang="sk-SK" dirty="0" smtClean="0">
                <a:latin typeface="+mj-lt"/>
              </a:rPr>
              <a:t> ošetrenie </a:t>
            </a:r>
          </a:p>
          <a:p>
            <a:r>
              <a:rPr lang="sk-SK" dirty="0" smtClean="0">
                <a:latin typeface="+mj-lt"/>
              </a:rPr>
              <a:t>Predmety v múzeu sa ošetrujú antiseptikami pri konzervovaní, alebo reštaurovaní v prípade objavenia biologickej nákazy (baktéria, pleseň, mole..)</a:t>
            </a:r>
          </a:p>
          <a:p>
            <a:endParaRPr lang="sk-SK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Na ošetrenie kože sa v závislosti na jej stave používajú: </a:t>
            </a:r>
            <a:r>
              <a:rPr lang="cs-CZ" i="1" dirty="0" smtClean="0">
                <a:latin typeface="+mj-lt"/>
              </a:rPr>
              <a:t>p-dichlorbenzen, </a:t>
            </a:r>
            <a:r>
              <a:rPr lang="cs-CZ" i="1" dirty="0" err="1" smtClean="0">
                <a:latin typeface="+mj-lt"/>
              </a:rPr>
              <a:t>hexafluorokřemičitan</a:t>
            </a:r>
            <a:r>
              <a:rPr lang="cs-CZ" i="1" dirty="0" smtClean="0">
                <a:latin typeface="+mj-lt"/>
              </a:rPr>
              <a:t> sodný, </a:t>
            </a:r>
            <a:r>
              <a:rPr lang="cs-CZ" i="1" dirty="0" err="1" smtClean="0">
                <a:latin typeface="+mj-lt"/>
              </a:rPr>
              <a:t>neopinamin</a:t>
            </a:r>
            <a:r>
              <a:rPr lang="cs-CZ" i="1" dirty="0" smtClean="0">
                <a:latin typeface="+mj-lt"/>
              </a:rPr>
              <a:t>, </a:t>
            </a:r>
            <a:r>
              <a:rPr lang="cs-CZ" i="1" dirty="0" err="1" smtClean="0">
                <a:latin typeface="+mj-lt"/>
              </a:rPr>
              <a:t>gudron</a:t>
            </a:r>
            <a:r>
              <a:rPr lang="cs-CZ" i="1" dirty="0" smtClean="0">
                <a:latin typeface="+mj-lt"/>
              </a:rPr>
              <a:t>, </a:t>
            </a:r>
            <a:r>
              <a:rPr lang="cs-CZ" i="1" dirty="0" err="1" smtClean="0">
                <a:latin typeface="+mj-lt"/>
              </a:rPr>
              <a:t>podfenfos</a:t>
            </a:r>
            <a:r>
              <a:rPr lang="cs-CZ" i="1" dirty="0" smtClean="0">
                <a:latin typeface="+mj-lt"/>
              </a:rPr>
              <a:t>, </a:t>
            </a:r>
            <a:r>
              <a:rPr lang="cs-CZ" i="1" dirty="0" err="1" smtClean="0">
                <a:latin typeface="+mj-lt"/>
              </a:rPr>
              <a:t>foxim</a:t>
            </a:r>
            <a:r>
              <a:rPr lang="cs-CZ" i="1" dirty="0" smtClean="0">
                <a:latin typeface="+mj-lt"/>
              </a:rPr>
              <a:t> (preparát </a:t>
            </a:r>
            <a:r>
              <a:rPr lang="cs-CZ" i="1" dirty="0" err="1" smtClean="0">
                <a:latin typeface="+mj-lt"/>
              </a:rPr>
              <a:t>aeroantimol</a:t>
            </a:r>
            <a:r>
              <a:rPr lang="cs-CZ" i="1" dirty="0" smtClean="0">
                <a:latin typeface="+mj-lt"/>
              </a:rPr>
              <a:t>), p-chlor-m-kresol, 2-</a:t>
            </a:r>
            <a:r>
              <a:rPr lang="cs-CZ" i="1" dirty="0" err="1" smtClean="0">
                <a:latin typeface="+mj-lt"/>
              </a:rPr>
              <a:t>hydroxydifenyl</a:t>
            </a:r>
            <a:r>
              <a:rPr lang="cs-CZ" i="1" dirty="0" smtClean="0">
                <a:latin typeface="+mj-lt"/>
              </a:rPr>
              <a:t>, </a:t>
            </a:r>
            <a:r>
              <a:rPr lang="cs-CZ" i="1" dirty="0" err="1" smtClean="0">
                <a:latin typeface="+mj-lt"/>
              </a:rPr>
              <a:t>salicylanilid</a:t>
            </a:r>
            <a:r>
              <a:rPr lang="cs-CZ" i="1" dirty="0" smtClean="0">
                <a:latin typeface="+mj-lt"/>
              </a:rPr>
              <a:t>, 4,5,6- </a:t>
            </a:r>
            <a:r>
              <a:rPr lang="cs-CZ" i="1" dirty="0" err="1" smtClean="0">
                <a:latin typeface="+mj-lt"/>
              </a:rPr>
              <a:t>trichlorbenzoxazolin</a:t>
            </a:r>
            <a:r>
              <a:rPr lang="cs-CZ" i="1" dirty="0" smtClean="0">
                <a:latin typeface="+mj-lt"/>
              </a:rPr>
              <a:t>-2-on</a:t>
            </a:r>
          </a:p>
          <a:p>
            <a:endParaRPr lang="cs-CZ" i="1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archeologická </a:t>
            </a:r>
            <a:r>
              <a:rPr lang="sk-SK" dirty="0" smtClean="0">
                <a:latin typeface="+mj-lt"/>
              </a:rPr>
              <a:t>koža</a:t>
            </a:r>
            <a:r>
              <a:rPr lang="cs-CZ" dirty="0" smtClean="0">
                <a:latin typeface="+mj-lt"/>
              </a:rPr>
              <a:t> se dezinfikuje a konzervuje tak, že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najprv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ošetrí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roztokom</a:t>
            </a:r>
            <a:r>
              <a:rPr lang="cs-CZ" dirty="0" smtClean="0">
                <a:latin typeface="+mj-lt"/>
              </a:rPr>
              <a:t> formalinu, </a:t>
            </a:r>
            <a:r>
              <a:rPr lang="cs-CZ" dirty="0" err="1" smtClean="0">
                <a:latin typeface="+mj-lt"/>
              </a:rPr>
              <a:t>mydlovým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roztokom</a:t>
            </a:r>
            <a:r>
              <a:rPr lang="cs-CZ" dirty="0" smtClean="0">
                <a:latin typeface="+mj-lt"/>
              </a:rPr>
              <a:t> a potom </a:t>
            </a:r>
            <a:r>
              <a:rPr lang="cs-CZ" dirty="0" err="1" smtClean="0">
                <a:latin typeface="+mj-lt"/>
              </a:rPr>
              <a:t>kompozíciou</a:t>
            </a:r>
            <a:r>
              <a:rPr lang="cs-CZ" dirty="0" smtClean="0">
                <a:latin typeface="+mj-lt"/>
              </a:rPr>
              <a:t> tukových </a:t>
            </a:r>
            <a:r>
              <a:rPr lang="cs-CZ" dirty="0" err="1" smtClean="0">
                <a:latin typeface="+mj-lt"/>
              </a:rPr>
              <a:t>látok</a:t>
            </a:r>
            <a:r>
              <a:rPr lang="cs-CZ" dirty="0" smtClean="0">
                <a:latin typeface="+mj-lt"/>
              </a:rPr>
              <a:t> s </a:t>
            </a:r>
            <a:r>
              <a:rPr lang="sk-SK" dirty="0" smtClean="0">
                <a:latin typeface="+mj-lt"/>
              </a:rPr>
              <a:t>prídavkom</a:t>
            </a:r>
            <a:r>
              <a:rPr lang="cs-CZ" dirty="0" smtClean="0">
                <a:latin typeface="+mj-lt"/>
              </a:rPr>
              <a:t> 0,8 % antiseptika (</a:t>
            </a:r>
            <a:r>
              <a:rPr lang="cs-CZ" dirty="0" err="1" smtClean="0">
                <a:latin typeface="+mj-lt"/>
              </a:rPr>
              <a:t>napr</a:t>
            </a:r>
            <a:r>
              <a:rPr lang="cs-CZ" dirty="0" smtClean="0">
                <a:latin typeface="+mj-lt"/>
              </a:rPr>
              <a:t>. </a:t>
            </a:r>
            <a:r>
              <a:rPr lang="cs-CZ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-chlor-</a:t>
            </a:r>
            <a:r>
              <a:rPr lang="cs-CZ" i="1" dirty="0" smtClean="0">
                <a:latin typeface="+mj-lt"/>
              </a:rPr>
              <a:t>m</a:t>
            </a:r>
            <a:r>
              <a:rPr lang="cs-CZ" dirty="0" smtClean="0">
                <a:latin typeface="+mj-lt"/>
              </a:rPr>
              <a:t>-</a:t>
            </a:r>
            <a:r>
              <a:rPr lang="cs-CZ" dirty="0" err="1" smtClean="0">
                <a:latin typeface="+mj-lt"/>
              </a:rPr>
              <a:t>xylenol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alebo</a:t>
            </a:r>
            <a:r>
              <a:rPr lang="cs-CZ" dirty="0" smtClean="0">
                <a:latin typeface="+mj-lt"/>
              </a:rPr>
              <a:t> </a:t>
            </a:r>
            <a:r>
              <a:rPr lang="cs-CZ" i="1" dirty="0" smtClean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-</a:t>
            </a:r>
            <a:r>
              <a:rPr lang="cs-CZ" dirty="0" err="1" smtClean="0">
                <a:latin typeface="+mj-lt"/>
              </a:rPr>
              <a:t>nitrofenol</a:t>
            </a:r>
            <a:r>
              <a:rPr lang="cs-CZ" dirty="0" smtClean="0">
                <a:latin typeface="+mj-lt"/>
              </a:rPr>
              <a:t>)</a:t>
            </a:r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Prostriedky na reštaurovanie vyčinenej kože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988840"/>
            <a:ext cx="8229600" cy="4469128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+mj-lt"/>
              </a:rPr>
              <a:t>Pri činení kože dochádza k ďalšiemu formovaniu materiálu – zlepšujú sa </a:t>
            </a:r>
            <a:r>
              <a:rPr lang="sk-SK" dirty="0" err="1" smtClean="0">
                <a:latin typeface="+mj-lt"/>
              </a:rPr>
              <a:t>fyzikálne-mechanické</a:t>
            </a:r>
            <a:r>
              <a:rPr lang="sk-SK" dirty="0" smtClean="0">
                <a:latin typeface="+mj-lt"/>
              </a:rPr>
              <a:t> vlastnosti a spevňuje sa lícová strana kože </a:t>
            </a: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Minerálne činiace prostriedky- </a:t>
            </a:r>
            <a:r>
              <a:rPr lang="sk-SK" dirty="0" smtClean="0">
                <a:latin typeface="+mj-lt"/>
              </a:rPr>
              <a:t>zlúčeniny </a:t>
            </a:r>
            <a:r>
              <a:rPr lang="sk-SK" dirty="0" err="1" smtClean="0">
                <a:latin typeface="+mj-lt"/>
              </a:rPr>
              <a:t>chromu</a:t>
            </a:r>
            <a:r>
              <a:rPr lang="sk-SK" dirty="0" smtClean="0">
                <a:latin typeface="+mj-lt"/>
              </a:rPr>
              <a:t>, hliníku a </a:t>
            </a:r>
            <a:r>
              <a:rPr lang="sk-SK" dirty="0" err="1" smtClean="0">
                <a:latin typeface="+mj-lt"/>
              </a:rPr>
              <a:t>zirkonia</a:t>
            </a:r>
            <a:r>
              <a:rPr lang="sk-SK" dirty="0" smtClean="0">
                <a:latin typeface="+mj-lt"/>
              </a:rPr>
              <a:t>, </a:t>
            </a:r>
            <a:r>
              <a:rPr lang="sk-SK" dirty="0" err="1" smtClean="0">
                <a:latin typeface="+mj-lt"/>
              </a:rPr>
              <a:t>kaolin</a:t>
            </a:r>
            <a:r>
              <a:rPr lang="sk-SK" dirty="0" smtClean="0">
                <a:latin typeface="+mj-lt"/>
              </a:rPr>
              <a:t>, </a:t>
            </a:r>
            <a:r>
              <a:rPr lang="sk-SK" dirty="0" err="1" smtClean="0">
                <a:latin typeface="+mj-lt"/>
              </a:rPr>
              <a:t>polymeri</a:t>
            </a:r>
            <a:r>
              <a:rPr lang="sk-SK" dirty="0" smtClean="0">
                <a:latin typeface="+mj-lt"/>
              </a:rPr>
              <a:t> kyseliny kremičitej a fosforečnej 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Organické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-</a:t>
            </a:r>
            <a:r>
              <a:rPr lang="sk-SK" dirty="0" smtClean="0">
                <a:latin typeface="+mj-lt"/>
              </a:rPr>
              <a:t> prírodné (rastlinné) alebo syntetické </a:t>
            </a:r>
            <a:r>
              <a:rPr lang="sk-SK" dirty="0" err="1" smtClean="0">
                <a:latin typeface="+mj-lt"/>
              </a:rPr>
              <a:t>vyčiňovacie</a:t>
            </a:r>
            <a:r>
              <a:rPr lang="sk-SK" dirty="0" smtClean="0">
                <a:latin typeface="+mj-lt"/>
              </a:rPr>
              <a:t> prostriedky </a:t>
            </a:r>
            <a:r>
              <a:rPr lang="cs-CZ" dirty="0" smtClean="0">
                <a:latin typeface="+mj-lt"/>
              </a:rPr>
              <a:t>(</a:t>
            </a:r>
            <a:r>
              <a:rPr lang="cs-CZ" dirty="0" err="1" smtClean="0">
                <a:latin typeface="+mj-lt"/>
              </a:rPr>
              <a:t>fenolformaldehydové</a:t>
            </a:r>
            <a:r>
              <a:rPr lang="cs-CZ" dirty="0" smtClean="0">
                <a:latin typeface="+mj-lt"/>
              </a:rPr>
              <a:t> pryskyřice, </a:t>
            </a:r>
            <a:r>
              <a:rPr lang="cs-CZ" dirty="0" err="1" smtClean="0">
                <a:latin typeface="+mj-lt"/>
              </a:rPr>
              <a:t>glutaraldehyd</a:t>
            </a:r>
            <a:r>
              <a:rPr lang="cs-CZ" dirty="0" smtClean="0">
                <a:latin typeface="+mj-lt"/>
              </a:rPr>
              <a:t>)</a:t>
            </a:r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80920" cy="4824536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+mj-lt"/>
              </a:rPr>
              <a:t>V </a:t>
            </a:r>
            <a:r>
              <a:rPr lang="sk-SK" dirty="0" err="1" smtClean="0">
                <a:latin typeface="+mj-lt"/>
              </a:rPr>
              <a:t>kozervátorskej</a:t>
            </a:r>
            <a:r>
              <a:rPr lang="sk-SK" dirty="0" smtClean="0">
                <a:latin typeface="+mj-lt"/>
              </a:rPr>
              <a:t> a reštaurátorskej praxi sa najviac používajú organické </a:t>
            </a:r>
            <a:r>
              <a:rPr lang="sk-SK" dirty="0" err="1" smtClean="0">
                <a:latin typeface="+mj-lt"/>
              </a:rPr>
              <a:t>vyčiňovacie</a:t>
            </a:r>
            <a:r>
              <a:rPr lang="sk-SK" dirty="0" smtClean="0">
                <a:latin typeface="+mj-lt"/>
              </a:rPr>
              <a:t> činidlá </a:t>
            </a:r>
          </a:p>
          <a:p>
            <a:r>
              <a:rPr lang="sk-SK" dirty="0" smtClean="0">
                <a:latin typeface="+mj-lt"/>
              </a:rPr>
              <a:t>Ich dôležitou vlastnosťou je, že pri ich použití je možno zachovať a fixovať obrázok vytlačený na lícovej strane kože 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Rastlinné prostriedky- </a:t>
            </a:r>
            <a:r>
              <a:rPr lang="sk-SK" dirty="0" smtClean="0">
                <a:latin typeface="+mj-lt"/>
              </a:rPr>
              <a:t>triesloviny z vŕby, mimózy, duba, gaštanu</a:t>
            </a:r>
          </a:p>
          <a:p>
            <a:endParaRPr lang="sk-SK" dirty="0" smtClean="0">
              <a:latin typeface="+mj-lt"/>
            </a:endParaRP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Syntetické činidlá- </a:t>
            </a:r>
            <a:r>
              <a:rPr lang="sk-SK" i="1" dirty="0" smtClean="0">
                <a:latin typeface="+mj-lt"/>
              </a:rPr>
              <a:t>vyrábajú sa priemyslovo pod rôznymi názvami </a:t>
            </a:r>
          </a:p>
          <a:p>
            <a:endParaRPr lang="sk-SK" i="1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aby sa získala mäkká plastická koža </a:t>
            </a:r>
            <a:r>
              <a:rPr lang="sk-SK" dirty="0" err="1" smtClean="0">
                <a:latin typeface="+mj-lt"/>
              </a:rPr>
              <a:t>doporučujú</a:t>
            </a:r>
            <a:r>
              <a:rPr lang="sk-SK" dirty="0" smtClean="0">
                <a:latin typeface="+mj-lt"/>
              </a:rPr>
              <a:t> sa polyfunkčné </a:t>
            </a:r>
            <a:r>
              <a:rPr lang="sk-SK" dirty="0" err="1" smtClean="0">
                <a:latin typeface="+mj-lt"/>
              </a:rPr>
              <a:t>vyčiňovacie</a:t>
            </a:r>
            <a:r>
              <a:rPr lang="sk-SK" dirty="0" smtClean="0">
                <a:latin typeface="+mj-lt"/>
              </a:rPr>
              <a:t> činidlá, ktoré sú produktom reakcie </a:t>
            </a:r>
            <a:r>
              <a:rPr lang="sk-SK" dirty="0" err="1" smtClean="0">
                <a:latin typeface="+mj-lt"/>
              </a:rPr>
              <a:t>alkylsulfochloridu</a:t>
            </a:r>
            <a:r>
              <a:rPr lang="sk-SK" dirty="0" smtClean="0">
                <a:latin typeface="+mj-lt"/>
              </a:rPr>
              <a:t> a </a:t>
            </a:r>
            <a:r>
              <a:rPr lang="sk-SK" dirty="0" err="1" smtClean="0">
                <a:latin typeface="+mj-lt"/>
              </a:rPr>
              <a:t>močovinoformaldehydovej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pryskyřice</a:t>
            </a:r>
            <a:r>
              <a:rPr lang="sk-SK" dirty="0" smtClean="0">
                <a:latin typeface="+mj-lt"/>
              </a:rPr>
              <a:t> </a:t>
            </a:r>
            <a:endParaRPr lang="sk-SK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Prostriedky pre mäkčenie a premazávanie (</a:t>
            </a:r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</a:rPr>
              <a:t>tukovanie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) koží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>
                <a:latin typeface="+mj-lt"/>
              </a:rPr>
              <a:t>Výrobky z kože pri dlhodobom uložení prechádzajú rôznymi zmenami, zvlášť pri nepriaznivých podmienkach </a:t>
            </a:r>
          </a:p>
          <a:p>
            <a:r>
              <a:rPr lang="sk-SK" dirty="0" smtClean="0">
                <a:latin typeface="+mj-lt"/>
              </a:rPr>
              <a:t>Dochádza k hlbokej deštrukcii kolagénu a iných bielkovín</a:t>
            </a:r>
          </a:p>
          <a:p>
            <a:r>
              <a:rPr lang="sk-SK" dirty="0" smtClean="0">
                <a:latin typeface="+mj-lt"/>
              </a:rPr>
              <a:t>Tuky </a:t>
            </a:r>
            <a:r>
              <a:rPr lang="sk-SK" dirty="0" err="1" smtClean="0">
                <a:latin typeface="+mj-lt"/>
              </a:rPr>
              <a:t>difundujú</a:t>
            </a:r>
            <a:r>
              <a:rPr lang="sk-SK" dirty="0" smtClean="0">
                <a:latin typeface="+mj-lt"/>
              </a:rPr>
              <a:t> na povrch a oxidujú sa </a:t>
            </a:r>
          </a:p>
          <a:p>
            <a:r>
              <a:rPr lang="sk-SK" dirty="0" err="1" smtClean="0">
                <a:latin typeface="+mj-lt"/>
              </a:rPr>
              <a:t>Výsedkom</a:t>
            </a:r>
            <a:r>
              <a:rPr lang="sk-SK" dirty="0" smtClean="0">
                <a:latin typeface="+mj-lt"/>
              </a:rPr>
              <a:t> je tuhá a </a:t>
            </a:r>
            <a:r>
              <a:rPr lang="sk-SK" dirty="0" err="1" smtClean="0">
                <a:latin typeface="+mj-lt"/>
              </a:rPr>
              <a:t>lomivá</a:t>
            </a:r>
            <a:r>
              <a:rPr lang="sk-SK" dirty="0" smtClean="0">
                <a:latin typeface="+mj-lt"/>
              </a:rPr>
              <a:t> voda ktorá sa pri ďalšom pôsobení vody deformuje a poškodzuje </a:t>
            </a:r>
          </a:p>
          <a:p>
            <a:pPr marL="265113" indent="-265113"/>
            <a:r>
              <a:rPr lang="cs-CZ" dirty="0" err="1" smtClean="0">
                <a:latin typeface="+mj-lt"/>
              </a:rPr>
              <a:t>optimálny</a:t>
            </a:r>
            <a:r>
              <a:rPr lang="cs-CZ" dirty="0" smtClean="0">
                <a:latin typeface="+mj-lt"/>
              </a:rPr>
              <a:t> obsah </a:t>
            </a:r>
            <a:r>
              <a:rPr lang="cs-CZ" dirty="0" err="1" smtClean="0">
                <a:latin typeface="+mj-lt"/>
              </a:rPr>
              <a:t>tukov</a:t>
            </a:r>
            <a:r>
              <a:rPr lang="cs-CZ" dirty="0" smtClean="0">
                <a:latin typeface="+mj-lt"/>
              </a:rPr>
              <a:t> v </a:t>
            </a:r>
            <a:r>
              <a:rPr lang="cs-CZ" dirty="0" err="1" smtClean="0">
                <a:latin typeface="+mj-lt"/>
              </a:rPr>
              <a:t>koži</a:t>
            </a:r>
            <a:r>
              <a:rPr lang="cs-CZ" dirty="0" smtClean="0">
                <a:latin typeface="+mj-lt"/>
              </a:rPr>
              <a:t> se pohybuje v </a:t>
            </a:r>
            <a:r>
              <a:rPr lang="cs-CZ" dirty="0" err="1" smtClean="0">
                <a:latin typeface="+mj-lt"/>
              </a:rPr>
              <a:t>rozmedzí</a:t>
            </a:r>
            <a:r>
              <a:rPr lang="cs-CZ" dirty="0" smtClean="0">
                <a:latin typeface="+mj-lt"/>
              </a:rPr>
              <a:t> 10-20 % </a:t>
            </a:r>
          </a:p>
          <a:p>
            <a:pPr marL="265113" indent="-265113"/>
            <a:r>
              <a:rPr lang="cs-CZ" dirty="0" err="1" smtClean="0">
                <a:latin typeface="+mj-lt"/>
              </a:rPr>
              <a:t>pretože</a:t>
            </a:r>
            <a:r>
              <a:rPr lang="cs-CZ" dirty="0" smtClean="0">
                <a:latin typeface="+mj-lt"/>
              </a:rPr>
              <a:t> kolagenové vlákna </a:t>
            </a:r>
            <a:r>
              <a:rPr lang="cs-CZ" dirty="0" err="1" smtClean="0">
                <a:latin typeface="+mj-lt"/>
              </a:rPr>
              <a:t>behem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skladovania</a:t>
            </a:r>
            <a:r>
              <a:rPr lang="cs-CZ" dirty="0" smtClean="0">
                <a:latin typeface="+mj-lt"/>
              </a:rPr>
              <a:t> do </a:t>
            </a:r>
            <a:r>
              <a:rPr lang="cs-CZ" dirty="0" err="1" smtClean="0">
                <a:latin typeface="+mj-lt"/>
              </a:rPr>
              <a:t>značnej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miery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vysychajú</a:t>
            </a:r>
            <a:r>
              <a:rPr lang="cs-CZ" dirty="0" smtClean="0">
                <a:latin typeface="+mj-lt"/>
              </a:rPr>
              <a:t>, často </a:t>
            </a:r>
            <a:r>
              <a:rPr lang="cs-CZ" dirty="0" err="1" smtClean="0">
                <a:latin typeface="+mj-lt"/>
              </a:rPr>
              <a:t>spoločne</a:t>
            </a:r>
            <a:r>
              <a:rPr lang="cs-CZ" dirty="0" smtClean="0">
                <a:latin typeface="+mj-lt"/>
              </a:rPr>
              <a:t> s dodaním </a:t>
            </a:r>
            <a:r>
              <a:rPr lang="cs-CZ" dirty="0" err="1" smtClean="0">
                <a:latin typeface="+mj-lt"/>
              </a:rPr>
              <a:t>tukov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do </a:t>
            </a:r>
            <a:r>
              <a:rPr lang="cs-CZ" dirty="0" err="1" smtClean="0">
                <a:latin typeface="+mj-lt"/>
              </a:rPr>
              <a:t>kože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dodávajú</a:t>
            </a:r>
            <a:r>
              <a:rPr lang="cs-CZ" dirty="0" smtClean="0">
                <a:latin typeface="+mj-lt"/>
              </a:rPr>
              <a:t> látky, </a:t>
            </a:r>
            <a:r>
              <a:rPr lang="cs-CZ" dirty="0" err="1" smtClean="0">
                <a:latin typeface="+mj-lt"/>
              </a:rPr>
              <a:t>ktoré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regulujú</a:t>
            </a:r>
            <a:r>
              <a:rPr lang="cs-CZ" dirty="0" smtClean="0">
                <a:latin typeface="+mj-lt"/>
              </a:rPr>
              <a:t> obsah vody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Štádiá reštaurovania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latin typeface="+mj-lt"/>
              </a:rPr>
              <a:t>Reštaurovanie takýchto materiálov sa skladá z niekoľkých </a:t>
            </a:r>
            <a:r>
              <a:rPr lang="sk-SK" dirty="0" err="1" smtClean="0">
                <a:latin typeface="+mj-lt"/>
              </a:rPr>
              <a:t>štádii</a:t>
            </a:r>
            <a:r>
              <a:rPr lang="sk-SK" dirty="0" smtClean="0">
                <a:latin typeface="+mj-lt"/>
              </a:rPr>
              <a:t> </a:t>
            </a:r>
          </a:p>
          <a:p>
            <a:r>
              <a:rPr lang="sk-SK" dirty="0" smtClean="0">
                <a:latin typeface="+mj-lt"/>
              </a:rPr>
              <a:t>1. povinná dezinfekcia</a:t>
            </a:r>
          </a:p>
          <a:p>
            <a:r>
              <a:rPr lang="sk-SK" dirty="0" smtClean="0">
                <a:latin typeface="+mj-lt"/>
              </a:rPr>
              <a:t>2.ošetrenie tukovými látkami, ktoré dodajú koži elasticitu, mäkkosť a pevnosť </a:t>
            </a:r>
          </a:p>
          <a:p>
            <a:pPr marL="265113" indent="-265113">
              <a:lnSpc>
                <a:spcPct val="120000"/>
              </a:lnSpc>
            </a:pPr>
            <a:r>
              <a:rPr lang="cs-CZ" dirty="0" smtClean="0">
                <a:latin typeface="+mj-lt"/>
              </a:rPr>
              <a:t>tuky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adsorbujú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štrukturnymi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elementmi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kože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nerovnomerne</a:t>
            </a:r>
            <a:endParaRPr lang="cs-CZ" dirty="0" smtClean="0">
              <a:latin typeface="+mj-lt"/>
            </a:endParaRPr>
          </a:p>
          <a:p>
            <a:pPr marL="265113" indent="-265113">
              <a:lnSpc>
                <a:spcPct val="120000"/>
              </a:lnSpc>
            </a:pPr>
            <a:r>
              <a:rPr lang="cs-CZ" dirty="0" err="1" smtClean="0">
                <a:latin typeface="+mj-lt"/>
              </a:rPr>
              <a:t>vedie</a:t>
            </a:r>
            <a:r>
              <a:rPr lang="cs-CZ" dirty="0" smtClean="0">
                <a:latin typeface="+mj-lt"/>
              </a:rPr>
              <a:t> to k </a:t>
            </a:r>
            <a:r>
              <a:rPr lang="cs-CZ" dirty="0" err="1" smtClean="0">
                <a:latin typeface="+mj-lt"/>
              </a:rPr>
              <a:t>zosilneniu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vzájomného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kĺzania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elementov</a:t>
            </a:r>
            <a:endParaRPr lang="cs-CZ" dirty="0" smtClean="0">
              <a:latin typeface="+mj-lt"/>
            </a:endParaRPr>
          </a:p>
          <a:p>
            <a:pPr marL="265113" indent="-265113">
              <a:lnSpc>
                <a:spcPct val="120000"/>
              </a:lnSpc>
            </a:pPr>
            <a:r>
              <a:rPr lang="cs-CZ" dirty="0" smtClean="0">
                <a:latin typeface="+mj-lt"/>
              </a:rPr>
              <a:t>jednotlivé vlákna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vhodne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orientujú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čo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vo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svojom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dôsledku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vedie</a:t>
            </a:r>
            <a:r>
              <a:rPr lang="cs-CZ" dirty="0" smtClean="0">
                <a:latin typeface="+mj-lt"/>
              </a:rPr>
              <a:t> k </a:t>
            </a:r>
            <a:r>
              <a:rPr lang="cs-CZ" dirty="0" err="1" smtClean="0">
                <a:latin typeface="+mj-lt"/>
              </a:rPr>
              <a:t>zvýšeniu</a:t>
            </a:r>
            <a:r>
              <a:rPr lang="cs-CZ" dirty="0" smtClean="0">
                <a:latin typeface="+mj-lt"/>
              </a:rPr>
              <a:t> pevnosti a plasticity </a:t>
            </a:r>
            <a:r>
              <a:rPr lang="cs-CZ" dirty="0" err="1" smtClean="0">
                <a:latin typeface="+mj-lt"/>
              </a:rPr>
              <a:t>kože</a:t>
            </a:r>
            <a:endParaRPr lang="cs-CZ" dirty="0" smtClean="0"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Rozdelenie tukových materiálov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8064896" cy="4896544"/>
          </a:xfrm>
        </p:spPr>
        <p:txBody>
          <a:bodyPr>
            <a:normAutofit fontScale="77500" lnSpcReduction="20000"/>
          </a:bodyPr>
          <a:lstStyle/>
          <a:p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Oleje tuky a vosky živočíšneho alebo rastlinného materiálu </a:t>
            </a:r>
          </a:p>
          <a:p>
            <a:r>
              <a:rPr lang="sk-SK" dirty="0" smtClean="0">
                <a:latin typeface="+mj-lt"/>
              </a:rPr>
              <a:t>rybí tuk, tuk z vorvaňa, rôzne oleje (slnečnicový, kokosový..) a palmový tuk </a:t>
            </a:r>
          </a:p>
          <a:p>
            <a:r>
              <a:rPr lang="sk-SK" dirty="0" smtClean="0">
                <a:latin typeface="+mj-lt"/>
              </a:rPr>
              <a:t>Používajú sa ako emulzie, roztoky v organických rozpúšťadlách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Produkty spracovania živočíšnych a rastlinných tukov</a:t>
            </a:r>
          </a:p>
          <a:p>
            <a:r>
              <a:rPr lang="sk-SK" dirty="0" smtClean="0">
                <a:latin typeface="+mj-lt"/>
              </a:rPr>
              <a:t>Mydlá, </a:t>
            </a:r>
            <a:r>
              <a:rPr lang="sk-SK" dirty="0" err="1" smtClean="0">
                <a:latin typeface="+mj-lt"/>
              </a:rPr>
              <a:t>sulfonované</a:t>
            </a:r>
            <a:r>
              <a:rPr lang="sk-SK" dirty="0" smtClean="0">
                <a:latin typeface="+mj-lt"/>
              </a:rPr>
              <a:t> oleje, </a:t>
            </a:r>
            <a:r>
              <a:rPr lang="sk-SK" dirty="0" err="1" smtClean="0">
                <a:latin typeface="+mj-lt"/>
              </a:rPr>
              <a:t>sulfonované</a:t>
            </a:r>
            <a:r>
              <a:rPr lang="sk-SK" dirty="0" smtClean="0">
                <a:latin typeface="+mj-lt"/>
              </a:rPr>
              <a:t> tukové alkoholy, produkty štiepenia tukov (kyselina olejová, </a:t>
            </a:r>
            <a:r>
              <a:rPr lang="sk-SK" dirty="0" err="1" smtClean="0">
                <a:latin typeface="+mj-lt"/>
              </a:rPr>
              <a:t>stearin</a:t>
            </a:r>
            <a:r>
              <a:rPr lang="sk-SK" dirty="0" smtClean="0">
                <a:latin typeface="+mj-lt"/>
              </a:rPr>
              <a:t>, </a:t>
            </a:r>
            <a:r>
              <a:rPr lang="sk-SK" dirty="0" err="1" smtClean="0">
                <a:latin typeface="+mj-lt"/>
              </a:rPr>
              <a:t>glycerin</a:t>
            </a:r>
            <a:r>
              <a:rPr lang="sk-SK" dirty="0" smtClean="0">
                <a:latin typeface="+mj-lt"/>
              </a:rPr>
              <a:t>), produkty kondenzácie mastných kyselín a </a:t>
            </a:r>
            <a:r>
              <a:rPr lang="sk-SK" dirty="0" err="1" smtClean="0">
                <a:latin typeface="+mj-lt"/>
              </a:rPr>
              <a:t>ztužovania</a:t>
            </a:r>
            <a:r>
              <a:rPr lang="sk-SK" dirty="0" smtClean="0">
                <a:latin typeface="+mj-lt"/>
              </a:rPr>
              <a:t> tukov 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Petrochemické produkty</a:t>
            </a:r>
          </a:p>
          <a:p>
            <a:r>
              <a:rPr lang="sk-SK" dirty="0" smtClean="0">
                <a:latin typeface="+mj-lt"/>
              </a:rPr>
              <a:t>Minerálne oleje, vazelíny, </a:t>
            </a:r>
            <a:r>
              <a:rPr lang="sk-SK" dirty="0" err="1" smtClean="0">
                <a:latin typeface="+mj-lt"/>
              </a:rPr>
              <a:t>naftenové</a:t>
            </a:r>
            <a:r>
              <a:rPr lang="sk-SK" dirty="0" smtClean="0">
                <a:latin typeface="+mj-lt"/>
              </a:rPr>
              <a:t> kyseliny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Tuhé materiály</a:t>
            </a:r>
          </a:p>
          <a:p>
            <a:r>
              <a:rPr lang="sk-SK" dirty="0" err="1" smtClean="0">
                <a:latin typeface="+mj-lt"/>
              </a:rPr>
              <a:t>Polyglykoly</a:t>
            </a:r>
            <a:r>
              <a:rPr lang="sk-SK" dirty="0" smtClean="0">
                <a:latin typeface="+mj-lt"/>
              </a:rPr>
              <a:t>, </a:t>
            </a:r>
            <a:r>
              <a:rPr lang="sk-SK" dirty="0" err="1" smtClean="0">
                <a:latin typeface="+mj-lt"/>
              </a:rPr>
              <a:t>mazlavé</a:t>
            </a:r>
            <a:r>
              <a:rPr lang="sk-SK" dirty="0" smtClean="0">
                <a:latin typeface="+mj-lt"/>
              </a:rPr>
              <a:t> povrchovo aktívne látky, syntetické tuky a mastné kyseliny, </a:t>
            </a:r>
            <a:r>
              <a:rPr lang="sk-SK" dirty="0" err="1" smtClean="0">
                <a:latin typeface="+mj-lt"/>
              </a:rPr>
              <a:t>organokremičité</a:t>
            </a:r>
            <a:r>
              <a:rPr lang="sk-SK" dirty="0" smtClean="0">
                <a:latin typeface="+mj-lt"/>
              </a:rPr>
              <a:t> zlúčeniny.. </a:t>
            </a:r>
            <a:endParaRPr lang="sk-SK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>
                <a:latin typeface="+mj-lt"/>
              </a:rPr>
              <a:t>V poslednej dobe sa prírodné tukové preparáty stále viac nahrádzajú syntetickými </a:t>
            </a:r>
          </a:p>
          <a:p>
            <a:r>
              <a:rPr lang="sk-SK" dirty="0" smtClean="0">
                <a:latin typeface="+mj-lt"/>
              </a:rPr>
              <a:t>Prírodné nedostatočne lipnú na koži a ľahko </a:t>
            </a:r>
            <a:r>
              <a:rPr lang="sk-SK" dirty="0" err="1" smtClean="0">
                <a:latin typeface="+mj-lt"/>
              </a:rPr>
              <a:t>difundujú</a:t>
            </a:r>
            <a:r>
              <a:rPr lang="sk-SK" dirty="0" smtClean="0">
                <a:latin typeface="+mj-lt"/>
              </a:rPr>
              <a:t> k jej povrchu</a:t>
            </a:r>
          </a:p>
          <a:p>
            <a:r>
              <a:rPr lang="sk-SK" dirty="0" err="1" smtClean="0">
                <a:latin typeface="+mj-lt"/>
              </a:rPr>
              <a:t>Doporučujú</a:t>
            </a:r>
            <a:r>
              <a:rPr lang="sk-SK" dirty="0" smtClean="0">
                <a:latin typeface="+mj-lt"/>
              </a:rPr>
              <a:t> sa </a:t>
            </a:r>
            <a:r>
              <a:rPr lang="sk-SK" dirty="0" err="1" smtClean="0">
                <a:latin typeface="+mj-lt"/>
              </a:rPr>
              <a:t>zmesy</a:t>
            </a:r>
            <a:r>
              <a:rPr lang="sk-SK" dirty="0" smtClean="0">
                <a:latin typeface="+mj-lt"/>
              </a:rPr>
              <a:t> včelieho vosku, oxidovaného parafínu alebo </a:t>
            </a:r>
            <a:r>
              <a:rPr lang="sk-SK" dirty="0" err="1" smtClean="0">
                <a:latin typeface="+mj-lt"/>
              </a:rPr>
              <a:t>polyethylenového</a:t>
            </a:r>
            <a:r>
              <a:rPr lang="sk-SK" dirty="0" smtClean="0">
                <a:latin typeface="+mj-lt"/>
              </a:rPr>
              <a:t> vosku s prírodnými rastlinnými alebo živočíšnymi tukmi </a:t>
            </a:r>
          </a:p>
          <a:p>
            <a:r>
              <a:rPr lang="sk-SK" dirty="0" err="1" smtClean="0">
                <a:latin typeface="+mj-lt"/>
              </a:rPr>
              <a:t>Priemyslivo</a:t>
            </a:r>
            <a:r>
              <a:rPr lang="sk-SK" dirty="0" smtClean="0">
                <a:latin typeface="+mj-lt"/>
              </a:rPr>
              <a:t> sa vyrábajú tukové preparáty, ktoré sa skladajú zo živočíšneho tuku, vysoko čistého minerálneho oleja a </a:t>
            </a:r>
            <a:r>
              <a:rPr lang="sk-SK" dirty="0" err="1" smtClean="0">
                <a:latin typeface="+mj-lt"/>
              </a:rPr>
              <a:t>perchlorethyelnu</a:t>
            </a:r>
            <a:r>
              <a:rPr lang="sk-SK" dirty="0" smtClean="0">
                <a:latin typeface="+mj-lt"/>
              </a:rPr>
              <a:t> </a:t>
            </a:r>
            <a:endParaRPr lang="sk-SK" dirty="0">
              <a:latin typeface="+mj-lt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Konzervovanie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65113" indent="-265113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sk-SK" dirty="0" smtClean="0">
                <a:latin typeface="+mj-lt"/>
              </a:rPr>
              <a:t>Na konzervovanie archeologickej kože sa používajú </a:t>
            </a:r>
            <a:r>
              <a:rPr lang="sk-SK" dirty="0" err="1" smtClean="0">
                <a:latin typeface="+mj-lt"/>
              </a:rPr>
              <a:t>zmesy</a:t>
            </a:r>
            <a:r>
              <a:rPr lang="sk-SK" dirty="0" smtClean="0">
                <a:latin typeface="+mj-lt"/>
              </a:rPr>
              <a:t> na báze glycerínu-</a:t>
            </a:r>
            <a:r>
              <a:rPr lang="cs-CZ" dirty="0" smtClean="0">
                <a:latin typeface="+mj-lt"/>
              </a:rPr>
              <a:t>vlhká </a:t>
            </a:r>
            <a:r>
              <a:rPr lang="cs-CZ" dirty="0" err="1" smtClean="0">
                <a:latin typeface="+mj-lt"/>
              </a:rPr>
              <a:t>koža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ošetrí</a:t>
            </a:r>
            <a:r>
              <a:rPr lang="cs-CZ" dirty="0" smtClean="0">
                <a:latin typeface="+mj-lt"/>
              </a:rPr>
              <a:t> 5-10% </a:t>
            </a:r>
            <a:r>
              <a:rPr lang="cs-CZ" dirty="0" err="1" smtClean="0">
                <a:latin typeface="+mj-lt"/>
              </a:rPr>
              <a:t>roztokom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PVAlk</a:t>
            </a:r>
            <a:r>
              <a:rPr lang="cs-CZ" dirty="0" smtClean="0">
                <a:latin typeface="+mj-lt"/>
              </a:rPr>
              <a:t> s </a:t>
            </a:r>
            <a:r>
              <a:rPr lang="cs-CZ" dirty="0" err="1" smtClean="0">
                <a:latin typeface="+mj-lt"/>
              </a:rPr>
              <a:t>prídavkom</a:t>
            </a:r>
            <a:r>
              <a:rPr lang="cs-CZ" dirty="0" smtClean="0">
                <a:latin typeface="+mj-lt"/>
              </a:rPr>
              <a:t> glycerínu</a:t>
            </a:r>
          </a:p>
          <a:p>
            <a:pPr marL="265113" indent="-265113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 dirty="0" err="1" smtClean="0">
                <a:latin typeface="+mj-lt"/>
              </a:rPr>
              <a:t>Najlepšie</a:t>
            </a:r>
            <a:r>
              <a:rPr lang="cs-CZ" dirty="0" smtClean="0">
                <a:latin typeface="+mj-lt"/>
              </a:rPr>
              <a:t> výsledky </a:t>
            </a:r>
            <a:r>
              <a:rPr lang="cs-CZ" dirty="0" err="1" smtClean="0">
                <a:latin typeface="+mj-lt"/>
              </a:rPr>
              <a:t>dáva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zmes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ktorá</a:t>
            </a:r>
            <a:r>
              <a:rPr lang="cs-CZ" dirty="0" smtClean="0">
                <a:latin typeface="+mj-lt"/>
              </a:rPr>
              <a:t> je </a:t>
            </a:r>
            <a:r>
              <a:rPr lang="cs-CZ" dirty="0" err="1" smtClean="0">
                <a:latin typeface="+mj-lt"/>
              </a:rPr>
              <a:t>tvorená</a:t>
            </a:r>
            <a:r>
              <a:rPr lang="cs-CZ" dirty="0" smtClean="0">
                <a:latin typeface="+mj-lt"/>
              </a:rPr>
              <a:t> terc-</a:t>
            </a:r>
            <a:r>
              <a:rPr lang="cs-CZ" dirty="0" err="1" smtClean="0">
                <a:latin typeface="+mj-lt"/>
              </a:rPr>
              <a:t>butanolom</a:t>
            </a:r>
            <a:r>
              <a:rPr lang="cs-CZ" dirty="0" smtClean="0">
                <a:latin typeface="+mj-lt"/>
              </a:rPr>
              <a:t>, paznehtovým </a:t>
            </a:r>
            <a:r>
              <a:rPr lang="cs-CZ" dirty="0" err="1" smtClean="0">
                <a:latin typeface="+mj-lt"/>
              </a:rPr>
              <a:t>olejom</a:t>
            </a:r>
            <a:r>
              <a:rPr lang="cs-CZ" dirty="0" smtClean="0">
                <a:latin typeface="+mj-lt"/>
              </a:rPr>
              <a:t> a </a:t>
            </a:r>
            <a:r>
              <a:rPr lang="cs-CZ" dirty="0" err="1" smtClean="0">
                <a:latin typeface="+mj-lt"/>
              </a:rPr>
              <a:t>cetylalkoholom</a:t>
            </a:r>
            <a:r>
              <a:rPr lang="cs-CZ" dirty="0" smtClean="0">
                <a:latin typeface="+mj-lt"/>
              </a:rPr>
              <a:t> </a:t>
            </a:r>
          </a:p>
          <a:p>
            <a:pPr marL="265113" indent="-265113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 dirty="0" smtClean="0">
                <a:latin typeface="+mj-lt"/>
              </a:rPr>
              <a:t>Je </a:t>
            </a:r>
            <a:r>
              <a:rPr lang="cs-CZ" dirty="0" err="1" smtClean="0">
                <a:latin typeface="+mj-lt"/>
              </a:rPr>
              <a:t>tiež</a:t>
            </a:r>
            <a:r>
              <a:rPr lang="cs-CZ" dirty="0" smtClean="0">
                <a:latin typeface="+mj-lt"/>
              </a:rPr>
              <a:t> možné </a:t>
            </a:r>
            <a:r>
              <a:rPr lang="cs-CZ" dirty="0" err="1" smtClean="0">
                <a:latin typeface="+mj-lt"/>
              </a:rPr>
              <a:t>použiť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emulziu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ktorá</a:t>
            </a:r>
            <a:r>
              <a:rPr lang="cs-CZ" dirty="0" smtClean="0">
                <a:latin typeface="+mj-lt"/>
              </a:rPr>
              <a:t> obsahuje spermacet, paznehtový </a:t>
            </a:r>
            <a:r>
              <a:rPr lang="cs-CZ" dirty="0" err="1" smtClean="0">
                <a:latin typeface="+mj-lt"/>
              </a:rPr>
              <a:t>oleh</a:t>
            </a:r>
            <a:r>
              <a:rPr lang="cs-CZ" dirty="0" smtClean="0">
                <a:latin typeface="+mj-lt"/>
              </a:rPr>
              <a:t>, lanolin a včelí vosk</a:t>
            </a:r>
          </a:p>
          <a:p>
            <a:pPr marL="265113" indent="-265113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 dirty="0" err="1" smtClean="0">
                <a:latin typeface="+mj-lt"/>
              </a:rPr>
              <a:t>Emulgácia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zmesi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sa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docieli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pridaním</a:t>
            </a:r>
            <a:r>
              <a:rPr lang="cs-CZ" dirty="0" smtClean="0">
                <a:latin typeface="+mj-lt"/>
              </a:rPr>
              <a:t> želatiny, </a:t>
            </a:r>
            <a:r>
              <a:rPr lang="cs-CZ" dirty="0" err="1" smtClean="0">
                <a:latin typeface="+mj-lt"/>
              </a:rPr>
              <a:t>stearanom</a:t>
            </a:r>
            <a:r>
              <a:rPr lang="cs-CZ" dirty="0" smtClean="0">
                <a:latin typeface="+mj-lt"/>
              </a:rPr>
              <a:t> sodným a </a:t>
            </a:r>
            <a:r>
              <a:rPr lang="cs-CZ" dirty="0" err="1" smtClean="0">
                <a:latin typeface="+mj-lt"/>
              </a:rPr>
              <a:t>chloridom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uhličtým</a:t>
            </a:r>
            <a:r>
              <a:rPr lang="cs-CZ" dirty="0" smtClean="0">
                <a:latin typeface="+mj-lt"/>
              </a:rPr>
              <a:t> </a:t>
            </a:r>
          </a:p>
          <a:p>
            <a:pPr marL="265113" indent="-265113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 dirty="0" err="1" smtClean="0">
                <a:latin typeface="+mj-lt"/>
              </a:rPr>
              <a:t>ako</a:t>
            </a:r>
            <a:r>
              <a:rPr lang="cs-CZ" dirty="0" smtClean="0">
                <a:latin typeface="+mj-lt"/>
              </a:rPr>
              <a:t> antiseptikum </a:t>
            </a:r>
            <a:r>
              <a:rPr lang="cs-CZ" dirty="0" err="1" smtClean="0">
                <a:latin typeface="+mj-lt"/>
              </a:rPr>
              <a:t>slúži</a:t>
            </a:r>
            <a:r>
              <a:rPr lang="cs-CZ" dirty="0" smtClean="0">
                <a:latin typeface="+mj-lt"/>
              </a:rPr>
              <a:t> alkoholový roztok </a:t>
            </a:r>
            <a:r>
              <a:rPr lang="cs-CZ" dirty="0" err="1" smtClean="0">
                <a:latin typeface="+mj-lt"/>
              </a:rPr>
              <a:t>thymolu</a:t>
            </a:r>
            <a:endParaRPr lang="cs-CZ" dirty="0" smtClean="0"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85584" cy="864096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Kosť ako materiál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229600" cy="4958011"/>
          </a:xfrm>
        </p:spPr>
        <p:txBody>
          <a:bodyPr>
            <a:normAutofit/>
          </a:bodyPr>
          <a:lstStyle/>
          <a:p>
            <a:r>
              <a:rPr lang="sk-SK" sz="1800" dirty="0" smtClean="0">
                <a:latin typeface="+mj-lt"/>
              </a:rPr>
              <a:t>Býva </a:t>
            </a:r>
            <a:r>
              <a:rPr lang="sk-SK" sz="1800" dirty="0" err="1" smtClean="0">
                <a:latin typeface="+mj-lt"/>
              </a:rPr>
              <a:t>sfarebná</a:t>
            </a:r>
            <a:r>
              <a:rPr lang="sk-SK" sz="1800" dirty="0" smtClean="0">
                <a:latin typeface="+mj-lt"/>
              </a:rPr>
              <a:t> v svetlých tónoch</a:t>
            </a:r>
          </a:p>
          <a:p>
            <a:r>
              <a:rPr lang="sk-SK" sz="1800" dirty="0" smtClean="0">
                <a:latin typeface="+mj-lt"/>
              </a:rPr>
              <a:t>Je pórovitým materiálom</a:t>
            </a:r>
            <a:r>
              <a:rPr lang="sk-SK" sz="1800" dirty="0" smtClean="0">
                <a:latin typeface="+mj-lt"/>
                <a:sym typeface="Wingdings" pitchFamily="2" charset="2"/>
              </a:rPr>
              <a:t>- preto sú povrchové nečistoty dobre vidieť a na povrchu kosti tiež dobre držia</a:t>
            </a:r>
            <a:endParaRPr lang="sk-SK" sz="1800" dirty="0" smtClean="0">
              <a:latin typeface="+mj-lt"/>
            </a:endParaRPr>
          </a:p>
          <a:p>
            <a:r>
              <a:rPr lang="sk-SK" sz="1800" dirty="0" smtClean="0">
                <a:latin typeface="+mj-lt"/>
              </a:rPr>
              <a:t>Pre zhotovovanie rôznych kostených predmetov sa používali a používajú najmä: </a:t>
            </a:r>
            <a:br>
              <a:rPr lang="sk-SK" sz="1800" dirty="0" smtClean="0">
                <a:latin typeface="+mj-lt"/>
              </a:rPr>
            </a:br>
            <a:endParaRPr lang="sk-SK" sz="1800" dirty="0" smtClean="0">
              <a:latin typeface="+mj-lt"/>
            </a:endParaRPr>
          </a:p>
          <a:p>
            <a:r>
              <a:rPr lang="sk-SK" sz="1800" dirty="0" smtClean="0">
                <a:latin typeface="+mj-lt"/>
              </a:rPr>
              <a:t>kosti veľkých morských a domácich zvierat </a:t>
            </a:r>
            <a:endParaRPr lang="sk-SK" sz="1800" dirty="0">
              <a:latin typeface="+mj-lt"/>
            </a:endParaRPr>
          </a:p>
          <a:p>
            <a:r>
              <a:rPr lang="sk-SK" sz="1800" dirty="0" smtClean="0">
                <a:latin typeface="+mj-lt"/>
              </a:rPr>
              <a:t>parohy vysokej zvery    </a:t>
            </a:r>
            <a:endParaRPr lang="sk-SK" sz="1800" dirty="0">
              <a:latin typeface="+mj-lt"/>
            </a:endParaRPr>
          </a:p>
          <a:p>
            <a:r>
              <a:rPr lang="sk-SK" sz="1800" dirty="0" smtClean="0">
                <a:latin typeface="+mj-lt"/>
              </a:rPr>
              <a:t>rohy antilop      </a:t>
            </a:r>
            <a:endParaRPr lang="sk-SK" sz="1800" dirty="0">
              <a:latin typeface="+mj-lt"/>
            </a:endParaRPr>
          </a:p>
          <a:p>
            <a:r>
              <a:rPr lang="sk-SK" sz="1800" dirty="0" smtClean="0">
                <a:latin typeface="+mj-lt"/>
              </a:rPr>
              <a:t>rohy nosorožcov   </a:t>
            </a:r>
            <a:endParaRPr lang="sk-SK" sz="1800" dirty="0">
              <a:latin typeface="+mj-lt"/>
            </a:endParaRPr>
          </a:p>
          <a:p>
            <a:r>
              <a:rPr lang="sk-SK" sz="1800" dirty="0" smtClean="0">
                <a:latin typeface="+mj-lt"/>
              </a:rPr>
              <a:t>panciere korytnačiek</a:t>
            </a:r>
          </a:p>
          <a:p>
            <a:r>
              <a:rPr lang="sk-SK" sz="1800" dirty="0" smtClean="0">
                <a:latin typeface="+mj-lt"/>
              </a:rPr>
              <a:t>Kly a zuby   </a:t>
            </a:r>
          </a:p>
          <a:p>
            <a:endParaRPr lang="sk-SK" sz="2000" dirty="0" smtClean="0"/>
          </a:p>
        </p:txBody>
      </p:sp>
      <p:pic>
        <p:nvPicPr>
          <p:cNvPr id="8" name="Obrázek 7" descr="korytnacka zelenkasta_velky obr_druh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301208"/>
            <a:ext cx="2232248" cy="1339349"/>
          </a:xfrm>
          <a:prstGeom prst="rect">
            <a:avLst/>
          </a:prstGeom>
        </p:spPr>
      </p:pic>
      <p:pic>
        <p:nvPicPr>
          <p:cNvPr id="9" name="Obrázek 8" descr="nosoroze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67736" y="4725144"/>
            <a:ext cx="2376264" cy="1585414"/>
          </a:xfrm>
          <a:prstGeom prst="rect">
            <a:avLst/>
          </a:prstGeom>
        </p:spPr>
      </p:pic>
      <p:pic>
        <p:nvPicPr>
          <p:cNvPr id="10" name="Obrázek 9" descr="praha-david-tuma-viking-sperky-kosti_denik-6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077072"/>
            <a:ext cx="3337553" cy="2503165"/>
          </a:xfrm>
          <a:prstGeom prst="rect">
            <a:avLst/>
          </a:prstGeom>
        </p:spPr>
      </p:pic>
      <p:pic>
        <p:nvPicPr>
          <p:cNvPr id="11" name="Obrázek 10" descr="smolenjelen49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2240" y="2708920"/>
            <a:ext cx="2232248" cy="1676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8136904" cy="54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Mäkčenie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premazávanie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predmetov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z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hrubej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,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tmavej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suchej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kože</a:t>
            </a:r>
            <a:endParaRPr lang="cs-CZ" sz="28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800" dirty="0" smtClean="0">
                <a:latin typeface="+mj-lt"/>
              </a:rPr>
              <a:t>Plastifikovaným </a:t>
            </a:r>
            <a:r>
              <a:rPr lang="cs-CZ" sz="2800" dirty="0" err="1" smtClean="0">
                <a:latin typeface="+mj-lt"/>
              </a:rPr>
              <a:t>mazadlom</a:t>
            </a:r>
            <a:r>
              <a:rPr lang="cs-CZ" sz="2800" dirty="0" smtClean="0">
                <a:latin typeface="+mj-lt"/>
              </a:rPr>
              <a:t>, </a:t>
            </a:r>
            <a:r>
              <a:rPr lang="cs-CZ" sz="2800" dirty="0" err="1" smtClean="0">
                <a:latin typeface="+mj-lt"/>
              </a:rPr>
              <a:t>ktoré</a:t>
            </a:r>
            <a:r>
              <a:rPr lang="cs-CZ" sz="2800" dirty="0" smtClean="0">
                <a:latin typeface="+mj-lt"/>
              </a:rPr>
              <a:t> vznikne roztavením 25g </a:t>
            </a:r>
            <a:r>
              <a:rPr lang="cs-CZ" sz="2800" dirty="0" err="1" smtClean="0">
                <a:latin typeface="+mj-lt"/>
              </a:rPr>
              <a:t>jantáru</a:t>
            </a:r>
            <a:r>
              <a:rPr lang="cs-CZ" sz="2800" dirty="0" smtClean="0">
                <a:latin typeface="+mj-lt"/>
              </a:rPr>
              <a:t> v 100ml paznehtového </a:t>
            </a:r>
            <a:r>
              <a:rPr lang="cs-CZ" sz="2800" dirty="0" err="1" smtClean="0">
                <a:latin typeface="+mj-lt"/>
              </a:rPr>
              <a:t>oleja</a:t>
            </a:r>
            <a:r>
              <a:rPr lang="cs-CZ" sz="2800" dirty="0" smtClean="0">
                <a:latin typeface="+mj-lt"/>
              </a:rPr>
              <a:t> </a:t>
            </a:r>
          </a:p>
          <a:p>
            <a:pPr>
              <a:lnSpc>
                <a:spcPct val="120000"/>
              </a:lnSpc>
            </a:pPr>
            <a:endParaRPr lang="cs-CZ" sz="2800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Mäkčenie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starých 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poškodeným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koží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cs-CZ" sz="2800" dirty="0" err="1" smtClean="0">
                <a:latin typeface="+mj-lt"/>
              </a:rPr>
              <a:t>Ponorením</a:t>
            </a:r>
            <a:r>
              <a:rPr lang="cs-CZ" sz="2800" dirty="0" smtClean="0">
                <a:latin typeface="+mj-lt"/>
              </a:rPr>
              <a:t> do roztoku </a:t>
            </a:r>
            <a:r>
              <a:rPr lang="cs-CZ" sz="2800" dirty="0" err="1" smtClean="0">
                <a:latin typeface="+mj-lt"/>
              </a:rPr>
              <a:t>ktorý</a:t>
            </a:r>
            <a:r>
              <a:rPr lang="cs-CZ" sz="2800" dirty="0" smtClean="0">
                <a:latin typeface="+mj-lt"/>
              </a:rPr>
              <a:t> obsahuje v 1 litry </a:t>
            </a:r>
            <a:r>
              <a:rPr lang="cs-CZ" sz="2800" dirty="0" err="1" smtClean="0">
                <a:latin typeface="+mj-lt"/>
              </a:rPr>
              <a:t>destilovanej</a:t>
            </a:r>
            <a:r>
              <a:rPr lang="cs-CZ" sz="2800" dirty="0" smtClean="0">
                <a:latin typeface="+mj-lt"/>
              </a:rPr>
              <a:t> vody 40g PEG-400 a 125g PEG-1500</a:t>
            </a:r>
          </a:p>
          <a:p>
            <a:pPr>
              <a:lnSpc>
                <a:spcPct val="120000"/>
              </a:lnSpc>
            </a:pPr>
            <a:endParaRPr lang="cs-CZ" sz="28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Na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čistenie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mäkčenie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svetlých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koží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a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viazaného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pergamenu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sa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používa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lanolinová 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emulzia</a:t>
            </a:r>
            <a:endParaRPr lang="cs-CZ" sz="28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fontAlgn="base"/>
            <a:r>
              <a:rPr lang="cs-CZ" sz="2800" dirty="0" err="1" smtClean="0">
                <a:latin typeface="+mj-lt"/>
              </a:rPr>
              <a:t>ethanol</a:t>
            </a:r>
            <a:r>
              <a:rPr lang="cs-CZ" sz="2800" dirty="0" smtClean="0">
                <a:latin typeface="+mj-lt"/>
              </a:rPr>
              <a:t>, 96 %   62 ml</a:t>
            </a:r>
          </a:p>
          <a:p>
            <a:pPr fontAlgn="base"/>
            <a:r>
              <a:rPr lang="cs-CZ" sz="2800" dirty="0" smtClean="0">
                <a:latin typeface="+mj-lt"/>
              </a:rPr>
              <a:t>glycerin   8 ml</a:t>
            </a:r>
          </a:p>
          <a:p>
            <a:pPr fontAlgn="base"/>
            <a:r>
              <a:rPr lang="cs-CZ" sz="2800" dirty="0" smtClean="0">
                <a:latin typeface="+mj-lt"/>
              </a:rPr>
              <a:t>lanolin   5 ml</a:t>
            </a:r>
          </a:p>
          <a:p>
            <a:pPr fontAlgn="base"/>
            <a:r>
              <a:rPr lang="cs-CZ" sz="2800" dirty="0" err="1" smtClean="0">
                <a:latin typeface="+mj-lt"/>
              </a:rPr>
              <a:t>Neutrálne</a:t>
            </a:r>
            <a:r>
              <a:rPr lang="cs-CZ" sz="2800" dirty="0" smtClean="0">
                <a:latin typeface="+mj-lt"/>
              </a:rPr>
              <a:t> </a:t>
            </a:r>
            <a:r>
              <a:rPr lang="cs-CZ" sz="2800" dirty="0" err="1" smtClean="0">
                <a:latin typeface="+mj-lt"/>
              </a:rPr>
              <a:t>mydlo</a:t>
            </a:r>
            <a:r>
              <a:rPr lang="cs-CZ" sz="2800" dirty="0" smtClean="0">
                <a:latin typeface="+mj-lt"/>
              </a:rPr>
              <a:t>   2 g</a:t>
            </a:r>
          </a:p>
          <a:p>
            <a:pPr fontAlgn="base"/>
            <a:r>
              <a:rPr lang="cs-CZ" sz="2800" dirty="0" smtClean="0">
                <a:latin typeface="+mj-lt"/>
              </a:rPr>
              <a:t>destilovaná voda    100 ml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Lepidlá na reštaurovanie predmetov z kože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916416" cy="4860032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+mj-lt"/>
              </a:rPr>
              <a:t>Počas konzervovania a reštaurovania predmetov z kože je občas nutné </a:t>
            </a: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Spojiť roztrhnuté diely</a:t>
            </a: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Podlepiť záplatu</a:t>
            </a: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Podložiť kožu pevným elastickým podkladom </a:t>
            </a:r>
          </a:p>
          <a:p>
            <a:endParaRPr lang="sk-SK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Lepenie sa vykonáva živočíšnymi glejmi, prenikajú však hlboko do tkaniva kože a tá potom tvrdne a tuhne a nedá sa </a:t>
            </a:r>
            <a:r>
              <a:rPr lang="sk-SK" dirty="0" err="1" smtClean="0">
                <a:latin typeface="+mj-lt"/>
              </a:rPr>
              <a:t>dereštaurovať</a:t>
            </a:r>
            <a:r>
              <a:rPr lang="sk-SK" dirty="0" smtClean="0">
                <a:latin typeface="+mj-lt"/>
              </a:rPr>
              <a:t> </a:t>
            </a:r>
          </a:p>
          <a:p>
            <a:r>
              <a:rPr lang="sk-SK" dirty="0" smtClean="0">
                <a:latin typeface="+mj-lt"/>
              </a:rPr>
              <a:t>Lepidlá </a:t>
            </a:r>
            <a:r>
              <a:rPr lang="sk-SK" smtClean="0">
                <a:latin typeface="+mj-lt"/>
              </a:rPr>
              <a:t>na báze </a:t>
            </a:r>
            <a:r>
              <a:rPr lang="sk-SK" dirty="0" err="1" smtClean="0">
                <a:latin typeface="+mj-lt"/>
              </a:rPr>
              <a:t>polyakrylamidu</a:t>
            </a:r>
            <a:r>
              <a:rPr lang="sk-SK" dirty="0" smtClean="0">
                <a:latin typeface="+mj-lt"/>
              </a:rPr>
              <a:t>, </a:t>
            </a:r>
            <a:r>
              <a:rPr lang="sk-SK" dirty="0" err="1" smtClean="0">
                <a:latin typeface="+mj-lt"/>
              </a:rPr>
              <a:t>akrylových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kopolýmerov</a:t>
            </a:r>
            <a:r>
              <a:rPr lang="sk-SK" dirty="0" smtClean="0">
                <a:latin typeface="+mj-lt"/>
              </a:rPr>
              <a:t> a vodných disperzií </a:t>
            </a:r>
          </a:p>
          <a:p>
            <a:r>
              <a:rPr lang="sk-SK" dirty="0" smtClean="0">
                <a:latin typeface="+mj-lt"/>
              </a:rPr>
              <a:t>Najpevnejšie sú spoje vytvorené pomocou </a:t>
            </a:r>
            <a:r>
              <a:rPr lang="cs-CZ" dirty="0" smtClean="0">
                <a:latin typeface="+mj-lt"/>
              </a:rPr>
              <a:t>polyvinylacetátových </a:t>
            </a:r>
            <a:r>
              <a:rPr lang="cs-CZ" dirty="0" err="1" smtClean="0">
                <a:latin typeface="+mj-lt"/>
              </a:rPr>
              <a:t>disperzií</a:t>
            </a:r>
            <a:r>
              <a:rPr lang="cs-CZ" dirty="0" smtClean="0">
                <a:latin typeface="+mj-lt"/>
              </a:rPr>
              <a:t> </a:t>
            </a:r>
            <a:endParaRPr lang="sk-SK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Najmenej pevné dávajú 10%né roztoky </a:t>
            </a:r>
            <a:r>
              <a:rPr lang="sk-SK" dirty="0" err="1" smtClean="0">
                <a:latin typeface="+mj-lt"/>
              </a:rPr>
              <a:t>methylcelulózy</a:t>
            </a:r>
            <a:r>
              <a:rPr lang="sk-SK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Farebné a svetlé kože- </a:t>
            </a:r>
            <a:r>
              <a:rPr lang="sk-SK" dirty="0" smtClean="0">
                <a:latin typeface="+mj-lt"/>
              </a:rPr>
              <a:t>neznesú nanášanie vody, alebo organických rozpúšťadiel, pretože sa na nich potom objavujú </a:t>
            </a:r>
            <a:r>
              <a:rPr lang="sk-SK" dirty="0" err="1" smtClean="0">
                <a:latin typeface="+mj-lt"/>
              </a:rPr>
              <a:t>škrvny</a:t>
            </a:r>
            <a:r>
              <a:rPr lang="sk-SK" dirty="0" smtClean="0">
                <a:latin typeface="+mj-lt"/>
              </a:rPr>
              <a:t> </a:t>
            </a:r>
          </a:p>
          <a:p>
            <a:r>
              <a:rPr lang="sk-SK" dirty="0" smtClean="0">
                <a:latin typeface="+mj-lt"/>
              </a:rPr>
              <a:t>Preto používame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tavné lepidlá </a:t>
            </a:r>
          </a:p>
          <a:p>
            <a:r>
              <a:rPr lang="sk-SK" dirty="0" smtClean="0">
                <a:latin typeface="+mj-lt"/>
              </a:rPr>
              <a:t>majú vysokú adhéziu, - nanášajú sa na lepené povrchy ako riedka sieť bodiek </a:t>
            </a:r>
          </a:p>
          <a:p>
            <a:r>
              <a:rPr lang="sk-SK" dirty="0" smtClean="0">
                <a:latin typeface="+mj-lt"/>
              </a:rPr>
              <a:t>Materiál sa potom spojuje zahriatím</a:t>
            </a:r>
          </a:p>
          <a:p>
            <a:r>
              <a:rPr lang="sk-SK" dirty="0" smtClean="0">
                <a:latin typeface="+mj-lt"/>
              </a:rPr>
              <a:t>Uvoľnenie- lokálnym zahriatím </a:t>
            </a:r>
          </a:p>
          <a:p>
            <a:r>
              <a:rPr lang="sk-SK" dirty="0" smtClean="0">
                <a:latin typeface="+mj-lt"/>
              </a:rPr>
              <a:t>Príklad tavného lepidla používaného v reštaurátorskej praxi je </a:t>
            </a:r>
            <a:r>
              <a:rPr lang="cs-CZ" dirty="0" err="1" smtClean="0">
                <a:latin typeface="+mj-lt"/>
              </a:rPr>
              <a:t>polybutylmethakrylát</a:t>
            </a:r>
            <a:endParaRPr lang="sk-SK" dirty="0" smtClean="0">
              <a:latin typeface="+mj-lt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066800"/>
          </a:xfrm>
        </p:spPr>
        <p:txBody>
          <a:bodyPr/>
          <a:lstStyle/>
          <a:p>
            <a:r>
              <a:rPr lang="sk-SK" dirty="0" smtClean="0"/>
              <a:t>   </a:t>
            </a:r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Nečistoty, poškodenia kostí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1416"/>
            <a:ext cx="8496944" cy="5256584"/>
          </a:xfrm>
        </p:spPr>
        <p:txBody>
          <a:bodyPr>
            <a:normAutofit fontScale="85000" lnSpcReduction="20000"/>
          </a:bodyPr>
          <a:lstStyle/>
          <a:p>
            <a:endParaRPr lang="sk-SK" b="1" dirty="0" smtClean="0"/>
          </a:p>
          <a:p>
            <a:r>
              <a:rPr lang="sk-SK" b="1" dirty="0" smtClean="0">
                <a:latin typeface="+mj-lt"/>
              </a:rPr>
              <a:t>Hubová nákaza </a:t>
            </a:r>
            <a:r>
              <a:rPr lang="sk-SK" dirty="0" smtClean="0">
                <a:latin typeface="+mj-lt"/>
              </a:rPr>
              <a:t>( rozvinie sa vo vlhkom prostredí)</a:t>
            </a:r>
          </a:p>
          <a:p>
            <a:r>
              <a:rPr lang="sk-SK" b="1" dirty="0" smtClean="0">
                <a:latin typeface="+mj-lt"/>
              </a:rPr>
              <a:t>Tukové, voskové, živicové nečistoty </a:t>
            </a:r>
            <a:r>
              <a:rPr lang="sk-SK" dirty="0" smtClean="0">
                <a:latin typeface="+mj-lt"/>
              </a:rPr>
              <a:t>( zväčšovať sa môžu pri zvýšenej teplote)</a:t>
            </a:r>
          </a:p>
          <a:p>
            <a:r>
              <a:rPr lang="sk-SK" b="1" dirty="0" err="1" smtClean="0">
                <a:latin typeface="+mj-lt"/>
              </a:rPr>
              <a:t>Oxido-solné</a:t>
            </a:r>
            <a:r>
              <a:rPr lang="sk-SK" b="1" dirty="0" smtClean="0">
                <a:latin typeface="+mj-lt"/>
              </a:rPr>
              <a:t> nečistoty od medi a železa</a:t>
            </a:r>
          </a:p>
          <a:p>
            <a:r>
              <a:rPr lang="sk-SK" b="1" dirty="0" smtClean="0">
                <a:latin typeface="+mj-lt"/>
              </a:rPr>
              <a:t>Uvoľňovanie vápniku z tkaniva</a:t>
            </a:r>
          </a:p>
          <a:p>
            <a:r>
              <a:rPr lang="sk-SK" dirty="0" smtClean="0">
                <a:latin typeface="+mj-lt"/>
              </a:rPr>
              <a:t>Na kostených umeleckých dielach: </a:t>
            </a:r>
            <a:r>
              <a:rPr lang="sk-SK" b="1" dirty="0" smtClean="0">
                <a:latin typeface="+mj-lt"/>
              </a:rPr>
              <a:t>atramentové škvrny, škvrny od farieb, </a:t>
            </a:r>
            <a:r>
              <a:rPr lang="sk-SK" dirty="0" smtClean="0">
                <a:latin typeface="+mj-lt"/>
              </a:rPr>
              <a:t>alebo</a:t>
            </a:r>
            <a:r>
              <a:rPr lang="sk-SK" b="1" dirty="0" smtClean="0">
                <a:latin typeface="+mj-lt"/>
              </a:rPr>
              <a:t> potravinárskych produktov, lepidlá vosky, stopy od múch</a:t>
            </a:r>
            <a:r>
              <a:rPr lang="sk-SK" dirty="0" smtClean="0">
                <a:latin typeface="+mj-lt"/>
              </a:rPr>
              <a:t>..</a:t>
            </a:r>
          </a:p>
          <a:p>
            <a:r>
              <a:rPr lang="sk-SK" dirty="0" smtClean="0">
                <a:latin typeface="+mj-lt"/>
              </a:rPr>
              <a:t>Tieto nečistoty vznikajú časom- procesom starnutia- upchávajú póry prachovými časticami , reagujú a kosť postupne narušujú</a:t>
            </a:r>
          </a:p>
          <a:p>
            <a:r>
              <a:rPr lang="sk-SK" dirty="0" smtClean="0">
                <a:latin typeface="+mj-lt"/>
              </a:rPr>
              <a:t>Prach má veľký povrch, absorbuje zo vzduchu vlhkosť a oxidy síry a </a:t>
            </a:r>
            <a:r>
              <a:rPr lang="sk-SK" dirty="0" err="1" smtClean="0">
                <a:latin typeface="+mj-lt"/>
              </a:rPr>
              <a:t>dusíku</a:t>
            </a:r>
            <a:r>
              <a:rPr lang="sk-SK" dirty="0" err="1" smtClean="0">
                <a:latin typeface="+mj-lt"/>
                <a:sym typeface="Wingdings" pitchFamily="2" charset="2"/>
              </a:rPr>
              <a:t></a:t>
            </a:r>
            <a:r>
              <a:rPr lang="sk-SK" dirty="0" smtClean="0">
                <a:latin typeface="+mj-lt"/>
                <a:sym typeface="Wingdings" pitchFamily="2" charset="2"/>
              </a:rPr>
              <a:t> zmena fyzikálno-chemického zloženia kosti</a:t>
            </a:r>
          </a:p>
          <a:p>
            <a:r>
              <a:rPr lang="sk-SK" b="1" dirty="0" smtClean="0">
                <a:latin typeface="+mj-lt"/>
              </a:rPr>
              <a:t>Biologický škodcovia</a:t>
            </a:r>
          </a:p>
          <a:p>
            <a:r>
              <a:rPr lang="sk-SK" dirty="0" smtClean="0">
                <a:latin typeface="+mj-lt"/>
              </a:rPr>
              <a:t>Spolu s prachom sa dostávajú do kosti spóry baktérií ( môžu vyvolať hnitie bielkovinovej časti kosti) a húb (plesne)</a:t>
            </a:r>
          </a:p>
          <a:p>
            <a:pPr>
              <a:buNone/>
            </a:pPr>
            <a:endParaRPr lang="sk-SK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Čistenie kostených výrobkov od povrchových nečistôt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7772400" cy="4572000"/>
          </a:xfrm>
        </p:spPr>
        <p:txBody>
          <a:bodyPr>
            <a:normAutofit/>
          </a:bodyPr>
          <a:lstStyle/>
          <a:p>
            <a:r>
              <a:rPr lang="sk-SK" b="1" dirty="0" smtClean="0">
                <a:latin typeface="+mj-lt"/>
              </a:rPr>
              <a:t>Predmety zachované v dobrom, alebo uspokojivom stave-  </a:t>
            </a:r>
            <a:r>
              <a:rPr lang="sk-SK" dirty="0" smtClean="0">
                <a:latin typeface="+mj-lt"/>
              </a:rPr>
              <a:t>stačí očistenie a spevnenie (montáž, zlepenie); ďalší postup závisí na zámere:</a:t>
            </a:r>
          </a:p>
          <a:p>
            <a:r>
              <a:rPr lang="cs-CZ" dirty="0" smtClean="0">
                <a:latin typeface="+mj-lt"/>
              </a:rPr>
              <a:t>Výstava</a:t>
            </a:r>
          </a:p>
          <a:p>
            <a:r>
              <a:rPr lang="cs-CZ" dirty="0" err="1" smtClean="0">
                <a:latin typeface="+mj-lt"/>
              </a:rPr>
              <a:t>Depozitár</a:t>
            </a:r>
            <a:r>
              <a:rPr lang="cs-CZ" dirty="0" smtClean="0">
                <a:latin typeface="+mj-lt"/>
              </a:rPr>
              <a:t> v muzeu</a:t>
            </a:r>
          </a:p>
          <a:p>
            <a:r>
              <a:rPr lang="cs-CZ" dirty="0" err="1" smtClean="0">
                <a:latin typeface="+mj-lt"/>
              </a:rPr>
              <a:t>štúdium</a:t>
            </a:r>
            <a:endParaRPr lang="cs-CZ" dirty="0" smtClean="0">
              <a:latin typeface="+mj-lt"/>
            </a:endParaRPr>
          </a:p>
          <a:p>
            <a:endParaRPr lang="sk-SK" dirty="0" smtClean="0">
              <a:latin typeface="+mj-lt"/>
            </a:endParaRPr>
          </a:p>
          <a:p>
            <a:r>
              <a:rPr lang="sk-SK" b="1" dirty="0" smtClean="0">
                <a:latin typeface="+mj-lt"/>
              </a:rPr>
              <a:t>Predmety v zlom stave- </a:t>
            </a:r>
            <a:r>
              <a:rPr lang="sk-SK" dirty="0" smtClean="0">
                <a:latin typeface="+mj-lt"/>
              </a:rPr>
              <a:t>dôkladné očistenie, spevnenie, doplnenie chýbajúcich častí, tónovanie..</a:t>
            </a:r>
            <a:endParaRPr lang="sk-SK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/>
          <a:lstStyle/>
          <a:p>
            <a:r>
              <a:rPr lang="sk-SK" dirty="0" smtClean="0"/>
              <a:t>    </a:t>
            </a:r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Patina času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291264" cy="4713387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+mj-lt"/>
              </a:rPr>
              <a:t>Povrch kosti sa účinkom kyslíku a svetla oxiduje- patina času (produkty oxidácie majú žltohnedú farbu)</a:t>
            </a:r>
          </a:p>
          <a:p>
            <a:r>
              <a:rPr lang="sk-SK" b="1" dirty="0" smtClean="0">
                <a:latin typeface="+mj-lt"/>
              </a:rPr>
              <a:t>Pri čistení kosti ju treba zachovať</a:t>
            </a:r>
          </a:p>
          <a:p>
            <a:r>
              <a:rPr lang="sk-SK" dirty="0" smtClean="0">
                <a:latin typeface="+mj-lt"/>
              </a:rPr>
              <a:t>Najprv sa očistí predmet na sucho (použitím štetca)</a:t>
            </a:r>
          </a:p>
          <a:p>
            <a:r>
              <a:rPr lang="sk-SK" dirty="0" smtClean="0">
                <a:latin typeface="+mj-lt"/>
              </a:rPr>
              <a:t>Potom- použitie vody, alkoholu, roztoky mycích prostriedkov </a:t>
            </a:r>
          </a:p>
          <a:p>
            <a:r>
              <a:rPr lang="sk-SK" dirty="0" smtClean="0">
                <a:latin typeface="+mj-lt"/>
              </a:rPr>
              <a:t>! Pri použití vody- </a:t>
            </a:r>
            <a:r>
              <a:rPr lang="sk-SK" dirty="0" err="1" smtClean="0">
                <a:latin typeface="+mj-lt"/>
              </a:rPr>
              <a:t>anizotropia</a:t>
            </a:r>
            <a:r>
              <a:rPr lang="sk-SK" dirty="0" smtClean="0">
                <a:latin typeface="+mj-lt"/>
              </a:rPr>
              <a:t> kosti vyžaduje opatrný prístup (deformácia kosti pri pohlcovaní vody sa nie vždy dá napraviť)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96944" cy="5472608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>
                <a:latin typeface="+mj-lt"/>
              </a:rPr>
              <a:t>V konzervátorskej a reštaurátorskej praxi sa pri čistení predmetov z kostí od povrchových nečistôt používajú</a:t>
            </a:r>
          </a:p>
          <a:p>
            <a:endParaRPr lang="sk-SK" dirty="0" smtClean="0">
              <a:latin typeface="+mj-lt"/>
            </a:endParaRPr>
          </a:p>
          <a:p>
            <a:r>
              <a:rPr lang="sk-SK" b="1" i="1" dirty="0" err="1" smtClean="0">
                <a:solidFill>
                  <a:srgbClr val="002060"/>
                </a:solidFill>
                <a:latin typeface="+mj-lt"/>
              </a:rPr>
              <a:t>Neionogénne</a:t>
            </a:r>
            <a:r>
              <a:rPr lang="sk-SK" b="1" i="1" dirty="0" smtClean="0">
                <a:solidFill>
                  <a:srgbClr val="002060"/>
                </a:solidFill>
                <a:latin typeface="+mj-lt"/>
              </a:rPr>
              <a:t> mycie prostriedky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sk-SK" dirty="0" err="1" smtClean="0">
                <a:solidFill>
                  <a:srgbClr val="002060"/>
                </a:solidFill>
                <a:latin typeface="+mj-lt"/>
              </a:rPr>
              <a:t>polyoxyetylénové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 étery mastných alkoholov, </a:t>
            </a:r>
            <a:r>
              <a:rPr lang="sk-SK" dirty="0" err="1" smtClean="0">
                <a:solidFill>
                  <a:srgbClr val="002060"/>
                </a:solidFill>
                <a:latin typeface="+mj-lt"/>
              </a:rPr>
              <a:t>alkyfenolov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, alebo oxidy organických </a:t>
            </a:r>
            <a:r>
              <a:rPr lang="sk-SK" dirty="0" err="1" smtClean="0">
                <a:solidFill>
                  <a:srgbClr val="002060"/>
                </a:solidFill>
                <a:latin typeface="+mj-lt"/>
              </a:rPr>
              <a:t>aminov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)</a:t>
            </a:r>
            <a:endParaRPr lang="sk-SK" i="1" dirty="0" smtClean="0">
              <a:solidFill>
                <a:srgbClr val="002060"/>
              </a:solidFill>
              <a:latin typeface="+mj-lt"/>
            </a:endParaRPr>
          </a:p>
          <a:p>
            <a:r>
              <a:rPr lang="sk-SK" b="1" i="1" dirty="0" err="1" smtClean="0">
                <a:solidFill>
                  <a:srgbClr val="002060"/>
                </a:solidFill>
                <a:latin typeface="+mj-lt"/>
              </a:rPr>
              <a:t>Kationoaktívne</a:t>
            </a:r>
            <a:r>
              <a:rPr lang="sk-SK" b="1" i="1" dirty="0" smtClean="0">
                <a:solidFill>
                  <a:srgbClr val="002060"/>
                </a:solidFill>
                <a:latin typeface="+mj-lt"/>
              </a:rPr>
              <a:t> mycie prostriedky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(vysokomolekulárne organické </a:t>
            </a:r>
            <a:r>
              <a:rPr lang="sk-SK" dirty="0" err="1" smtClean="0">
                <a:solidFill>
                  <a:srgbClr val="002060"/>
                </a:solidFill>
                <a:latin typeface="+mj-lt"/>
              </a:rPr>
              <a:t>aminy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, kt. vykazujú biologickú aktivitu a majú preto funkciu antiseptika)</a:t>
            </a:r>
          </a:p>
          <a:p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r>
              <a:rPr lang="sk-SK" dirty="0" smtClean="0">
                <a:latin typeface="+mj-lt"/>
              </a:rPr>
              <a:t>Dobre sa rozpúšťajú vo vode aj v organických rozpúšťadlách (alkoholoch napr.)</a:t>
            </a:r>
          </a:p>
          <a:p>
            <a:r>
              <a:rPr lang="sk-SK" dirty="0" smtClean="0">
                <a:latin typeface="+mj-lt"/>
              </a:rPr>
              <a:t>Silne znečistené povrchy sa čistia pomocou zmesí s enzýmovými preparátmi</a:t>
            </a:r>
          </a:p>
          <a:p>
            <a:r>
              <a:rPr lang="sk-SK" dirty="0" smtClean="0">
                <a:latin typeface="+mj-lt"/>
              </a:rPr>
              <a:t>Tukové škvrny, kvapky a stopy farieb môžeme odstrániť tiež organickými rozpúšťadlami ako sú benzín, </a:t>
            </a:r>
            <a:r>
              <a:rPr lang="sk-SK" dirty="0" err="1" smtClean="0">
                <a:latin typeface="+mj-lt"/>
              </a:rPr>
              <a:t>ethanol</a:t>
            </a:r>
            <a:r>
              <a:rPr lang="sk-SK" dirty="0" smtClean="0">
                <a:latin typeface="+mj-lt"/>
              </a:rPr>
              <a:t>, estery, étery..</a:t>
            </a:r>
            <a:endParaRPr lang="sk-SK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820472" cy="1138808"/>
          </a:xfrm>
        </p:spPr>
        <p:txBody>
          <a:bodyPr/>
          <a:lstStyle/>
          <a:p>
            <a:r>
              <a:rPr lang="sk-SK" dirty="0" smtClean="0"/>
              <a:t> </a:t>
            </a:r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Postup čistenia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229600" cy="4325112"/>
          </a:xfrm>
        </p:spPr>
        <p:txBody>
          <a:bodyPr/>
          <a:lstStyle/>
          <a:p>
            <a:r>
              <a:rPr lang="sk-SK" dirty="0" smtClean="0">
                <a:latin typeface="+mj-lt"/>
              </a:rPr>
              <a:t>Ponorenie predmetu do roztoku</a:t>
            </a:r>
          </a:p>
          <a:p>
            <a:r>
              <a:rPr lang="sk-SK" dirty="0" smtClean="0">
                <a:latin typeface="+mj-lt"/>
              </a:rPr>
              <a:t>Pomocou štetca</a:t>
            </a:r>
          </a:p>
          <a:p>
            <a:r>
              <a:rPr lang="sk-SK" dirty="0" smtClean="0">
                <a:latin typeface="+mj-lt"/>
              </a:rPr>
              <a:t>Priložením tampónu s rozpúšťadlom</a:t>
            </a:r>
          </a:p>
          <a:p>
            <a:r>
              <a:rPr lang="sk-SK" dirty="0" smtClean="0">
                <a:latin typeface="+mj-lt"/>
              </a:rPr>
              <a:t>Pastou z kriedy a rozpúšťadla</a:t>
            </a:r>
          </a:p>
          <a:p>
            <a:endParaRPr lang="sk-SK" dirty="0" smtClean="0">
              <a:latin typeface="+mj-lt"/>
            </a:endParaRPr>
          </a:p>
          <a:p>
            <a:r>
              <a:rPr lang="sk-SK" dirty="0" smtClean="0">
                <a:latin typeface="+mj-lt"/>
              </a:rPr>
              <a:t>Ak by pri čistení povrchu dochádzalo k jeho modifikácií, nie je možné použiť zmes ‚VENOS‘ (% v </a:t>
            </a:r>
            <a:r>
              <a:rPr lang="sk-SK" dirty="0" err="1" smtClean="0">
                <a:latin typeface="+mj-lt"/>
              </a:rPr>
              <a:t>kinžke</a:t>
            </a:r>
            <a:r>
              <a:rPr lang="sk-SK" dirty="0" smtClean="0">
                <a:latin typeface="+mj-lt"/>
              </a:rPr>
              <a:t>)</a:t>
            </a:r>
            <a:endParaRPr lang="sk-SK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chemeClr val="accent1">
                    <a:lumMod val="75000"/>
                  </a:schemeClr>
                </a:solidFill>
              </a:rPr>
              <a:t>Bielenie kostí </a:t>
            </a:r>
            <a:endParaRPr lang="sk-SK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568952" cy="508518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>
                <a:latin typeface="+mj-lt"/>
              </a:rPr>
              <a:t>Bieliace </a:t>
            </a:r>
            <a:r>
              <a:rPr lang="sk-SK" dirty="0" err="1" smtClean="0">
                <a:latin typeface="+mj-lt"/>
              </a:rPr>
              <a:t>zmesy</a:t>
            </a:r>
            <a:r>
              <a:rPr lang="sk-SK" dirty="0" smtClean="0">
                <a:latin typeface="+mj-lt"/>
              </a:rPr>
              <a:t>- podľa povahy látok, ktoré na povrchu kosti tvoria škvrny</a:t>
            </a:r>
          </a:p>
          <a:p>
            <a:r>
              <a:rPr lang="sk-SK" dirty="0" smtClean="0">
                <a:latin typeface="+mj-lt"/>
              </a:rPr>
              <a:t>Rôzne druhy atramentu a zmesi farieb prenikajú do pórovitej štruktúry kosti a jej ošetrenie mycími roztokmi teda vedie len k zoslabeniu sfarbenia na povrchu </a:t>
            </a: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Na odstránenie škvŕn od atramentu </a:t>
            </a:r>
            <a:r>
              <a:rPr lang="sk-SK" dirty="0" smtClean="0">
                <a:latin typeface="+mj-lt"/>
              </a:rPr>
              <a:t>: </a:t>
            </a:r>
          </a:p>
          <a:p>
            <a:r>
              <a:rPr lang="sk-SK" dirty="0" smtClean="0">
                <a:latin typeface="+mj-lt"/>
              </a:rPr>
              <a:t>96% </a:t>
            </a:r>
            <a:r>
              <a:rPr lang="sk-SK" dirty="0" err="1" smtClean="0">
                <a:latin typeface="+mj-lt"/>
              </a:rPr>
              <a:t>ethanol</a:t>
            </a:r>
            <a:r>
              <a:rPr lang="sk-SK" dirty="0" smtClean="0">
                <a:latin typeface="+mj-lt"/>
              </a:rPr>
              <a:t>, zmes 5% CH3COOH a </a:t>
            </a:r>
            <a:r>
              <a:rPr lang="sk-SK" dirty="0" err="1" smtClean="0">
                <a:latin typeface="+mj-lt"/>
              </a:rPr>
              <a:t>ethanol</a:t>
            </a:r>
            <a:r>
              <a:rPr lang="sk-SK" dirty="0" smtClean="0">
                <a:latin typeface="+mj-lt"/>
              </a:rPr>
              <a:t> (1:1), 5% roztok amoniaku </a:t>
            </a:r>
          </a:p>
          <a:p>
            <a:r>
              <a:rPr lang="sk-SK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Na odstránenie farebných škvŕn :</a:t>
            </a:r>
            <a:endParaRPr lang="sk-SK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oxidačé</a:t>
            </a:r>
            <a:r>
              <a:rPr lang="sk-SK" dirty="0" smtClean="0">
                <a:latin typeface="+mj-lt"/>
              </a:rPr>
              <a:t> činidlá (roztok H2O2, </a:t>
            </a:r>
            <a:r>
              <a:rPr lang="sk-SK" dirty="0" err="1" smtClean="0">
                <a:latin typeface="+mj-lt"/>
              </a:rPr>
              <a:t>chloramin</a:t>
            </a:r>
            <a:r>
              <a:rPr lang="sk-SK" dirty="0" smtClean="0">
                <a:latin typeface="+mj-lt"/>
              </a:rPr>
              <a:t> B, </a:t>
            </a:r>
            <a:r>
              <a:rPr lang="sk-SK" dirty="0" err="1" smtClean="0">
                <a:latin typeface="+mj-lt"/>
              </a:rPr>
              <a:t>chlorové</a:t>
            </a:r>
            <a:r>
              <a:rPr lang="sk-SK" dirty="0" smtClean="0">
                <a:latin typeface="+mj-lt"/>
              </a:rPr>
              <a:t> vápno)</a:t>
            </a:r>
          </a:p>
          <a:p>
            <a:r>
              <a:rPr lang="sk-SK" dirty="0" smtClean="0">
                <a:latin typeface="+mj-lt"/>
              </a:rPr>
              <a:t>roztoky týchto preparátov sa nanášajú na sfarbenú časť kosti , nechajú sa pôsobiť niekoľko hodín a odstraňujú sa tampónom, vodou, osušia sa alkoholom a utrú do sucha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1785</TotalTime>
  <Words>1867</Words>
  <Application>Microsoft Office PowerPoint</Application>
  <PresentationFormat>Předvádění na obrazovce (4:3)</PresentationFormat>
  <Paragraphs>215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Jmění</vt:lpstr>
      <vt:lpstr>Kosti &amp; koža</vt:lpstr>
      <vt:lpstr>Kosť</vt:lpstr>
      <vt:lpstr>Kosť ako materiál</vt:lpstr>
      <vt:lpstr>   Nečistoty, poškodenia kostí</vt:lpstr>
      <vt:lpstr>Čistenie kostených výrobkov od povrchových nečistôt</vt:lpstr>
      <vt:lpstr>    Patina času</vt:lpstr>
      <vt:lpstr>Snímek 7</vt:lpstr>
      <vt:lpstr> Postup čistenia</vt:lpstr>
      <vt:lpstr>Bielenie kostí </vt:lpstr>
      <vt:lpstr>   Prostriedky na bielenie</vt:lpstr>
      <vt:lpstr>Sušiace prostriedky </vt:lpstr>
      <vt:lpstr>Snímek 12</vt:lpstr>
      <vt:lpstr>Lepenie kostí </vt:lpstr>
      <vt:lpstr>Snímek 14</vt:lpstr>
      <vt:lpstr>Snímek 15</vt:lpstr>
      <vt:lpstr>Tónujúce a ochranné laky pre predmety z kostí </vt:lpstr>
      <vt:lpstr>                        Koža</vt:lpstr>
      <vt:lpstr>Kožené výrobky</vt:lpstr>
      <vt:lpstr>Snímek 19</vt:lpstr>
      <vt:lpstr>Prostriedky na čistenie kože</vt:lpstr>
      <vt:lpstr>Snímek 21</vt:lpstr>
      <vt:lpstr>Antiseptiká na ošetrenie kože</vt:lpstr>
      <vt:lpstr>Prostriedky na reštaurovanie vyčinenej kože </vt:lpstr>
      <vt:lpstr>Snímek 24</vt:lpstr>
      <vt:lpstr>Prostriedky pre mäkčenie a premazávanie (tukovanie) koží </vt:lpstr>
      <vt:lpstr>Štádiá reštaurovania</vt:lpstr>
      <vt:lpstr>Rozdelenie tukových materiálov</vt:lpstr>
      <vt:lpstr>Snímek 28</vt:lpstr>
      <vt:lpstr>Konzervovanie </vt:lpstr>
      <vt:lpstr>Snímek 30</vt:lpstr>
      <vt:lpstr>Lepidlá na reštaurovanie predmetov z kože </vt:lpstr>
      <vt:lpstr>Snímek 32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Kosti &amp; koža</dc:title>
  <dc:creator>Linda Kašiarová</dc:creator>
  <cp:lastModifiedBy>Radka</cp:lastModifiedBy>
  <cp:revision>61</cp:revision>
  <dcterms:created xsi:type="dcterms:W3CDTF">2016-11-18T18:55:00Z</dcterms:created>
  <dcterms:modified xsi:type="dcterms:W3CDTF">2016-12-10T22:12:51Z</dcterms:modified>
</cp:coreProperties>
</file>