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82" r:id="rId4"/>
    <p:sldId id="270" r:id="rId5"/>
    <p:sldId id="269" r:id="rId6"/>
    <p:sldId id="271" r:id="rId7"/>
    <p:sldId id="267" r:id="rId8"/>
    <p:sldId id="266" r:id="rId9"/>
    <p:sldId id="260" r:id="rId10"/>
    <p:sldId id="263" r:id="rId11"/>
    <p:sldId id="265" r:id="rId12"/>
    <p:sldId id="262" r:id="rId13"/>
    <p:sldId id="261" r:id="rId14"/>
    <p:sldId id="264" r:id="rId15"/>
    <p:sldId id="272" r:id="rId16"/>
    <p:sldId id="281" r:id="rId17"/>
    <p:sldId id="277" r:id="rId18"/>
    <p:sldId id="279" r:id="rId19"/>
    <p:sldId id="280" r:id="rId20"/>
    <p:sldId id="278" r:id="rId21"/>
    <p:sldId id="273" r:id="rId22"/>
    <p:sldId id="274" r:id="rId23"/>
    <p:sldId id="275" r:id="rId24"/>
    <p:sldId id="276" r:id="rId25"/>
    <p:sldId id="25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0BB9-C873-4BC0-B8E1-550868A7E137}" type="datetimeFigureOut">
              <a:rPr lang="sk-SK"/>
              <a:pPr/>
              <a:t>15. 10. 2016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C7796-BB7A-4D7D-A346-5E43454C9A6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77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2372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222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83894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6033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994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7274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3719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02831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1535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52757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590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8552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17865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4610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9950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99604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73362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2340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1672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0108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0020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0385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3897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4253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1823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C7796-BB7A-4D7D-A346-5E43454C9A64}" type="slidenum">
              <a:rPr lang="sk-SK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8519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dirty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36321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29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5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32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487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42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 dirty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4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59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10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29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512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5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og.org/glass-dictionary/crizzli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d.vscht.cz/met/stranky/vyuka/predmety/koroze_materialu_pro_restauratory/kadm/pdf/2_2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Century Schoolbook"/>
              </a:rPr>
              <a:t>SKLO, KERAMIKA,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SMALT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C3800 </a:t>
            </a:r>
            <a:r>
              <a:rPr lang="en-US" dirty="0" err="1">
                <a:solidFill>
                  <a:srgbClr val="BFBFBF"/>
                </a:solidFill>
              </a:rPr>
              <a:t>Materiály</a:t>
            </a:r>
            <a:r>
              <a:rPr lang="en-US" dirty="0">
                <a:solidFill>
                  <a:srgbClr val="BFBFBF"/>
                </a:solidFill>
              </a:rPr>
              <a:t> pro </a:t>
            </a:r>
            <a:r>
              <a:rPr lang="en-US" dirty="0" err="1">
                <a:solidFill>
                  <a:srgbClr val="BFBFBF"/>
                </a:solidFill>
              </a:rPr>
              <a:t>konzervaci</a:t>
            </a:r>
            <a:r>
              <a:rPr lang="en-US" dirty="0">
                <a:solidFill>
                  <a:srgbClr val="BFBFBF"/>
                </a:solidFill>
              </a:rPr>
              <a:t> a </a:t>
            </a:r>
            <a:r>
              <a:rPr lang="en-US" dirty="0" err="1">
                <a:solidFill>
                  <a:srgbClr val="BFBFBF"/>
                </a:solidFill>
              </a:rPr>
              <a:t>restaurování</a:t>
            </a:r>
            <a:endParaRPr lang="sk-SK" dirty="0" err="1">
              <a:solidFill>
                <a:srgbClr val="BFBFBF"/>
              </a:solidFill>
            </a:endParaRPr>
          </a:p>
          <a:p>
            <a:r>
              <a:rPr lang="en-US" dirty="0" err="1"/>
              <a:t>Kristína</a:t>
            </a:r>
            <a:r>
              <a:rPr lang="en-US" dirty="0"/>
              <a:t> </a:t>
            </a:r>
            <a:r>
              <a:rPr lang="en-US" dirty="0" err="1"/>
              <a:t>Éderová</a:t>
            </a:r>
          </a:p>
          <a:p>
            <a:r>
              <a:rPr lang="en-US" dirty="0">
                <a:solidFill>
                  <a:srgbClr val="BFBFBF"/>
                </a:solidFill>
              </a:rPr>
              <a:t>Ak.r.2016/2017                                                                      10.10.2016</a:t>
            </a:r>
          </a:p>
        </p:txBody>
      </p:sp>
    </p:spTree>
    <p:extLst>
      <p:ext uri="{BB962C8B-B14F-4D97-AF65-F5344CB8AC3E}">
        <p14:creationId xmlns:p14="http://schemas.microsoft.com/office/powerpoint/2010/main" xmlns="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1. Počiatočné štádium</a:t>
            </a:r>
            <a:endParaRPr lang="sk-SK" dirty="0">
              <a:solidFill>
                <a:srgbClr val="FFFFFF"/>
              </a:solidFill>
              <a:latin typeface="Century Schoolbook"/>
            </a:endParaRPr>
          </a:p>
        </p:txBody>
      </p:sp>
      <p:pic>
        <p:nvPicPr>
          <p:cNvPr id="5" name="Zástupný objekt pre obrázok 4" descr="Koob_crizzling_006_op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55" b="9655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sk-SK" sz="2800" dirty="0">
                <a:solidFill>
                  <a:srgbClr val="FFFFFF"/>
                </a:solidFill>
              </a:rPr>
              <a:t>Sklo má zakalený alebo zahmlený vzhľad, môžu sa vytvárať kvapôčky alebo kryštály, sklo vyzerá klzké. Umytím sa zahmlenie  dá ešte odstrániť a vrátiť sklu jeho pôvodný vzhľad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r>
              <a:rPr lang="sk-SK" dirty="0">
                <a:solidFill>
                  <a:schemeClr val="tx1"/>
                </a:solidFill>
              </a:rPr>
              <a:t>Umytím je ešte možné sklo vrátiť do pôvodného stavu </a:t>
            </a:r>
          </a:p>
        </p:txBody>
      </p:sp>
    </p:spTree>
    <p:extLst>
      <p:ext uri="{BB962C8B-B14F-4D97-AF65-F5344CB8AC3E}">
        <p14:creationId xmlns:p14="http://schemas.microsoft.com/office/powerpoint/2010/main" xmlns="" val="341486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Začínajúca korózia</a:t>
            </a:r>
          </a:p>
        </p:txBody>
      </p:sp>
      <p:pic>
        <p:nvPicPr>
          <p:cNvPr id="5" name="Zástupný objekt pre obrázok 4" descr="stage-2-crizzlin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55" b="9655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Symptómy podobné prvej fáze, avšak zhmlenie zostáva aj po umytí. Pri podrobnom preskúmaní je možné odhaliť veľmi jemné trhlinky, tenké strieborné čiarky či lesklé lúče</a:t>
            </a:r>
          </a:p>
        </p:txBody>
      </p:sp>
    </p:spTree>
    <p:extLst>
      <p:ext uri="{BB962C8B-B14F-4D97-AF65-F5344CB8AC3E}">
        <p14:creationId xmlns:p14="http://schemas.microsoft.com/office/powerpoint/2010/main" xmlns="" val="284408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Prepuknutie korózie</a:t>
            </a:r>
          </a:p>
        </p:txBody>
      </p:sp>
      <p:pic>
        <p:nvPicPr>
          <p:cNvPr id="5" name="Zástupný objekt pre obrázok 4" descr="Koob_crizzling_020_op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55" b="9655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Praskliny, trhlinky a kvapôčky je možné vidieť dobre voľným okom, často nadobúda jednotný vzhľad po celom povrchu skla</a:t>
            </a:r>
          </a:p>
        </p:txBody>
      </p:sp>
    </p:spTree>
    <p:extLst>
      <p:ext uri="{BB962C8B-B14F-4D97-AF65-F5344CB8AC3E}">
        <p14:creationId xmlns:p14="http://schemas.microsoft.com/office/powerpoint/2010/main" xmlns="" val="261167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 Pokročilá korózia</a:t>
            </a:r>
          </a:p>
        </p:txBody>
      </p:sp>
      <p:pic>
        <p:nvPicPr>
          <p:cNvPr id="5" name="Zástupný objekt pre obrázok 4" descr="Stage-3-crizzlin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55" b="9655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Praskanie začína byť ešte hlbšie, dochádza už aj k odlupovaniu malých šupiniek z povrchu skla</a:t>
            </a:r>
          </a:p>
        </p:txBody>
      </p:sp>
    </p:spTree>
    <p:extLst>
      <p:ext uri="{BB962C8B-B14F-4D97-AF65-F5344CB8AC3E}">
        <p14:creationId xmlns:p14="http://schemas.microsoft.com/office/powerpoint/2010/main" xmlns="" val="302256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5. Záverečná fáza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Je pozorovateľná, keď sú trhliny také hlboké, že predmet nie je schopný udržať svoju štruktúru a </a:t>
            </a:r>
            <a:r>
              <a:rPr lang="sk-SK" dirty="0" err="1"/>
              <a:t>ropzadá</a:t>
            </a:r>
            <a:r>
              <a:rPr lang="sk-SK" dirty="0"/>
              <a:t> sa na fragmenty, ku čomu môže dôjsť aj bez akéhokoľvek vonkajšieho zásahu (napr. náraz)</a:t>
            </a:r>
          </a:p>
        </p:txBody>
      </p:sp>
      <p:pic>
        <p:nvPicPr>
          <p:cNvPr id="7" name="Zástupný objekt pre obrázok 6" descr="Koob_crizzling_023_op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55" b="9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2117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Ošetrenie skla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k-SK" dirty="0">
              <a:latin typeface="Century Schoolbook" charset="0"/>
            </a:endParaRPr>
          </a:p>
          <a:p>
            <a:r>
              <a:rPr lang="sk-SK" dirty="0">
                <a:solidFill>
                  <a:srgbClr val="010000"/>
                </a:solidFill>
                <a:latin typeface="Century Schoolbook" charset="0"/>
              </a:rPr>
              <a:t>Dôkladné očistenie- odmastenie pomocou organických rozpúšťadiel </a:t>
            </a:r>
            <a:endParaRPr lang="sk-SK" dirty="0">
              <a:latin typeface="Century Schoolbook" charset="0"/>
            </a:endParaRPr>
          </a:p>
          <a:p>
            <a:r>
              <a:rPr lang="sk-SK" dirty="0">
                <a:solidFill>
                  <a:srgbClr val="010000"/>
                </a:solidFill>
                <a:latin typeface="Century Schoolbook" charset="0"/>
              </a:rPr>
              <a:t>Pre odstránenie produktov korózie a pôdnych nečistôt sa používa umytie predmetu vo vodno-alkoholickej zmesi 1:1, alebo 1% roztokom kyseliny dusičnej, následné umytie vodou </a:t>
            </a:r>
            <a:endParaRPr lang="sk-SK" dirty="0">
              <a:latin typeface="Century Schoolbook" charset="0"/>
            </a:endParaRPr>
          </a:p>
          <a:p>
            <a:r>
              <a:rPr lang="sk-SK" dirty="0">
                <a:solidFill>
                  <a:srgbClr val="010000"/>
                </a:solidFill>
                <a:latin typeface="Century Schoolbook" charset="0"/>
              </a:rPr>
              <a:t>V niektorých prípadoch je možné použiť 1%roztok </a:t>
            </a:r>
            <a:r>
              <a:rPr lang="sk-SK" dirty="0" err="1">
                <a:solidFill>
                  <a:srgbClr val="010000"/>
                </a:solidFill>
                <a:latin typeface="Century Schoolbook" charset="0"/>
              </a:rPr>
              <a:t>NaOH</a:t>
            </a:r>
            <a:r>
              <a:rPr lang="sk-SK" dirty="0">
                <a:solidFill>
                  <a:srgbClr val="010000"/>
                </a:solidFill>
                <a:latin typeface="Century Schoolbook" charset="0"/>
              </a:rPr>
              <a:t> na 10-30 dní, pre odstránenie koróznej vrstvy a zvýšenie lesku. Nasleduje opláchnutie v 1% roztoku kyseliny sírovej a umytie vodou </a:t>
            </a:r>
            <a:endParaRPr lang="sk-SK" dirty="0">
              <a:latin typeface="Century Schoolbook" charset="0"/>
            </a:endParaRPr>
          </a:p>
          <a:p>
            <a:r>
              <a:rPr lang="sk-SK" dirty="0">
                <a:solidFill>
                  <a:srgbClr val="010000"/>
                </a:solidFill>
                <a:latin typeface="Century Schoolbook" charset="0"/>
              </a:rPr>
              <a:t>Pre odstránenie niektorých </a:t>
            </a:r>
            <a:r>
              <a:rPr lang="sk-SK" dirty="0" err="1">
                <a:solidFill>
                  <a:srgbClr val="010000"/>
                </a:solidFill>
                <a:latin typeface="Century Schoolbook" charset="0"/>
              </a:rPr>
              <a:t>krust</a:t>
            </a:r>
            <a:r>
              <a:rPr lang="sk-SK" dirty="0">
                <a:solidFill>
                  <a:srgbClr val="010000"/>
                </a:solidFill>
                <a:latin typeface="Century Schoolbook" charset="0"/>
              </a:rPr>
              <a:t> je možné použiť aj mechanické čistenie </a:t>
            </a:r>
            <a:endParaRPr lang="sk-SK" dirty="0">
              <a:latin typeface="Century Schoolbook" charset="0"/>
            </a:endParaRPr>
          </a:p>
          <a:p>
            <a:r>
              <a:rPr lang="sk-SK" dirty="0">
                <a:solidFill>
                  <a:srgbClr val="010000"/>
                </a:solidFill>
              </a:rPr>
              <a:t>Nečistoty z vitráží sa odstraňujú ťažko- treba dávať pozor na olovenú kostru okna. K ich čisteniu sa používajú zmesi čistiacich prostriedkov, </a:t>
            </a:r>
            <a:r>
              <a:rPr lang="sk-SK" dirty="0" err="1">
                <a:solidFill>
                  <a:srgbClr val="010000"/>
                </a:solidFill>
              </a:rPr>
              <a:t>hexametafosforečnanu</a:t>
            </a:r>
            <a:r>
              <a:rPr lang="sk-SK" dirty="0">
                <a:solidFill>
                  <a:srgbClr val="010000"/>
                </a:solidFill>
              </a:rPr>
              <a:t> sodného a </a:t>
            </a:r>
            <a:r>
              <a:rPr lang="sk-SK" dirty="0" err="1">
                <a:solidFill>
                  <a:srgbClr val="010000"/>
                </a:solidFill>
              </a:rPr>
              <a:t>Trilonu</a:t>
            </a:r>
            <a:r>
              <a:rPr lang="sk-SK" dirty="0">
                <a:solidFill>
                  <a:srgbClr val="010000"/>
                </a:solidFill>
              </a:rPr>
              <a:t> B. </a:t>
            </a:r>
            <a:endParaRPr lang="sk-SK" dirty="0"/>
          </a:p>
          <a:p>
            <a:endParaRPr lang="sk-SK" dirty="0"/>
          </a:p>
        </p:txBody>
      </p:sp>
      <p:pic>
        <p:nvPicPr>
          <p:cNvPr id="6" name="Obrázok 5" descr="hoa-glassg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3" y="173038"/>
            <a:ext cx="5797233" cy="20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6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KERAMIKA</a:t>
            </a:r>
          </a:p>
        </p:txBody>
      </p:sp>
      <p:pic>
        <p:nvPicPr>
          <p:cNvPr id="5" name="Zástupný objekt pre obrázok 4" descr="AAC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847" b="10847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6194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Keramika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3497706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k-SK" dirty="0"/>
              <a:t>Zmes anorganických nekovových materiálov/ uhlíkový materiál, vyrobený pálením v peci za vysokých teplôt</a:t>
            </a:r>
          </a:p>
          <a:p>
            <a:r>
              <a:rPr lang="sk-SK" dirty="0"/>
              <a:t>Môžeme ju rozdeliť na viacero kategórií- praveká, stredoveká, ľudová(fajansa, majolika), kamenina, porcelán,</a:t>
            </a:r>
          </a:p>
          <a:p>
            <a:r>
              <a:rPr lang="sk-SK" dirty="0"/>
              <a:t>Nálezy keramiky pomáhajú datovať určité archeologické lokality a je možné podľa nich sledovať stupeň vývoja danej kultúry- výroba keramiky patrí medzi najstaršie zručnosti človeka</a:t>
            </a:r>
          </a:p>
          <a:p>
            <a:endParaRPr lang="sk-SK"/>
          </a:p>
          <a:p>
            <a:endParaRPr lang="sk-SK" dirty="0"/>
          </a:p>
        </p:txBody>
      </p:sp>
      <p:pic>
        <p:nvPicPr>
          <p:cNvPr id="5" name="Zástupný objekt pre obsah 4" descr="VA-ceramics-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9425" y="1828800"/>
            <a:ext cx="6082911" cy="4055324"/>
          </a:xfrm>
        </p:spPr>
      </p:pic>
    </p:spTree>
    <p:extLst>
      <p:ext uri="{BB962C8B-B14F-4D97-AF65-F5344CB8AC3E}">
        <p14:creationId xmlns:p14="http://schemas.microsoft.com/office/powerpoint/2010/main" xmlns="" val="251853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/>
              <a:t>Keramika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Výhody vlastností keramiky</a:t>
            </a:r>
          </a:p>
          <a:p>
            <a:pPr lvl="1">
              <a:lnSpc>
                <a:spcPct val="95000"/>
              </a:lnSpc>
            </a:pPr>
            <a:r>
              <a:rPr lang="sk-SK" dirty="0">
                <a:solidFill>
                  <a:schemeClr val="tx1"/>
                </a:solidFill>
              </a:rPr>
              <a:t>Nízka elektrická a tepelná vodivosť</a:t>
            </a:r>
          </a:p>
          <a:p>
            <a:pPr lvl="1">
              <a:lnSpc>
                <a:spcPct val="95000"/>
              </a:lnSpc>
            </a:pPr>
            <a:r>
              <a:rPr lang="sk-SK" dirty="0">
                <a:solidFill>
                  <a:schemeClr val="tx1"/>
                </a:solidFill>
              </a:rPr>
              <a:t>Vysoká pevnosť</a:t>
            </a:r>
          </a:p>
          <a:p>
            <a:pPr lvl="1">
              <a:lnSpc>
                <a:spcPct val="95000"/>
              </a:lnSpc>
            </a:pPr>
            <a:r>
              <a:rPr lang="sk-SK" dirty="0">
                <a:solidFill>
                  <a:schemeClr val="tx1"/>
                </a:solidFill>
              </a:rPr>
              <a:t>Vynikajúca odolnosť voči vysokým teplotám, ale aj rýchlym zmenám teploty a voči korózii</a:t>
            </a:r>
          </a:p>
          <a:p>
            <a:pPr lvl="1">
              <a:lnSpc>
                <a:spcPct val="95000"/>
              </a:lnSpc>
            </a:pPr>
            <a:r>
              <a:rPr lang="sk-SK" dirty="0">
                <a:solidFill>
                  <a:schemeClr val="tx1"/>
                </a:solidFill>
              </a:rPr>
              <a:t>Po úprave glazovaním je odolná voči vlhkosti, chemickým vplyvom a ionizujúcemu žiareniu</a:t>
            </a:r>
          </a:p>
          <a:p>
            <a:pPr lvl="1">
              <a:lnSpc>
                <a:spcPct val="95000"/>
              </a:lnSpc>
            </a:pPr>
            <a:r>
              <a:rPr lang="sk-SK" dirty="0">
                <a:solidFill>
                  <a:schemeClr val="tx1"/>
                </a:solidFill>
              </a:rPr>
              <a:t>Stabilné fyzikálne a chemické vlastnosti</a:t>
            </a:r>
          </a:p>
          <a:p>
            <a:pPr lvl="1">
              <a:lnSpc>
                <a:spcPct val="95000"/>
              </a:lnSpc>
            </a:pPr>
            <a:endParaRPr lang="sk-SK" dirty="0">
              <a:solidFill>
                <a:schemeClr val="tx1"/>
              </a:solidFill>
            </a:endParaRPr>
          </a:p>
          <a:p>
            <a:r>
              <a:rPr lang="sk-SK" dirty="0"/>
              <a:t>Nevýhody vlastností keramiky</a:t>
            </a:r>
          </a:p>
          <a:p>
            <a:pPr lvl="1">
              <a:lnSpc>
                <a:spcPct val="95000"/>
              </a:lnSpc>
            </a:pPr>
            <a:r>
              <a:rPr lang="sk-SK" dirty="0">
                <a:solidFill>
                  <a:schemeClr val="tx1"/>
                </a:solidFill>
              </a:rPr>
              <a:t>Krehkosť a nízka pružnosť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 descr="2006af6067_iznik_v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585608"/>
            <a:ext cx="3373344" cy="33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79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Degradačné procesy u keramiky</a:t>
            </a:r>
          </a:p>
        </p:txBody>
      </p:sp>
      <p:pic>
        <p:nvPicPr>
          <p:cNvPr id="5" name="Zástupný objekt pre obsah 4" descr="roman-cast-moulded-bow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3245" y="130354"/>
            <a:ext cx="5397114" cy="3068032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41375" y="2100263"/>
            <a:ext cx="3498573" cy="4038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3999"/>
              </a:lnSpc>
            </a:pPr>
            <a:r>
              <a:rPr lang="sk-SK" dirty="0"/>
              <a:t>- ku degradácii keramiky dochádza vplyvom vonkajšieho prostredia, ktoré ju poškodzuje mechanicky i chemicky</a:t>
            </a:r>
          </a:p>
          <a:p>
            <a:pPr>
              <a:lnSpc>
                <a:spcPct val="113999"/>
              </a:lnSpc>
            </a:pPr>
            <a:r>
              <a:rPr lang="sk-SK" dirty="0"/>
              <a:t> mechanické poškodenie keramiky  je vzhľadom na jej krehkosť veľmi častým degradačným procesom, patrí sem napríklad i mráz</a:t>
            </a:r>
          </a:p>
          <a:p>
            <a:pPr>
              <a:lnSpc>
                <a:spcPct val="113999"/>
              </a:lnSpc>
            </a:pPr>
            <a:r>
              <a:rPr lang="sk-SK" dirty="0"/>
              <a:t>- pri vyššej teplote a vlhkosti môže dôjsť k napadnutiu plesňou</a:t>
            </a:r>
          </a:p>
          <a:p>
            <a:pPr marL="285750" indent="-28575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sk-SK" dirty="0"/>
              <a:t>Výrobná chyba môže taktiež viesť ku fyzickej degradácii objektu a to aj pred začiatkom jeho používania</a:t>
            </a:r>
          </a:p>
          <a:p>
            <a:pPr marL="285750" indent="-28575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sk-SK" dirty="0"/>
              <a:t>Sem patrí napríklad nesprávne vypálenie, čo vedie k vzniku prasklín, nesprávne upevnenie, čo môže spôsobiť rozpadnutie predmetu</a:t>
            </a:r>
          </a:p>
          <a:p>
            <a:pPr marL="285750" indent="-285750">
              <a:lnSpc>
                <a:spcPct val="113999"/>
              </a:lnSpc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6" name="Obrázok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13" y="3207109"/>
            <a:ext cx="4739658" cy="35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19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sz="2400" dirty="0"/>
              <a:t>Sklo</a:t>
            </a:r>
          </a:p>
          <a:p>
            <a:r>
              <a:rPr lang="sk-SK" sz="2400" dirty="0"/>
              <a:t>Keramika</a:t>
            </a:r>
          </a:p>
          <a:p>
            <a:r>
              <a:rPr lang="sk-SK" sz="2400" dirty="0"/>
              <a:t>Smalt</a:t>
            </a:r>
          </a:p>
          <a:p>
            <a:r>
              <a:rPr lang="sk-SK" sz="2400" dirty="0"/>
              <a:t>Literatúra a 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2227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Degradačné procesy a ich ošetrenie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Vápenaté </a:t>
            </a:r>
            <a:r>
              <a:rPr lang="sk-SK" dirty="0" err="1"/>
              <a:t>krusty</a:t>
            </a:r>
            <a:r>
              <a:rPr lang="sk-SK" dirty="0"/>
              <a:t>- často na pravekej alebo stredovekej keramike</a:t>
            </a:r>
          </a:p>
          <a:p>
            <a:r>
              <a:rPr lang="sk-SK" dirty="0"/>
              <a:t>Najčastejšie ide o uhličitan vápenatý</a:t>
            </a:r>
          </a:p>
          <a:p>
            <a:r>
              <a:rPr lang="sk-SK" dirty="0"/>
              <a:t>Na odstránenie sa používal 3% roztok kyseliny soľnej- v ňom sa </a:t>
            </a:r>
            <a:r>
              <a:rPr lang="sk-SK" dirty="0" err="1"/>
              <a:t>krusty</a:t>
            </a:r>
            <a:r>
              <a:rPr lang="sk-SK" dirty="0"/>
              <a:t> rýchlo rozpúšťajú- avšak použitím roztoku môže dôjsť k narušeniu celkového črepu</a:t>
            </a:r>
          </a:p>
          <a:p>
            <a:r>
              <a:rPr lang="sk-SK" dirty="0"/>
              <a:t>Používa sa preto 3% roztok kyseliny octovej, alebo 10-15% roztok </a:t>
            </a:r>
            <a:r>
              <a:rPr lang="sk-SK" dirty="0" err="1"/>
              <a:t>hexametafosfátu</a:t>
            </a:r>
            <a:r>
              <a:rPr lang="sk-SK" dirty="0"/>
              <a:t> sodného a </a:t>
            </a:r>
            <a:r>
              <a:rPr lang="sk-SK" dirty="0" err="1"/>
              <a:t>Chelaton</a:t>
            </a:r>
            <a:r>
              <a:rPr lang="sk-SK" dirty="0"/>
              <a:t> 3</a:t>
            </a: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Na črepoch sa vyskytujú aj </a:t>
            </a:r>
            <a:r>
              <a:rPr lang="sk-SK" dirty="0" err="1"/>
              <a:t>krusty</a:t>
            </a:r>
            <a:r>
              <a:rPr lang="sk-SK" dirty="0"/>
              <a:t> kremičitanu vápenatého, ktoré sa neodstraňuje chemicky, ale mechanicky, </a:t>
            </a:r>
            <a:r>
              <a:rPr lang="sk-SK" dirty="0" err="1"/>
              <a:t>zoškrabávaním</a:t>
            </a:r>
            <a:r>
              <a:rPr lang="sk-SK" dirty="0"/>
              <a:t> či zbrusovaním</a:t>
            </a:r>
          </a:p>
          <a:p>
            <a:r>
              <a:rPr lang="sk-SK" dirty="0"/>
              <a:t>Niekedy sa na keramike vyskytujú aj zvláštne usadeniny- soľné výkvety vo forme kryštálikov a ihličiek</a:t>
            </a:r>
          </a:p>
          <a:p>
            <a:r>
              <a:rPr lang="sk-SK" dirty="0"/>
              <a:t>Ide o síran vápenatý, síran </a:t>
            </a:r>
            <a:r>
              <a:rPr lang="sk-SK" dirty="0" err="1"/>
              <a:t>horečnatý</a:t>
            </a:r>
            <a:r>
              <a:rPr lang="sk-SK" dirty="0"/>
              <a:t>, síran sodný, dusičnan sodný či dusičnan </a:t>
            </a:r>
            <a:r>
              <a:rPr lang="sk-SK" dirty="0" err="1"/>
              <a:t>horečnatý</a:t>
            </a:r>
            <a:r>
              <a:rPr lang="sk-SK" dirty="0"/>
              <a:t>- dusičnan i síran </a:t>
            </a:r>
            <a:r>
              <a:rPr lang="sk-SK" dirty="0" err="1"/>
              <a:t>horečnatý</a:t>
            </a:r>
            <a:r>
              <a:rPr lang="sk-SK" dirty="0"/>
              <a:t> je možné rozpustiť v etylalkohole </a:t>
            </a:r>
          </a:p>
        </p:txBody>
      </p:sp>
    </p:spTree>
    <p:extLst>
      <p:ext uri="{BB962C8B-B14F-4D97-AF65-F5344CB8AC3E}">
        <p14:creationId xmlns:p14="http://schemas.microsoft.com/office/powerpoint/2010/main" xmlns="" val="59355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SMALT</a:t>
            </a:r>
          </a:p>
        </p:txBody>
      </p:sp>
      <p:pic>
        <p:nvPicPr>
          <p:cNvPr id="5" name="Zástupný objekt pre obrázok 4" descr="smalt-foto-muzeum-024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722" b="19722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7061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Smalt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dirty="0"/>
              <a:t>Smalt je </a:t>
            </a:r>
            <a:r>
              <a:rPr lang="sk-SK" dirty="0" err="1"/>
              <a:t>zchladnutá</a:t>
            </a:r>
            <a:r>
              <a:rPr lang="sk-SK" dirty="0"/>
              <a:t> hmota, ktorá vznikla čiastočným alebo úplným pretavením zásaditých a kyslých oxidov a ktorá bola nanesená na kovovú alebo keramickú podložku</a:t>
            </a:r>
          </a:p>
          <a:p>
            <a:r>
              <a:rPr lang="sk-SK" dirty="0"/>
              <a:t>pôvodne sa požíval prevažne v šperkárstve, neskôr aj pre ochranu kovových výrobkov pred koróziou</a:t>
            </a:r>
          </a:p>
          <a:p>
            <a:r>
              <a:rPr lang="sk-SK" dirty="0"/>
              <a:t>Smaltovanie je technika známa už od staroveku, používaná bola v Japonsku, Číne, Indii či Egypte, neskôr sa používala v Byzancii a rozšírila sa aj ďalej do Európy</a:t>
            </a:r>
          </a:p>
          <a:p>
            <a:r>
              <a:rPr lang="sk-SK" dirty="0"/>
              <a:t>Ako povrchová úprava kovov sa používa od 19.st.</a:t>
            </a:r>
          </a:p>
        </p:txBody>
      </p:sp>
      <p:pic>
        <p:nvPicPr>
          <p:cNvPr id="5" name="Zástupný objekt pre obsah 4" descr="stiahnuť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4848" y="3295632"/>
            <a:ext cx="3452891" cy="3435667"/>
          </a:xfrm>
        </p:spPr>
      </p:pic>
      <p:pic>
        <p:nvPicPr>
          <p:cNvPr id="6" name="Obrázok 5" descr="ename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112" y="504190"/>
            <a:ext cx="2414201" cy="2523173"/>
          </a:xfrm>
          <a:prstGeom prst="rect">
            <a:avLst/>
          </a:prstGeom>
        </p:spPr>
      </p:pic>
      <p:pic>
        <p:nvPicPr>
          <p:cNvPr id="7" name="Obrázok 6" descr="CUkpJ16WIAEL84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849" y="497990"/>
            <a:ext cx="3970337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83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           Poškodenie smaltu</a:t>
            </a:r>
          </a:p>
        </p:txBody>
      </p:sp>
      <p:pic>
        <p:nvPicPr>
          <p:cNvPr id="5" name="Zástupný objekt pre obsah 4" descr="enamelled_objects_plaque_lifted_coating_290x16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7225" y="484188"/>
            <a:ext cx="4714241" cy="2650302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Ovplyvnené napríklad spojením smaltu s kovom- pri úderoch a ohýbaní kovového podkladu dochádza ku poškodzovaniu krehkej smaltovej vrstvy</a:t>
            </a:r>
          </a:p>
          <a:p>
            <a:r>
              <a:rPr lang="sk-SK" dirty="0"/>
              <a:t>Dochádza tiež ku pomalému procesu pôsobenia látok zo vzduchu na povrch smaltu- pôsobí naň voda či oxid uhličitý a dochádza k uvoľňovaniu kyseliny kremičitej a tvorbe uhličitanov a hydroxidov kovov</a:t>
            </a:r>
          </a:p>
          <a:p>
            <a:r>
              <a:rPr lang="sk-SK" dirty="0"/>
              <a:t>Povrch smaltu tak stráca lesk, pomaly sa začnú odlupovať tenké šupinky</a:t>
            </a:r>
          </a:p>
        </p:txBody>
      </p:sp>
      <p:pic>
        <p:nvPicPr>
          <p:cNvPr id="6" name="Obrázok 5" descr="enamelled_objects_plaque_after_trea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19" y="3566796"/>
            <a:ext cx="4713844" cy="30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04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  Ošetrenie smaltu</a:t>
            </a:r>
          </a:p>
        </p:txBody>
      </p:sp>
      <p:pic>
        <p:nvPicPr>
          <p:cNvPr id="5" name="Zástupný objekt pre obsah 4" descr="enamelled_objects_owl_plaque_after_treatment_290x29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8220" y="3720624"/>
            <a:ext cx="2762250" cy="2762250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300538" y="1851025"/>
            <a:ext cx="54159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Poškodený smalt je treba najskôr očistiť- od tukových nečistôt napríklad pomocou benzínu, chloridu uhličitého, </a:t>
            </a:r>
            <a:r>
              <a:rPr lang="sk-SK" dirty="0" err="1"/>
              <a:t>ethanolu</a:t>
            </a:r>
          </a:p>
          <a:p>
            <a:r>
              <a:rPr lang="sk-SK" dirty="0"/>
              <a:t>Ak nie sú prítomné hlboké trhliny, je nutné pokryť povrch ochrannou vrstvou laku</a:t>
            </a:r>
          </a:p>
          <a:p>
            <a:r>
              <a:rPr lang="sk-SK" dirty="0"/>
              <a:t>Ako ochranné laky sa môžu použiť </a:t>
            </a:r>
            <a:r>
              <a:rPr lang="sk-SK" dirty="0" err="1"/>
              <a:t>zmesy</a:t>
            </a:r>
            <a:r>
              <a:rPr lang="sk-SK" dirty="0"/>
              <a:t> </a:t>
            </a:r>
            <a:r>
              <a:rPr lang="sk-SK" dirty="0" err="1"/>
              <a:t>akrylových</a:t>
            </a:r>
            <a:r>
              <a:rPr lang="sk-SK" dirty="0"/>
              <a:t> </a:t>
            </a:r>
            <a:r>
              <a:rPr lang="sk-SK" dirty="0" err="1"/>
              <a:t>kopolymérov</a:t>
            </a:r>
            <a:r>
              <a:rPr lang="sk-SK" dirty="0"/>
              <a:t> alebo </a:t>
            </a:r>
            <a:r>
              <a:rPr lang="sk-SK" dirty="0" err="1"/>
              <a:t>organokremičitých</a:t>
            </a:r>
            <a:r>
              <a:rPr lang="sk-SK" dirty="0"/>
              <a:t> </a:t>
            </a:r>
            <a:r>
              <a:rPr lang="sk-SK" dirty="0" err="1"/>
              <a:t>oligomerov</a:t>
            </a:r>
            <a:r>
              <a:rPr lang="sk-SK" dirty="0"/>
              <a:t> alebo laky na báze PVB</a:t>
            </a:r>
          </a:p>
          <a:p>
            <a:r>
              <a:rPr lang="sk-SK" dirty="0"/>
              <a:t>Pre odstránenie </a:t>
            </a:r>
            <a:r>
              <a:rPr lang="sk-SK" dirty="0" err="1"/>
              <a:t>oxido-solných</a:t>
            </a:r>
            <a:r>
              <a:rPr lang="sk-SK" dirty="0"/>
              <a:t> nečistôt z kovového základu je možné použiť napr. zmes </a:t>
            </a:r>
            <a:r>
              <a:rPr lang="sk-SK" dirty="0" err="1"/>
              <a:t>glycerinu</a:t>
            </a:r>
            <a:r>
              <a:rPr lang="sk-SK" dirty="0"/>
              <a:t> s </a:t>
            </a:r>
            <a:r>
              <a:rPr lang="sk-SK" dirty="0" err="1"/>
              <a:t>ethylendiaminom</a:t>
            </a:r>
            <a:r>
              <a:rPr lang="sk-SK" dirty="0"/>
              <a:t> v pomere 10:1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 descr="enamelled_objects_owl_plaque_disrupted_coating_290x2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" y="6400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13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Literatúra a zdroje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NIKITIN M.K.- MEĽNIKOVA E.P.</a:t>
            </a:r>
            <a:r>
              <a:rPr lang="sk-SK" b="1" i="1" dirty="0"/>
              <a:t> </a:t>
            </a:r>
            <a:r>
              <a:rPr lang="sk-SK" b="1" i="1" dirty="0" err="1"/>
              <a:t>Chemie</a:t>
            </a:r>
            <a:r>
              <a:rPr lang="sk-SK" b="1" i="1" dirty="0"/>
              <a:t> v konzervátorské a </a:t>
            </a:r>
            <a:r>
              <a:rPr lang="sk-SK" b="1" i="1" dirty="0" err="1"/>
              <a:t>restaurátorské</a:t>
            </a:r>
            <a:r>
              <a:rPr lang="sk-SK" b="1" i="1" dirty="0"/>
              <a:t> praxi.</a:t>
            </a:r>
            <a:r>
              <a:rPr lang="sk-SK" dirty="0"/>
              <a:t> Brno- Masarykova univerzita, 2003, ISBN 80-210-3062-3.</a:t>
            </a:r>
          </a:p>
          <a:p>
            <a:r>
              <a:rPr lang="sk-SK" dirty="0"/>
              <a:t>KOPECKÁ I.- NEJEDLÝ V. </a:t>
            </a:r>
            <a:r>
              <a:rPr lang="sk-SK" b="1" i="1" dirty="0" err="1"/>
              <a:t>Průzkum</a:t>
            </a:r>
            <a:r>
              <a:rPr lang="sk-SK" b="1" i="1" dirty="0"/>
              <a:t> historických </a:t>
            </a:r>
            <a:r>
              <a:rPr lang="sk-SK" b="1" i="1" dirty="0" err="1"/>
              <a:t>materiálů</a:t>
            </a:r>
            <a:r>
              <a:rPr lang="sk-SK" dirty="0"/>
              <a:t>. Praha- </a:t>
            </a:r>
            <a:r>
              <a:rPr lang="sk-SK" dirty="0" err="1"/>
              <a:t>Grada</a:t>
            </a:r>
            <a:r>
              <a:rPr lang="sk-SK" dirty="0"/>
              <a:t> </a:t>
            </a:r>
            <a:r>
              <a:rPr lang="sk-SK" dirty="0" err="1"/>
              <a:t>Publishing</a:t>
            </a:r>
            <a:r>
              <a:rPr lang="sk-SK" dirty="0"/>
              <a:t>​, 2005, ISBN 80-247-1060-9.</a:t>
            </a:r>
          </a:p>
          <a:p>
            <a:r>
              <a:rPr lang="sk-SK" dirty="0"/>
              <a:t>GAŽO J.(</a:t>
            </a:r>
            <a:r>
              <a:rPr lang="sk-SK" dirty="0" err="1"/>
              <a:t>zost</a:t>
            </a:r>
            <a:r>
              <a:rPr lang="sk-SK" dirty="0"/>
              <a:t>.).</a:t>
            </a:r>
            <a:r>
              <a:rPr lang="sk-SK" b="1" i="1" dirty="0"/>
              <a:t> A-Z konzervátora</a:t>
            </a:r>
            <a:r>
              <a:rPr lang="sk-SK" dirty="0"/>
              <a:t>. Bratislava- Ústredná správa múzeí a galérií, 1982.</a:t>
            </a:r>
          </a:p>
          <a:p>
            <a:r>
              <a:rPr lang="sk-SK" dirty="0">
                <a:latin typeface="Century Schoolbook" charset="0"/>
                <a:hlinkClick r:id="rId3"/>
              </a:rPr>
              <a:t>https://www.cmog.org/glass-dictionary/crizzling</a:t>
            </a:r>
          </a:p>
          <a:p>
            <a:r>
              <a:rPr lang="sk-SK" dirty="0">
                <a:hlinkClick r:id="rId4"/>
              </a:rPr>
              <a:t>http://old.vscht.cz/met/stranky/vyuka/predmety/koroze_materialu_pro_restauratory/kadm/pdf/2_2.pdf</a:t>
            </a:r>
            <a:endParaRPr lang="sk-SK" dirty="0"/>
          </a:p>
          <a:p>
            <a:r>
              <a:rPr lang="sk-SK" dirty="0"/>
              <a:t>​</a:t>
            </a:r>
            <a:r>
              <a:rPr lang="sk-SK" dirty="0">
                <a:latin typeface="Century Schoolbook" charset="0"/>
              </a:rPr>
              <a:t>http://www.vam.ac.uk/content/journals/conservation-journal/autumn-2009-issue-58/deteriorated-enamelled-objects-past-and-present-treatments/</a:t>
            </a:r>
          </a:p>
        </p:txBody>
      </p:sp>
    </p:spTree>
    <p:extLst>
      <p:ext uri="{BB962C8B-B14F-4D97-AF65-F5344CB8AC3E}">
        <p14:creationId xmlns:p14="http://schemas.microsoft.com/office/powerpoint/2010/main" xmlns="" val="217788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5931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SKLO</a:t>
            </a:r>
          </a:p>
        </p:txBody>
      </p:sp>
      <p:pic>
        <p:nvPicPr>
          <p:cNvPr id="5" name="Zástupný objekt pre obrázok 4" descr="Bible-museum_0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725" b="21725"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3147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Sklo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Rôzne druhy skla: prírodný obsidián, rímske a stredoveké sklo, moderné sklo</a:t>
            </a:r>
          </a:p>
          <a:p>
            <a:r>
              <a:rPr lang="sk-SK" dirty="0"/>
              <a:t>Výroba skla už viac ako 7000 rokov</a:t>
            </a:r>
          </a:p>
          <a:p>
            <a:r>
              <a:rPr lang="sk-SK" dirty="0"/>
              <a:t>Sklo všeobecne považované za stály materiál- v skutočnosti je však veľmi citlivé na vlhkosť</a:t>
            </a:r>
          </a:p>
          <a:p>
            <a:r>
              <a:rPr lang="sk-SK" dirty="0"/>
              <a:t>Rôzne zloženie skla dáva materiálu rôzne vlastnosti a sfarbenie</a:t>
            </a:r>
          </a:p>
        </p:txBody>
      </p:sp>
      <p:pic>
        <p:nvPicPr>
          <p:cNvPr id="6" name="Obrázok 5" descr="h5_17.194.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5" y="888164"/>
            <a:ext cx="4799370" cy="4972886"/>
          </a:xfrm>
          <a:prstGeom prst="rect">
            <a:avLst/>
          </a:prstGeom>
        </p:spPr>
      </p:pic>
      <p:sp>
        <p:nvSpPr>
          <p:cNvPr id="7" name="Zástupný objekt pre obsah 6"/>
          <p:cNvSpPr>
            <a:spLocks noGrp="1"/>
          </p:cNvSpPr>
          <p:nvPr>
            <p:ph sz="half" idx="2"/>
          </p:nvPr>
        </p:nvSpPr>
        <p:spPr>
          <a:xfrm>
            <a:off x="6379056" y="2219325"/>
            <a:ext cx="4480560" cy="4351337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5665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Sklo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dirty="0"/>
              <a:t>Sklenené objekty vyžadujúce konzervátorský alebo reštaurátorský zásah: 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Historické nádoby- čaše, poháre, misy, fľaše a iné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Vitráže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Mozaiky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Dekoratívne predmety- figúrky, bižutéria a iné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Osvetľovacie telesá</a:t>
            </a:r>
          </a:p>
          <a:p>
            <a:r>
              <a:rPr lang="sk-SK" dirty="0">
                <a:solidFill>
                  <a:schemeClr val="tx1"/>
                </a:solidFill>
              </a:rPr>
              <a:t>Líšia sa dobou a miestom vzniku, technológiou výroby, chemickým zložením </a:t>
            </a:r>
          </a:p>
          <a:p>
            <a:r>
              <a:rPr lang="sk-SK" dirty="0">
                <a:solidFill>
                  <a:schemeClr val="tx1"/>
                </a:solidFill>
              </a:rPr>
              <a:t>Rôzna odolnosť voči degradácii a vplyvom prostredia, v ktorom sú uložené</a:t>
            </a:r>
          </a:p>
        </p:txBody>
      </p:sp>
      <p:pic>
        <p:nvPicPr>
          <p:cNvPr id="5" name="Zástupný objekt pre obsah 4" descr="hb_81.10.1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3175" y="3448050"/>
            <a:ext cx="4481512" cy="3158286"/>
          </a:xfrm>
        </p:spPr>
      </p:pic>
      <p:pic>
        <p:nvPicPr>
          <p:cNvPr id="6" name="Obrázok 5" descr="hb_29.55.1,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25" y="365125"/>
            <a:ext cx="2944570" cy="28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96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Sklo a jeho zloženie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dirty="0"/>
              <a:t>Amorfný, homogénny, tuhý, krehký, väčšinou priehľadný materiál </a:t>
            </a:r>
          </a:p>
          <a:p>
            <a:r>
              <a:rPr lang="sk-SK" dirty="0"/>
              <a:t>Zloženie skla: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Oxid kremičitý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Oxid vápenatý 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Oxid hlinitý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Oxid sodný</a:t>
            </a:r>
          </a:p>
          <a:p>
            <a:r>
              <a:rPr lang="sk-SK" dirty="0">
                <a:solidFill>
                  <a:srgbClr val="000000"/>
                </a:solidFill>
              </a:rPr>
              <a:t>V menšom množstve: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Pridanie draslíka zvýši odolnosť a bod topenia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Olovo zvýši index lomu a hustotu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Pridávanie oxidov kovov dodáva sklu farbu- oxid </a:t>
            </a:r>
            <a:r>
              <a:rPr lang="sk-SK" dirty="0" err="1">
                <a:solidFill>
                  <a:schemeClr val="tx1"/>
                </a:solidFill>
              </a:rPr>
              <a:t>kobaltnatý</a:t>
            </a:r>
            <a:r>
              <a:rPr lang="sk-SK" dirty="0">
                <a:solidFill>
                  <a:schemeClr val="tx1"/>
                </a:solidFill>
              </a:rPr>
              <a:t> modré, oxid chromitý a meďnatý zelené, oxid </a:t>
            </a:r>
            <a:r>
              <a:rPr lang="sk-SK" dirty="0" err="1">
                <a:solidFill>
                  <a:schemeClr val="tx1"/>
                </a:solidFill>
              </a:rPr>
              <a:t>meďný</a:t>
            </a:r>
            <a:r>
              <a:rPr lang="sk-SK" dirty="0">
                <a:solidFill>
                  <a:schemeClr val="tx1"/>
                </a:solidFill>
              </a:rPr>
              <a:t> červené</a:t>
            </a:r>
          </a:p>
          <a:p>
            <a:pPr lvl="1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" name="Zástupný objekt pre obsah 6" descr="h5_17.194.3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6163" y="2093376"/>
            <a:ext cx="4481512" cy="3822185"/>
          </a:xfrm>
        </p:spPr>
      </p:pic>
    </p:spTree>
    <p:extLst>
      <p:ext uri="{BB962C8B-B14F-4D97-AF65-F5344CB8AC3E}">
        <p14:creationId xmlns:p14="http://schemas.microsoft.com/office/powerpoint/2010/main" xmlns="" val="145661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Poškodenie skla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dirty="0"/>
              <a:t>Mechanické poškodenie skla (napr. rozbitie)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/>
              <a:t>Devitrifikácia</a:t>
            </a:r>
            <a:r>
              <a:rPr lang="sk-SK" sz="2800" dirty="0"/>
              <a:t> skla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2800" dirty="0"/>
              <a:t>  Korózia skla</a:t>
            </a:r>
          </a:p>
        </p:txBody>
      </p:sp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60" y="3877344"/>
            <a:ext cx="5869045" cy="26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5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Devitrifikácia</a:t>
            </a:r>
            <a:r>
              <a:rPr lang="sk-SK" dirty="0"/>
              <a:t> skla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dirty="0"/>
              <a:t>Pri </a:t>
            </a:r>
            <a:r>
              <a:rPr lang="sk-SK" dirty="0" err="1"/>
              <a:t>devitrifikácii</a:t>
            </a:r>
            <a:r>
              <a:rPr lang="sk-SK" dirty="0"/>
              <a:t> dochádza k prechodu skla z amorfnej formy do kryštalickej štruktúry, tento proces je tiež nazývaný </a:t>
            </a:r>
            <a:r>
              <a:rPr lang="sk-SK" dirty="0" err="1"/>
              <a:t>mineralizácia</a:t>
            </a:r>
            <a:r>
              <a:rPr lang="sk-SK" dirty="0"/>
              <a:t> skla</a:t>
            </a:r>
          </a:p>
          <a:p>
            <a:r>
              <a:rPr lang="sk-SK" dirty="0"/>
              <a:t>Rýchlosť kryštalizácie závisí od zloženia skla a teploty tavby</a:t>
            </a:r>
          </a:p>
          <a:p>
            <a:r>
              <a:rPr lang="sk-SK" dirty="0"/>
              <a:t>Kryštalizácia zvyčajne začína tvorbou ostrovčekov kryštálov na povrchu skla, ktoré sa pri vhodných podmienkach začnú rozširovať- napríklad v miestach, kde sú bublinky, mechanické poškodenia či nečistoty v skle</a:t>
            </a:r>
          </a:p>
          <a:p>
            <a:r>
              <a:rPr lang="sk-SK" dirty="0"/>
              <a:t>Ochrana proti kryštalizácii nie je možná</a:t>
            </a:r>
          </a:p>
          <a:p>
            <a:r>
              <a:rPr lang="sk-SK" dirty="0"/>
              <a:t>Má za následok vznik trhlín, odštepovanie šupiniek z povrchu a na koniec rozpad predmetu</a:t>
            </a:r>
          </a:p>
        </p:txBody>
      </p:sp>
      <p:pic>
        <p:nvPicPr>
          <p:cNvPr id="5" name="Zástupný objekt pre obsah 4" descr="devi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2300" y="3838575"/>
            <a:ext cx="3308168" cy="2649801"/>
          </a:xfrm>
        </p:spPr>
      </p:pic>
      <p:pic>
        <p:nvPicPr>
          <p:cNvPr id="6" name="Obrázok 5" descr="PSM_V83_D030_Devitrified_gla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523" y="1438275"/>
            <a:ext cx="4446029" cy="20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96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Korózia skla</a:t>
            </a:r>
          </a:p>
        </p:txBody>
      </p:sp>
      <p:pic>
        <p:nvPicPr>
          <p:cNvPr id="6" name="Zástupný objekt pre obsah 5" descr="Glassdiseas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86850" y="838200"/>
            <a:ext cx="1788362" cy="5522099"/>
          </a:xfrm>
        </p:spPr>
      </p:pic>
      <p:pic>
        <p:nvPicPr>
          <p:cNvPr id="5" name="Zástupný objekt pre obsah 4" descr="crizzling_088_opt_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07040" y="838200"/>
            <a:ext cx="2411052" cy="2411052"/>
          </a:xfrm>
        </p:spPr>
      </p:pic>
      <p:pic>
        <p:nvPicPr>
          <p:cNvPr id="3" name="Obrázok 2" descr="50.2.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040" y="3409950"/>
            <a:ext cx="2509144" cy="321639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250950" y="2122488"/>
            <a:ext cx="4462686" cy="430887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Zmena vlastností skla pôsobením vody, vlhkosti okolitého prostredia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Dochádza ku viditeľnej zmene kvality povrchu skla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Sklo stráca svoje typické vlastnosti- transparentnosť, farebnosť, odraz svetla, index lomu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Sklo sa postupne poťahuje svetlou až šedou vrstvo</a:t>
            </a:r>
            <a:r>
              <a:rPr lang="sk-SK" dirty="0"/>
              <a:t>u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0662543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0</TotalTime>
  <Words>1023</Words>
  <Application>Microsoft Office PowerPoint</Application>
  <PresentationFormat>Vlastní</PresentationFormat>
  <Paragraphs>149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View</vt:lpstr>
      <vt:lpstr> SKLO, KERAMIKA,  SMALT</vt:lpstr>
      <vt:lpstr>Obsah</vt:lpstr>
      <vt:lpstr>SKLO</vt:lpstr>
      <vt:lpstr>Sklo</vt:lpstr>
      <vt:lpstr>Sklo</vt:lpstr>
      <vt:lpstr>Sklo a jeho zloženie</vt:lpstr>
      <vt:lpstr>Poškodenie skla</vt:lpstr>
      <vt:lpstr>Devitrifikácia skla</vt:lpstr>
      <vt:lpstr>Korózia skla</vt:lpstr>
      <vt:lpstr>1. Počiatočné štádium</vt:lpstr>
      <vt:lpstr>2. Začínajúca korózia</vt:lpstr>
      <vt:lpstr>3. Prepuknutie korózie</vt:lpstr>
      <vt:lpstr>4. Pokročilá korózia</vt:lpstr>
      <vt:lpstr>5. Záverečná fáza</vt:lpstr>
      <vt:lpstr>Ošetrenie skla</vt:lpstr>
      <vt:lpstr>KERAMIKA</vt:lpstr>
      <vt:lpstr>Keramika</vt:lpstr>
      <vt:lpstr>Keramika</vt:lpstr>
      <vt:lpstr>Degradačné procesy u keramiky</vt:lpstr>
      <vt:lpstr>Degradačné procesy a ich ošetrenie</vt:lpstr>
      <vt:lpstr>SMALT</vt:lpstr>
      <vt:lpstr>Smalt</vt:lpstr>
      <vt:lpstr>                             Poškodenie smaltu</vt:lpstr>
      <vt:lpstr>                  Ošetrenie smaltu</vt:lpstr>
      <vt:lpstr>Literatúra a zdroje</vt:lpstr>
      <vt:lpstr>Ďakujem za pozornosť.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Radka</dc:creator>
  <cp:lastModifiedBy>Radka</cp:lastModifiedBy>
  <cp:revision>7</cp:revision>
  <dcterms:created xsi:type="dcterms:W3CDTF">2016-01-13T19:04:32Z</dcterms:created>
  <dcterms:modified xsi:type="dcterms:W3CDTF">2016-10-15T14:48:57Z</dcterms:modified>
</cp:coreProperties>
</file>