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346" r:id="rId4"/>
    <p:sldId id="343" r:id="rId5"/>
    <p:sldId id="258" r:id="rId6"/>
    <p:sldId id="288" r:id="rId7"/>
    <p:sldId id="279" r:id="rId8"/>
    <p:sldId id="326" r:id="rId9"/>
    <p:sldId id="342" r:id="rId10"/>
    <p:sldId id="329" r:id="rId11"/>
    <p:sldId id="327" r:id="rId12"/>
    <p:sldId id="304" r:id="rId13"/>
    <p:sldId id="328" r:id="rId14"/>
    <p:sldId id="315" r:id="rId15"/>
    <p:sldId id="344" r:id="rId16"/>
    <p:sldId id="314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30" r:id="rId25"/>
    <p:sldId id="331" r:id="rId26"/>
    <p:sldId id="333" r:id="rId27"/>
    <p:sldId id="345" r:id="rId28"/>
    <p:sldId id="332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11500" b="1" dirty="0" smtClean="0">
                <a:solidFill>
                  <a:srgbClr val="C00000"/>
                </a:solidFill>
              </a:rPr>
              <a:t>UČO:29716</a:t>
            </a:r>
            <a:endParaRPr lang="sk-SK" sz="115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(LÁTKY) na MU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Biomasa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800" b="1" dirty="0" smtClean="0"/>
              <a:t>Biomasa</a:t>
            </a:r>
            <a:r>
              <a:rPr lang="cs-CZ" sz="1800" dirty="0" smtClean="0"/>
              <a:t> je souhrn látek tvořících těla všech </a:t>
            </a:r>
            <a:r>
              <a:rPr lang="cs-CZ" sz="1800" dirty="0" smtClean="0">
                <a:hlinkClick r:id="rId2" action="ppaction://hlinkfile" tooltip="Organismus"/>
              </a:rPr>
              <a:t>organismů</a:t>
            </a:r>
            <a:r>
              <a:rPr lang="cs-CZ" sz="1800" dirty="0" smtClean="0"/>
              <a:t>, jak </a:t>
            </a:r>
            <a:r>
              <a:rPr lang="cs-CZ" sz="1800" dirty="0" smtClean="0">
                <a:hlinkClick r:id="rId3" action="ppaction://hlinkfile" tooltip="Rostliny"/>
              </a:rPr>
              <a:t>rostlin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4" action="ppaction://hlinkfile" tooltip="Bakterie"/>
              </a:rPr>
              <a:t>bakterií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action="ppaction://hlinkfile" tooltip="Sinice"/>
              </a:rPr>
              <a:t>sinic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6" action="ppaction://hlinkfile" tooltip="Houby"/>
              </a:rPr>
              <a:t>hub</a:t>
            </a:r>
            <a:r>
              <a:rPr lang="cs-CZ" sz="1800" dirty="0" smtClean="0"/>
              <a:t>, tak i živočichů. Tímto pojmem často označujeme rostlinnou biomasu využitelnou pro energetické účely. Energie biomasy má svůj prapůvod ve </a:t>
            </a:r>
            <a:r>
              <a:rPr lang="cs-CZ" sz="1800" dirty="0" smtClean="0">
                <a:hlinkClick r:id="rId7" action="ppaction://hlinkfile" tooltip="Sluneční záření"/>
              </a:rPr>
              <a:t>slunečním záření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8" action="ppaction://hlinkfile" tooltip="Fotosyntéza"/>
              </a:rPr>
              <a:t>fotosyntéze</a:t>
            </a:r>
            <a:r>
              <a:rPr lang="cs-CZ" sz="1800" dirty="0" smtClean="0"/>
              <a:t>, proto se jedná o </a:t>
            </a:r>
            <a:r>
              <a:rPr lang="cs-CZ" sz="1800" dirty="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Celková hmotnost biomasy je obvykle stanovena </a:t>
            </a:r>
            <a:r>
              <a:rPr lang="cs-CZ" sz="1800" dirty="0" smtClean="0">
                <a:hlinkClick r:id="rId10" action="ppaction://hlinkfile" tooltip="Vážení (stránka neexistuje)"/>
              </a:rPr>
              <a:t>vážením</a:t>
            </a:r>
            <a:r>
              <a:rPr lang="cs-CZ" sz="1800" dirty="0" smtClean="0"/>
              <a:t>, popřípadě též odhadem z </a:t>
            </a:r>
            <a:r>
              <a:rPr lang="cs-CZ" sz="1800" dirty="0" smtClean="0">
                <a:hlinkClick r:id="rId11" action="ppaction://hlinkfile" tooltip="Objem"/>
              </a:rPr>
              <a:t>objemu</a:t>
            </a:r>
            <a:r>
              <a:rPr lang="cs-CZ" sz="1800" dirty="0" smtClean="0"/>
              <a:t> nebo délky těla. U čerstvě nalovených organismů je stanovena živá nebo čerstvá biomasa. Přesnější je stanovení biomasy suché (</a:t>
            </a:r>
            <a:r>
              <a:rPr lang="cs-CZ" sz="1800" dirty="0" smtClean="0">
                <a:hlinkClick r:id="rId12" action="ppaction://hlinkfile" tooltip="Sušina"/>
              </a:rPr>
              <a:t>sušiny</a:t>
            </a:r>
            <a:r>
              <a:rPr lang="cs-CZ" sz="1800" dirty="0" smtClean="0"/>
              <a:t>) a sušiny bez </a:t>
            </a:r>
            <a:r>
              <a:rPr lang="cs-CZ" sz="1800" dirty="0" smtClean="0">
                <a:hlinkClick r:id="rId13" action="ppaction://hlinkfile" tooltip="Popel"/>
              </a:rPr>
              <a:t>popelovin</a:t>
            </a:r>
            <a:r>
              <a:rPr lang="cs-CZ" sz="1800" dirty="0" smtClean="0"/>
              <a:t>. Energetická hodnota biomasy je stanovena buď spálením v </a:t>
            </a:r>
            <a:r>
              <a:rPr lang="cs-CZ" sz="1800" dirty="0" err="1" smtClean="0">
                <a:hlinkClick r:id="rId14" action="ppaction://hlinkfile" tooltip="Joulometr"/>
              </a:rPr>
              <a:t>joulometru</a:t>
            </a:r>
            <a:r>
              <a:rPr lang="cs-CZ" sz="1800" dirty="0" smtClean="0"/>
              <a:t>, nebo na základě podílu </a:t>
            </a:r>
            <a:r>
              <a:rPr lang="cs-CZ" sz="1800" dirty="0" smtClean="0">
                <a:hlinkClick r:id="rId15" action="ppaction://hlinkfile" tooltip="Bílkovina"/>
              </a:rPr>
              <a:t>proteinů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16" action="ppaction://hlinkfile" tooltip="Sacharidy"/>
              </a:rPr>
              <a:t>cukrů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17" action="ppaction://hlinkfile" tooltip="Tuky"/>
              </a:rPr>
              <a:t>tuků</a:t>
            </a:r>
            <a:r>
              <a:rPr lang="cs-CZ" sz="1800" dirty="0" smtClean="0"/>
              <a:t>.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POLYMERY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Základy makromolekulární chemie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Organická chemie 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Nově sehnaná literatura</a:t>
            </a:r>
            <a:endParaRPr lang="cs-CZ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7" name="Obrázek 6" descr="img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908719"/>
            <a:ext cx="3528392" cy="5346871"/>
          </a:xfrm>
          <a:prstGeom prst="rect">
            <a:avLst/>
          </a:prstGeom>
        </p:spPr>
      </p:pic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86" y="836712"/>
            <a:ext cx="341407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  <a:latin typeface="Arial Black" pitchFamily="34" charset="0"/>
              </a:rPr>
              <a:t>ale nedostupná</a:t>
            </a:r>
            <a:endParaRPr lang="cs-CZ" sz="2400" b="1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podařilo s prof. Příhodou zakoupit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/>
              <a:t>Kdo jsem a odkud přicházím</a:t>
            </a:r>
            <a:endParaRPr lang="sk-SK" b="1" dirty="0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2015</a:t>
            </a:r>
          </a:p>
          <a:p>
            <a:pPr lvl="1" eaLnBrk="1" hangingPunct="1"/>
            <a:r>
              <a:rPr lang="cs-CZ" sz="2400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000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., Havířov</a:t>
            </a:r>
            <a:endParaRPr lang="cs-CZ" sz="2400" b="1" dirty="0" smtClean="0">
              <a:solidFill>
                <a:srgbClr val="008000"/>
              </a:solidFill>
              <a:latin typeface="Arial Black" pitchFamily="34" charset="0"/>
              <a:hlinkClick r:id="rId2"/>
            </a:endParaRPr>
          </a:p>
          <a:p>
            <a:pPr lvl="1" eaLnBrk="1" hangingPunct="1"/>
            <a:r>
              <a:rPr lang="cs-CZ" sz="20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pospisil</a:t>
            </a:r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@</a:t>
            </a:r>
            <a:r>
              <a:rPr lang="cs-CZ" sz="20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gascontrolplast.cz</a:t>
            </a:r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Soukromá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firma</a:t>
            </a:r>
          </a:p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Učím na: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VUT FCH, MU přírodovědecká fakulta, </a:t>
            </a:r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občas i na UTB Zlín fakulta technologická </a:t>
            </a:r>
            <a:endParaRPr lang="cs-CZ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21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22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Nebudeme se věnovat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Nízkomolekulární přírodní látky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 – základ chemie polymerů a plastů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 smtClean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Galatit</a:t>
            </a:r>
            <a:r>
              <a:rPr lang="cs-CZ" dirty="0" smtClean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 smtClean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r>
              <a:rPr lang="cs-CZ" sz="40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4" name="Obrázek 13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332656"/>
            <a:ext cx="8640960" cy="58316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580112" y="1268760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2852936"/>
            <a:ext cx="16561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2060848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4653136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11960" y="55892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012160" y="476672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Textilní vlákna jsou často přírodní polymery!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 smtClean="0"/>
              <a:t>&gt; bavlna (cca. 98 % hmot. Celulózy)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 smtClean="0"/>
              <a:t> &gt; izolace z rostlin (brambory, pšenice, kukuřice)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Modifikované přírodní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 izolaci a případném vyčištění jsou podrobeny chemické reakci (reakcím), čímž je získán výsledný produk</a:t>
            </a:r>
            <a:r>
              <a:rPr lang="cs-CZ" sz="2800" dirty="0" smtClean="0"/>
              <a:t>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 smtClean="0"/>
              <a:t>&gt; xantogenát &gt; srážení &gt;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textilní vlákna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 smtClean="0"/>
              <a:t> &gt; kyselina + teplo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dextrinové lepidlo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 smtClean="0"/>
              <a:t> &gt; denaturace &gt; 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 smtClean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 smtClean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>
                <a:latin typeface="Arial Black" pitchFamily="34" charset="0"/>
              </a:rPr>
              <a:t>Etylén</a:t>
            </a:r>
            <a:r>
              <a:rPr lang="cs-CZ" sz="2400" dirty="0" smtClean="0"/>
              <a:t> &gt; polyetylén</a:t>
            </a:r>
          </a:p>
          <a:p>
            <a:pPr lvl="1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 smtClean="0"/>
              <a:t>&gt; butadien-styrénový kaučuk</a:t>
            </a:r>
          </a:p>
          <a:p>
            <a:pPr lvl="1"/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2400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</a:t>
            </a:r>
            <a:r>
              <a:rPr lang="cs-CZ" sz="2400" dirty="0" smtClean="0"/>
              <a:t>potravinářství, kosmetiky </a:t>
            </a:r>
            <a:r>
              <a:rPr lang="cs-CZ" sz="2400" dirty="0" smtClean="0"/>
              <a:t>a léčiv</a:t>
            </a: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1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2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78" y="1741206"/>
            <a:ext cx="8401894" cy="28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043608" y="4869160"/>
            <a:ext cx="71529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/>
              <a:t>Anomerizace</a:t>
            </a:r>
            <a:r>
              <a:rPr lang="cs-CZ" sz="3200" b="1" dirty="0" smtClean="0"/>
              <a:t> a mutarotace glukózy </a:t>
            </a:r>
          </a:p>
          <a:p>
            <a:r>
              <a:rPr lang="cs-CZ" sz="3200" b="1" dirty="0" smtClean="0"/>
              <a:t>v tzv. HAVORTHOVĚ PROJEKCI</a:t>
            </a:r>
            <a:endParaRPr lang="cs-CZ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3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4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Jak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zařadit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tuto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přednášku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do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souvislosti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s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další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výukou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specializací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 smtClean="0"/>
              <a:t>Makromolekulární chemie -  </a:t>
            </a:r>
            <a:r>
              <a:rPr lang="cs-CZ" dirty="0" smtClean="0"/>
              <a:t>základní přednáška </a:t>
            </a:r>
            <a:r>
              <a:rPr lang="cs-CZ" sz="2800" i="1" dirty="0" smtClean="0"/>
              <a:t>(zdroj poznání &gt; obecná učebnice)</a:t>
            </a:r>
            <a:endParaRPr lang="cs-CZ" i="1" dirty="0" smtClean="0"/>
          </a:p>
          <a:p>
            <a:pPr lvl="1"/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 smtClean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 smtClean="0">
                <a:solidFill>
                  <a:srgbClr val="008000"/>
                </a:solidFill>
              </a:rPr>
              <a:t>(zdroj poznání &gt; specializovaná učebnice)</a:t>
            </a:r>
            <a:endParaRPr lang="cs-CZ" u="sng" dirty="0" smtClean="0">
              <a:solidFill>
                <a:srgbClr val="008000"/>
              </a:solidFill>
            </a:endParaRPr>
          </a:p>
          <a:p>
            <a:pPr lvl="2"/>
            <a:r>
              <a:rPr lang="cs-CZ" b="1" dirty="0" smtClean="0">
                <a:solidFill>
                  <a:srgbClr val="0000FF"/>
                </a:solidFill>
              </a:rPr>
              <a:t>Sacharidy</a:t>
            </a:r>
            <a:r>
              <a:rPr lang="cs-CZ" dirty="0" smtClean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 smtClean="0">
                <a:solidFill>
                  <a:srgbClr val="0000FF"/>
                </a:solidFill>
              </a:rPr>
              <a:t>(zdroj poznání &gt; monografie)</a:t>
            </a:r>
            <a:endParaRPr lang="cs-CZ" dirty="0" smtClean="0">
              <a:solidFill>
                <a:srgbClr val="0000FF"/>
              </a:solidFill>
            </a:endParaRPr>
          </a:p>
          <a:p>
            <a:pPr lvl="3"/>
            <a:r>
              <a:rPr lang="cs-CZ" b="1" dirty="0" smtClean="0">
                <a:solidFill>
                  <a:srgbClr val="C00000"/>
                </a:solidFill>
              </a:rPr>
              <a:t>Mono a disacharidy </a:t>
            </a:r>
            <a:r>
              <a:rPr lang="cs-CZ" dirty="0" smtClean="0">
                <a:solidFill>
                  <a:srgbClr val="C00000"/>
                </a:solidFill>
              </a:rPr>
              <a:t>&gt; zúžení specializace </a:t>
            </a:r>
            <a:r>
              <a:rPr lang="cs-CZ" i="1" dirty="0" smtClean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monografie)</a:t>
            </a:r>
            <a:endParaRPr lang="cs-CZ" dirty="0" smtClean="0">
              <a:solidFill>
                <a:srgbClr val="C0000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Analytika monosacharidů </a:t>
            </a:r>
            <a:r>
              <a:rPr lang="cs-CZ" dirty="0" smtClean="0">
                <a:solidFill>
                  <a:srgbClr val="7030A0"/>
                </a:solidFill>
              </a:rPr>
              <a:t>&gt; úzká specializace </a:t>
            </a:r>
            <a:r>
              <a:rPr lang="cs-CZ" i="1" dirty="0" smtClean="0">
                <a:solidFill>
                  <a:srgbClr val="7030A0"/>
                </a:solidFill>
              </a:rPr>
              <a:t>(zdroj poznání &gt; velmi specializovaná monografie)</a:t>
            </a:r>
            <a:endParaRPr lang="cs-CZ" dirty="0" smtClean="0">
              <a:solidFill>
                <a:srgbClr val="7030A0"/>
              </a:solidFill>
            </a:endParaRPr>
          </a:p>
          <a:p>
            <a:pPr lvl="5"/>
            <a:r>
              <a:rPr lang="cs-CZ" b="1" dirty="0" smtClean="0">
                <a:solidFill>
                  <a:srgbClr val="FF9900"/>
                </a:solidFill>
              </a:rPr>
              <a:t>HPLC sacharidů </a:t>
            </a:r>
            <a:r>
              <a:rPr lang="cs-CZ" dirty="0" smtClean="0">
                <a:solidFill>
                  <a:srgbClr val="FF9900"/>
                </a:solidFill>
              </a:rPr>
              <a:t>&gt; velmi úzká specializace </a:t>
            </a:r>
            <a:r>
              <a:rPr lang="cs-CZ" i="1" dirty="0" smtClean="0">
                <a:solidFill>
                  <a:srgbClr val="FF9900"/>
                </a:solidFill>
              </a:rPr>
              <a:t>(zdroj poznání 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5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50201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78472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Přednášky budou vloženy do informačního systému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2016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21. 9. 2016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SVŠT Bratislava, fakulta chemická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Prírodné</a:t>
                      </a:r>
                      <a:r>
                        <a:rPr lang="cs-CZ" b="1" dirty="0" smtClean="0"/>
                        <a:t> polymery </a:t>
                      </a:r>
                      <a:r>
                        <a:rPr lang="cs-CZ" dirty="0" smtClean="0"/>
                        <a:t>(4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 materiálů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Polymery pro medicínské aplikace </a:t>
                      </a:r>
                      <a:r>
                        <a:rPr lang="cs-CZ" dirty="0" smtClean="0"/>
                        <a:t>(3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VŠCHT</a:t>
                      </a:r>
                      <a:r>
                        <a:rPr lang="cs-CZ" baseline="0" dirty="0" smtClean="0"/>
                        <a:t> Praha, fakulta potravinářské a biochemické technologie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Chemie přírodních látek – studijní obor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VFU Brno, fakulta farmaceutická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Ústav přírodních léčiv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dirty="0" smtClean="0">
                <a:solidFill>
                  <a:srgbClr val="008000"/>
                </a:solidFill>
                <a:latin typeface="Arial Black" pitchFamily="34" charset="0"/>
              </a:rPr>
              <a:t>POKRAČOVÁNÍ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VUT, FCH, Ústav chemie</a:t>
                      </a:r>
                      <a:r>
                        <a:rPr lang="cs-CZ" b="1" baseline="0" dirty="0" smtClean="0"/>
                        <a:t> potravin a </a:t>
                      </a:r>
                      <a:r>
                        <a:rPr lang="cs-CZ" b="1" baseline="0" dirty="0" smtClean="0"/>
                        <a:t>biotechnologií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Technologie</a:t>
                      </a:r>
                      <a:r>
                        <a:rPr lang="cs-CZ" b="1" baseline="0" dirty="0" smtClean="0"/>
                        <a:t>  biopolymerů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(5 kreditů, 2 hodiny přednášek týdně). </a:t>
                      </a:r>
                    </a:p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u nás nejsou zařazeny enzymy a hormony.</a:t>
                      </a:r>
                      <a:endParaRPr lang="cs-CZ" sz="28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21. 9. 2016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1554</Words>
  <Application>Microsoft Office PowerPoint</Application>
  <PresentationFormat>Předvádění na obrazovce (4:3)</PresentationFormat>
  <Paragraphs>301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Default Design</vt:lpstr>
      <vt:lpstr>PŘÍRODNÍ POLYMERY</vt:lpstr>
      <vt:lpstr>Kdo jsem a odkud přicházím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Doporučená literatura – nespecializované učebnice</vt:lpstr>
      <vt:lpstr>Nově sehnaná literatura</vt:lpstr>
      <vt:lpstr>V češtině a slovenštině asi jediná literatura věnovaná výhradně PŘÍRODNÍM POLYMERŮM, ale nedostupná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Čemu se věnovat budeme a čemu ne?</vt:lpstr>
      <vt:lpstr>Přírodní polymery – základ chemie polymerů a plastů</vt:lpstr>
      <vt:lpstr>Syntetické produkty</vt:lpstr>
      <vt:lpstr>Snímek 27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132</cp:revision>
  <dcterms:created xsi:type="dcterms:W3CDTF">2008-02-10T16:41:08Z</dcterms:created>
  <dcterms:modified xsi:type="dcterms:W3CDTF">2016-09-20T15:41:42Z</dcterms:modified>
</cp:coreProperties>
</file>