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76" r:id="rId3"/>
    <p:sldId id="334" r:id="rId4"/>
    <p:sldId id="335" r:id="rId5"/>
    <p:sldId id="369" r:id="rId6"/>
    <p:sldId id="336" r:id="rId7"/>
    <p:sldId id="375" r:id="rId8"/>
    <p:sldId id="333" r:id="rId9"/>
    <p:sldId id="338" r:id="rId10"/>
    <p:sldId id="345" r:id="rId11"/>
    <p:sldId id="337" r:id="rId12"/>
    <p:sldId id="339" r:id="rId13"/>
    <p:sldId id="340" r:id="rId14"/>
    <p:sldId id="341" r:id="rId15"/>
    <p:sldId id="342" r:id="rId16"/>
    <p:sldId id="343" r:id="rId17"/>
    <p:sldId id="344" r:id="rId18"/>
    <p:sldId id="347" r:id="rId19"/>
    <p:sldId id="373" r:id="rId20"/>
    <p:sldId id="346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6" r:id="rId36"/>
    <p:sldId id="362" r:id="rId37"/>
    <p:sldId id="365" r:id="rId38"/>
    <p:sldId id="367" r:id="rId39"/>
    <p:sldId id="363" r:id="rId40"/>
    <p:sldId id="364" r:id="rId41"/>
    <p:sldId id="368" r:id="rId42"/>
    <p:sldId id="370" r:id="rId43"/>
    <p:sldId id="371" r:id="rId44"/>
    <p:sldId id="374" r:id="rId4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controlplast.cz/" TargetMode="External"/><Relationship Id="rId2" Type="http://schemas.openxmlformats.org/officeDocument/2006/relationships/hyperlink" Target="mailto:pospisil@gascontrolplas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-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dirty="0" err="1" smtClean="0">
                <a:solidFill>
                  <a:srgbClr val="C00000"/>
                </a:solidFill>
                <a:hlinkClick r:id="rId2"/>
              </a:rPr>
              <a:t>pospisil</a:t>
            </a:r>
            <a:r>
              <a:rPr lang="cs-CZ" sz="2400" dirty="0" smtClean="0">
                <a:solidFill>
                  <a:srgbClr val="C00000"/>
                </a:solidFill>
                <a:hlinkClick r:id="rId2"/>
              </a:rPr>
              <a:t>@</a:t>
            </a:r>
            <a:r>
              <a:rPr lang="cs-CZ" sz="2400" dirty="0" err="1" smtClean="0">
                <a:solidFill>
                  <a:srgbClr val="C00000"/>
                </a:solidFill>
                <a:hlinkClick r:id="rId2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rgbClr val="C00000"/>
                </a:solidFill>
                <a:hlinkClick r:id="rId3"/>
              </a:rPr>
              <a:t>www.</a:t>
            </a:r>
            <a:r>
              <a:rPr lang="cs-CZ" sz="2400" dirty="0" err="1" smtClean="0">
                <a:solidFill>
                  <a:srgbClr val="C00000"/>
                </a:solidFill>
                <a:hlinkClick r:id="rId3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5. 10. 2016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cs-CZ" sz="4000" b="1" dirty="0" smtClean="0"/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ODPADY, tzv. POKRUTINY &gt; KRMIVO 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polymerní, která pak může ale degradovat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</a:t>
            </a:r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ENTHALPIE</a:t>
            </a:r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  <a:endParaRPr lang="cs-CZ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Získávají se jako výron z poraněných rostlin,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 smtClean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BALZÁMY (</a:t>
            </a:r>
            <a:r>
              <a:rPr lang="cs-CZ" b="1" u="sng" cap="all" dirty="0" smtClean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u="sng" cap="small" dirty="0" smtClean="0">
                <a:solidFill>
                  <a:srgbClr val="C00000"/>
                </a:solidFill>
                <a:latin typeface="Arial Black" pitchFamily="34" charset="0"/>
              </a:rPr>
              <a:t>pevná </a:t>
            </a:r>
            <a:r>
              <a:rPr lang="cs-CZ" u="sng" cap="small" dirty="0" smtClean="0">
                <a:solidFill>
                  <a:srgbClr val="C00000"/>
                </a:solidFill>
                <a:latin typeface="Arial Black" pitchFamily="34" charset="0"/>
              </a:rPr>
              <a:t>látka + kapalina </a:t>
            </a:r>
            <a:endParaRPr lang="cs-CZ" u="sng" cap="small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oligomerní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 smtClean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 smtClean="0">
                <a:solidFill>
                  <a:srgbClr val="0000FF"/>
                </a:solidFill>
              </a:rPr>
              <a:t>Silice</a:t>
            </a:r>
            <a:r>
              <a:rPr lang="cs-CZ" dirty="0" smtClean="0"/>
              <a:t> </a:t>
            </a:r>
            <a:r>
              <a:rPr lang="cs-CZ" sz="2400" dirty="0" smtClean="0"/>
              <a:t>jsou </a:t>
            </a:r>
            <a:r>
              <a:rPr lang="cs-CZ" dirty="0" smtClean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 smtClean="0"/>
              <a:t>, ve vodě </a:t>
            </a:r>
            <a:r>
              <a:rPr lang="cs-CZ" sz="2400" dirty="0" smtClean="0">
                <a:hlinkClick r:id="rId3" tooltip="Rozpustnost"/>
              </a:rPr>
              <a:t>nerozpustné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4" tooltip="Olej"/>
              </a:rPr>
              <a:t>olejovité</a:t>
            </a:r>
            <a:r>
              <a:rPr lang="cs-CZ" sz="2400" dirty="0" smtClean="0"/>
              <a:t> látky nebo </a:t>
            </a:r>
            <a:r>
              <a:rPr lang="cs-CZ" sz="2400" dirty="0" smtClean="0">
                <a:hlinkClick r:id="rId5" tooltip="Směs"/>
              </a:rPr>
              <a:t>směsi</a:t>
            </a:r>
            <a:r>
              <a:rPr lang="cs-CZ" sz="2400" dirty="0" smtClean="0"/>
              <a:t> látek, často jsou </a:t>
            </a:r>
            <a:r>
              <a:rPr lang="cs-CZ" sz="2400" dirty="0" smtClean="0">
                <a:hlinkClick r:id="rId6" tooltip="Vůně"/>
              </a:rPr>
              <a:t>vonné</a:t>
            </a:r>
            <a:r>
              <a:rPr lang="cs-CZ" sz="2400" dirty="0" smtClean="0"/>
              <a:t> a mají palčivou </a:t>
            </a:r>
            <a:r>
              <a:rPr lang="cs-CZ" sz="2400" dirty="0" smtClean="0">
                <a:hlinkClick r:id="rId7" tooltip="Chuť"/>
              </a:rPr>
              <a:t>chuť</a:t>
            </a:r>
            <a:r>
              <a:rPr lang="cs-CZ" sz="2400" dirty="0" smtClean="0"/>
              <a:t>. Jsou velmi těkavé i při nízkých </a:t>
            </a:r>
            <a:r>
              <a:rPr lang="cs-CZ" sz="2400" dirty="0" smtClean="0">
                <a:hlinkClick r:id="rId8" tooltip="Teplota"/>
              </a:rPr>
              <a:t>teplotách</a:t>
            </a:r>
            <a:r>
              <a:rPr lang="cs-CZ" sz="2400" dirty="0" smtClean="0"/>
              <a:t>.</a:t>
            </a:r>
          </a:p>
          <a:p>
            <a:pPr algn="ctr">
              <a:buNone/>
            </a:pPr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5. 10. 2016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502016"/>
        </p:xfrm>
        <a:graphic>
          <a:graphicData uri="http://schemas.openxmlformats.org/drawingml/2006/table">
            <a:tbl>
              <a:tblPr/>
              <a:tblGrid>
                <a:gridCol w="792088"/>
                <a:gridCol w="7920880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1- 21. 9.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 – 5. 10.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–  ŠKROBÁRNA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, VÝROBA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 A 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ZPRACOVÁNÍ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/>
              <a:t>Produkt živočišný </a:t>
            </a:r>
            <a:r>
              <a:rPr lang="cs-CZ" dirty="0" smtClean="0"/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alkoholu (</a:t>
            </a:r>
            <a:r>
              <a:rPr lang="cs-CZ" b="1" dirty="0" err="1" smtClean="0">
                <a:solidFill>
                  <a:srgbClr val="008000"/>
                </a:solidFill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 smtClean="0">
                <a:solidFill>
                  <a:srgbClr val="008000"/>
                </a:solidFill>
              </a:rPr>
              <a:t>GRAMOFONOVÉ DESKY, </a:t>
            </a:r>
            <a:r>
              <a:rPr lang="cs-CZ" sz="2000" b="1" dirty="0" smtClean="0">
                <a:solidFill>
                  <a:srgbClr val="008000"/>
                </a:solidFill>
              </a:rPr>
              <a:t>ještě před kopolymery vinylchloridu</a:t>
            </a:r>
            <a:r>
              <a:rPr lang="cs-CZ" sz="2000" b="1" dirty="0" smtClean="0">
                <a:solidFill>
                  <a:srgbClr val="008000"/>
                </a:solidFill>
              </a:rPr>
              <a:t>!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  <a:endParaRPr lang="cs-CZ" sz="20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</a:t>
            </a:r>
            <a:r>
              <a:rPr lang="cs-CZ" sz="2400" b="1" dirty="0" smtClean="0">
                <a:solidFill>
                  <a:srgbClr val="FF0000"/>
                </a:solidFill>
              </a:rPr>
              <a:t>dražé. </a:t>
            </a:r>
            <a:r>
              <a:rPr lang="cs-CZ" sz="2400" b="1" dirty="0" smtClean="0">
                <a:solidFill>
                  <a:srgbClr val="FF0000"/>
                </a:solidFill>
              </a:rPr>
              <a:t>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Nejdůležitější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</a:rPr>
              <a:t>Terpentýnový balzám</a:t>
            </a:r>
          </a:p>
          <a:p>
            <a:r>
              <a:rPr lang="cs-CZ" dirty="0" smtClean="0"/>
              <a:t>&gt; DESTILACE  silice &gt; </a:t>
            </a:r>
            <a:r>
              <a:rPr lang="cs-CZ" b="1" dirty="0" smtClean="0">
                <a:solidFill>
                  <a:srgbClr val="0000FF"/>
                </a:solidFill>
              </a:rPr>
              <a:t>TERPENTÝN &gt; ředidlo fermežových a olejových barev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dirty="0" smtClean="0"/>
              <a:t>&gt; DESTILAČNÍ ZBYTEK &gt; </a:t>
            </a:r>
            <a:r>
              <a:rPr lang="cs-CZ" b="1" dirty="0" smtClean="0">
                <a:solidFill>
                  <a:srgbClr val="FF0000"/>
                </a:solidFill>
              </a:rPr>
              <a:t>KALAFUNA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b="1" dirty="0" smtClean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 smtClean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plátno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 smtClean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TERPENTÝN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/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38884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Protože alkohol (ETANOL) je běžné a levné rozpouštědlo, byly tzv. KOPÁLOVÉ LAKY hojně využívány.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b="1" dirty="0" smtClean="0"/>
              <a:t>lentišku</a:t>
            </a:r>
            <a:r>
              <a:rPr lang="pt-BR" sz="2400" dirty="0" smtClean="0"/>
              <a:t>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</a:t>
            </a:r>
            <a:r>
              <a:rPr lang="cs-CZ" sz="2000" dirty="0" smtClean="0"/>
              <a:t>zejména pro </a:t>
            </a:r>
            <a:r>
              <a:rPr lang="cs-CZ" sz="2000" dirty="0" smtClean="0"/>
              <a:t>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9" y="-211432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800" dirty="0" smtClean="0"/>
              <a:t> </a:t>
            </a:r>
            <a:r>
              <a:rPr lang="cs-CZ" sz="2400" dirty="0" smtClean="0"/>
              <a:t>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nebo </a:t>
            </a:r>
            <a:r>
              <a:rPr lang="cs-CZ" sz="2400" dirty="0" smtClean="0">
                <a:hlinkClick r:id="rId6" tooltip="Silikonový olej"/>
              </a:rPr>
              <a:t>silikonových 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PAZNEHTOVÝ OLEJ -  jen pro zajímavost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5. 10. 2016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2016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2155</Words>
  <Application>Microsoft Office PowerPoint</Application>
  <PresentationFormat>Předvádění na obrazovce (4:3)</PresentationFormat>
  <Paragraphs>393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Default Design</vt:lpstr>
      <vt:lpstr>PŘÍRODNÍ POLYMERY Deriváty kyselin,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PAZNEHTOVÝ OLEJ -  jen pro zajímavost</vt:lpstr>
      <vt:lpstr>Trochu norem na úvod</vt:lpstr>
      <vt:lpstr>Mastné kyseliny, které nás budou zajímat  a proč?</vt:lpstr>
      <vt:lpstr>Mastné kyseliny -  zdroje a technologie výroby</vt:lpstr>
      <vt:lpstr>Oleje, které nás budou zajímat a jejich složení</vt:lpstr>
      <vt:lpstr>Co to je VYSÝCHÁNÍ OLEJE</vt:lpstr>
      <vt:lpstr>Co to je VYSÝCHÁNÍ OLEJE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Snímek 23</vt:lpstr>
      <vt:lpstr>Izopren – základní jednotka TERPENOIDŮ</vt:lpstr>
      <vt:lpstr>Snímek 25</vt:lpstr>
      <vt:lpstr>Snímek 26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Ještě další zajímavé OLEJE RICINOVÝ OLEJ (eng. Castor Oil)</vt:lpstr>
      <vt:lpstr>Snímek 44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197</cp:revision>
  <dcterms:created xsi:type="dcterms:W3CDTF">2008-02-10T16:41:08Z</dcterms:created>
  <dcterms:modified xsi:type="dcterms:W3CDTF">2016-10-04T15:38:36Z</dcterms:modified>
</cp:coreProperties>
</file>