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407" r:id="rId3"/>
    <p:sldId id="395" r:id="rId4"/>
    <p:sldId id="348" r:id="rId5"/>
    <p:sldId id="393" r:id="rId6"/>
    <p:sldId id="394" r:id="rId7"/>
    <p:sldId id="397" r:id="rId8"/>
    <p:sldId id="401" r:id="rId9"/>
    <p:sldId id="402" r:id="rId10"/>
    <p:sldId id="396" r:id="rId11"/>
    <p:sldId id="399" r:id="rId12"/>
    <p:sldId id="400" r:id="rId13"/>
    <p:sldId id="405" r:id="rId14"/>
    <p:sldId id="403" r:id="rId15"/>
    <p:sldId id="404" r:id="rId16"/>
    <p:sldId id="406" r:id="rId17"/>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a:srgbClr val="0000FF"/>
    <a:srgbClr val="FF99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19. 10. 2016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2016</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19. 10. 2016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2016</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19. 10. 2016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2016</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19. 10. 2016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2016</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19. 10. 2016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2016</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19. 10. 2016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2016</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19. 10. 2016</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2016</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19. 10. 2016</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2016</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19. 10. 2016</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2016</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19. 10. 2016</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2016</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19. 10. 2016</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2016</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19. 10. 2016</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4/1 2016</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19. 10. 2016</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4/1 2016</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ascontrolplast.cz/" TargetMode="External"/><Relationship Id="rId2" Type="http://schemas.openxmlformats.org/officeDocument/2006/relationships/hyperlink" Target="mailto:pospisil@gascontrolplast.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6/68/Gomma_arabica.pn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www.emulg&#225;tory.cz/"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4/1 2016</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smtClean="0">
                <a:solidFill>
                  <a:srgbClr val="FF0000"/>
                </a:solidFill>
              </a:rPr>
              <a:t>PŘÍRODNÍ POLYMERY</a:t>
            </a:r>
            <a:br>
              <a:rPr lang="sk-SK" sz="4000" b="1" dirty="0" smtClean="0">
                <a:solidFill>
                  <a:srgbClr val="FF0000"/>
                </a:solidFill>
              </a:rPr>
            </a:br>
            <a:r>
              <a:rPr lang="cs-CZ" sz="5400" b="1" kern="1200" dirty="0" smtClean="0">
                <a:solidFill>
                  <a:srgbClr val="008000"/>
                </a:solidFill>
                <a:ea typeface="Times New Roman"/>
                <a:cs typeface="Times New Roman"/>
              </a:rPr>
              <a:t>Přírodní gumy</a:t>
            </a:r>
            <a:r>
              <a:rPr lang="cs-CZ" sz="7200" b="1" kern="1200" dirty="0" smtClean="0">
                <a:solidFill>
                  <a:srgbClr val="008000"/>
                </a:solidFill>
                <a:ea typeface="Times New Roman"/>
                <a:cs typeface="Times New Roman"/>
              </a:rPr>
              <a:t> </a:t>
            </a: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sz="2400" b="1" dirty="0" smtClean="0"/>
              <a:t>RNDr. Ladislav Pospíšil, CSc.</a:t>
            </a:r>
          </a:p>
          <a:p>
            <a:pPr eaLnBrk="1" hangingPunct="1"/>
            <a:r>
              <a:rPr lang="cs-CZ" sz="2400" dirty="0" err="1" smtClean="0">
                <a:solidFill>
                  <a:srgbClr val="C00000"/>
                </a:solidFill>
                <a:hlinkClick r:id="rId2"/>
              </a:rPr>
              <a:t>pospisil</a:t>
            </a:r>
            <a:r>
              <a:rPr lang="cs-CZ" sz="2400" dirty="0" smtClean="0">
                <a:solidFill>
                  <a:srgbClr val="C00000"/>
                </a:solidFill>
                <a:hlinkClick r:id="rId2"/>
              </a:rPr>
              <a:t>@</a:t>
            </a:r>
            <a:r>
              <a:rPr lang="cs-CZ" sz="2400" dirty="0" err="1" smtClean="0">
                <a:solidFill>
                  <a:srgbClr val="C00000"/>
                </a:solidFill>
                <a:hlinkClick r:id="rId2"/>
              </a:rPr>
              <a:t>gascontrolplast.cz</a:t>
            </a:r>
            <a:r>
              <a:rPr lang="cs-CZ" sz="2400" dirty="0" smtClean="0">
                <a:solidFill>
                  <a:srgbClr val="C00000"/>
                </a:solidFill>
              </a:rPr>
              <a:t> </a:t>
            </a:r>
          </a:p>
          <a:p>
            <a:pPr eaLnBrk="1" hangingPunct="1"/>
            <a:r>
              <a:rPr lang="cs-CZ" sz="2400" dirty="0" smtClean="0">
                <a:solidFill>
                  <a:srgbClr val="C00000"/>
                </a:solidFill>
                <a:hlinkClick r:id="rId3"/>
              </a:rPr>
              <a:t>www.</a:t>
            </a:r>
            <a:r>
              <a:rPr lang="cs-CZ" sz="2400" dirty="0" err="1" smtClean="0">
                <a:solidFill>
                  <a:srgbClr val="C00000"/>
                </a:solidFill>
                <a:hlinkClick r:id="rId3"/>
              </a:rPr>
              <a:t>gascontrolplast.cz</a:t>
            </a:r>
            <a:r>
              <a:rPr lang="cs-CZ" sz="2400" dirty="0" smtClean="0">
                <a:solidFill>
                  <a:srgbClr val="C00000"/>
                </a:solidFill>
              </a:rPr>
              <a:t> </a:t>
            </a:r>
          </a:p>
          <a:p>
            <a:pPr eaLnBrk="1" hangingPunct="1"/>
            <a:r>
              <a:rPr lang="cs-CZ" sz="2400" b="1" dirty="0" smtClean="0">
                <a:solidFill>
                  <a:srgbClr val="C00000"/>
                </a:solidFill>
              </a:rPr>
              <a:t>UČO:29716</a:t>
            </a:r>
            <a:endParaRPr lang="sk-SK" sz="24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19. 10. 2016</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 – nejběžnější rostlinná guma</a:t>
            </a:r>
            <a:endParaRPr lang="cs-CZ" sz="2800" b="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19. 10. 2016</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2016</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pic>
        <p:nvPicPr>
          <p:cNvPr id="7" name="Zástupný symbol pro obsah 6" descr="File:Gomma arabica.png">
            <a:hlinkClick r:id="rId2"/>
          </p:cNvPr>
          <p:cNvPicPr>
            <a:picLocks noGrp="1"/>
          </p:cNvPicPr>
          <p:nvPr>
            <p:ph idx="1"/>
          </p:nvPr>
        </p:nvPicPr>
        <p:blipFill>
          <a:blip r:embed="rId3" cstate="print"/>
          <a:srcRect/>
          <a:stretch>
            <a:fillRect/>
          </a:stretch>
        </p:blipFill>
        <p:spPr bwMode="auto">
          <a:xfrm>
            <a:off x="323528" y="1196752"/>
            <a:ext cx="3020604" cy="3457054"/>
          </a:xfrm>
          <a:prstGeom prst="rect">
            <a:avLst/>
          </a:prstGeom>
          <a:noFill/>
          <a:ln w="38100">
            <a:solidFill>
              <a:srgbClr val="0000FF"/>
            </a:solidFill>
            <a:miter lim="800000"/>
            <a:headEnd/>
            <a:tailEnd/>
          </a:ln>
        </p:spPr>
      </p:pic>
      <p:sp>
        <p:nvSpPr>
          <p:cNvPr id="8" name="TextovéPole 7"/>
          <p:cNvSpPr txBox="1"/>
          <p:nvPr/>
        </p:nvSpPr>
        <p:spPr>
          <a:xfrm>
            <a:off x="323528" y="4869160"/>
            <a:ext cx="3456384" cy="369332"/>
          </a:xfrm>
          <a:prstGeom prst="rect">
            <a:avLst/>
          </a:prstGeom>
          <a:noFill/>
          <a:ln w="38100">
            <a:solidFill>
              <a:srgbClr val="0000FF"/>
            </a:solidFill>
          </a:ln>
        </p:spPr>
        <p:txBody>
          <a:bodyPr wrap="square" rtlCol="0">
            <a:spAutoFit/>
          </a:bodyPr>
          <a:lstStyle/>
          <a:p>
            <a:r>
              <a:rPr lang="cs-CZ" b="1" dirty="0" smtClean="0">
                <a:solidFill>
                  <a:srgbClr val="0000FF"/>
                </a:solidFill>
              </a:rPr>
              <a:t>Vypadá to jako PRYSKYŘICE!</a:t>
            </a:r>
            <a:endParaRPr lang="cs-CZ" b="1" dirty="0">
              <a:solidFill>
                <a:srgbClr val="0000FF"/>
              </a:solidFill>
            </a:endParaRPr>
          </a:p>
        </p:txBody>
      </p:sp>
      <p:pic>
        <p:nvPicPr>
          <p:cNvPr id="2050" name="Picture 2"/>
          <p:cNvPicPr>
            <a:picLocks noChangeAspect="1" noChangeArrowheads="1"/>
          </p:cNvPicPr>
          <p:nvPr/>
        </p:nvPicPr>
        <p:blipFill>
          <a:blip r:embed="rId4" cstate="print"/>
          <a:srcRect/>
          <a:stretch>
            <a:fillRect/>
          </a:stretch>
        </p:blipFill>
        <p:spPr bwMode="auto">
          <a:xfrm>
            <a:off x="5763228" y="1700808"/>
            <a:ext cx="3037268" cy="4480348"/>
          </a:xfrm>
          <a:prstGeom prst="rect">
            <a:avLst/>
          </a:prstGeom>
          <a:noFill/>
          <a:ln w="38100">
            <a:solidFill>
              <a:srgbClr val="008000"/>
            </a:solidFill>
            <a:miter lim="800000"/>
            <a:headEnd/>
            <a:tailEnd/>
          </a:ln>
        </p:spPr>
      </p:pic>
      <p:sp>
        <p:nvSpPr>
          <p:cNvPr id="10" name="TextovéPole 9"/>
          <p:cNvSpPr txBox="1"/>
          <p:nvPr/>
        </p:nvSpPr>
        <p:spPr>
          <a:xfrm>
            <a:off x="5796136" y="1124744"/>
            <a:ext cx="2304256" cy="369332"/>
          </a:xfrm>
          <a:prstGeom prst="rect">
            <a:avLst/>
          </a:prstGeom>
          <a:noFill/>
          <a:ln w="38100">
            <a:solidFill>
              <a:srgbClr val="008000"/>
            </a:solidFill>
          </a:ln>
        </p:spPr>
        <p:txBody>
          <a:bodyPr wrap="square" rtlCol="0">
            <a:spAutoFit/>
          </a:bodyPr>
          <a:lstStyle/>
          <a:p>
            <a:r>
              <a:rPr lang="cs-CZ" b="1" dirty="0" smtClean="0">
                <a:solidFill>
                  <a:srgbClr val="008000"/>
                </a:solidFill>
              </a:rPr>
              <a:t>Akácie senegalská </a:t>
            </a:r>
            <a:endParaRPr lang="cs-CZ" b="1" dirty="0">
              <a:solidFill>
                <a:srgbClr val="008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a:t>
            </a:r>
            <a:endParaRPr lang="cs-CZ" sz="2800" b="1" dirty="0">
              <a:solidFill>
                <a:srgbClr val="FF0000"/>
              </a:solidFill>
            </a:endParaRPr>
          </a:p>
        </p:txBody>
      </p:sp>
      <p:sp>
        <p:nvSpPr>
          <p:cNvPr id="12" name="Zástupný symbol pro obsah 11"/>
          <p:cNvSpPr>
            <a:spLocks noGrp="1"/>
          </p:cNvSpPr>
          <p:nvPr>
            <p:ph idx="1"/>
          </p:nvPr>
        </p:nvSpPr>
        <p:spPr>
          <a:xfrm>
            <a:off x="457200" y="980728"/>
            <a:ext cx="8229600" cy="5145435"/>
          </a:xfrm>
        </p:spPr>
        <p:txBody>
          <a:bodyPr/>
          <a:lstStyle/>
          <a:p>
            <a:r>
              <a:rPr lang="cs-CZ" b="1" dirty="0" smtClean="0">
                <a:solidFill>
                  <a:srgbClr val="008000"/>
                </a:solidFill>
              </a:rPr>
              <a:t>OBSAHUJE</a:t>
            </a:r>
          </a:p>
          <a:p>
            <a:pPr lvl="1"/>
            <a:r>
              <a:rPr lang="cs-CZ" b="1" dirty="0" smtClean="0">
                <a:solidFill>
                  <a:srgbClr val="FF0000"/>
                </a:solidFill>
              </a:rPr>
              <a:t>Polysacharidy</a:t>
            </a:r>
          </a:p>
          <a:p>
            <a:pPr lvl="1"/>
            <a:r>
              <a:rPr lang="pl-PL" b="1" dirty="0" smtClean="0">
                <a:solidFill>
                  <a:srgbClr val="0000FF"/>
                </a:solidFill>
              </a:rPr>
              <a:t>Glykoproteiny</a:t>
            </a:r>
            <a:r>
              <a:rPr lang="pl-PL" b="1" dirty="0" smtClean="0"/>
              <a:t> </a:t>
            </a:r>
            <a:r>
              <a:rPr lang="pl-PL" dirty="0" smtClean="0"/>
              <a:t>jsou proteiny s navázanými </a:t>
            </a:r>
            <a:r>
              <a:rPr lang="pl-PL" dirty="0" smtClean="0">
                <a:solidFill>
                  <a:srgbClr val="FF0000"/>
                </a:solidFill>
              </a:rPr>
              <a:t>sacharidy</a:t>
            </a:r>
          </a:p>
          <a:p>
            <a:pPr lvl="1">
              <a:buNone/>
            </a:pPr>
            <a:endParaRPr lang="cs-CZ" dirty="0"/>
          </a:p>
        </p:txBody>
      </p:sp>
      <p:sp>
        <p:nvSpPr>
          <p:cNvPr id="4" name="Zástupný symbol pro datum 3"/>
          <p:cNvSpPr>
            <a:spLocks noGrp="1"/>
          </p:cNvSpPr>
          <p:nvPr>
            <p:ph type="dt" sz="half" idx="10"/>
          </p:nvPr>
        </p:nvSpPr>
        <p:spPr/>
        <p:txBody>
          <a:bodyPr/>
          <a:lstStyle/>
          <a:p>
            <a:pPr>
              <a:defRPr/>
            </a:pPr>
            <a:r>
              <a:rPr lang="cs-CZ" smtClean="0"/>
              <a:t>19. 10. 2016</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2016</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11</a:t>
            </a:fld>
            <a:endParaRPr lang="sk-SK"/>
          </a:p>
        </p:txBody>
      </p:sp>
      <p:pic>
        <p:nvPicPr>
          <p:cNvPr id="13" name="Obrázek 12" descr="Glicoprotein_svg.png"/>
          <p:cNvPicPr>
            <a:picLocks noChangeAspect="1"/>
          </p:cNvPicPr>
          <p:nvPr/>
        </p:nvPicPr>
        <p:blipFill>
          <a:blip r:embed="rId2" cstate="print"/>
          <a:stretch>
            <a:fillRect/>
          </a:stretch>
        </p:blipFill>
        <p:spPr>
          <a:xfrm>
            <a:off x="4860032" y="2708920"/>
            <a:ext cx="3788301" cy="3356793"/>
          </a:xfrm>
          <a:prstGeom prst="rect">
            <a:avLst/>
          </a:prstGeom>
        </p:spPr>
      </p:pic>
      <p:cxnSp>
        <p:nvCxnSpPr>
          <p:cNvPr id="15" name="Přímá spojovací šipka 14"/>
          <p:cNvCxnSpPr/>
          <p:nvPr/>
        </p:nvCxnSpPr>
        <p:spPr>
          <a:xfrm>
            <a:off x="5076056" y="2492896"/>
            <a:ext cx="360040" cy="302433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2771800" y="2852936"/>
            <a:ext cx="3672408"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3" cstate="print"/>
          <a:srcRect/>
          <a:stretch>
            <a:fillRect/>
          </a:stretch>
        </p:blipFill>
        <p:spPr bwMode="auto">
          <a:xfrm>
            <a:off x="827584" y="3356992"/>
            <a:ext cx="1663002" cy="1800200"/>
          </a:xfrm>
          <a:prstGeom prst="rect">
            <a:avLst/>
          </a:prstGeom>
          <a:noFill/>
          <a:ln w="9525">
            <a:noFill/>
            <a:miter lim="800000"/>
            <a:headEnd/>
            <a:tailEnd/>
          </a:ln>
        </p:spPr>
      </p:pic>
      <p:sp>
        <p:nvSpPr>
          <p:cNvPr id="19" name="TextovéPole 18"/>
          <p:cNvSpPr txBox="1"/>
          <p:nvPr/>
        </p:nvSpPr>
        <p:spPr>
          <a:xfrm>
            <a:off x="611560" y="5301208"/>
            <a:ext cx="2952328" cy="369332"/>
          </a:xfrm>
          <a:prstGeom prst="rect">
            <a:avLst/>
          </a:prstGeom>
          <a:noFill/>
        </p:spPr>
        <p:txBody>
          <a:bodyPr wrap="square" rtlCol="0">
            <a:spAutoFit/>
          </a:bodyPr>
          <a:lstStyle/>
          <a:p>
            <a:r>
              <a:rPr lang="cs-CZ" b="1" dirty="0" smtClean="0">
                <a:solidFill>
                  <a:srgbClr val="FF0000"/>
                </a:solidFill>
              </a:rPr>
              <a:t>Galaktóza – hlavní složka</a:t>
            </a:r>
            <a:endParaRPr lang="cs-CZ"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a:t>
            </a:r>
            <a:endParaRPr lang="cs-CZ" sz="2800" b="1" dirty="0">
              <a:solidFill>
                <a:srgbClr val="FF0000"/>
              </a:solidFill>
            </a:endParaRPr>
          </a:p>
        </p:txBody>
      </p:sp>
      <p:sp>
        <p:nvSpPr>
          <p:cNvPr id="16" name="Zástupný symbol pro obsah 15"/>
          <p:cNvSpPr>
            <a:spLocks noGrp="1"/>
          </p:cNvSpPr>
          <p:nvPr>
            <p:ph idx="1"/>
          </p:nvPr>
        </p:nvSpPr>
        <p:spPr>
          <a:xfrm>
            <a:off x="457200" y="1052736"/>
            <a:ext cx="8229600" cy="5073427"/>
          </a:xfrm>
        </p:spPr>
        <p:txBody>
          <a:bodyPr/>
          <a:lstStyle/>
          <a:p>
            <a:r>
              <a:rPr lang="cs-CZ" sz="2400" b="1" dirty="0" smtClean="0"/>
              <a:t>Rozvětvená struktura</a:t>
            </a:r>
          </a:p>
          <a:p>
            <a:r>
              <a:rPr lang="cs-CZ" sz="2400" b="1" dirty="0" smtClean="0"/>
              <a:t>Molekulová hmotnost je 250 000 až 1 000 </a:t>
            </a:r>
            <a:r>
              <a:rPr lang="cs-CZ" sz="2400" b="1" dirty="0" err="1" smtClean="0"/>
              <a:t>000</a:t>
            </a:r>
            <a:r>
              <a:rPr lang="cs-CZ" sz="2400" b="1" dirty="0" smtClean="0"/>
              <a:t> </a:t>
            </a:r>
            <a:r>
              <a:rPr lang="cs-CZ" sz="2400" b="1" dirty="0" err="1" smtClean="0"/>
              <a:t>Da</a:t>
            </a:r>
            <a:endParaRPr lang="cs-CZ" sz="2400" b="1" dirty="0" smtClean="0"/>
          </a:p>
          <a:p>
            <a:r>
              <a:rPr lang="cs-CZ" sz="2400" b="1" dirty="0" smtClean="0"/>
              <a:t>Rozpustná ve vodě , až 40 % hmot.</a:t>
            </a:r>
          </a:p>
          <a:p>
            <a:pPr algn="ctr">
              <a:buNone/>
            </a:pPr>
            <a:r>
              <a:rPr lang="cs-CZ" sz="4000" b="1" u="sng" dirty="0" smtClean="0">
                <a:solidFill>
                  <a:srgbClr val="FF0000"/>
                </a:solidFill>
              </a:rPr>
              <a:t>NEPOTRAVINÁŘSKÉ</a:t>
            </a:r>
            <a:r>
              <a:rPr lang="cs-CZ" sz="4000" b="1" dirty="0" smtClean="0">
                <a:solidFill>
                  <a:srgbClr val="FF0000"/>
                </a:solidFill>
              </a:rPr>
              <a:t> POUŽITÍ</a:t>
            </a:r>
          </a:p>
          <a:p>
            <a:r>
              <a:rPr lang="cs-CZ" sz="2400" b="1" dirty="0" smtClean="0">
                <a:solidFill>
                  <a:srgbClr val="FF0000"/>
                </a:solidFill>
              </a:rPr>
              <a:t>LEPIDLA (papír, knižní vazba)</a:t>
            </a:r>
          </a:p>
          <a:p>
            <a:r>
              <a:rPr lang="cs-CZ" sz="2400" b="1" dirty="0" smtClean="0">
                <a:solidFill>
                  <a:srgbClr val="FF0000"/>
                </a:solidFill>
              </a:rPr>
              <a:t>POJIVA BAREV (akvarel, tempera, pastel)</a:t>
            </a:r>
          </a:p>
          <a:p>
            <a:pPr algn="ctr">
              <a:buNone/>
            </a:pPr>
            <a:r>
              <a:rPr lang="cs-CZ" b="1" u="sng" dirty="0" smtClean="0">
                <a:solidFill>
                  <a:srgbClr val="C00000"/>
                </a:solidFill>
              </a:rPr>
              <a:t>Tempera</a:t>
            </a:r>
            <a:endParaRPr lang="cs-CZ" sz="2400" b="1" u="sng" dirty="0" smtClean="0">
              <a:solidFill>
                <a:srgbClr val="C00000"/>
              </a:solidFill>
            </a:endParaRPr>
          </a:p>
          <a:p>
            <a:r>
              <a:rPr lang="cs-CZ" sz="2400" b="1" dirty="0" smtClean="0">
                <a:solidFill>
                  <a:srgbClr val="C00000"/>
                </a:solidFill>
              </a:rPr>
              <a:t>Emulze vodou ředitelná, např. VAJEČNÁ TEMPERA, OLEJOVÁ TEMPERA</a:t>
            </a:r>
          </a:p>
          <a:p>
            <a:r>
              <a:rPr lang="cs-CZ" sz="2400" b="1" dirty="0" smtClean="0">
                <a:solidFill>
                  <a:srgbClr val="C00000"/>
                </a:solidFill>
              </a:rPr>
              <a:t>Arabská GUMA je zde </a:t>
            </a:r>
            <a:r>
              <a:rPr lang="cs-CZ" sz="2400" b="1" u="sng" dirty="0" smtClean="0">
                <a:solidFill>
                  <a:srgbClr val="C00000"/>
                </a:solidFill>
              </a:rPr>
              <a:t>STABILIZÁTOR EMULZE</a:t>
            </a:r>
            <a:endParaRPr lang="cs-CZ" sz="2400" b="1" u="sng" dirty="0">
              <a:solidFill>
                <a:srgbClr val="C00000"/>
              </a:solidFill>
            </a:endParaRPr>
          </a:p>
        </p:txBody>
      </p:sp>
      <p:sp>
        <p:nvSpPr>
          <p:cNvPr id="4" name="Zástupný symbol pro datum 3"/>
          <p:cNvSpPr>
            <a:spLocks noGrp="1"/>
          </p:cNvSpPr>
          <p:nvPr>
            <p:ph type="dt" sz="half" idx="10"/>
          </p:nvPr>
        </p:nvSpPr>
        <p:spPr/>
        <p:txBody>
          <a:bodyPr/>
          <a:lstStyle/>
          <a:p>
            <a:pPr>
              <a:defRPr/>
            </a:pPr>
            <a:r>
              <a:rPr lang="cs-CZ" smtClean="0"/>
              <a:t>19. 10. 2016</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2016</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12</a:t>
            </a:fld>
            <a:endParaRPr lang="sk-SK"/>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2800" b="1" dirty="0" smtClean="0">
                <a:solidFill>
                  <a:srgbClr val="FF0000"/>
                </a:solidFill>
              </a:rPr>
              <a:t>Arabská GUMA (</a:t>
            </a:r>
            <a:r>
              <a:rPr lang="cs-CZ" sz="2800" b="1" u="sng" dirty="0" smtClean="0">
                <a:solidFill>
                  <a:srgbClr val="FF0000"/>
                </a:solidFill>
              </a:rPr>
              <a:t>E 414</a:t>
            </a:r>
            <a:r>
              <a:rPr lang="cs-CZ" sz="2800" b="1" dirty="0" smtClean="0">
                <a:solidFill>
                  <a:srgbClr val="FF0000"/>
                </a:solidFill>
              </a:rPr>
              <a:t>) – co ještě lze nalézt v literatuře</a:t>
            </a:r>
            <a:endParaRPr lang="cs-CZ" sz="2800" b="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19. 10. 2016</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2016</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13</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sz="2800" u="sng" dirty="0" smtClean="0"/>
              <a:t>J. Králová: </a:t>
            </a:r>
            <a:r>
              <a:rPr lang="cs-CZ" sz="2800" dirty="0" smtClean="0"/>
              <a:t>PŘÍRODNÍ POLYMERY, VŠCHT Praha (katedra polymerů)1990, str.42: „</a:t>
            </a:r>
            <a:r>
              <a:rPr lang="cs-CZ" sz="2800" b="1" dirty="0" smtClean="0">
                <a:solidFill>
                  <a:srgbClr val="008000"/>
                </a:solidFill>
              </a:rPr>
              <a:t>Je to jedna z nejstarších drog</a:t>
            </a:r>
            <a:r>
              <a:rPr lang="cs-CZ" sz="2800" dirty="0" smtClean="0"/>
              <a:t>“ (</a:t>
            </a:r>
            <a:r>
              <a:rPr lang="cs-CZ" sz="2800" b="1" i="1" u="sng" dirty="0" smtClean="0"/>
              <a:t>s tím zkušenost já nemám)</a:t>
            </a:r>
          </a:p>
          <a:p>
            <a:r>
              <a:rPr lang="cs-CZ" sz="2800" u="sng" dirty="0" smtClean="0"/>
              <a:t>Anonym na </a:t>
            </a:r>
            <a:r>
              <a:rPr lang="cs-CZ" sz="2800" u="sng" dirty="0" err="1" smtClean="0"/>
              <a:t>Wikipedia</a:t>
            </a:r>
            <a:r>
              <a:rPr lang="cs-CZ" sz="2800" dirty="0" smtClean="0"/>
              <a:t>: </a:t>
            </a:r>
            <a:r>
              <a:rPr lang="cs-CZ" sz="2800" b="1" dirty="0" smtClean="0">
                <a:solidFill>
                  <a:srgbClr val="0000FF"/>
                </a:solidFill>
              </a:rPr>
              <a:t>V kultuře vykuřovadel slouží zejména jako významné pojidlo tekutých látek, zejména éterických olejů. Drcená se používá jako součást bylinných vykuřovadel, protože snadno přebírá vonné vlastnosti jiných látek. Arabská guma nemá vlastní výraznou vůni.</a:t>
            </a:r>
            <a:endParaRPr lang="cs-CZ" sz="2800" b="1" dirty="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Tragant </a:t>
            </a:r>
            <a:r>
              <a:rPr lang="cs-CZ" sz="2800" b="1" i="1" dirty="0" smtClean="0">
                <a:solidFill>
                  <a:srgbClr val="0000FF"/>
                </a:solidFill>
              </a:rPr>
              <a:t>(</a:t>
            </a:r>
            <a:r>
              <a:rPr lang="cs-CZ" sz="2800" b="1" i="1" dirty="0" err="1" smtClean="0">
                <a:solidFill>
                  <a:srgbClr val="0000FF"/>
                </a:solidFill>
              </a:rPr>
              <a:t>eng</a:t>
            </a:r>
            <a:r>
              <a:rPr lang="cs-CZ" sz="2800" b="1" i="1" dirty="0" smtClean="0">
                <a:solidFill>
                  <a:srgbClr val="0000FF"/>
                </a:solidFill>
              </a:rPr>
              <a:t>. </a:t>
            </a:r>
            <a:r>
              <a:rPr lang="cs-CZ" sz="2800" b="1" i="1" dirty="0" err="1" smtClean="0">
                <a:solidFill>
                  <a:srgbClr val="0000FF"/>
                </a:solidFill>
              </a:rPr>
              <a:t>Tragacanth</a:t>
            </a:r>
            <a:r>
              <a:rPr lang="cs-CZ" sz="2800" b="1" i="1" dirty="0" smtClean="0">
                <a:solidFill>
                  <a:srgbClr val="0000FF"/>
                </a:solidFill>
              </a:rPr>
              <a:t>) </a:t>
            </a:r>
            <a:r>
              <a:rPr lang="cs-CZ" sz="2800" b="1" dirty="0" smtClean="0">
                <a:solidFill>
                  <a:srgbClr val="FF0000"/>
                </a:solidFill>
              </a:rPr>
              <a:t>E413</a:t>
            </a:r>
            <a:endParaRPr lang="cs-CZ" sz="2800" b="1" i="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19. 10. 2016</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2016</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14</a:t>
            </a:fld>
            <a:endParaRPr lang="sk-SK"/>
          </a:p>
        </p:txBody>
      </p:sp>
      <p:sp>
        <p:nvSpPr>
          <p:cNvPr id="7" name="Zástupný symbol pro obsah 6"/>
          <p:cNvSpPr>
            <a:spLocks noGrp="1"/>
          </p:cNvSpPr>
          <p:nvPr>
            <p:ph idx="1"/>
          </p:nvPr>
        </p:nvSpPr>
        <p:spPr>
          <a:xfrm>
            <a:off x="457200" y="980728"/>
            <a:ext cx="8229600" cy="5145435"/>
          </a:xfrm>
        </p:spPr>
        <p:txBody>
          <a:bodyPr/>
          <a:lstStyle/>
          <a:p>
            <a:r>
              <a:rPr lang="cs-CZ" sz="2400" b="1" dirty="0" smtClean="0"/>
              <a:t>slizová látka </a:t>
            </a:r>
            <a:r>
              <a:rPr lang="cs-CZ" sz="2400" dirty="0" err="1" smtClean="0"/>
              <a:t>pocházejíci</a:t>
            </a:r>
            <a:r>
              <a:rPr lang="cs-CZ" sz="2400" dirty="0" smtClean="0"/>
              <a:t> z některých asijských druhů rostliny zvané </a:t>
            </a:r>
            <a:r>
              <a:rPr lang="cs-CZ" sz="2400" b="1" dirty="0" smtClean="0"/>
              <a:t>kozinec</a:t>
            </a:r>
            <a:r>
              <a:rPr lang="cs-CZ" sz="2400" dirty="0" smtClean="0"/>
              <a:t> (zejména jde o druhy </a:t>
            </a:r>
            <a:r>
              <a:rPr lang="cs-CZ" sz="2400" dirty="0" err="1" smtClean="0"/>
              <a:t>Astragalus</a:t>
            </a:r>
            <a:r>
              <a:rPr lang="cs-CZ" sz="2400" dirty="0" smtClean="0"/>
              <a:t> </a:t>
            </a:r>
            <a:r>
              <a:rPr lang="cs-CZ" sz="2400" dirty="0" err="1" smtClean="0"/>
              <a:t>gummifer</a:t>
            </a:r>
            <a:r>
              <a:rPr lang="cs-CZ" sz="2400" dirty="0" smtClean="0"/>
              <a:t>, </a:t>
            </a:r>
            <a:r>
              <a:rPr lang="cs-CZ" sz="2400" dirty="0" err="1" smtClean="0"/>
              <a:t>Astragalus</a:t>
            </a:r>
            <a:r>
              <a:rPr lang="cs-CZ" sz="2400" dirty="0" smtClean="0"/>
              <a:t> </a:t>
            </a:r>
            <a:r>
              <a:rPr lang="cs-CZ" sz="2400" dirty="0" err="1" smtClean="0"/>
              <a:t>adscendens</a:t>
            </a:r>
            <a:r>
              <a:rPr lang="cs-CZ" sz="2400" dirty="0" smtClean="0"/>
              <a:t> a </a:t>
            </a:r>
            <a:r>
              <a:rPr lang="cs-CZ" sz="2400" dirty="0" err="1" smtClean="0"/>
              <a:t>Astragalus</a:t>
            </a:r>
            <a:r>
              <a:rPr lang="cs-CZ" sz="2400" dirty="0" smtClean="0"/>
              <a:t> </a:t>
            </a:r>
            <a:r>
              <a:rPr lang="cs-CZ" sz="2400" dirty="0" err="1" smtClean="0"/>
              <a:t>microcephalus</a:t>
            </a:r>
            <a:r>
              <a:rPr lang="cs-CZ" sz="2400" dirty="0" smtClean="0"/>
              <a:t>) </a:t>
            </a:r>
          </a:p>
          <a:p>
            <a:r>
              <a:rPr lang="cs-CZ" sz="2400" dirty="0" smtClean="0"/>
              <a:t>Používá se jakožto stabilizátor, emulgátor a zahušťovadlo do cukrovinek, omáček a salátových zálivek</a:t>
            </a:r>
          </a:p>
          <a:p>
            <a:r>
              <a:rPr lang="cs-CZ" sz="2400" b="1" dirty="0" smtClean="0">
                <a:solidFill>
                  <a:srgbClr val="FF0000"/>
                </a:solidFill>
              </a:rPr>
              <a:t>Malířský a polygrafický stabilizátor či apretační látka na textil</a:t>
            </a:r>
          </a:p>
          <a:p>
            <a:r>
              <a:rPr lang="cs-CZ" sz="2400" b="1" u="sng" dirty="0" smtClean="0">
                <a:solidFill>
                  <a:srgbClr val="FF0000"/>
                </a:solidFill>
              </a:rPr>
              <a:t>Ve vodě se obtížně rozpouští</a:t>
            </a:r>
            <a:r>
              <a:rPr lang="cs-CZ" sz="2400" b="1" dirty="0" smtClean="0">
                <a:solidFill>
                  <a:srgbClr val="FF0000"/>
                </a:solidFill>
              </a:rPr>
              <a:t>, většinou pouze bobtná, nerozpouští se úplně a vytváří gel</a:t>
            </a:r>
          </a:p>
          <a:p>
            <a:r>
              <a:rPr lang="cs-CZ" sz="2400" b="1" dirty="0" smtClean="0">
                <a:solidFill>
                  <a:srgbClr val="FF0000"/>
                </a:solidFill>
              </a:rPr>
              <a:t>Používá se k přípravě pastelů (</a:t>
            </a:r>
            <a:r>
              <a:rPr lang="cs-CZ" sz="2400" b="1" u="sng" dirty="0" smtClean="0">
                <a:solidFill>
                  <a:srgbClr val="FF0000"/>
                </a:solidFill>
              </a:rPr>
              <a:t>suchý, prašný pastel</a:t>
            </a:r>
            <a:r>
              <a:rPr lang="cs-CZ" sz="2400" b="1" dirty="0" smtClean="0">
                <a:solidFill>
                  <a:srgbClr val="FF0000"/>
                </a:solidFill>
              </a:rPr>
              <a:t>)</a:t>
            </a:r>
          </a:p>
          <a:p>
            <a:endParaRPr lang="cs-CZ" sz="2400" b="1" dirty="0" smtClean="0">
              <a:solidFill>
                <a:srgbClr val="FF0000"/>
              </a:solidFill>
            </a:endParaRPr>
          </a:p>
          <a:p>
            <a:endParaRPr lang="cs-CZ"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800" b="1" dirty="0" smtClean="0">
                <a:solidFill>
                  <a:srgbClr val="FF0000"/>
                </a:solidFill>
              </a:rPr>
              <a:t>Ovocné gumy</a:t>
            </a:r>
            <a:endParaRPr lang="cs-CZ" sz="2800" b="1" i="1"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19. 10. 2016</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2016</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15</a:t>
            </a:fld>
            <a:endParaRPr lang="sk-SK"/>
          </a:p>
        </p:txBody>
      </p:sp>
      <p:sp>
        <p:nvSpPr>
          <p:cNvPr id="8" name="Zástupný symbol pro obsah 7"/>
          <p:cNvSpPr>
            <a:spLocks noGrp="1"/>
          </p:cNvSpPr>
          <p:nvPr>
            <p:ph idx="1"/>
          </p:nvPr>
        </p:nvSpPr>
        <p:spPr>
          <a:xfrm>
            <a:off x="457200" y="980728"/>
            <a:ext cx="8229600" cy="5145435"/>
          </a:xfrm>
        </p:spPr>
        <p:txBody>
          <a:bodyPr/>
          <a:lstStyle/>
          <a:p>
            <a:r>
              <a:rPr lang="cs-CZ" sz="2800" b="1" dirty="0" smtClean="0">
                <a:solidFill>
                  <a:srgbClr val="008000"/>
                </a:solidFill>
              </a:rPr>
              <a:t>Podobné arabské gumě a tragantu</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p>
          <a:p>
            <a:pPr lvl="1"/>
            <a:r>
              <a:rPr lang="cs-CZ" sz="2400" dirty="0" smtClean="0">
                <a:solidFill>
                  <a:srgbClr val="008000"/>
                </a:solidFill>
              </a:rPr>
              <a:t>Višňová</a:t>
            </a:r>
          </a:p>
          <a:p>
            <a:pPr lvl="1"/>
            <a:r>
              <a:rPr lang="cs-CZ" sz="2400" dirty="0" smtClean="0">
                <a:solidFill>
                  <a:srgbClr val="008000"/>
                </a:solidFill>
              </a:rPr>
              <a:t>Meruňková</a:t>
            </a:r>
          </a:p>
          <a:p>
            <a:r>
              <a:rPr lang="cs-CZ" sz="2400" b="1" dirty="0" smtClean="0">
                <a:solidFill>
                  <a:srgbClr val="008000"/>
                </a:solidFill>
              </a:rPr>
              <a:t>Ve vodě většinou jen bobtnají (ukázka)</a:t>
            </a:r>
          </a:p>
          <a:p>
            <a:r>
              <a:rPr lang="cs-CZ" sz="2400" b="1" dirty="0" smtClean="0">
                <a:solidFill>
                  <a:srgbClr val="008000"/>
                </a:solidFill>
              </a:rPr>
              <a:t>Ve </a:t>
            </a:r>
            <a:r>
              <a:rPr lang="cs-CZ" sz="2400" b="1" dirty="0" err="1" smtClean="0">
                <a:solidFill>
                  <a:srgbClr val="008000"/>
                </a:solidFill>
              </a:rPr>
              <a:t>EtOH</a:t>
            </a:r>
            <a:r>
              <a:rPr lang="cs-CZ" sz="2400" b="1" dirty="0" smtClean="0">
                <a:solidFill>
                  <a:srgbClr val="008000"/>
                </a:solidFill>
              </a:rPr>
              <a:t> nerozpustné (ukázka)</a:t>
            </a:r>
          </a:p>
          <a:p>
            <a:r>
              <a:rPr lang="cs-CZ" sz="2400" b="1" dirty="0" smtClean="0">
                <a:solidFill>
                  <a:srgbClr val="008000"/>
                </a:solidFill>
              </a:rPr>
              <a:t>Tmavší zbarvení &gt; omezení na tmavé pigmenty</a:t>
            </a:r>
          </a:p>
          <a:p>
            <a:r>
              <a:rPr lang="cs-CZ" sz="2400" b="1" dirty="0" smtClean="0">
                <a:solidFill>
                  <a:srgbClr val="008000"/>
                </a:solidFill>
              </a:rPr>
              <a:t>Filmy relativně (oproti arabské gumě) pružnější</a:t>
            </a:r>
          </a:p>
          <a:p>
            <a:endParaRPr lang="cs-CZ" dirty="0" smtClean="0">
              <a:solidFill>
                <a:srgbClr val="008000"/>
              </a:solidFill>
            </a:endParaRP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b="1" dirty="0" smtClean="0">
                <a:solidFill>
                  <a:srgbClr val="FF0000"/>
                </a:solidFill>
              </a:rPr>
              <a:t>Umělá klovatina</a:t>
            </a:r>
            <a:endParaRPr lang="cs-CZ" sz="2800" b="1" i="1" dirty="0">
              <a:solidFill>
                <a:srgbClr val="0000FF"/>
              </a:solidFill>
            </a:endParaRPr>
          </a:p>
        </p:txBody>
      </p:sp>
      <p:sp>
        <p:nvSpPr>
          <p:cNvPr id="4" name="Zástupný symbol pro datum 3"/>
          <p:cNvSpPr>
            <a:spLocks noGrp="1"/>
          </p:cNvSpPr>
          <p:nvPr>
            <p:ph type="dt" sz="half" idx="10"/>
          </p:nvPr>
        </p:nvSpPr>
        <p:spPr/>
        <p:txBody>
          <a:bodyPr/>
          <a:lstStyle/>
          <a:p>
            <a:pPr>
              <a:defRPr/>
            </a:pPr>
            <a:r>
              <a:rPr lang="cs-CZ" smtClean="0"/>
              <a:t>19. 10. 2016</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4/1 2016</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16</a:t>
            </a:fld>
            <a:endParaRPr lang="sk-SK"/>
          </a:p>
        </p:txBody>
      </p:sp>
      <p:pic>
        <p:nvPicPr>
          <p:cNvPr id="9" name="Obrázek 8" descr="UMĚLÁ KLOVATINA OBRÁZEK.png"/>
          <p:cNvPicPr>
            <a:picLocks noChangeAspect="1"/>
          </p:cNvPicPr>
          <p:nvPr/>
        </p:nvPicPr>
        <p:blipFill>
          <a:blip r:embed="rId2" cstate="print"/>
          <a:stretch>
            <a:fillRect/>
          </a:stretch>
        </p:blipFill>
        <p:spPr>
          <a:xfrm>
            <a:off x="827584" y="1124743"/>
            <a:ext cx="2520280" cy="4793171"/>
          </a:xfrm>
          <a:prstGeom prst="rect">
            <a:avLst/>
          </a:prstGeom>
        </p:spPr>
      </p:pic>
      <p:sp>
        <p:nvSpPr>
          <p:cNvPr id="10" name="TextovéPole 9"/>
          <p:cNvSpPr txBox="1"/>
          <p:nvPr/>
        </p:nvSpPr>
        <p:spPr>
          <a:xfrm>
            <a:off x="3563888" y="1196752"/>
            <a:ext cx="5112568" cy="2554545"/>
          </a:xfrm>
          <a:prstGeom prst="rect">
            <a:avLst/>
          </a:prstGeom>
          <a:noFill/>
        </p:spPr>
        <p:txBody>
          <a:bodyPr wrap="square" rtlCol="0">
            <a:spAutoFit/>
          </a:bodyPr>
          <a:lstStyle/>
          <a:p>
            <a:r>
              <a:rPr lang="cs-CZ" sz="3200" b="1" dirty="0" smtClean="0"/>
              <a:t>Lepidlo na papír na bázi </a:t>
            </a:r>
            <a:r>
              <a:rPr lang="cs-CZ" sz="3200" b="1" dirty="0" smtClean="0">
                <a:solidFill>
                  <a:srgbClr val="FF0000"/>
                </a:solidFill>
              </a:rPr>
              <a:t>DEXTRINU</a:t>
            </a:r>
          </a:p>
          <a:p>
            <a:r>
              <a:rPr lang="cs-CZ" sz="3200" b="1" dirty="0" smtClean="0"/>
              <a:t>Barva jako skutečná </a:t>
            </a:r>
            <a:r>
              <a:rPr lang="cs-CZ" sz="3200" b="1" dirty="0" smtClean="0">
                <a:solidFill>
                  <a:srgbClr val="FF9900"/>
                </a:solidFill>
              </a:rPr>
              <a:t>KLOVATINA</a:t>
            </a:r>
          </a:p>
          <a:p>
            <a:r>
              <a:rPr lang="cs-CZ" sz="3200" b="1" dirty="0" smtClean="0">
                <a:solidFill>
                  <a:srgbClr val="0000FF"/>
                </a:solidFill>
              </a:rPr>
              <a:t>Spoje relativně křehké!</a:t>
            </a:r>
            <a:endParaRPr lang="cs-CZ" sz="3200" b="1" dirty="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274638"/>
            <a:ext cx="8229600" cy="490066"/>
          </a:xfrm>
        </p:spPr>
        <p:txBody>
          <a:bodyPr/>
          <a:lstStyle/>
          <a:p>
            <a:pPr eaLnBrk="1" hangingPunct="1"/>
            <a:r>
              <a:rPr lang="sk-SK" sz="3200" b="1" dirty="0" smtClean="0">
                <a:solidFill>
                  <a:srgbClr val="FF0000"/>
                </a:solidFill>
              </a:rPr>
              <a:t>Časový plán</a:t>
            </a:r>
          </a:p>
        </p:txBody>
      </p:sp>
      <p:sp>
        <p:nvSpPr>
          <p:cNvPr id="5187" name="Zástupný symbol pro datum 5"/>
          <p:cNvSpPr>
            <a:spLocks noGrp="1"/>
          </p:cNvSpPr>
          <p:nvPr>
            <p:ph type="dt" sz="half" idx="10"/>
          </p:nvPr>
        </p:nvSpPr>
        <p:spPr>
          <a:noFill/>
        </p:spPr>
        <p:txBody>
          <a:bodyPr/>
          <a:lstStyle/>
          <a:p>
            <a:r>
              <a:rPr lang="cs-CZ" smtClean="0"/>
              <a:t>19. 10. 2016</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4/1 2016</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764704"/>
          <a:ext cx="8712968" cy="5102581"/>
        </p:xfrm>
        <a:graphic>
          <a:graphicData uri="http://schemas.openxmlformats.org/drawingml/2006/table">
            <a:tbl>
              <a:tblPr/>
              <a:tblGrid>
                <a:gridCol w="727116"/>
                <a:gridCol w="7985852"/>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1</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sk-SK" sz="1600" b="1" kern="1200" dirty="0">
                          <a:solidFill>
                            <a:srgbClr val="008000"/>
                          </a:solidFill>
                          <a:latin typeface="Arial"/>
                          <a:ea typeface="Times New Roman"/>
                          <a:cs typeface="Times New Roman"/>
                        </a:rPr>
                        <a:t>2</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600" b="1" kern="1200" dirty="0">
                          <a:solidFill>
                            <a:srgbClr val="008000"/>
                          </a:solidFill>
                          <a:latin typeface="+mn-lt"/>
                          <a:ea typeface="Times New Roman"/>
                          <a:cs typeface="Times New Roman"/>
                        </a:rPr>
                        <a:t>3</a:t>
                      </a:r>
                      <a:endParaRPr lang="cs-CZ" sz="160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15000"/>
                        </a:lnSpc>
                        <a:spcAft>
                          <a:spcPts val="0"/>
                        </a:spcAft>
                      </a:pPr>
                      <a:r>
                        <a:rPr lang="cs-CZ" sz="1600" b="1" kern="1200" dirty="0" smtClean="0">
                          <a:solidFill>
                            <a:srgbClr val="008000"/>
                          </a:solidFill>
                          <a:latin typeface="+mn-lt"/>
                          <a:ea typeface="Times New Roman"/>
                          <a:cs typeface="Times New Roman"/>
                        </a:rPr>
                        <a:t>Vosky</a:t>
                      </a:r>
                      <a:endParaRPr lang="cs-CZ" sz="1050" b="1" dirty="0">
                        <a:solidFill>
                          <a:srgbClr val="008000"/>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1800" b="1" kern="1200" dirty="0">
                          <a:solidFill>
                            <a:srgbClr val="FF0000"/>
                          </a:solidFill>
                          <a:latin typeface="Arial Black" pitchFamily="34" charset="0"/>
                          <a:ea typeface="Times New Roman"/>
                          <a:cs typeface="Times New Roman"/>
                        </a:rPr>
                        <a:t>4</a:t>
                      </a:r>
                      <a:endParaRPr lang="cs-CZ" sz="14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cs-CZ" sz="2400" b="1" kern="1200" dirty="0" smtClean="0">
                          <a:solidFill>
                            <a:srgbClr val="FF0000"/>
                          </a:solidFill>
                          <a:latin typeface="Arial Black" pitchFamily="34" charset="0"/>
                          <a:ea typeface="Times New Roman"/>
                          <a:cs typeface="Times New Roman"/>
                        </a:rPr>
                        <a:t>Přírodní gumy, </a:t>
                      </a:r>
                      <a:r>
                        <a:rPr lang="cs-CZ" sz="2400" b="1" kern="1200" dirty="0" err="1" smtClean="0">
                          <a:solidFill>
                            <a:srgbClr val="FF0000"/>
                          </a:solidFill>
                          <a:latin typeface="Arial Black" pitchFamily="34" charset="0"/>
                          <a:ea typeface="Times New Roman"/>
                          <a:cs typeface="Times New Roman"/>
                        </a:rPr>
                        <a:t>Polyterpeny</a:t>
                      </a:r>
                      <a:r>
                        <a:rPr lang="cs-CZ" sz="2400" b="1" kern="1200" dirty="0" smtClean="0">
                          <a:solidFill>
                            <a:srgbClr val="FF0000"/>
                          </a:solidFill>
                          <a:latin typeface="Arial Black" pitchFamily="34" charset="0"/>
                          <a:ea typeface="Times New Roman"/>
                          <a:cs typeface="Times New Roman"/>
                        </a:rPr>
                        <a:t> </a:t>
                      </a:r>
                      <a:r>
                        <a:rPr lang="cs-CZ" sz="2400" b="1" kern="1200" dirty="0">
                          <a:solidFill>
                            <a:srgbClr val="FF0000"/>
                          </a:solidFill>
                          <a:latin typeface="Arial Black" pitchFamily="34" charset="0"/>
                          <a:ea typeface="Times New Roman"/>
                          <a:cs typeface="Times New Roman"/>
                        </a:rPr>
                        <a:t>– přírodní kaučuk, získávání, zpracování a modifikace </a:t>
                      </a:r>
                      <a:endParaRPr lang="cs-CZ" sz="18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Trochu  terminologie je nutné</a:t>
            </a:r>
            <a:endParaRPr lang="cs-CZ" sz="2800" b="1" dirty="0">
              <a:solidFill>
                <a:srgbClr val="FF0000"/>
              </a:solidFill>
            </a:endParaRPr>
          </a:p>
        </p:txBody>
      </p:sp>
      <p:sp>
        <p:nvSpPr>
          <p:cNvPr id="6" name="Zástupný symbol pro obsah 5"/>
          <p:cNvSpPr>
            <a:spLocks noGrp="1"/>
          </p:cNvSpPr>
          <p:nvPr>
            <p:ph idx="1"/>
          </p:nvPr>
        </p:nvSpPr>
        <p:spPr>
          <a:xfrm>
            <a:off x="467544" y="836712"/>
            <a:ext cx="8229600" cy="5256584"/>
          </a:xfrm>
        </p:spPr>
        <p:txBody>
          <a:bodyPr/>
          <a:lstStyle/>
          <a:p>
            <a:pPr algn="ctr">
              <a:buNone/>
            </a:pPr>
            <a:r>
              <a:rPr lang="cs-CZ" sz="3600" b="1" u="sng" dirty="0" smtClean="0">
                <a:solidFill>
                  <a:srgbClr val="008000"/>
                </a:solidFill>
              </a:rPr>
              <a:t>POLYTERPENY</a:t>
            </a:r>
          </a:p>
          <a:p>
            <a:pPr>
              <a:buNone/>
            </a:pPr>
            <a:r>
              <a:rPr lang="cs-CZ" sz="2800" b="1" dirty="0" smtClean="0"/>
              <a:t>Kaučuk – vulkanizace – PRYŽ</a:t>
            </a:r>
          </a:p>
          <a:p>
            <a:pPr>
              <a:buNone/>
            </a:pPr>
            <a:r>
              <a:rPr lang="cs-CZ" sz="2800" b="1" i="1" dirty="0" err="1" smtClean="0"/>
              <a:t>Rubber</a:t>
            </a:r>
            <a:r>
              <a:rPr lang="cs-CZ" sz="2800" b="1" i="1" dirty="0" smtClean="0"/>
              <a:t> – </a:t>
            </a:r>
            <a:r>
              <a:rPr lang="cs-CZ" sz="2800" b="1" i="1" dirty="0" err="1" smtClean="0"/>
              <a:t>Vulcanization</a:t>
            </a:r>
            <a:r>
              <a:rPr lang="cs-CZ" sz="2800" b="1" i="1" dirty="0" smtClean="0"/>
              <a:t> – </a:t>
            </a:r>
            <a:r>
              <a:rPr lang="cs-CZ" sz="2800" b="1" i="1" dirty="0" err="1" smtClean="0"/>
              <a:t>Vulcanized</a:t>
            </a:r>
            <a:r>
              <a:rPr lang="cs-CZ" sz="2800" b="1" i="1" dirty="0" smtClean="0"/>
              <a:t> </a:t>
            </a:r>
            <a:r>
              <a:rPr lang="cs-CZ" sz="2800" b="1" i="1" dirty="0" err="1" smtClean="0"/>
              <a:t>Rubber</a:t>
            </a:r>
            <a:endParaRPr lang="cs-CZ" sz="2800" b="1" i="1" dirty="0" smtClean="0"/>
          </a:p>
          <a:p>
            <a:pPr algn="ctr">
              <a:buNone/>
            </a:pPr>
            <a:endParaRPr lang="cs-CZ" b="1" dirty="0" smtClean="0">
              <a:solidFill>
                <a:srgbClr val="0000FF"/>
              </a:solidFill>
            </a:endParaRPr>
          </a:p>
          <a:p>
            <a:pPr algn="ctr">
              <a:buNone/>
            </a:pPr>
            <a:r>
              <a:rPr lang="cs-CZ" b="1" dirty="0" smtClean="0">
                <a:solidFill>
                  <a:srgbClr val="0000FF"/>
                </a:solidFill>
              </a:rPr>
              <a:t>PŘÍRODNÍ GUMY = POLYSACHARIDY = </a:t>
            </a:r>
            <a:r>
              <a:rPr lang="cs-CZ" b="1" u="sng" dirty="0" smtClean="0">
                <a:solidFill>
                  <a:srgbClr val="0000FF"/>
                </a:solidFill>
              </a:rPr>
              <a:t>KLOVATINY</a:t>
            </a:r>
          </a:p>
          <a:p>
            <a:pPr algn="ctr">
              <a:buNone/>
            </a:pPr>
            <a:r>
              <a:rPr lang="cs-CZ" b="1" u="sng" dirty="0" smtClean="0">
                <a:solidFill>
                  <a:srgbClr val="7030A0"/>
                </a:solidFill>
              </a:rPr>
              <a:t>Kde se v češtině vzal výraz GUMA?</a:t>
            </a:r>
          </a:p>
          <a:p>
            <a:pPr algn="ctr">
              <a:buNone/>
            </a:pPr>
            <a:r>
              <a:rPr lang="cs-CZ" b="1" dirty="0" smtClean="0">
                <a:solidFill>
                  <a:srgbClr val="7030A0"/>
                </a:solidFill>
              </a:rPr>
              <a:t>Z německého GUMMI = PRYŽ</a:t>
            </a:r>
          </a:p>
          <a:p>
            <a:pPr algn="ctr">
              <a:buNone/>
            </a:pPr>
            <a:r>
              <a:rPr lang="cs-CZ" b="1" dirty="0" smtClean="0">
                <a:solidFill>
                  <a:srgbClr val="7030A0"/>
                </a:solidFill>
              </a:rPr>
              <a:t>Kaučuk je německy </a:t>
            </a:r>
            <a:r>
              <a:rPr lang="cs-CZ" b="1" dirty="0" err="1" smtClean="0">
                <a:solidFill>
                  <a:srgbClr val="7030A0"/>
                </a:solidFill>
              </a:rPr>
              <a:t>Kautschuk</a:t>
            </a:r>
            <a:endParaRPr lang="cs-CZ" b="1" dirty="0">
              <a:solidFill>
                <a:srgbClr val="7030A0"/>
              </a:solidFill>
            </a:endParaRPr>
          </a:p>
        </p:txBody>
      </p:sp>
      <p:sp>
        <p:nvSpPr>
          <p:cNvPr id="2" name="Zástupný symbol pro datum 1"/>
          <p:cNvSpPr>
            <a:spLocks noGrp="1"/>
          </p:cNvSpPr>
          <p:nvPr>
            <p:ph type="dt" sz="half" idx="10"/>
          </p:nvPr>
        </p:nvSpPr>
        <p:spPr/>
        <p:txBody>
          <a:bodyPr/>
          <a:lstStyle/>
          <a:p>
            <a:pPr>
              <a:defRPr/>
            </a:pPr>
            <a:r>
              <a:rPr lang="cs-CZ" smtClean="0"/>
              <a:t>19. 10. 2016</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4/1 2016</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19. 10. 2016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4/1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sp>
        <p:nvSpPr>
          <p:cNvPr id="14" name="Nadpis 13"/>
          <p:cNvSpPr>
            <a:spLocks noGrp="1"/>
          </p:cNvSpPr>
          <p:nvPr>
            <p:ph type="title"/>
          </p:nvPr>
        </p:nvSpPr>
        <p:spPr>
          <a:xfrm>
            <a:off x="457200" y="274638"/>
            <a:ext cx="8229600" cy="778098"/>
          </a:xfrm>
        </p:spPr>
        <p:txBody>
          <a:bodyPr/>
          <a:lstStyle/>
          <a:p>
            <a:r>
              <a:rPr lang="cs-CZ" sz="2800" b="1" dirty="0" smtClean="0">
                <a:solidFill>
                  <a:srgbClr val="FF0000"/>
                </a:solidFill>
              </a:rPr>
              <a:t>Přehled rostlinných GUM</a:t>
            </a:r>
            <a:endParaRPr lang="cs-CZ" sz="2800" dirty="0"/>
          </a:p>
        </p:txBody>
      </p:sp>
      <p:pic>
        <p:nvPicPr>
          <p:cNvPr id="15" name="Obrázek 14" descr="Složení rostlinných gum.jpg"/>
          <p:cNvPicPr>
            <a:picLocks noChangeAspect="1"/>
          </p:cNvPicPr>
          <p:nvPr/>
        </p:nvPicPr>
        <p:blipFill>
          <a:blip r:embed="rId2" cstate="print"/>
          <a:stretch>
            <a:fillRect/>
          </a:stretch>
        </p:blipFill>
        <p:spPr>
          <a:xfrm>
            <a:off x="300560" y="1412776"/>
            <a:ext cx="8339478" cy="4536504"/>
          </a:xfrm>
          <a:prstGeom prst="rect">
            <a:avLst/>
          </a:prstGeom>
        </p:spPr>
      </p:pic>
      <p:sp>
        <p:nvSpPr>
          <p:cNvPr id="16" name="Elipsa 15"/>
          <p:cNvSpPr/>
          <p:nvPr/>
        </p:nvSpPr>
        <p:spPr>
          <a:xfrm>
            <a:off x="3707904" y="1196752"/>
            <a:ext cx="1584176" cy="468052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Elipsa 16"/>
          <p:cNvSpPr/>
          <p:nvPr/>
        </p:nvSpPr>
        <p:spPr>
          <a:xfrm>
            <a:off x="107504" y="3501008"/>
            <a:ext cx="2232248"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Elipsa 17"/>
          <p:cNvSpPr/>
          <p:nvPr/>
        </p:nvSpPr>
        <p:spPr>
          <a:xfrm>
            <a:off x="3707904" y="3429000"/>
            <a:ext cx="1584176" cy="50405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19. 10. 2016</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4/1 2016</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1026" name="Picture 2"/>
          <p:cNvPicPr>
            <a:picLocks noChangeAspect="1" noChangeArrowheads="1"/>
          </p:cNvPicPr>
          <p:nvPr/>
        </p:nvPicPr>
        <p:blipFill>
          <a:blip r:embed="rId2" cstate="print"/>
          <a:srcRect/>
          <a:stretch>
            <a:fillRect/>
          </a:stretch>
        </p:blipFill>
        <p:spPr bwMode="auto">
          <a:xfrm>
            <a:off x="539552" y="332656"/>
            <a:ext cx="1663002" cy="1800200"/>
          </a:xfrm>
          <a:prstGeom prst="rect">
            <a:avLst/>
          </a:prstGeom>
          <a:noFill/>
          <a:ln w="9525">
            <a:noFill/>
            <a:miter lim="800000"/>
            <a:headEnd/>
            <a:tailEnd/>
          </a:ln>
        </p:spPr>
      </p:pic>
      <p:sp>
        <p:nvSpPr>
          <p:cNvPr id="6" name="TextovéPole 5"/>
          <p:cNvSpPr txBox="1"/>
          <p:nvPr/>
        </p:nvSpPr>
        <p:spPr>
          <a:xfrm>
            <a:off x="611560" y="2204864"/>
            <a:ext cx="1224136" cy="369332"/>
          </a:xfrm>
          <a:prstGeom prst="rect">
            <a:avLst/>
          </a:prstGeom>
          <a:noFill/>
        </p:spPr>
        <p:txBody>
          <a:bodyPr wrap="square" rtlCol="0">
            <a:spAutoFit/>
          </a:bodyPr>
          <a:lstStyle/>
          <a:p>
            <a:r>
              <a:rPr lang="cs-CZ" dirty="0" smtClean="0"/>
              <a:t>Galaktóza</a:t>
            </a:r>
            <a:endParaRPr lang="cs-CZ" dirty="0"/>
          </a:p>
        </p:txBody>
      </p:sp>
      <p:pic>
        <p:nvPicPr>
          <p:cNvPr id="1027" name="Picture 3"/>
          <p:cNvPicPr>
            <a:picLocks noChangeAspect="1" noChangeArrowheads="1"/>
          </p:cNvPicPr>
          <p:nvPr/>
        </p:nvPicPr>
        <p:blipFill>
          <a:blip r:embed="rId3" cstate="print"/>
          <a:srcRect/>
          <a:stretch>
            <a:fillRect/>
          </a:stretch>
        </p:blipFill>
        <p:spPr bwMode="auto">
          <a:xfrm>
            <a:off x="3275856" y="476673"/>
            <a:ext cx="1970584" cy="1671712"/>
          </a:xfrm>
          <a:prstGeom prst="rect">
            <a:avLst/>
          </a:prstGeom>
          <a:noFill/>
          <a:ln w="9525">
            <a:noFill/>
            <a:miter lim="800000"/>
            <a:headEnd/>
            <a:tailEnd/>
          </a:ln>
        </p:spPr>
      </p:pic>
      <p:sp>
        <p:nvSpPr>
          <p:cNvPr id="8" name="TextovéPole 7"/>
          <p:cNvSpPr txBox="1"/>
          <p:nvPr/>
        </p:nvSpPr>
        <p:spPr>
          <a:xfrm>
            <a:off x="3347864" y="2276872"/>
            <a:ext cx="1512168" cy="646331"/>
          </a:xfrm>
          <a:prstGeom prst="rect">
            <a:avLst/>
          </a:prstGeom>
          <a:noFill/>
        </p:spPr>
        <p:txBody>
          <a:bodyPr wrap="square" rtlCol="0">
            <a:spAutoFit/>
          </a:bodyPr>
          <a:lstStyle/>
          <a:p>
            <a:r>
              <a:rPr lang="cs-CZ" dirty="0" err="1" smtClean="0"/>
              <a:t>Ramnóza</a:t>
            </a:r>
            <a:endParaRPr lang="cs-CZ" dirty="0" smtClean="0"/>
          </a:p>
          <a:p>
            <a:r>
              <a:rPr lang="cs-CZ" dirty="0" smtClean="0"/>
              <a:t>(</a:t>
            </a:r>
            <a:r>
              <a:rPr lang="cs-CZ" dirty="0" err="1" smtClean="0"/>
              <a:t>rhamnose</a:t>
            </a:r>
            <a:r>
              <a:rPr lang="cs-CZ" dirty="0" smtClean="0"/>
              <a:t>)</a:t>
            </a:r>
            <a:endParaRPr lang="cs-CZ" dirty="0"/>
          </a:p>
        </p:txBody>
      </p:sp>
      <p:pic>
        <p:nvPicPr>
          <p:cNvPr id="9" name="Obrázek 8" descr="620px-D-Xylose_svg.png"/>
          <p:cNvPicPr>
            <a:picLocks noChangeAspect="1"/>
          </p:cNvPicPr>
          <p:nvPr/>
        </p:nvPicPr>
        <p:blipFill>
          <a:blip r:embed="rId4" cstate="print"/>
          <a:stretch>
            <a:fillRect/>
          </a:stretch>
        </p:blipFill>
        <p:spPr>
          <a:xfrm>
            <a:off x="5724128" y="620688"/>
            <a:ext cx="3024758" cy="1195267"/>
          </a:xfrm>
          <a:prstGeom prst="rect">
            <a:avLst/>
          </a:prstGeom>
        </p:spPr>
      </p:pic>
      <p:sp>
        <p:nvSpPr>
          <p:cNvPr id="10" name="TextovéPole 9"/>
          <p:cNvSpPr txBox="1"/>
          <p:nvPr/>
        </p:nvSpPr>
        <p:spPr>
          <a:xfrm>
            <a:off x="6588224" y="1916832"/>
            <a:ext cx="1224136" cy="369332"/>
          </a:xfrm>
          <a:prstGeom prst="rect">
            <a:avLst/>
          </a:prstGeom>
          <a:noFill/>
        </p:spPr>
        <p:txBody>
          <a:bodyPr wrap="square" rtlCol="0">
            <a:spAutoFit/>
          </a:bodyPr>
          <a:lstStyle/>
          <a:p>
            <a:r>
              <a:rPr lang="cs-CZ" dirty="0" smtClean="0"/>
              <a:t>Xylóza</a:t>
            </a:r>
            <a:endParaRPr lang="cs-CZ" dirty="0"/>
          </a:p>
        </p:txBody>
      </p:sp>
      <p:pic>
        <p:nvPicPr>
          <p:cNvPr id="1028" name="Picture 4"/>
          <p:cNvPicPr>
            <a:picLocks noChangeAspect="1" noChangeArrowheads="1"/>
          </p:cNvPicPr>
          <p:nvPr/>
        </p:nvPicPr>
        <p:blipFill>
          <a:blip r:embed="rId5" cstate="print"/>
          <a:srcRect/>
          <a:stretch>
            <a:fillRect/>
          </a:stretch>
        </p:blipFill>
        <p:spPr bwMode="auto">
          <a:xfrm>
            <a:off x="467543" y="3212976"/>
            <a:ext cx="2179189" cy="1656184"/>
          </a:xfrm>
          <a:prstGeom prst="rect">
            <a:avLst/>
          </a:prstGeom>
          <a:noFill/>
          <a:ln w="9525">
            <a:noFill/>
            <a:miter lim="800000"/>
            <a:headEnd/>
            <a:tailEnd/>
          </a:ln>
        </p:spPr>
      </p:pic>
      <p:sp>
        <p:nvSpPr>
          <p:cNvPr id="12" name="TextovéPole 11"/>
          <p:cNvSpPr txBox="1"/>
          <p:nvPr/>
        </p:nvSpPr>
        <p:spPr>
          <a:xfrm>
            <a:off x="755576" y="4941168"/>
            <a:ext cx="1224136" cy="369332"/>
          </a:xfrm>
          <a:prstGeom prst="rect">
            <a:avLst/>
          </a:prstGeom>
          <a:noFill/>
        </p:spPr>
        <p:txBody>
          <a:bodyPr wrap="square" rtlCol="0">
            <a:spAutoFit/>
          </a:bodyPr>
          <a:lstStyle/>
          <a:p>
            <a:r>
              <a:rPr lang="cs-CZ" dirty="0" smtClean="0"/>
              <a:t>Fukóza</a:t>
            </a:r>
            <a:endParaRPr lang="cs-CZ" dirty="0"/>
          </a:p>
        </p:txBody>
      </p:sp>
      <p:pic>
        <p:nvPicPr>
          <p:cNvPr id="13" name="Obrázek 12" descr="157px-Beta-D-Arabinopyranose_svg.png"/>
          <p:cNvPicPr>
            <a:picLocks noChangeAspect="1"/>
          </p:cNvPicPr>
          <p:nvPr/>
        </p:nvPicPr>
        <p:blipFill>
          <a:blip r:embed="rId6" cstate="print"/>
          <a:stretch>
            <a:fillRect/>
          </a:stretch>
        </p:blipFill>
        <p:spPr>
          <a:xfrm>
            <a:off x="3491880" y="3212976"/>
            <a:ext cx="1771719" cy="1512168"/>
          </a:xfrm>
          <a:prstGeom prst="rect">
            <a:avLst/>
          </a:prstGeom>
        </p:spPr>
      </p:pic>
      <p:sp>
        <p:nvSpPr>
          <p:cNvPr id="14" name="TextovéPole 13"/>
          <p:cNvSpPr txBox="1"/>
          <p:nvPr/>
        </p:nvSpPr>
        <p:spPr>
          <a:xfrm>
            <a:off x="3563888" y="4797152"/>
            <a:ext cx="1224136" cy="369332"/>
          </a:xfrm>
          <a:prstGeom prst="rect">
            <a:avLst/>
          </a:prstGeom>
          <a:noFill/>
        </p:spPr>
        <p:txBody>
          <a:bodyPr wrap="square" rtlCol="0">
            <a:spAutoFit/>
          </a:bodyPr>
          <a:lstStyle/>
          <a:p>
            <a:r>
              <a:rPr lang="cs-CZ" dirty="0" smtClean="0"/>
              <a:t>Arabinóza</a:t>
            </a:r>
            <a:endParaRPr lang="cs-CZ" dirty="0"/>
          </a:p>
        </p:txBody>
      </p:sp>
      <p:pic>
        <p:nvPicPr>
          <p:cNvPr id="15" name="Obrázek 14" descr="img554.jpg"/>
          <p:cNvPicPr>
            <a:picLocks noChangeAspect="1"/>
          </p:cNvPicPr>
          <p:nvPr/>
        </p:nvPicPr>
        <p:blipFill>
          <a:blip r:embed="rId7" cstate="print"/>
          <a:stretch>
            <a:fillRect/>
          </a:stretch>
        </p:blipFill>
        <p:spPr>
          <a:xfrm rot="16200000">
            <a:off x="6158473" y="3066663"/>
            <a:ext cx="2232248" cy="23808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19. 10. 2016</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4/1 2016</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pic>
        <p:nvPicPr>
          <p:cNvPr id="5" name="Obrázek 4" descr="520px-Beta_D-Glucuronic_acid_svg.png"/>
          <p:cNvPicPr>
            <a:picLocks noChangeAspect="1"/>
          </p:cNvPicPr>
          <p:nvPr/>
        </p:nvPicPr>
        <p:blipFill>
          <a:blip r:embed="rId2" cstate="print"/>
          <a:stretch>
            <a:fillRect/>
          </a:stretch>
        </p:blipFill>
        <p:spPr>
          <a:xfrm>
            <a:off x="395536" y="548680"/>
            <a:ext cx="4953000" cy="2095500"/>
          </a:xfrm>
          <a:prstGeom prst="rect">
            <a:avLst/>
          </a:prstGeom>
        </p:spPr>
      </p:pic>
      <p:sp>
        <p:nvSpPr>
          <p:cNvPr id="6" name="TextovéPole 5"/>
          <p:cNvSpPr txBox="1"/>
          <p:nvPr/>
        </p:nvSpPr>
        <p:spPr>
          <a:xfrm>
            <a:off x="2771800" y="188640"/>
            <a:ext cx="2592288" cy="369332"/>
          </a:xfrm>
          <a:prstGeom prst="rect">
            <a:avLst/>
          </a:prstGeom>
          <a:noFill/>
        </p:spPr>
        <p:txBody>
          <a:bodyPr wrap="square" rtlCol="0">
            <a:spAutoFit/>
          </a:bodyPr>
          <a:lstStyle/>
          <a:p>
            <a:r>
              <a:rPr lang="cs-CZ" b="1" dirty="0" smtClean="0">
                <a:solidFill>
                  <a:srgbClr val="0000FF"/>
                </a:solidFill>
              </a:rPr>
              <a:t>Kyselina </a:t>
            </a:r>
            <a:r>
              <a:rPr lang="cs-CZ" b="1" dirty="0" err="1" smtClean="0">
                <a:solidFill>
                  <a:srgbClr val="0000FF"/>
                </a:solidFill>
              </a:rPr>
              <a:t>glukoronová</a:t>
            </a:r>
            <a:endParaRPr lang="cs-CZ" b="1" dirty="0">
              <a:solidFill>
                <a:srgbClr val="0000FF"/>
              </a:solidFill>
            </a:endParaRPr>
          </a:p>
        </p:txBody>
      </p:sp>
      <p:pic>
        <p:nvPicPr>
          <p:cNvPr id="7" name="Obrázek 6" descr="800px-Galacturonic_acid.png"/>
          <p:cNvPicPr>
            <a:picLocks noChangeAspect="1"/>
          </p:cNvPicPr>
          <p:nvPr/>
        </p:nvPicPr>
        <p:blipFill>
          <a:blip r:embed="rId3" cstate="print"/>
          <a:stretch>
            <a:fillRect/>
          </a:stretch>
        </p:blipFill>
        <p:spPr>
          <a:xfrm>
            <a:off x="4788024" y="3501008"/>
            <a:ext cx="3954548" cy="2562619"/>
          </a:xfrm>
          <a:prstGeom prst="rect">
            <a:avLst/>
          </a:prstGeom>
        </p:spPr>
      </p:pic>
      <p:sp>
        <p:nvSpPr>
          <p:cNvPr id="8" name="TextovéPole 7"/>
          <p:cNvSpPr txBox="1"/>
          <p:nvPr/>
        </p:nvSpPr>
        <p:spPr>
          <a:xfrm>
            <a:off x="3851920" y="5805264"/>
            <a:ext cx="2880320" cy="369332"/>
          </a:xfrm>
          <a:prstGeom prst="rect">
            <a:avLst/>
          </a:prstGeom>
          <a:noFill/>
        </p:spPr>
        <p:txBody>
          <a:bodyPr wrap="square" rtlCol="0">
            <a:spAutoFit/>
          </a:bodyPr>
          <a:lstStyle/>
          <a:p>
            <a:r>
              <a:rPr lang="cs-CZ" b="1" dirty="0" smtClean="0">
                <a:solidFill>
                  <a:srgbClr val="008000"/>
                </a:solidFill>
              </a:rPr>
              <a:t>Kyselina </a:t>
            </a:r>
            <a:r>
              <a:rPr lang="cs-CZ" b="1" dirty="0" err="1" smtClean="0">
                <a:solidFill>
                  <a:srgbClr val="008000"/>
                </a:solidFill>
              </a:rPr>
              <a:t>galakturonová</a:t>
            </a:r>
            <a:endParaRPr lang="cs-CZ" b="1" dirty="0">
              <a:solidFill>
                <a:srgbClr val="008000"/>
              </a:solidFill>
            </a:endParaRPr>
          </a:p>
        </p:txBody>
      </p:sp>
      <p:pic>
        <p:nvPicPr>
          <p:cNvPr id="9" name="Obrázek 8" descr="157px-Beta-D-Glucopyranose_svg.png"/>
          <p:cNvPicPr>
            <a:picLocks noChangeAspect="1"/>
          </p:cNvPicPr>
          <p:nvPr/>
        </p:nvPicPr>
        <p:blipFill>
          <a:blip r:embed="rId4" cstate="print"/>
          <a:stretch>
            <a:fillRect/>
          </a:stretch>
        </p:blipFill>
        <p:spPr>
          <a:xfrm>
            <a:off x="467544" y="3140968"/>
            <a:ext cx="3096344" cy="2664296"/>
          </a:xfrm>
          <a:prstGeom prst="rect">
            <a:avLst/>
          </a:prstGeom>
        </p:spPr>
      </p:pic>
      <p:sp>
        <p:nvSpPr>
          <p:cNvPr id="10" name="TextovéPole 9"/>
          <p:cNvSpPr txBox="1"/>
          <p:nvPr/>
        </p:nvSpPr>
        <p:spPr>
          <a:xfrm>
            <a:off x="467544" y="5805264"/>
            <a:ext cx="1800200" cy="369332"/>
          </a:xfrm>
          <a:prstGeom prst="rect">
            <a:avLst/>
          </a:prstGeom>
          <a:noFill/>
        </p:spPr>
        <p:txBody>
          <a:bodyPr wrap="square" rtlCol="0">
            <a:spAutoFit/>
          </a:bodyPr>
          <a:lstStyle/>
          <a:p>
            <a:r>
              <a:rPr lang="cs-CZ" b="1" dirty="0" smtClean="0">
                <a:solidFill>
                  <a:srgbClr val="FF0000"/>
                </a:solidFill>
                <a:latin typeface="Symbol" pitchFamily="18" charset="2"/>
              </a:rPr>
              <a:t>b </a:t>
            </a:r>
            <a:r>
              <a:rPr lang="cs-CZ" b="1" dirty="0" smtClean="0">
                <a:solidFill>
                  <a:srgbClr val="FF0000"/>
                </a:solidFill>
                <a:latin typeface="+mj-lt"/>
              </a:rPr>
              <a:t>D glukóza</a:t>
            </a:r>
            <a:endParaRPr lang="cs-CZ" b="1" dirty="0">
              <a:solidFill>
                <a:srgbClr val="FF0000"/>
              </a:solidFill>
              <a:latin typeface="Symbol" pitchFamily="18" charset="2"/>
            </a:endParaRPr>
          </a:p>
        </p:txBody>
      </p:sp>
      <p:cxnSp>
        <p:nvCxnSpPr>
          <p:cNvPr id="12" name="Přímá spojovací šipka 11"/>
          <p:cNvCxnSpPr/>
          <p:nvPr/>
        </p:nvCxnSpPr>
        <p:spPr>
          <a:xfrm flipV="1">
            <a:off x="1835696" y="1988840"/>
            <a:ext cx="1224136" cy="11521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6156176" y="1340768"/>
            <a:ext cx="2736304" cy="2016224"/>
          </a:xfrm>
          <a:prstGeom prst="rect">
            <a:avLst/>
          </a:prstGeom>
          <a:noFill/>
          <a:ln w="9525">
            <a:noFill/>
            <a:miter lim="800000"/>
            <a:headEnd/>
            <a:tailEnd/>
          </a:ln>
        </p:spPr>
      </p:pic>
      <p:sp>
        <p:nvSpPr>
          <p:cNvPr id="14" name="TextovéPole 13"/>
          <p:cNvSpPr txBox="1"/>
          <p:nvPr/>
        </p:nvSpPr>
        <p:spPr>
          <a:xfrm>
            <a:off x="7380312" y="764704"/>
            <a:ext cx="1368152" cy="369332"/>
          </a:xfrm>
          <a:prstGeom prst="rect">
            <a:avLst/>
          </a:prstGeom>
          <a:noFill/>
        </p:spPr>
        <p:txBody>
          <a:bodyPr wrap="square" rtlCol="0">
            <a:spAutoFit/>
          </a:bodyPr>
          <a:lstStyle/>
          <a:p>
            <a:r>
              <a:rPr lang="cs-CZ" b="1" dirty="0" smtClean="0">
                <a:solidFill>
                  <a:srgbClr val="7030A0"/>
                </a:solidFill>
              </a:rPr>
              <a:t>Galaktóza</a:t>
            </a:r>
            <a:endParaRPr lang="cs-CZ" b="1" dirty="0">
              <a:solidFill>
                <a:srgbClr val="7030A0"/>
              </a:solidFill>
            </a:endParaRPr>
          </a:p>
        </p:txBody>
      </p:sp>
      <p:cxnSp>
        <p:nvCxnSpPr>
          <p:cNvPr id="16" name="Přímá spojovací šipka 15"/>
          <p:cNvCxnSpPr/>
          <p:nvPr/>
        </p:nvCxnSpPr>
        <p:spPr>
          <a:xfrm flipH="1">
            <a:off x="7236296" y="2852936"/>
            <a:ext cx="288032" cy="100811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sz="2800" b="1" dirty="0" smtClean="0">
                <a:solidFill>
                  <a:srgbClr val="FF0000"/>
                </a:solidFill>
              </a:rPr>
              <a:t>Přírodní gumy a tzv. ÉČKA</a:t>
            </a:r>
            <a:endParaRPr lang="cs-CZ" sz="2800" b="1" dirty="0">
              <a:solidFill>
                <a:srgbClr val="FF0000"/>
              </a:solidFill>
            </a:endParaRPr>
          </a:p>
        </p:txBody>
      </p:sp>
      <p:sp>
        <p:nvSpPr>
          <p:cNvPr id="6" name="Zástupný symbol pro obsah 5"/>
          <p:cNvSpPr>
            <a:spLocks noGrp="1"/>
          </p:cNvSpPr>
          <p:nvPr>
            <p:ph idx="1"/>
          </p:nvPr>
        </p:nvSpPr>
        <p:spPr>
          <a:xfrm>
            <a:off x="457200" y="1268760"/>
            <a:ext cx="8229600" cy="4857403"/>
          </a:xfrm>
        </p:spPr>
        <p:txBody>
          <a:bodyPr/>
          <a:lstStyle/>
          <a:p>
            <a:pPr algn="ctr">
              <a:buNone/>
            </a:pPr>
            <a:r>
              <a:rPr lang="cs-CZ" b="1" dirty="0" smtClean="0">
                <a:solidFill>
                  <a:srgbClr val="FF0000"/>
                </a:solidFill>
              </a:rPr>
              <a:t>Většina přírodních GUM patří mezi tzv. ÉČKA! </a:t>
            </a:r>
          </a:p>
          <a:p>
            <a:r>
              <a:rPr lang="cs-CZ" sz="2800" b="1" dirty="0" smtClean="0">
                <a:solidFill>
                  <a:srgbClr val="FF0000"/>
                </a:solidFill>
              </a:rPr>
              <a:t>Seznam ÉČEK  najdete na </a:t>
            </a:r>
            <a:r>
              <a:rPr lang="cs-CZ" sz="2800" b="1" dirty="0" smtClean="0">
                <a:solidFill>
                  <a:srgbClr val="FF0000"/>
                </a:solidFill>
                <a:hlinkClick r:id="rId2"/>
              </a:rPr>
              <a:t>www.emulgátory.</a:t>
            </a:r>
            <a:r>
              <a:rPr lang="cs-CZ" sz="2800" b="1" dirty="0" err="1" smtClean="0">
                <a:solidFill>
                  <a:srgbClr val="FF0000"/>
                </a:solidFill>
                <a:hlinkClick r:id="rId2"/>
              </a:rPr>
              <a:t>cz</a:t>
            </a:r>
            <a:r>
              <a:rPr lang="cs-CZ" sz="2800" b="1" dirty="0" smtClean="0">
                <a:solidFill>
                  <a:srgbClr val="FF0000"/>
                </a:solidFill>
              </a:rPr>
              <a:t> </a:t>
            </a:r>
            <a:r>
              <a:rPr lang="cs-CZ" sz="2800" b="1" dirty="0" smtClean="0">
                <a:solidFill>
                  <a:srgbClr val="0000FF"/>
                </a:solidFill>
              </a:rPr>
              <a:t>(</a:t>
            </a:r>
            <a:r>
              <a:rPr lang="cs-CZ" sz="2800" b="1" i="1" u="sng" dirty="0" smtClean="0">
                <a:solidFill>
                  <a:srgbClr val="0000FF"/>
                </a:solidFill>
              </a:rPr>
              <a:t>OTEVŘÍT</a:t>
            </a:r>
            <a:r>
              <a:rPr lang="cs-CZ" sz="2800" b="1" dirty="0" smtClean="0">
                <a:solidFill>
                  <a:srgbClr val="0000FF"/>
                </a:solidFill>
              </a:rPr>
              <a:t>)</a:t>
            </a:r>
          </a:p>
          <a:p>
            <a:r>
              <a:rPr lang="cs-CZ" sz="2800" b="1" dirty="0" smtClean="0">
                <a:solidFill>
                  <a:srgbClr val="0000FF"/>
                </a:solidFill>
              </a:rPr>
              <a:t>PŮSOBÍ JAKO</a:t>
            </a:r>
          </a:p>
          <a:p>
            <a:pPr lvl="1"/>
            <a:r>
              <a:rPr lang="cs-CZ" sz="2400" b="1" dirty="0" smtClean="0">
                <a:solidFill>
                  <a:srgbClr val="0000FF"/>
                </a:solidFill>
              </a:rPr>
              <a:t>Zahušťovadla</a:t>
            </a:r>
          </a:p>
          <a:p>
            <a:pPr lvl="1"/>
            <a:r>
              <a:rPr lang="cs-CZ" sz="2400" b="1" dirty="0" smtClean="0">
                <a:solidFill>
                  <a:srgbClr val="0000FF"/>
                </a:solidFill>
              </a:rPr>
              <a:t>Emulgátory</a:t>
            </a:r>
          </a:p>
          <a:p>
            <a:pPr lvl="1"/>
            <a:r>
              <a:rPr lang="cs-CZ" sz="2400" b="1" dirty="0" smtClean="0">
                <a:solidFill>
                  <a:srgbClr val="0000FF"/>
                </a:solidFill>
              </a:rPr>
              <a:t>Stabilizátory reologických vlastností</a:t>
            </a:r>
          </a:p>
          <a:p>
            <a:pPr lvl="1"/>
            <a:r>
              <a:rPr lang="cs-CZ" sz="2400" b="1" dirty="0" smtClean="0">
                <a:solidFill>
                  <a:srgbClr val="0000FF"/>
                </a:solidFill>
              </a:rPr>
              <a:t>Pojivo tablet a pilulek </a:t>
            </a:r>
            <a:r>
              <a:rPr lang="cs-CZ" sz="2400" b="1" smtClean="0">
                <a:solidFill>
                  <a:srgbClr val="0000FF"/>
                </a:solidFill>
              </a:rPr>
              <a:t>ve farmacii</a:t>
            </a:r>
            <a:endParaRPr lang="cs-CZ" sz="2400" b="1" dirty="0" smtClean="0">
              <a:solidFill>
                <a:srgbClr val="0000FF"/>
              </a:solidFill>
            </a:endParaRPr>
          </a:p>
          <a:p>
            <a:pPr lvl="1"/>
            <a:r>
              <a:rPr lang="cs-CZ" sz="2400" b="1" dirty="0" smtClean="0">
                <a:solidFill>
                  <a:srgbClr val="0000FF"/>
                </a:solidFill>
              </a:rPr>
              <a:t>…………..</a:t>
            </a:r>
            <a:endParaRPr lang="cs-CZ" sz="2400" b="1" dirty="0">
              <a:solidFill>
                <a:srgbClr val="0000FF"/>
              </a:solidFill>
            </a:endParaRPr>
          </a:p>
        </p:txBody>
      </p:sp>
      <p:sp>
        <p:nvSpPr>
          <p:cNvPr id="2" name="Zástupný symbol pro datum 1"/>
          <p:cNvSpPr>
            <a:spLocks noGrp="1"/>
          </p:cNvSpPr>
          <p:nvPr>
            <p:ph type="dt" sz="half" idx="10"/>
          </p:nvPr>
        </p:nvSpPr>
        <p:spPr/>
        <p:txBody>
          <a:bodyPr/>
          <a:lstStyle/>
          <a:p>
            <a:pPr>
              <a:defRPr/>
            </a:pPr>
            <a:r>
              <a:rPr lang="cs-CZ" smtClean="0"/>
              <a:t>19. 10. 2016</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4/1 2016</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Přírodní gumy = KLOVATINY</a:t>
            </a:r>
            <a:endParaRPr lang="cs-CZ" sz="2800" b="1"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19. 10. 2016</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4/1 2016</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sp>
        <p:nvSpPr>
          <p:cNvPr id="7" name="Zástupný symbol pro obsah 6"/>
          <p:cNvSpPr>
            <a:spLocks noGrp="1"/>
          </p:cNvSpPr>
          <p:nvPr>
            <p:ph idx="1"/>
          </p:nvPr>
        </p:nvSpPr>
        <p:spPr>
          <a:xfrm>
            <a:off x="457200" y="980728"/>
            <a:ext cx="8229600" cy="5184576"/>
          </a:xfrm>
        </p:spPr>
        <p:txBody>
          <a:bodyPr/>
          <a:lstStyle/>
          <a:p>
            <a:r>
              <a:rPr lang="cs-CZ" sz="2800" b="1" dirty="0" smtClean="0"/>
              <a:t>Získávají se sběrem zaschlých výtoků z poraněných ovocných stromů</a:t>
            </a:r>
          </a:p>
          <a:p>
            <a:r>
              <a:rPr lang="cs-CZ" sz="2800" b="1" dirty="0" smtClean="0"/>
              <a:t>Od PRYSKYŘIC  se liší tím, že ve vodě jsou rozpustné nebo alespoň silně </a:t>
            </a:r>
            <a:r>
              <a:rPr lang="cs-CZ" sz="2800" b="1" dirty="0" err="1" smtClean="0"/>
              <a:t>botnají</a:t>
            </a:r>
            <a:endParaRPr lang="cs-CZ" sz="2800" b="1" dirty="0" smtClean="0"/>
          </a:p>
          <a:p>
            <a:pPr algn="ctr">
              <a:buNone/>
            </a:pPr>
            <a:r>
              <a:rPr lang="cs-CZ" sz="2800" b="1" dirty="0" smtClean="0">
                <a:solidFill>
                  <a:srgbClr val="FF0000"/>
                </a:solidFill>
              </a:rPr>
              <a:t>NEJBĚŽNĚJŠÍ PŘÍRODNÍ GUMY</a:t>
            </a:r>
          </a:p>
          <a:p>
            <a:r>
              <a:rPr lang="cs-CZ" sz="2800" b="1" dirty="0" smtClean="0">
                <a:solidFill>
                  <a:srgbClr val="FF0000"/>
                </a:solidFill>
              </a:rPr>
              <a:t>Arabská guma</a:t>
            </a:r>
          </a:p>
          <a:p>
            <a:r>
              <a:rPr lang="cs-CZ" sz="2800" b="1" dirty="0" smtClean="0">
                <a:solidFill>
                  <a:srgbClr val="C00000"/>
                </a:solidFill>
              </a:rPr>
              <a:t>Tragant</a:t>
            </a:r>
          </a:p>
          <a:p>
            <a:r>
              <a:rPr lang="cs-CZ" sz="2800" b="1" dirty="0" smtClean="0">
                <a:solidFill>
                  <a:srgbClr val="008000"/>
                </a:solidFill>
              </a:rPr>
              <a:t>Ovocné gumy</a:t>
            </a:r>
          </a:p>
          <a:p>
            <a:pPr lvl="1"/>
            <a:r>
              <a:rPr lang="cs-CZ" sz="2400" dirty="0" smtClean="0">
                <a:solidFill>
                  <a:srgbClr val="008000"/>
                </a:solidFill>
              </a:rPr>
              <a:t>Třešňová</a:t>
            </a:r>
          </a:p>
          <a:p>
            <a:pPr lvl="1"/>
            <a:r>
              <a:rPr lang="cs-CZ" sz="2400" dirty="0" smtClean="0">
                <a:solidFill>
                  <a:srgbClr val="008000"/>
                </a:solidFill>
              </a:rPr>
              <a:t>Švestková</a:t>
            </a:r>
          </a:p>
          <a:p>
            <a:pPr lvl="1"/>
            <a:r>
              <a:rPr lang="cs-CZ" sz="2400" dirty="0" smtClean="0">
                <a:solidFill>
                  <a:srgbClr val="008000"/>
                </a:solidFill>
              </a:rPr>
              <a:t>Broskvová </a:t>
            </a:r>
            <a:endParaRPr lang="cs-CZ" sz="2400" dirty="0">
              <a:solidFill>
                <a:srgbClr val="008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rPr>
              <a:t>Přírodní gumy = KLOVATINY</a:t>
            </a:r>
            <a:endParaRPr lang="cs-CZ" sz="2800" b="1"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19. 10. 2016</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4/1 2016</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dirty="0" smtClean="0"/>
              <a:t>Často znečištěné bílkovinnými složkami</a:t>
            </a:r>
          </a:p>
          <a:p>
            <a:r>
              <a:rPr lang="cs-CZ" dirty="0" smtClean="0"/>
              <a:t>Kyselou složkou jsou oxidované sacharidy (</a:t>
            </a:r>
            <a:r>
              <a:rPr lang="cs-CZ" b="1" dirty="0" smtClean="0">
                <a:solidFill>
                  <a:srgbClr val="0000FF"/>
                </a:solidFill>
              </a:rPr>
              <a:t>Kyselina </a:t>
            </a:r>
            <a:r>
              <a:rPr lang="cs-CZ" b="1" dirty="0" err="1" smtClean="0">
                <a:solidFill>
                  <a:srgbClr val="0000FF"/>
                </a:solidFill>
              </a:rPr>
              <a:t>glukoronová</a:t>
            </a:r>
            <a:r>
              <a:rPr lang="cs-CZ" b="1" dirty="0" smtClean="0">
                <a:solidFill>
                  <a:srgbClr val="0000FF"/>
                </a:solidFill>
              </a:rPr>
              <a:t>, </a:t>
            </a:r>
            <a:r>
              <a:rPr lang="cs-CZ" b="1" dirty="0" smtClean="0">
                <a:solidFill>
                  <a:srgbClr val="008000"/>
                </a:solidFill>
              </a:rPr>
              <a:t>Kyselina </a:t>
            </a:r>
            <a:r>
              <a:rPr lang="cs-CZ" b="1" dirty="0" err="1" smtClean="0">
                <a:solidFill>
                  <a:srgbClr val="008000"/>
                </a:solidFill>
              </a:rPr>
              <a:t>galakturonová</a:t>
            </a:r>
            <a:r>
              <a:rPr lang="cs-CZ" b="1" dirty="0" smtClean="0">
                <a:solidFill>
                  <a:srgbClr val="008000"/>
                </a:solidFill>
              </a:rPr>
              <a:t>), </a:t>
            </a:r>
            <a:r>
              <a:rPr lang="cs-CZ" b="1" dirty="0" smtClean="0"/>
              <a:t>často ve formě solí Ca</a:t>
            </a:r>
            <a:r>
              <a:rPr lang="cs-CZ" b="1" baseline="30000" dirty="0" smtClean="0"/>
              <a:t>+2</a:t>
            </a:r>
            <a:r>
              <a:rPr lang="cs-CZ" b="1" dirty="0" smtClean="0"/>
              <a:t>, Mg</a:t>
            </a:r>
            <a:r>
              <a:rPr lang="cs-CZ" b="1" baseline="30000" dirty="0" smtClean="0"/>
              <a:t>+2</a:t>
            </a:r>
            <a:r>
              <a:rPr lang="cs-CZ" b="1" dirty="0" smtClean="0"/>
              <a:t>, Na</a:t>
            </a:r>
            <a:r>
              <a:rPr lang="cs-CZ" b="1" baseline="30000" dirty="0" smtClean="0"/>
              <a:t>+</a:t>
            </a:r>
            <a:endParaRPr lang="cs-CZ" b="1" baseline="30000" dirty="0" smtClean="0">
              <a:solidFill>
                <a:srgbClr val="008000"/>
              </a:solidFill>
            </a:endParaRPr>
          </a:p>
          <a:p>
            <a:r>
              <a:rPr lang="cs-CZ" b="1" dirty="0" smtClean="0">
                <a:solidFill>
                  <a:srgbClr val="0000FF"/>
                </a:solidFill>
              </a:rPr>
              <a:t>Kyselou hydrolýzou lze rozložit na sacharidy &gt; analýzy chromatografií na tenké vrstvě</a:t>
            </a:r>
          </a:p>
          <a:p>
            <a:r>
              <a:rPr lang="cs-CZ" dirty="0" smtClean="0"/>
              <a:t> Rozpustnost závisí i na pH </a:t>
            </a:r>
            <a:endParaRPr lang="cs-CZ"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794</Words>
  <Application>Microsoft Office PowerPoint</Application>
  <PresentationFormat>Předvádění na obrazovce (4:3)</PresentationFormat>
  <Paragraphs>166</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Default Design</vt:lpstr>
      <vt:lpstr>PŘÍRODNÍ POLYMERY Přírodní gumy </vt:lpstr>
      <vt:lpstr>Časový plán</vt:lpstr>
      <vt:lpstr>Trochu  terminologie je nutné</vt:lpstr>
      <vt:lpstr>Přehled rostlinných GUM</vt:lpstr>
      <vt:lpstr>Snímek 5</vt:lpstr>
      <vt:lpstr>Snímek 6</vt:lpstr>
      <vt:lpstr>Přírodní gumy a tzv. ÉČKA</vt:lpstr>
      <vt:lpstr>Přírodní gumy = KLOVATINY</vt:lpstr>
      <vt:lpstr>Přírodní gumy = KLOVATINY</vt:lpstr>
      <vt:lpstr>Arabská GUMA (E 414) – nejběžnější rostlinná guma</vt:lpstr>
      <vt:lpstr>Arabská GUMA (E 414)</vt:lpstr>
      <vt:lpstr>Arabská GUMA (E 414)</vt:lpstr>
      <vt:lpstr>Arabská GUMA (E 414) – co ještě lze nalézt v literatuře</vt:lpstr>
      <vt:lpstr>Tragant (eng. Tragacanth) E413</vt:lpstr>
      <vt:lpstr>Ovocné gumy</vt:lpstr>
      <vt:lpstr>Umělá klovatina</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308</cp:revision>
  <dcterms:created xsi:type="dcterms:W3CDTF">2008-02-10T16:41:08Z</dcterms:created>
  <dcterms:modified xsi:type="dcterms:W3CDTF">2016-10-13T06:17:16Z</dcterms:modified>
</cp:coreProperties>
</file>