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15" r:id="rId3"/>
    <p:sldId id="396" r:id="rId4"/>
    <p:sldId id="395" r:id="rId5"/>
    <p:sldId id="397" r:id="rId6"/>
    <p:sldId id="398" r:id="rId7"/>
    <p:sldId id="399" r:id="rId8"/>
    <p:sldId id="402" r:id="rId9"/>
    <p:sldId id="419" r:id="rId10"/>
    <p:sldId id="400" r:id="rId11"/>
    <p:sldId id="418" r:id="rId12"/>
    <p:sldId id="401" r:id="rId13"/>
    <p:sldId id="405" r:id="rId14"/>
    <p:sldId id="411" r:id="rId15"/>
    <p:sldId id="416" r:id="rId16"/>
    <p:sldId id="412" r:id="rId17"/>
    <p:sldId id="404" r:id="rId18"/>
    <p:sldId id="423" r:id="rId19"/>
    <p:sldId id="424" r:id="rId20"/>
    <p:sldId id="403" r:id="rId21"/>
    <p:sldId id="413" r:id="rId22"/>
    <p:sldId id="426" r:id="rId23"/>
    <p:sldId id="406" r:id="rId24"/>
    <p:sldId id="407" r:id="rId25"/>
    <p:sldId id="408" r:id="rId26"/>
    <p:sldId id="414" r:id="rId27"/>
    <p:sldId id="409" r:id="rId28"/>
    <p:sldId id="420" r:id="rId29"/>
    <p:sldId id="410" r:id="rId30"/>
    <p:sldId id="421" r:id="rId31"/>
    <p:sldId id="417" r:id="rId32"/>
    <p:sldId id="422" r:id="rId33"/>
    <p:sldId id="425" r:id="rId3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tic_electricity" TargetMode="External"/><Relationship Id="rId2" Type="http://schemas.openxmlformats.org/officeDocument/2006/relationships/hyperlink" Target="https://en.wikipedia.org/wiki/Phy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lypropylene" TargetMode="External"/><Relationship Id="rId5" Type="http://schemas.openxmlformats.org/officeDocument/2006/relationships/hyperlink" Target="https://en.wikipedia.org/wiki/Battery_(electricity)" TargetMode="External"/><Relationship Id="rId4" Type="http://schemas.openxmlformats.org/officeDocument/2006/relationships/hyperlink" Target="https://en.wikipedia.org/wiki/Triboelectric_effec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thosgroup.com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s.wikipedia.org/wiki/Soubor:Isopren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hemick%C3%BD_vzore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alat%C3%A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784976" cy="2362274"/>
          </a:xfrm>
        </p:spPr>
        <p:txBody>
          <a:bodyPr/>
          <a:lstStyle/>
          <a:p>
            <a:pPr eaLnBrk="1" hangingPunct="1"/>
            <a:r>
              <a:rPr lang="sk-SK" sz="54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k-SK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Polyterpeny</a:t>
            </a:r>
            <a:r>
              <a:rPr lang="cs-CZ" sz="72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19. 10. 2016</a:t>
            </a:r>
            <a:endParaRPr lang="sk-SK"/>
          </a:p>
        </p:txBody>
      </p:sp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4797152"/>
            <a:ext cx="80648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RNDr. Ladislav Pospíšil, CSc.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UČO:29716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IZOMERY</a:t>
            </a:r>
          </a:p>
        </p:txBody>
      </p:sp>
      <p:pic>
        <p:nvPicPr>
          <p:cNvPr id="10" name="Zástupný symbol pro obsah 9" descr="img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2292" y="-2387996"/>
            <a:ext cx="967408" cy="8424936"/>
          </a:xfrm>
        </p:spPr>
      </p:pic>
      <p:sp>
        <p:nvSpPr>
          <p:cNvPr id="11" name="TextovéPole 10"/>
          <p:cNvSpPr txBox="1"/>
          <p:nvPr/>
        </p:nvSpPr>
        <p:spPr>
          <a:xfrm>
            <a:off x="611560" y="24928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Přírodní kaučuk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36096" y="24208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Gutta</a:t>
            </a:r>
            <a:r>
              <a:rPr lang="cs-CZ" sz="2400" b="1" dirty="0" smtClean="0">
                <a:solidFill>
                  <a:srgbClr val="C00000"/>
                </a:solidFill>
              </a:rPr>
              <a:t> (</a:t>
            </a:r>
            <a:r>
              <a:rPr lang="cs-CZ" sz="2400" b="1" i="1" dirty="0" smtClean="0">
                <a:solidFill>
                  <a:srgbClr val="C00000"/>
                </a:solidFill>
              </a:rPr>
              <a:t>GUTTAPERČA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99695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Odolnější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Není elastický za normální teploty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Měkne a je elastický nad cca. 50 °C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TERMOPLAST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Z JINÉ ROSTLINY NEŽ PŘÍRODNÍ KAUČUK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06896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Málo odolný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Elastický za normální teploty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07504" y="274638"/>
            <a:ext cx="8856984" cy="10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POLYTERPENY = POLYISOPRENY</a:t>
            </a:r>
          </a:p>
          <a:p>
            <a:pPr algn="ctr" eaLnBrk="0" hangingPunct="0"/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Jak byla odhalena struktura</a:t>
            </a:r>
          </a:p>
        </p:txBody>
      </p:sp>
      <p:pic>
        <p:nvPicPr>
          <p:cNvPr id="16" name="Obrázek 15" descr="ozonolýza přír. kauču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40098" y="-1459779"/>
            <a:ext cx="2520280" cy="86974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„Lámání kaučuku“ </a:t>
            </a:r>
            <a:r>
              <a:rPr lang="cs-CZ" sz="2800" b="1" dirty="0" smtClean="0"/>
              <a:t>– štěpení řetězců na kratší působením mechanické energie a kyslíku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Přidání dalších složek a prohnětení (homogenizace):</a:t>
            </a:r>
          </a:p>
          <a:p>
            <a:pPr lvl="1"/>
            <a:r>
              <a:rPr lang="cs-CZ" sz="2400" b="1" dirty="0" smtClean="0"/>
              <a:t>Plniva (hlavně saze, amorfní SiO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, ……)</a:t>
            </a:r>
          </a:p>
          <a:p>
            <a:pPr lvl="1"/>
            <a:r>
              <a:rPr lang="cs-CZ" sz="2400" b="1" dirty="0" smtClean="0"/>
              <a:t>Změkčovadla</a:t>
            </a:r>
          </a:p>
          <a:p>
            <a:pPr lvl="1"/>
            <a:r>
              <a:rPr lang="cs-CZ" sz="2400" b="1" dirty="0" smtClean="0"/>
              <a:t>Pigmenty,</a:t>
            </a:r>
          </a:p>
          <a:p>
            <a:pPr lvl="1"/>
            <a:r>
              <a:rPr lang="cs-CZ" sz="2400" b="1" dirty="0" smtClean="0"/>
              <a:t>Antioxidanty a </a:t>
            </a:r>
            <a:r>
              <a:rPr lang="cs-CZ" sz="2400" b="1" dirty="0" err="1" smtClean="0"/>
              <a:t>antiozonanty</a:t>
            </a:r>
            <a:endParaRPr lang="cs-CZ" sz="2400" b="1" dirty="0" smtClean="0"/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Vulkanizační činidla (síra, urychlovače, …)</a:t>
            </a:r>
          </a:p>
          <a:p>
            <a:pPr lvl="1"/>
            <a:r>
              <a:rPr lang="cs-CZ" sz="2400" b="1" dirty="0" smtClean="0"/>
              <a:t>Maziva </a:t>
            </a:r>
            <a:endParaRPr lang="cs-CZ" sz="24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0000FF"/>
                </a:solidFill>
              </a:rPr>
              <a:t>Před vulkanizací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Jedno typické složení směsi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Složka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Díly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Účel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PŘÍRODNÍ KAUČUK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ZnO</a:t>
                      </a:r>
                      <a:endParaRPr lang="cs-CZ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 – 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Urychlovač vulkanizace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Kyselina stearová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Mazivo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Saze ztužující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Změkčovadlo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Síra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 – 3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Vulkanizace (síťování)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Antioxidant, </a:t>
                      </a:r>
                      <a:r>
                        <a:rPr lang="cs-CZ" b="1" dirty="0" err="1" smtClean="0"/>
                        <a:t>antiozonant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Ochrana proti stárnutí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vlivem kyslíku a ozónu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Lidé od kaučuku a PVC většinou nepracují s %, ale s DÍLY!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Co jsem já dělal zajímavého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26876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>
                <a:solidFill>
                  <a:srgbClr val="0000FF"/>
                </a:solidFill>
                <a:latin typeface="Arial Black" pitchFamily="34" charset="0"/>
              </a:rPr>
              <a:t>PODKLADY PRO SOUDNÍHO ZNALCE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/>
              <a:t> </a:t>
            </a:r>
            <a:r>
              <a:rPr lang="cs-CZ" sz="2600" dirty="0" smtClean="0">
                <a:latin typeface="Arial Black" pitchFamily="34" charset="0"/>
              </a:rPr>
              <a:t>černá skvrna na kapotáži závodní motorky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2600" dirty="0" smtClean="0">
                <a:solidFill>
                  <a:srgbClr val="FF0000"/>
                </a:solidFill>
                <a:latin typeface="Arial Black" pitchFamily="34" charset="0"/>
              </a:rPr>
              <a:t>JE TO OD ALFALTU NEBO OD PNEUMATIKY?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SEM  + EDX analýzy prvků ve skvrně</a:t>
            </a:r>
            <a:endParaRPr lang="cs-CZ" sz="2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2600" dirty="0" smtClean="0">
                <a:solidFill>
                  <a:srgbClr val="008000"/>
                </a:solidFill>
                <a:latin typeface="Arial Black" pitchFamily="34" charset="0"/>
              </a:rPr>
              <a:t>„Po čem jsem šel“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>
                <a:solidFill>
                  <a:srgbClr val="008000"/>
                </a:solidFill>
                <a:latin typeface="Arial Black" pitchFamily="34" charset="0"/>
              </a:rPr>
              <a:t> síra (vulkanizace)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>
                <a:solidFill>
                  <a:srgbClr val="008000"/>
                </a:solidFill>
                <a:latin typeface="Arial Black" pitchFamily="34" charset="0"/>
              </a:rPr>
              <a:t> ZINEK (vulkanizační urychlovače jsou na bázi zinku)</a:t>
            </a:r>
          </a:p>
          <a:p>
            <a:pPr>
              <a:buFont typeface="Arial" pitchFamily="34" charset="0"/>
              <a:buChar char="•"/>
            </a:pPr>
            <a:r>
              <a:rPr lang="cs-CZ" sz="2600" dirty="0" smtClean="0">
                <a:latin typeface="Arial Black" pitchFamily="34" charset="0"/>
              </a:rPr>
              <a:t> </a:t>
            </a:r>
            <a:r>
              <a:rPr lang="cs-CZ" sz="4000" u="sng" cap="all" dirty="0" smtClean="0">
                <a:solidFill>
                  <a:srgbClr val="FF0000"/>
                </a:solidFill>
                <a:latin typeface="Arial Black" pitchFamily="34" charset="0"/>
              </a:rPr>
              <a:t>výsledek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: je to od 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asfaltu, nebyla tam síra ani zinek</a:t>
            </a:r>
            <a:endParaRPr lang="cs-CZ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Dvouválec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img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4134" y="-1285022"/>
            <a:ext cx="3024336" cy="8131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r"/>
            <a:r>
              <a:rPr lang="cs-CZ" sz="2800" b="1" dirty="0" err="1" smtClean="0">
                <a:solidFill>
                  <a:srgbClr val="FF0000"/>
                </a:solidFill>
              </a:rPr>
              <a:t>Hnětič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3960" y="104977"/>
            <a:ext cx="6192689" cy="6215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Elementární sírou 1</a:t>
            </a:r>
          </a:p>
        </p:txBody>
      </p:sp>
      <p:pic>
        <p:nvPicPr>
          <p:cNvPr id="16" name="Obrázek 15" descr="659px-Vulcanization_of_POLYIsoprene_V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38084" cy="3384376"/>
          </a:xfrm>
          <a:prstGeom prst="rect">
            <a:avLst/>
          </a:prstGeom>
        </p:spPr>
      </p:pic>
      <p:pic>
        <p:nvPicPr>
          <p:cNvPr id="17" name="Obrázek 16" descr="img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2509" y="2299135"/>
            <a:ext cx="2232248" cy="53560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32040" y="119675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Směsi s PŘÍRODNÍM KAUČUKEM se VULKANIZUJÍ  při teplotách 150 – 180 °C.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Syntetické kaučuky se VULKANIZUJÍ  při teplotách 180 – 220 °C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472514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VULKANIZACE 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VĚTŠINOU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NEJDE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PŘES ZREAGOVÁNÍ DVOJNÉ VAZBY, TA SE VĚTŠINOU ZACHOVÁ &gt; CITLIVOST NA OZÓN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Elementární sírou 2</a:t>
            </a:r>
          </a:p>
        </p:txBody>
      </p:sp>
      <p:pic>
        <p:nvPicPr>
          <p:cNvPr id="11" name="Obrázek 10" descr="img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196751"/>
            <a:ext cx="8496944" cy="447024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76256" y="10527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Accelerator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=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URYCHLOVAČ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2276872"/>
            <a:ext cx="183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Vicinal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crosslinks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= 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Síťování na sousedních uhlících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1403648" y="5229200"/>
            <a:ext cx="2880320" cy="72008"/>
          </a:xfrm>
          <a:prstGeom prst="line">
            <a:avLst/>
          </a:prstGeom>
          <a:ln w="444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9512" y="544522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Pouze toto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sesíťování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tvoří elastické (pružné) chování 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660232" y="18448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LZE SÍŤOVAT I SLOUČENINAMI SÍRY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>
            <a:stCxn id="19" idx="1"/>
          </p:cNvCxnSpPr>
          <p:nvPr/>
        </p:nvCxnSpPr>
        <p:spPr>
          <a:xfrm flipH="1" flipV="1">
            <a:off x="5364088" y="2169730"/>
            <a:ext cx="1296144" cy="136759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5076056" y="1196752"/>
            <a:ext cx="1728192" cy="75695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067944" y="4869160"/>
            <a:ext cx="2016224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475656" y="2924944"/>
            <a:ext cx="3960440" cy="21602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Degradace kaučuku ozónem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6" name="Obrázek 5" descr="img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3"/>
            <a:ext cx="4392488" cy="4335583"/>
          </a:xfrm>
          <a:prstGeom prst="rect">
            <a:avLst/>
          </a:prstGeom>
        </p:spPr>
      </p:pic>
      <p:pic>
        <p:nvPicPr>
          <p:cNvPr id="7" name="Obrázek 6" descr="img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36816"/>
            <a:ext cx="4513716" cy="1585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88024" y="836712"/>
            <a:ext cx="41044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Ozón je přirozenou součástí ovzduší a vzniká např. při blesku (elektrický výboj v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atmomsféře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r>
              <a:rPr lang="cs-CZ" sz="2800" smtClean="0">
                <a:solidFill>
                  <a:srgbClr val="0000FF"/>
                </a:solidFill>
                <a:latin typeface="Arial Black" pitchFamily="34" charset="0"/>
              </a:rPr>
              <a:t>Vzniká i uměle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6732240" y="3068960"/>
            <a:ext cx="720080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19. 10. 2016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4_2 2016 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102581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24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24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4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Sloučeninami síry</a:t>
            </a:r>
          </a:p>
        </p:txBody>
      </p:sp>
      <p:pic>
        <p:nvPicPr>
          <p:cNvPr id="7" name="Obrázek 6" descr="img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83901" y="-1515550"/>
            <a:ext cx="1584176" cy="75848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7584" y="31409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Charles GOODYEAR (1839) – vynálezce vulkanizace přírodního kaučuku sírou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42210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166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</a:t>
            </a:r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(V MINULOSTI 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67544" y="1844824"/>
          <a:ext cx="8064896" cy="43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Výrobek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Obsah kaučuku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 (% hmot.)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Transparentní pryž, máčené zboží, pryžové nitě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Nad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Směsi</a:t>
                      </a:r>
                      <a:r>
                        <a:rPr lang="cs-CZ" b="1" baseline="0" dirty="0" smtClean="0"/>
                        <a:t> na běhouny a kostry plášťů, </a:t>
                      </a:r>
                      <a:r>
                        <a:rPr lang="cs-CZ" b="1" baseline="0" dirty="0" err="1" smtClean="0"/>
                        <a:t>cyklo</a:t>
                      </a:r>
                      <a:r>
                        <a:rPr lang="cs-CZ" b="1" baseline="0" dirty="0" smtClean="0"/>
                        <a:t>, </a:t>
                      </a:r>
                      <a:r>
                        <a:rPr lang="cs-CZ" b="1" baseline="0" dirty="0" err="1" smtClean="0"/>
                        <a:t>moto</a:t>
                      </a:r>
                      <a:r>
                        <a:rPr lang="cs-CZ" b="1" baseline="0" dirty="0" smtClean="0"/>
                        <a:t> a auto duše, lehčená pryž, kabely </a:t>
                      </a:r>
                      <a:r>
                        <a:rPr lang="cs-CZ" b="1" baseline="0" dirty="0" err="1" smtClean="0"/>
                        <a:t>elektro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50 –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Pryžová obuv, dopravníkové pásy, technická pryž (např. hadice, vlnovce, silentbloky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30 – 50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Akumulátorové skříně,</a:t>
                      </a:r>
                      <a:r>
                        <a:rPr lang="cs-CZ" b="1" baseline="0" dirty="0" smtClean="0"/>
                        <a:t> podlahoviny, </a:t>
                      </a:r>
                      <a:r>
                        <a:rPr lang="cs-CZ" b="1" dirty="0" smtClean="0"/>
                        <a:t>těsnění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&lt; 30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1663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</a:t>
            </a:r>
            <a:r>
              <a:rPr lang="cs-CZ" sz="3600" b="1" dirty="0" smtClean="0">
                <a:solidFill>
                  <a:srgbClr val="FF0000"/>
                </a:solidFill>
              </a:rPr>
              <a:t>síry 30 % hmot. a více</a:t>
            </a:r>
          </a:p>
          <a:p>
            <a:pPr algn="ctr"/>
            <a:r>
              <a:rPr lang="cs-CZ" sz="4400" b="1" dirty="0" smtClean="0">
                <a:solidFill>
                  <a:srgbClr val="C00000"/>
                </a:solidFill>
                <a:latin typeface="Arial Black" pitchFamily="34" charset="0"/>
              </a:rPr>
              <a:t>EBONIT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endParaRPr lang="cs-CZ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36510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It is also commonly used in </a:t>
            </a:r>
            <a:r>
              <a:rPr lang="en-US" sz="2800" b="1" dirty="0" smtClean="0">
                <a:hlinkClick r:id="rId2" tooltip="Physics"/>
              </a:rPr>
              <a:t>physics</a:t>
            </a:r>
            <a:r>
              <a:rPr lang="en-US" sz="2800" b="1" dirty="0" smtClean="0"/>
              <a:t> classrooms to demonstrate </a:t>
            </a:r>
            <a:r>
              <a:rPr lang="en-US" sz="2800" b="1" dirty="0" smtClean="0">
                <a:hlinkClick r:id="rId3" tooltip="Static electricity"/>
              </a:rPr>
              <a:t>static electricity</a:t>
            </a:r>
            <a:r>
              <a:rPr lang="en-US" sz="2800" b="1" dirty="0" smtClean="0"/>
              <a:t> because it is at or near the negative end of the </a:t>
            </a:r>
            <a:r>
              <a:rPr lang="en-US" sz="2800" b="1" dirty="0" err="1" smtClean="0">
                <a:hlinkClick r:id="rId4" tooltip="Triboelectric effect"/>
              </a:rPr>
              <a:t>triboelectric</a:t>
            </a:r>
            <a:r>
              <a:rPr lang="en-US" sz="2800" b="1" dirty="0" smtClean="0">
                <a:hlinkClick r:id="rId4" tooltip="Triboelectric effect"/>
              </a:rPr>
              <a:t> series</a:t>
            </a:r>
            <a:r>
              <a:rPr lang="en-US" sz="2800" b="1" dirty="0" smtClean="0"/>
              <a:t>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328498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Třeme EBONITOVOU TYČ  liščím ohonem ….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26876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Hard rubber was used in the cases of automobile 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  <a:hlinkClick r:id="rId5" tooltip="Battery (electricity)"/>
              </a:rPr>
              <a:t>batteries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 for years, thus establishing black as their traditional </a:t>
            </a:r>
            <a:r>
              <a:rPr lang="en-US" sz="2400" b="1" dirty="0" err="1" smtClean="0">
                <a:solidFill>
                  <a:srgbClr val="008000"/>
                </a:solidFill>
                <a:latin typeface="Arial Black" pitchFamily="34" charset="0"/>
              </a:rPr>
              <a:t>colour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 even long after stronger modern plastics like 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  <a:hlinkClick r:id="rId6" tooltip="Polypropylene"/>
              </a:rPr>
              <a:t>polypropylene</a:t>
            </a:r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</a:rPr>
              <a:t> were substituted.</a:t>
            </a:r>
            <a:endParaRPr lang="cs-CZ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smtClean="0"/>
              <a:t>Snahy o přípravu různých syntetických kaučuků trvají už více než 100 let a jsou úspěšné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Asi nejrozšířenější SYNTETICKÝ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kaučuk je </a:t>
            </a:r>
            <a:r>
              <a:rPr lang="cs-CZ" sz="2800" b="1" u="sng" dirty="0" smtClean="0">
                <a:solidFill>
                  <a:srgbClr val="0000FF"/>
                </a:solidFill>
              </a:rPr>
              <a:t>butadien-styrénový kaučuk</a:t>
            </a:r>
            <a:endParaRPr lang="cs-CZ" sz="2800" u="sng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PŘÍRODNÍ kaučuk je však stále nenahraditelný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Směsi PŘÍRODNÍ &amp;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 umožňují optimalizaci vlastností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PŘÍRODNÍ versus 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butadien-styrénový kaučuk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3" name="Obrázek 12" descr="800px-SBRwithexplicit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735546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KRALEX® 1783</a:t>
            </a:r>
          </a:p>
          <a:p>
            <a:r>
              <a:rPr lang="cs-CZ" sz="1400" b="1" dirty="0" smtClean="0"/>
              <a:t>Styren-butadienový kaučuk – SBR</a:t>
            </a:r>
          </a:p>
          <a:p>
            <a:r>
              <a:rPr lang="cs-CZ" sz="1400" b="1" dirty="0" smtClean="0">
                <a:hlinkClick r:id="rId2"/>
              </a:rPr>
              <a:t>www.</a:t>
            </a:r>
            <a:r>
              <a:rPr lang="cs-CZ" sz="1400" b="1" dirty="0" err="1" smtClean="0">
                <a:hlinkClick r:id="rId2"/>
              </a:rPr>
              <a:t>synthosgroup.com</a:t>
            </a:r>
            <a:endParaRPr lang="cs-CZ" sz="1400" b="1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VŠEOBECNÁ CHARAKTERISTIKA</a:t>
            </a:r>
          </a:p>
          <a:p>
            <a:pPr algn="just"/>
            <a:r>
              <a:rPr lang="cs-CZ" b="1" dirty="0" smtClean="0"/>
              <a:t>KRALEX® 1783 je standardní olejem nastavený typ styren-butadienových kaučuků vyráběný technologií studené emulzní kopolymerace na bázi směsi mýdel mastných a pryskyřičných kyselin. Typicky obsahuje 23,5% vázaného styrenu a je koagulovaný systémem kyselina a syntetický </a:t>
            </a:r>
            <a:r>
              <a:rPr lang="cs-CZ" b="1" dirty="0" err="1" smtClean="0"/>
              <a:t>koagulant</a:t>
            </a:r>
            <a:r>
              <a:rPr lang="cs-CZ" b="1" dirty="0" smtClean="0"/>
              <a:t>. Obsahuje 27% (37,5 </a:t>
            </a:r>
            <a:r>
              <a:rPr lang="cs-CZ" b="1" dirty="0" err="1" smtClean="0"/>
              <a:t>dsk</a:t>
            </a:r>
            <a:r>
              <a:rPr lang="cs-CZ" b="1" dirty="0" smtClean="0"/>
              <a:t>) nastavovacího oleje se sníženým obsahem polycyklických aromátů typu RAE a je stabilizovaný barvícím antioxidantem.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ZÁKLADNÍ VLASTNOSTI KAUČUKU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Parametry           Jednotka                                Hodnota   Zkušební metoda</a:t>
            </a:r>
          </a:p>
          <a:p>
            <a:r>
              <a:rPr lang="cs-CZ" b="1" dirty="0" smtClean="0"/>
              <a:t>Viskozita </a:t>
            </a:r>
            <a:r>
              <a:rPr lang="cs-CZ" b="1" dirty="0" err="1" smtClean="0"/>
              <a:t>Mooney</a:t>
            </a:r>
            <a:r>
              <a:rPr lang="cs-CZ" b="1" dirty="0" smtClean="0"/>
              <a:t> ML 1+4 (100°C) – kalandrovaný vzorek °ML 44 - 54 ASTM D1646</a:t>
            </a:r>
          </a:p>
          <a:p>
            <a:r>
              <a:rPr lang="cs-CZ" b="1" dirty="0" smtClean="0"/>
              <a:t>Obsah těkavých látek % hm.                                max. 0,75 ASTM D5668</a:t>
            </a:r>
          </a:p>
          <a:p>
            <a:r>
              <a:rPr lang="cs-CZ" b="1" dirty="0" smtClean="0"/>
              <a:t>Obsah popela % hm.                                             max. 0,4 ASTM D5667</a:t>
            </a:r>
          </a:p>
          <a:p>
            <a:r>
              <a:rPr lang="cs-CZ" b="1" dirty="0" smtClean="0"/>
              <a:t>Obsah organických kyselin % hm.                      3,6 - 5,4 ASTM D5774</a:t>
            </a:r>
          </a:p>
          <a:p>
            <a:r>
              <a:rPr lang="nl-NL" b="1" dirty="0" smtClean="0"/>
              <a:t>Obsah mýdel % hm. </a:t>
            </a:r>
            <a:r>
              <a:rPr lang="cs-CZ" b="1" dirty="0" smtClean="0"/>
              <a:t>                                             </a:t>
            </a:r>
            <a:r>
              <a:rPr lang="nl-NL" b="1" dirty="0" smtClean="0"/>
              <a:t>max. 0,3 ASTM D5774</a:t>
            </a:r>
          </a:p>
          <a:p>
            <a:r>
              <a:rPr lang="cs-CZ" b="1" dirty="0" smtClean="0"/>
              <a:t>Obsah oleje % hm.                                                25 - 29 ASTM D5774</a:t>
            </a:r>
          </a:p>
          <a:p>
            <a:r>
              <a:rPr lang="cs-CZ" b="1" dirty="0" smtClean="0"/>
              <a:t>Obsah vázaného styrenu % hm.                          22,5 - 24,5 ASTM D5775</a:t>
            </a:r>
            <a:endParaRPr lang="cs-CZ" sz="16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6" name="Obrázek 5" descr="img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7127" y="-2092911"/>
            <a:ext cx="2448272" cy="7587438"/>
          </a:xfrm>
          <a:prstGeom prst="rect">
            <a:avLst/>
          </a:prstGeom>
        </p:spPr>
      </p:pic>
      <p:pic>
        <p:nvPicPr>
          <p:cNvPr id="7" name="Obrázek 6" descr="img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4137" y="1942687"/>
            <a:ext cx="3663304" cy="490773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3284984"/>
            <a:ext cx="338437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Viskozita </a:t>
            </a:r>
            <a:r>
              <a:rPr lang="cs-CZ" sz="3200" b="1" dirty="0" err="1" smtClean="0">
                <a:solidFill>
                  <a:srgbClr val="FF0000"/>
                </a:solidFill>
              </a:rPr>
              <a:t>Mooney</a:t>
            </a:r>
            <a:r>
              <a:rPr lang="cs-CZ" sz="3200" b="1" dirty="0" smtClean="0">
                <a:solidFill>
                  <a:srgbClr val="FF0000"/>
                </a:solidFill>
              </a:rPr>
              <a:t> – výklad a měření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292080" y="162880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Modifikace přírodního kaučuku 1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nejběžnější je CHLORACE elementárním chlórem</a:t>
            </a:r>
            <a:endParaRPr lang="cs-CZ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8" name="Obrázek 7" descr="img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3255" y="-834902"/>
            <a:ext cx="3240360" cy="802374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49411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Jsou zachovány dvojné vazby &gt; zachována možnost vulkanizace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Modifikace přírodního kaučuku 2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méně obvyklé postupy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" name="Obrázek 9" descr="reakce přír. kaučuku s H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73498" y="-1865186"/>
            <a:ext cx="1797004" cy="8496944"/>
          </a:xfrm>
          <a:prstGeom prst="rect">
            <a:avLst/>
          </a:prstGeom>
        </p:spPr>
      </p:pic>
      <p:pic>
        <p:nvPicPr>
          <p:cNvPr id="11" name="Obrázek 10" descr="chlorace &amp; cyklizace přír. kauču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419873" y="44624"/>
            <a:ext cx="2520279" cy="82809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9552" y="530120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Kysele katalyzovaná adice H</a:t>
            </a:r>
            <a:r>
              <a:rPr lang="cs-CZ" sz="2400" baseline="30000" dirty="0" smtClean="0">
                <a:solidFill>
                  <a:srgbClr val="008000"/>
                </a:solidFill>
                <a:latin typeface="Arial Black" pitchFamily="34" charset="0"/>
              </a:rPr>
              <a:t>+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na dvojné vazby, izomerizace a cyklizace &gt; CYKLOKAUČUK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95536" y="1268760"/>
          <a:ext cx="835292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192354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err="1" smtClean="0">
                          <a:solidFill>
                            <a:srgbClr val="C00000"/>
                          </a:solidFill>
                        </a:rPr>
                        <a:t>Chlorkaučuk</a:t>
                      </a:r>
                      <a:endParaRPr lang="cs-CZ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(obsahy chlóru až 60 % hmot.)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Filmotvorný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, lepší chemická stabilita, snížená hořlavost, ROZPUSTNOST V ORANICKÝCH ROZPOUŠTĚDLECH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Nátěrové hmoty (chemické provozy,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např. škrobárny a cukrovary)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, lepidla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Kaučuk </a:t>
                      </a:r>
                      <a:r>
                        <a:rPr lang="cs-CZ" sz="2800" b="1" dirty="0" err="1" smtClean="0">
                          <a:solidFill>
                            <a:srgbClr val="008000"/>
                          </a:solidFill>
                        </a:rPr>
                        <a:t>hydrochlorid</a:t>
                      </a:r>
                      <a:endParaRPr lang="cs-CZ" sz="2800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(modifikace pomocí plynného </a:t>
                      </a:r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HCl</a:t>
                      </a: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(obsahy chlóru až 35 % hmot.)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Filmotvorný</a:t>
                      </a: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, lepší chemická stabilita než přírodní kaučuk, ale horší než </a:t>
                      </a:r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chlorkaučuk</a:t>
                      </a: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. snížená hořlavost, ROZPUSTNOST V ORANICKÝCH ROZPOUŠTĚDLECH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Fólie,</a:t>
                      </a:r>
                      <a:r>
                        <a:rPr lang="cs-CZ" baseline="0" dirty="0" smtClean="0">
                          <a:solidFill>
                            <a:srgbClr val="008000"/>
                          </a:solidFill>
                        </a:rPr>
                        <a:t> šlichty pro textilní vlákna</a:t>
                      </a:r>
                      <a:endParaRPr lang="cs-CZ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445224"/>
            <a:ext cx="81369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Chlorkaučuk</a:t>
            </a:r>
            <a:r>
              <a:rPr lang="cs-CZ" sz="2400" b="1" dirty="0" smtClean="0">
                <a:solidFill>
                  <a:srgbClr val="FF0000"/>
                </a:solidFill>
              </a:rPr>
              <a:t> je asi NEJDŮLEŽITĚJŠÍ MODIFIKOVANÝ PŘÍRODNÍ KAUČUK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Isopren</a:t>
            </a:r>
            <a:r>
              <a:rPr lang="sk-SK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– základní jednotka TERPENOIDŮ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Zástupný symbol pro obsah 12" descr="Vzorec">
            <a:hlinkClick r:id="rId2" tooltip="&quot;Vzorec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915816" y="1025178"/>
          <a:ext cx="5832648" cy="1288737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5876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Systematický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buta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-1,3-dien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Ostatní názvy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-1,3-butadien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83568" y="26369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TERPENOIDY – HLAVNÍ SLOŽKY PRYSKYŘIC</a:t>
            </a:r>
            <a:endParaRPr lang="cs-CZ" sz="2800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55576" y="3140968"/>
          <a:ext cx="7776864" cy="277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68152"/>
                <a:gridCol w="396044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OZNAČENÍ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POČET UHLÍKŮ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SKUPENSTVÍ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za normální teploty (tj.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23 °C)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Monoterpenoid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SESQUITERPENOID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TRITERPENOID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07504" y="1772816"/>
          <a:ext cx="892899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2448272"/>
                <a:gridCol w="2592288"/>
              </a:tblGrid>
              <a:tr h="30213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CYKLOKAUČUK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Filmotvorný</a:t>
                      </a: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, ROZPUSTNOST V ORANICKÝCH ROZPOUŠTĚDLECH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Fólie,</a:t>
                      </a:r>
                      <a:r>
                        <a:rPr lang="cs-CZ" baseline="0" dirty="0" smtClean="0">
                          <a:solidFill>
                            <a:srgbClr val="0000FF"/>
                          </a:solidFill>
                        </a:rPr>
                        <a:t> šlichty pro textilní vlákna, papír, laky, lepidla, tiskové barvy</a:t>
                      </a:r>
                      <a:endParaRPr lang="cs-CZ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67544" y="116632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 JSEM DĚLAL JÁ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105273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Nátěrové hmoty škrobárna v Brně</a:t>
            </a:r>
            <a:endParaRPr lang="cs-CZ" sz="2400" dirty="0" smtClean="0"/>
          </a:p>
          <a:p>
            <a:r>
              <a:rPr lang="cs-CZ" sz="2800" b="1" dirty="0" smtClean="0">
                <a:latin typeface="Arial Black" pitchFamily="34" charset="0"/>
              </a:rPr>
              <a:t>Pracoval jsem v údržbě ve škrobárně, která se připravovala na kampaň (zahájení zpracování brambor). Natíral jsem velké nádoby </a:t>
            </a:r>
            <a:r>
              <a:rPr lang="cs-CZ" sz="2800" b="1" u="sng" dirty="0" smtClean="0">
                <a:latin typeface="Arial Black" pitchFamily="34" charset="0"/>
              </a:rPr>
              <a:t>zevnitř</a:t>
            </a:r>
            <a:r>
              <a:rPr lang="cs-CZ" sz="2800" b="1" dirty="0" smtClean="0">
                <a:latin typeface="Arial Black" pitchFamily="34" charset="0"/>
              </a:rPr>
              <a:t>.</a:t>
            </a:r>
          </a:p>
          <a:p>
            <a:r>
              <a:rPr lang="cs-CZ" sz="3200" u="sng" dirty="0" smtClean="0">
                <a:solidFill>
                  <a:srgbClr val="008000"/>
                </a:solidFill>
                <a:latin typeface="Arial Black" pitchFamily="34" charset="0"/>
              </a:rPr>
              <a:t>ZKUŠENOST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:</a:t>
            </a:r>
          </a:p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Problémem jsou, z hlediska ochrany zdraví, rozpouštědla &gt; větrání (to jsem neměl), ochranná maska nebo častější přestávky na čerstvém vzduchu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Pryž a konzervátor - restaurátor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89451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Zásah už potřebují i předměty z pryží!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Obrátil se na mě váš starší kolega zaměstnaný v Technickém muzeu v Brně 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PROBLÉM: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Plynové masky z 1. světové války</a:t>
            </a:r>
          </a:p>
          <a:p>
            <a:pPr lvl="1"/>
            <a:r>
              <a:rPr lang="cs-CZ" b="1" i="1" dirty="0" smtClean="0">
                <a:solidFill>
                  <a:srgbClr val="0000FF"/>
                </a:solidFill>
              </a:rPr>
              <a:t>Plynové masky z 1. REPUBLIKY</a:t>
            </a:r>
            <a:endParaRPr lang="cs-CZ" b="1" i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POLYTERPENY a konzervátor - restaurátor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713387"/>
          </a:xfrm>
        </p:spPr>
        <p:txBody>
          <a:bodyPr/>
          <a:lstStyle/>
          <a:p>
            <a:r>
              <a:rPr lang="cs-CZ" b="1" i="1" dirty="0" smtClean="0">
                <a:solidFill>
                  <a:srgbClr val="0000FF"/>
                </a:solidFill>
              </a:rPr>
              <a:t>GUTAPERČA &gt; izolace vodičů elektřiny</a:t>
            </a:r>
          </a:p>
          <a:p>
            <a:r>
              <a:rPr lang="cs-CZ" b="1" i="1" dirty="0" smtClean="0">
                <a:solidFill>
                  <a:srgbClr val="008000"/>
                </a:solidFill>
              </a:rPr>
              <a:t>BALATA &gt; zase jiná rostlina,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a similar and cheaper natural material called </a:t>
            </a:r>
            <a:r>
              <a:rPr lang="en-US" i="1" dirty="0" err="1" smtClean="0">
                <a:solidFill>
                  <a:srgbClr val="008000"/>
                </a:solidFill>
                <a:hlinkClick r:id="rId2" tooltip="Balatá"/>
              </a:rPr>
              <a:t>balatá</a:t>
            </a:r>
            <a:r>
              <a:rPr lang="en-US" dirty="0" smtClean="0">
                <a:solidFill>
                  <a:srgbClr val="008000"/>
                </a:solidFill>
              </a:rPr>
              <a:t> is often used in gutta-percha's place. The two materials are almost identical, and </a:t>
            </a:r>
            <a:r>
              <a:rPr lang="en-US" i="1" dirty="0" err="1" smtClean="0">
                <a:solidFill>
                  <a:srgbClr val="008000"/>
                </a:solidFill>
              </a:rPr>
              <a:t>balatá</a:t>
            </a:r>
            <a:r>
              <a:rPr lang="en-US" dirty="0" smtClean="0">
                <a:solidFill>
                  <a:srgbClr val="008000"/>
                </a:solidFill>
              </a:rPr>
              <a:t> is often called </a:t>
            </a:r>
            <a:r>
              <a:rPr lang="en-US" i="1" dirty="0" err="1" smtClean="0">
                <a:solidFill>
                  <a:srgbClr val="008000"/>
                </a:solidFill>
              </a:rPr>
              <a:t>gutta-balatá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cs-CZ" b="1" i="1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Trochu  terminologie je nutné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POLYTERPENY = POLYISOPRENY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Kaučuk &gt; vulkanizace &gt; PRYŽ</a:t>
            </a:r>
          </a:p>
          <a:p>
            <a:pPr>
              <a:buNone/>
            </a:pP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Rubber</a:t>
            </a:r>
            <a:r>
              <a:rPr lang="cs-CZ" sz="2800" b="1" i="1" dirty="0" smtClean="0">
                <a:solidFill>
                  <a:srgbClr val="C00000"/>
                </a:solidFill>
                <a:latin typeface="Arial Black" pitchFamily="34" charset="0"/>
              </a:rPr>
              <a:t> &gt; </a:t>
            </a: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Vulcanization</a:t>
            </a:r>
            <a:r>
              <a:rPr lang="cs-CZ" sz="2800" b="1" i="1" dirty="0" smtClean="0">
                <a:solidFill>
                  <a:srgbClr val="C00000"/>
                </a:solidFill>
                <a:latin typeface="Arial Black" pitchFamily="34" charset="0"/>
              </a:rPr>
              <a:t> &gt; </a:t>
            </a: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Vulcanized</a:t>
            </a:r>
            <a:r>
              <a:rPr lang="cs-CZ" sz="28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  <a:latin typeface="Arial Black" pitchFamily="34" charset="0"/>
              </a:rPr>
              <a:t>Rubber</a:t>
            </a:r>
            <a:endParaRPr lang="cs-CZ" sz="28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PŘÍRODNÍ GUMY = POLYSACHARIDY = 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KLOVATINY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7030A0"/>
                </a:solidFill>
                <a:latin typeface="Arial Black" pitchFamily="34" charset="0"/>
              </a:rPr>
              <a:t>Kde se v češtině vzal výraz GUMA?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Z německého GUMMI = PRYŽ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Kaučuk je německy </a:t>
            </a:r>
            <a:r>
              <a:rPr lang="cs-CZ" b="1" i="1" u="sng" dirty="0" err="1" smtClean="0">
                <a:solidFill>
                  <a:srgbClr val="7030A0"/>
                </a:solidFill>
              </a:rPr>
              <a:t>Kautschuk</a:t>
            </a:r>
            <a:endParaRPr lang="cs-CZ" b="1" i="1" u="sng" dirty="0">
              <a:solidFill>
                <a:srgbClr val="7030A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DVOUSTUPŇOVÁ enzymatická syntéza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RubberSyn&amp;Natu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340768"/>
            <a:ext cx="5256584" cy="15721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„AKTIVNÍ“ ISOPREN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836712"/>
            <a:ext cx="360040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1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2996952"/>
            <a:ext cx="36004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2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969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2" name="Obrázek 11" descr="img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7439" y="2205169"/>
            <a:ext cx="309695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81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TŘÍSTUPŇOVÁ enzymatická syntéza TERPENOIDŮ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3" name="Obrázek 1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32" y="1056321"/>
            <a:ext cx="3102904" cy="309634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4" name="Obrázek 13" descr="img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037" y="1885402"/>
            <a:ext cx="3139781" cy="55480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275856" y="1340768"/>
            <a:ext cx="5544616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661248"/>
            <a:ext cx="295232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TERPENOIDY</a:t>
            </a:r>
            <a:endParaRPr lang="cs-C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Taraxanum</a:t>
            </a:r>
            <a:r>
              <a:rPr lang="cs-CZ" sz="2800" b="1" i="1" dirty="0" smtClean="0">
                <a:solidFill>
                  <a:srgbClr val="008000"/>
                </a:solidFill>
              </a:rPr>
              <a:t>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koksagyz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Získávání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20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572000" y="119675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cap="all" dirty="0" smtClean="0">
                <a:solidFill>
                  <a:srgbClr val="FF0000"/>
                </a:solidFill>
                <a:latin typeface="Arial Black" pitchFamily="34" charset="0"/>
              </a:rPr>
              <a:t> Latex</a:t>
            </a:r>
            <a:r>
              <a:rPr lang="cs-CZ" sz="2800" b="1" dirty="0" smtClean="0">
                <a:solidFill>
                  <a:srgbClr val="FF0000"/>
                </a:solidFill>
              </a:rPr>
              <a:t> (cca. 25 – 35 % kaučuku)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Koagulace kyselinami (mravenčí, octová) &gt; KREPOVÝ KAUČUK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</a:rPr>
              <a:t>Kalandrování a stabilizace proti oxidaci a mikroorganizmům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Expedice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cap="all" dirty="0" smtClean="0">
                <a:solidFill>
                  <a:srgbClr val="FF0000"/>
                </a:solidFill>
                <a:latin typeface="Arial Black" pitchFamily="34" charset="0"/>
              </a:rPr>
              <a:t>Latex</a:t>
            </a:r>
            <a:r>
              <a:rPr lang="cs-CZ" sz="3600" b="1" dirty="0" smtClean="0">
                <a:solidFill>
                  <a:srgbClr val="FF0000"/>
                </a:solidFill>
              </a:rPr>
              <a:t> (cca. 25 – 35 % kaučuku)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z čeho se skládá</a:t>
            </a:r>
            <a:endParaRPr lang="cs-CZ" sz="3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Kaučuk (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cca. 25 – 35 %) </a:t>
            </a:r>
            <a:endParaRPr lang="cs-CZ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4000" dirty="0" smtClean="0">
                <a:solidFill>
                  <a:srgbClr val="0000FF"/>
                </a:solidFill>
                <a:latin typeface="Arial Black" pitchFamily="34" charset="0"/>
              </a:rPr>
              <a:t>Voda (60 – 75 %)</a:t>
            </a:r>
          </a:p>
          <a:p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Bílkoviny ( 2 %)</a:t>
            </a:r>
          </a:p>
          <a:p>
            <a:r>
              <a:rPr lang="cs-CZ" sz="4000" dirty="0" smtClean="0">
                <a:latin typeface="Arial Black" pitchFamily="34" charset="0"/>
              </a:rPr>
              <a:t>Sacharidy</a:t>
            </a:r>
          </a:p>
          <a:p>
            <a:r>
              <a:rPr lang="cs-CZ" sz="4000" dirty="0" smtClean="0">
                <a:solidFill>
                  <a:srgbClr val="7030A0"/>
                </a:solidFill>
                <a:latin typeface="Arial Black" pitchFamily="34" charset="0"/>
              </a:rPr>
              <a:t>Minerály</a:t>
            </a:r>
          </a:p>
          <a:p>
            <a:r>
              <a:rPr lang="cs-CZ" sz="4000" dirty="0" smtClean="0">
                <a:solidFill>
                  <a:srgbClr val="008000"/>
                </a:solidFill>
                <a:latin typeface="Arial Black" pitchFamily="34" charset="0"/>
              </a:rPr>
              <a:t>Pryskyřice 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2016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4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1803</Words>
  <Application>Microsoft Office PowerPoint</Application>
  <PresentationFormat>Předvádění na obrazovce (4:3)</PresentationFormat>
  <Paragraphs>355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Default Design</vt:lpstr>
      <vt:lpstr>PŘÍRODNÍ POLYMERY Polyterpeny </vt:lpstr>
      <vt:lpstr>Časový plán</vt:lpstr>
      <vt:lpstr>Isopren – základní jednotka TERPENOIDŮ</vt:lpstr>
      <vt:lpstr>Trochu  terminologie je nutné</vt:lpstr>
      <vt:lpstr>DVOUSTUPŇOVÁ enzymatická syntéza</vt:lpstr>
      <vt:lpstr>TŘÍSTUPŇOVÁ enzymatická syntéza TERPENOIDŮ</vt:lpstr>
      <vt:lpstr>Snímek 7</vt:lpstr>
      <vt:lpstr>Snímek 8</vt:lpstr>
      <vt:lpstr>Latex (cca. 25 – 35 % kaučuku) z čeho se skládá</vt:lpstr>
      <vt:lpstr>Snímek 10</vt:lpstr>
      <vt:lpstr>Snímek 11</vt:lpstr>
      <vt:lpstr>Snímek 12</vt:lpstr>
      <vt:lpstr>Snímek 13</vt:lpstr>
      <vt:lpstr>Co jsem já dělal zajímavého</vt:lpstr>
      <vt:lpstr>Dvouválec</vt:lpstr>
      <vt:lpstr>Hnětič</vt:lpstr>
      <vt:lpstr>Snímek 17</vt:lpstr>
      <vt:lpstr>Snímek 18</vt:lpstr>
      <vt:lpstr>Degradace kaučuku ozónem</vt:lpstr>
      <vt:lpstr>Snímek 20</vt:lpstr>
      <vt:lpstr>Snímek 21</vt:lpstr>
      <vt:lpstr>Snímek 22</vt:lpstr>
      <vt:lpstr>Snímek 23</vt:lpstr>
      <vt:lpstr>butadien-styrénový kaučuk</vt:lpstr>
      <vt:lpstr>Snímek 25</vt:lpstr>
      <vt:lpstr>Snímek 26</vt:lpstr>
      <vt:lpstr>Modifikace přírodního kaučuku 1 nejběžnější je CHLORACE elementárním chlórem</vt:lpstr>
      <vt:lpstr>Modifikace přírodního kaučuku 2 méně obvyklé postupy</vt:lpstr>
      <vt:lpstr>Snímek 29</vt:lpstr>
      <vt:lpstr>Snímek 30</vt:lpstr>
      <vt:lpstr>Snímek 31</vt:lpstr>
      <vt:lpstr>Pryž a konzervátor - restaurátor</vt:lpstr>
      <vt:lpstr>POLYTERPENY a konzervátor - restaurátor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353</cp:revision>
  <dcterms:created xsi:type="dcterms:W3CDTF">2008-02-10T16:41:08Z</dcterms:created>
  <dcterms:modified xsi:type="dcterms:W3CDTF">2016-10-20T13:46:45Z</dcterms:modified>
</cp:coreProperties>
</file>