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475" r:id="rId3"/>
    <p:sldId id="519" r:id="rId4"/>
    <p:sldId id="504" r:id="rId5"/>
    <p:sldId id="505" r:id="rId6"/>
    <p:sldId id="506" r:id="rId7"/>
    <p:sldId id="515" r:id="rId8"/>
    <p:sldId id="516" r:id="rId9"/>
    <p:sldId id="517" r:id="rId10"/>
    <p:sldId id="518" r:id="rId11"/>
    <p:sldId id="507" r:id="rId12"/>
    <p:sldId id="508" r:id="rId13"/>
    <p:sldId id="509" r:id="rId14"/>
    <p:sldId id="521" r:id="rId15"/>
    <p:sldId id="511" r:id="rId16"/>
    <p:sldId id="512" r:id="rId17"/>
    <p:sldId id="513" r:id="rId18"/>
    <p:sldId id="514" r:id="rId19"/>
    <p:sldId id="520" r:id="rId20"/>
    <p:sldId id="510" r:id="rId21"/>
  </p:sldIdLst>
  <p:sldSz cx="9144000" cy="6858000" type="screen4x3"/>
  <p:notesSz cx="6888163" cy="100203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CC"/>
    <a:srgbClr val="008000"/>
    <a:srgbClr val="FF0000"/>
    <a:srgbClr val="FFFF99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0" autoAdjust="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698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9643"/>
            <a:ext cx="5510530" cy="45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698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88640"/>
            <a:ext cx="8712968" cy="5616624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CELULÓZA</a:t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5400" b="1" kern="1200" dirty="0" smtClean="0">
                <a:solidFill>
                  <a:srgbClr val="C00000"/>
                </a:solidFill>
                <a:latin typeface="Arial Black" pitchFamily="34" charset="0"/>
                <a:ea typeface="Times New Roman"/>
                <a:cs typeface="Times New Roman"/>
              </a:rPr>
              <a:t>DOPLNĚK 2</a:t>
            </a: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/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54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SEM  různých stonkových a listových vláken</a:t>
            </a:r>
            <a:r>
              <a:rPr lang="cs-CZ" sz="3200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cs-CZ" sz="3200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</a:br>
            <a:endParaRPr lang="sk-SK" sz="4000" b="1" dirty="0" smtClean="0">
              <a:solidFill>
                <a:srgbClr val="0000FF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5733256"/>
            <a:ext cx="6400800" cy="360040"/>
          </a:xfrm>
        </p:spPr>
        <p:txBody>
          <a:bodyPr/>
          <a:lstStyle/>
          <a:p>
            <a:pPr eaLnBrk="1" hangingPunct="1"/>
            <a:r>
              <a:rPr lang="cs-CZ" sz="2400" b="1" dirty="0" smtClean="0"/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XX. YY. 2016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93610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</a:t>
            </a:r>
            <a:b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cs-CZ" sz="3200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roky)</a:t>
            </a:r>
            <a:endParaRPr lang="cs-CZ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5589240"/>
            <a:ext cx="3888432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roky, 5000x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355976" y="501317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5000x</a:t>
            </a:r>
          </a:p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Původní, BEZ VENKOVNÍ EXPOZICE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isal degradovany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1124744"/>
            <a:ext cx="4317884" cy="3744415"/>
          </a:xfrm>
          <a:prstGeom prst="rect">
            <a:avLst/>
          </a:prstGeom>
        </p:spPr>
      </p:pic>
      <p:pic>
        <p:nvPicPr>
          <p:cNvPr id="14" name="Obrázek 13" descr="Sisal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24744"/>
            <a:ext cx="4320480" cy="374666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JUTA – 180x,  z literatury, asi </a:t>
            </a:r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508518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JUTA – 1000x,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4" name="Obrázek 13" descr="JUTA vlákno 180x optický mikroskop, litera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56717" y="475532"/>
            <a:ext cx="3024337" cy="4034731"/>
          </a:xfrm>
          <a:prstGeom prst="rect">
            <a:avLst/>
          </a:prstGeom>
        </p:spPr>
      </p:pic>
      <p:pic>
        <p:nvPicPr>
          <p:cNvPr id="19" name="Obrázek 18" descr="Juta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819835"/>
            <a:ext cx="4752528" cy="412133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JUTA – 2000x, SEM 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644008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JUTA – 2000x,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Juta 2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764704"/>
            <a:ext cx="4317886" cy="3744416"/>
          </a:xfrm>
          <a:prstGeom prst="rect">
            <a:avLst/>
          </a:prstGeom>
        </p:spPr>
      </p:pic>
      <p:pic>
        <p:nvPicPr>
          <p:cNvPr id="11" name="Obrázek 10" descr="Juta 2kx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1" y="764704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JUTA – 5000x, SEM 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644008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JUTA – 10000x,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Juta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908719"/>
            <a:ext cx="4400923" cy="3816425"/>
          </a:xfrm>
          <a:prstGeom prst="rect">
            <a:avLst/>
          </a:prstGeom>
        </p:spPr>
      </p:pic>
      <p:pic>
        <p:nvPicPr>
          <p:cNvPr id="15" name="Obrázek 14" descr="Juta 10kx DIG UPR LP 17112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908720"/>
            <a:ext cx="4380199" cy="379845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149080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JUTA – 180x, z literatury, asi </a:t>
            </a:r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644008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JUTA – 180x,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Juta 180x 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764704"/>
            <a:ext cx="4452207" cy="3860898"/>
          </a:xfrm>
          <a:prstGeom prst="rect">
            <a:avLst/>
          </a:prstGeom>
        </p:spPr>
      </p:pic>
      <p:pic>
        <p:nvPicPr>
          <p:cNvPr id="14" name="Obrázek 13" descr="JUTA vlákno 180x optický mikroskop, literat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780773" y="451479"/>
            <a:ext cx="3168349" cy="4226856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251520" y="4941168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 LITERATUŘE </a:t>
            </a:r>
            <a:r>
              <a:rPr lang="cs-CZ" sz="2400" u="sng" dirty="0" smtClean="0">
                <a:solidFill>
                  <a:srgbClr val="FF0000"/>
                </a:solidFill>
                <a:latin typeface="Arial Black" pitchFamily="34" charset="0"/>
              </a:rPr>
              <a:t>NENÍ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UVEDENO MĚŘÍTKO,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NAPŘ. 1 </a:t>
            </a:r>
            <a:r>
              <a:rPr lang="cs-CZ" sz="24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283968" y="5085184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Silnější vlákna jsou zjevně složena z více fibril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(KONOPÍ)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364502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KONOPÍ – 180x,  z literatury, asi </a:t>
            </a:r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57200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KONOPÍ – 1000x,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KONOPÍ vlákno 180x optický mikroskop, litera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75897" y="168320"/>
            <a:ext cx="2839679" cy="4032447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51520" y="4293096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 LITERATUŘE </a:t>
            </a:r>
            <a:r>
              <a:rPr lang="cs-CZ" sz="2400" u="sng" dirty="0" smtClean="0">
                <a:solidFill>
                  <a:srgbClr val="FF0000"/>
                </a:solidFill>
                <a:latin typeface="Arial Black" pitchFamily="34" charset="0"/>
              </a:rPr>
              <a:t>NENÍ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UVEDENO MĚŘÍTKO,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NAPŘ. 1 </a:t>
            </a:r>
            <a:r>
              <a:rPr lang="cs-CZ" sz="24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2" name="Obrázek 11" descr="Konopi 200x 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47063" y="692696"/>
            <a:ext cx="4650031" cy="403244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283968" y="5157192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Silnější vlákna jsou zjevně složena z více fibril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(KONOPÍ)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– 1000x, SEM 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084168" y="42210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2000x,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Konopi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548680"/>
            <a:ext cx="4151813" cy="3600400"/>
          </a:xfrm>
          <a:prstGeom prst="rect">
            <a:avLst/>
          </a:prstGeom>
        </p:spPr>
      </p:pic>
      <p:pic>
        <p:nvPicPr>
          <p:cNvPr id="14" name="Obrázek 13" descr="Konopi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548679"/>
            <a:ext cx="4176464" cy="3621777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851920" y="4293096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„KOLÍNKA“  na vlákně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 flipV="1">
            <a:off x="2123728" y="2060848"/>
            <a:ext cx="2016224" cy="230425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 flipV="1">
            <a:off x="1691680" y="3212976"/>
            <a:ext cx="2448272" cy="122413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5580112" y="2204864"/>
            <a:ext cx="792088" cy="2160240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(KONOPÍ)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– 5000x, SEM 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644008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10000x,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Konopi 5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692696"/>
            <a:ext cx="4400921" cy="3816424"/>
          </a:xfrm>
          <a:prstGeom prst="rect">
            <a:avLst/>
          </a:prstGeom>
        </p:spPr>
      </p:pic>
      <p:pic>
        <p:nvPicPr>
          <p:cNvPr id="11" name="Obrázek 10" descr="Konopi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3136" y="620688"/>
            <a:ext cx="4483957" cy="388843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/>
          <a:lstStyle/>
          <a:p>
            <a:r>
              <a:rPr lang="cs-CZ" sz="3200" b="1" dirty="0" smtClean="0">
                <a:solidFill>
                  <a:srgbClr val="CC00CC"/>
                </a:solidFill>
                <a:latin typeface="Arial Black" pitchFamily="34" charset="0"/>
              </a:rPr>
              <a:t>Vlákna stonková (KONOPÍ versus JUTA)</a:t>
            </a:r>
            <a:endParaRPr lang="cs-CZ" sz="3200" dirty="0">
              <a:solidFill>
                <a:srgbClr val="CC00CC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179512" y="4869160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–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1000x, SEM </a:t>
            </a:r>
            <a:endParaRPr lang="cs-CZ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788024" y="580526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JUTA – 1000x,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Konopi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151813" cy="360040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979712" y="4869160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„KOLÍNKA“  na vlákně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 flipV="1">
            <a:off x="1763688" y="3717032"/>
            <a:ext cx="432048" cy="122413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2411760" y="2636912"/>
            <a:ext cx="1296144" cy="230425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9" descr="Juta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8516" y="1196752"/>
            <a:ext cx="4151812" cy="3600399"/>
          </a:xfrm>
          <a:prstGeom prst="rect">
            <a:avLst/>
          </a:prstGeom>
        </p:spPr>
      </p:pic>
      <p:sp>
        <p:nvSpPr>
          <p:cNvPr id="21" name="TextovéPole 20"/>
          <p:cNvSpPr txBox="1"/>
          <p:nvPr/>
        </p:nvSpPr>
        <p:spPr>
          <a:xfrm>
            <a:off x="4932040" y="4797152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u="sng" dirty="0" smtClean="0">
                <a:solidFill>
                  <a:srgbClr val="C00000"/>
                </a:solidFill>
                <a:latin typeface="Arial Black" pitchFamily="34" charset="0"/>
              </a:rPr>
              <a:t>Nejsou „KOLÍNKA“ 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na vlákně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</a:t>
            </a: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(LEN)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278092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LEN –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180x,  z literatury, asi </a:t>
            </a:r>
            <a:r>
              <a:rPr lang="cs-CZ" u="sng" dirty="0" smtClean="0">
                <a:solidFill>
                  <a:srgbClr val="0000FF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99592" y="4437112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 LITERATUŘE </a:t>
            </a:r>
            <a:r>
              <a:rPr lang="cs-CZ" sz="2400" u="sng" dirty="0" smtClean="0">
                <a:solidFill>
                  <a:srgbClr val="FF0000"/>
                </a:solidFill>
                <a:latin typeface="Arial Black" pitchFamily="34" charset="0"/>
              </a:rPr>
              <a:t>NENÍ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UVEDENO MĚŘÍTKO,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NAPŘ. 1 </a:t>
            </a:r>
            <a:r>
              <a:rPr lang="cs-CZ" sz="24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Obrázek 13" descr="LEN vlákno 180x optický mikroskop, litera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25456" y="-937224"/>
            <a:ext cx="1831086" cy="5378958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5724128" y="764704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„KOLÍNKA“  na vlákně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3419872" y="980728"/>
            <a:ext cx="2448272" cy="50405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>
            <a:off x="3275856" y="980728"/>
            <a:ext cx="2520280" cy="122413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Obrázek 23" descr="KONOPÍ vlákno 180x optický mikroskop, literat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528424" y="2832616"/>
            <a:ext cx="2839679" cy="4032447"/>
          </a:xfrm>
          <a:prstGeom prst="rect">
            <a:avLst/>
          </a:prstGeom>
        </p:spPr>
      </p:pic>
      <p:sp>
        <p:nvSpPr>
          <p:cNvPr id="25" name="TextovéPole 24"/>
          <p:cNvSpPr txBox="1"/>
          <p:nvPr/>
        </p:nvSpPr>
        <p:spPr>
          <a:xfrm>
            <a:off x="5076056" y="278092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KONOPÍ – 180x,  z literatury, asi </a:t>
            </a:r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26" name="Přímá spojovací šipka 25"/>
          <p:cNvCxnSpPr/>
          <p:nvPr/>
        </p:nvCxnSpPr>
        <p:spPr>
          <a:xfrm>
            <a:off x="5948536" y="1133128"/>
            <a:ext cx="1287760" cy="323197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 flipH="1">
            <a:off x="5220072" y="980728"/>
            <a:ext cx="648072" cy="2952328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Snímkované druhy vláken </a:t>
            </a:r>
            <a:b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(stav k 17. 11. 2016)</a:t>
            </a:r>
            <a:endParaRPr lang="cs-CZ" sz="2800" dirty="0"/>
          </a:p>
        </p:txBody>
      </p:sp>
      <p:sp>
        <p:nvSpPr>
          <p:cNvPr id="15" name="Zástupný symbol pro obsah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Vlákno listové (SISAL)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Vlákno stonkové (JUTA)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Vlákno stonkové (KONOPÍ)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Vlákno stonkové …………..</a:t>
            </a:r>
          </a:p>
          <a:p>
            <a:pPr marL="514350" indent="-514350">
              <a:buFont typeface="+mj-lt"/>
              <a:buAutoNum type="arabicPeriod"/>
            </a:pPr>
            <a:endParaRPr lang="cs-CZ" b="1" dirty="0" smtClean="0"/>
          </a:p>
          <a:p>
            <a:pPr marL="514350" indent="-514350">
              <a:buFont typeface="+mj-lt"/>
              <a:buAutoNum type="arabicPeriod"/>
            </a:pPr>
            <a:endParaRPr lang="cs-CZ" b="1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309320"/>
            <a:ext cx="6408712" cy="260226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14908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 JUTA – 180x, z literatury, asi </a:t>
            </a:r>
            <a:r>
              <a:rPr lang="cs-CZ" u="sng" dirty="0" smtClean="0">
                <a:solidFill>
                  <a:srgbClr val="C00000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4" name="Obrázek 13" descr="JUTA vlákno 180x optický mikroskop, litera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83480" y="448773"/>
            <a:ext cx="3184552" cy="4248472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251520" y="4941168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 LITERATUŘE </a:t>
            </a:r>
            <a:r>
              <a:rPr lang="cs-CZ" sz="2400" u="sng" dirty="0" smtClean="0">
                <a:solidFill>
                  <a:srgbClr val="FF0000"/>
                </a:solidFill>
                <a:latin typeface="Arial Black" pitchFamily="34" charset="0"/>
              </a:rPr>
              <a:t>NENÍ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UVEDENO MĚŘÍTKO,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NAPŘ. 1 </a:t>
            </a:r>
            <a:r>
              <a:rPr lang="cs-CZ" sz="24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716016" y="980728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u="sng" dirty="0" smtClean="0">
                <a:solidFill>
                  <a:srgbClr val="C00000"/>
                </a:solidFill>
                <a:latin typeface="Arial Black" pitchFamily="34" charset="0"/>
              </a:rPr>
              <a:t>Nejsou </a:t>
            </a:r>
            <a:r>
              <a:rPr lang="cs-CZ" sz="2400" i="1" u="sng" dirty="0" smtClean="0">
                <a:solidFill>
                  <a:srgbClr val="C00000"/>
                </a:solidFill>
                <a:latin typeface="Arial Black" pitchFamily="34" charset="0"/>
              </a:rPr>
              <a:t>„KOLÍNKA“ 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na vlákně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6408712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395536" y="404664"/>
            <a:ext cx="8136904" cy="2862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4800" cap="all" dirty="0" smtClean="0">
                <a:solidFill>
                  <a:srgbClr val="FF0000"/>
                </a:solidFill>
                <a:latin typeface="Arial Black" pitchFamily="34" charset="0"/>
              </a:rPr>
              <a:t>juta, konopí </a:t>
            </a:r>
            <a:r>
              <a:rPr lang="cs-CZ" sz="4800" dirty="0" smtClean="0">
                <a:solidFill>
                  <a:srgbClr val="FF0000"/>
                </a:solidFill>
                <a:latin typeface="Arial Black" pitchFamily="34" charset="0"/>
              </a:rPr>
              <a:t>a </a:t>
            </a:r>
            <a:r>
              <a:rPr lang="cs-CZ" sz="4800" b="1" dirty="0" smtClean="0">
                <a:solidFill>
                  <a:srgbClr val="FF0000"/>
                </a:solidFill>
                <a:latin typeface="Arial Black" pitchFamily="34" charset="0"/>
              </a:rPr>
              <a:t>SISAL </a:t>
            </a:r>
            <a:r>
              <a:rPr lang="cs-CZ" sz="4400" b="1" dirty="0" smtClean="0">
                <a:solidFill>
                  <a:srgbClr val="FF0000"/>
                </a:solidFill>
                <a:latin typeface="Arial Black" pitchFamily="34" charset="0"/>
              </a:rPr>
              <a:t>pokud není jinak uvedeno) jsou BEZ VENKOVNÍ EXPOZICE </a:t>
            </a:r>
            <a:endParaRPr lang="cs-CZ" sz="4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(SISAL)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SISAL – 200x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500x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79512" y="5373216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VLÁKNA MAJÍ PRŮMĚR 15 – 20 </a:t>
            </a:r>
            <a:r>
              <a:rPr lang="cs-CZ" sz="2400" b="1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m a jsou pospojována DŘEVOVINOU </a:t>
            </a:r>
            <a:endParaRPr lang="cs-CZ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5" name="Obrázek 14" descr="Sisal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400922" cy="3816424"/>
          </a:xfrm>
          <a:prstGeom prst="rect">
            <a:avLst/>
          </a:prstGeom>
        </p:spPr>
      </p:pic>
      <p:pic>
        <p:nvPicPr>
          <p:cNvPr id="16" name="Obrázek 15" descr="Sisal 5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3237" y="836712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(SISAL)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SISAL – 1000x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2000x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isal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4320480" cy="3746666"/>
          </a:xfrm>
          <a:prstGeom prst="rect">
            <a:avLst/>
          </a:prstGeom>
        </p:spPr>
      </p:pic>
      <p:pic>
        <p:nvPicPr>
          <p:cNvPr id="14" name="Obrázek 13" descr="Sisal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846276"/>
            <a:ext cx="4308191" cy="37360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(SISAL)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SISAL – 5000x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10000x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5" name="Obrázek 14" descr="Sisal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20480" cy="3746666"/>
          </a:xfrm>
          <a:prstGeom prst="rect">
            <a:avLst/>
          </a:prstGeom>
        </p:spPr>
      </p:pic>
      <p:pic>
        <p:nvPicPr>
          <p:cNvPr id="16" name="Obrázek 15" descr="Sisal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2209" y="764704"/>
            <a:ext cx="4317885" cy="3744416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179512" y="5373216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DŘEVOVINA a různé necelulózové části </a:t>
            </a:r>
            <a:endParaRPr lang="cs-CZ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 flipV="1">
            <a:off x="2339752" y="3068960"/>
            <a:ext cx="1872208" cy="244827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4220344" y="2276872"/>
            <a:ext cx="1791816" cy="3248744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93610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</a:t>
            </a:r>
            <a:b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cs-CZ" sz="3200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roky)</a:t>
            </a:r>
            <a:endParaRPr lang="cs-CZ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5589240"/>
            <a:ext cx="3888432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roky, 200x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355976" y="501317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200x</a:t>
            </a:r>
          </a:p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Původní, BEZ VENKOVNÍ EXPOZICE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sisal degradovany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4317886" cy="3744416"/>
          </a:xfrm>
          <a:prstGeom prst="rect">
            <a:avLst/>
          </a:prstGeom>
        </p:spPr>
      </p:pic>
      <p:pic>
        <p:nvPicPr>
          <p:cNvPr id="11" name="Obrázek 10" descr="Sisal 2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052736"/>
            <a:ext cx="4400922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93610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</a:t>
            </a:r>
            <a:b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cs-CZ" sz="3200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roky)</a:t>
            </a:r>
            <a:endParaRPr lang="cs-CZ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5589240"/>
            <a:ext cx="3888432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roky, 1000x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355976" y="501317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1000x</a:t>
            </a:r>
          </a:p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Původní, BEZ VENKOVNÍ EXPOZICE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isal degradovany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4317885" cy="3744416"/>
          </a:xfrm>
          <a:prstGeom prst="rect">
            <a:avLst/>
          </a:prstGeom>
        </p:spPr>
      </p:pic>
      <p:pic>
        <p:nvPicPr>
          <p:cNvPr id="14" name="Obrázek 13" descr="Juta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24744"/>
            <a:ext cx="4320480" cy="3746666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4869160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FIBRILACE  </a:t>
            </a:r>
          </a:p>
          <a:p>
            <a:pPr algn="ctr"/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vlivem UV &amp; vody &amp; ???</a:t>
            </a:r>
            <a:endParaRPr lang="cs-CZ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V="1">
            <a:off x="1547664" y="2060848"/>
            <a:ext cx="576064" cy="288032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V="1">
            <a:off x="2843808" y="2348880"/>
            <a:ext cx="144016" cy="259228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93610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</a:t>
            </a:r>
            <a:b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cs-CZ" sz="3200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roky)</a:t>
            </a:r>
            <a:endParaRPr lang="cs-CZ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5589240"/>
            <a:ext cx="3888432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roky, 2000x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355976" y="501317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2000x</a:t>
            </a:r>
          </a:p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Původní, BEZ VENKOVNÍ EXPOZICE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sisal degradovany 2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12930"/>
            <a:ext cx="4248472" cy="3684222"/>
          </a:xfrm>
          <a:prstGeom prst="rect">
            <a:avLst/>
          </a:prstGeom>
        </p:spPr>
      </p:pic>
      <p:pic>
        <p:nvPicPr>
          <p:cNvPr id="11" name="Obrázek 10" descr="Sisal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052736"/>
            <a:ext cx="4308191" cy="373600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5377</TotalTime>
  <Words>760</Words>
  <Application>Microsoft Office PowerPoint</Application>
  <PresentationFormat>Předvádění na obrazovce (4:3)</PresentationFormat>
  <Paragraphs>141</Paragraphs>
  <Slides>20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Default Design</vt:lpstr>
      <vt:lpstr>PŘÍRODNÍ POLYMERY CELULÓZA DOPLNĚK 2 SEM  různých stonkových a listových vláken </vt:lpstr>
      <vt:lpstr>Snímkované druhy vláken  (stav k 17. 11. 2016)</vt:lpstr>
      <vt:lpstr>Snímek 3</vt:lpstr>
      <vt:lpstr>Vlákno listové (SISAL)</vt:lpstr>
      <vt:lpstr>Vlákno listové (SISAL)</vt:lpstr>
      <vt:lpstr>Vlákno listové (SISAL)</vt:lpstr>
      <vt:lpstr>Vlákno listové  (SISAL po expozici venku cca. 2 roky)</vt:lpstr>
      <vt:lpstr>Vlákno listové  (SISAL po expozici venku cca. 2 roky)</vt:lpstr>
      <vt:lpstr>Vlákno listové  (SISAL po expozici venku cca. 2 roky)</vt:lpstr>
      <vt:lpstr>Vlákno listové  (SISAL po expozici venku cca. 2 roky)</vt:lpstr>
      <vt:lpstr>Vlákno stonkové (JUTA)</vt:lpstr>
      <vt:lpstr>Vlákno stonkové (JUTA)</vt:lpstr>
      <vt:lpstr>Vlákno stonkové (JUTA)</vt:lpstr>
      <vt:lpstr>Vlákno stonkové (JUTA)</vt:lpstr>
      <vt:lpstr>Vlákno stonkové (KONOPÍ)</vt:lpstr>
      <vt:lpstr>Vlákno stonkové (KONOPÍ)</vt:lpstr>
      <vt:lpstr>Vlákno stonkové (KONOPÍ)</vt:lpstr>
      <vt:lpstr>Vlákna stonková (KONOPÍ versus JUTA)</vt:lpstr>
      <vt:lpstr>Vlákno stonkové (LEN)</vt:lpstr>
      <vt:lpstr>Vlákno stonkové (JUTA)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609</cp:revision>
  <dcterms:created xsi:type="dcterms:W3CDTF">2008-02-10T16:41:08Z</dcterms:created>
  <dcterms:modified xsi:type="dcterms:W3CDTF">2016-11-17T15:09:21Z</dcterms:modified>
</cp:coreProperties>
</file>