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500" r:id="rId3"/>
    <p:sldId id="397" r:id="rId4"/>
    <p:sldId id="398" r:id="rId5"/>
    <p:sldId id="440" r:id="rId6"/>
    <p:sldId id="446" r:id="rId7"/>
    <p:sldId id="447" r:id="rId8"/>
    <p:sldId id="452" r:id="rId9"/>
    <p:sldId id="487" r:id="rId10"/>
    <p:sldId id="449" r:id="rId11"/>
    <p:sldId id="443" r:id="rId12"/>
    <p:sldId id="454" r:id="rId13"/>
    <p:sldId id="453" r:id="rId14"/>
    <p:sldId id="459" r:id="rId15"/>
    <p:sldId id="460" r:id="rId16"/>
    <p:sldId id="461" r:id="rId17"/>
    <p:sldId id="462" r:id="rId18"/>
    <p:sldId id="463" r:id="rId19"/>
    <p:sldId id="450" r:id="rId20"/>
    <p:sldId id="451" r:id="rId21"/>
    <p:sldId id="444" r:id="rId22"/>
    <p:sldId id="499" r:id="rId23"/>
    <p:sldId id="448" r:id="rId24"/>
    <p:sldId id="441" r:id="rId25"/>
    <p:sldId id="442" r:id="rId26"/>
    <p:sldId id="455" r:id="rId27"/>
    <p:sldId id="456" r:id="rId28"/>
    <p:sldId id="465" r:id="rId29"/>
    <p:sldId id="492" r:id="rId30"/>
    <p:sldId id="467" r:id="rId31"/>
    <p:sldId id="466" r:id="rId32"/>
    <p:sldId id="445" r:id="rId33"/>
    <p:sldId id="464" r:id="rId34"/>
    <p:sldId id="485" r:id="rId35"/>
    <p:sldId id="457" r:id="rId36"/>
    <p:sldId id="458" r:id="rId37"/>
    <p:sldId id="469" r:id="rId38"/>
    <p:sldId id="468" r:id="rId39"/>
    <p:sldId id="473" r:id="rId40"/>
    <p:sldId id="471" r:id="rId41"/>
    <p:sldId id="494" r:id="rId42"/>
    <p:sldId id="498" r:id="rId43"/>
    <p:sldId id="495" r:id="rId44"/>
    <p:sldId id="493" r:id="rId45"/>
    <p:sldId id="501" r:id="rId46"/>
    <p:sldId id="488" r:id="rId47"/>
    <p:sldId id="489" r:id="rId48"/>
    <p:sldId id="490" r:id="rId49"/>
    <p:sldId id="491" r:id="rId50"/>
    <p:sldId id="472" r:id="rId51"/>
    <p:sldId id="474" r:id="rId52"/>
    <p:sldId id="475" r:id="rId53"/>
    <p:sldId id="439" r:id="rId54"/>
    <p:sldId id="478" r:id="rId55"/>
    <p:sldId id="477" r:id="rId56"/>
    <p:sldId id="479" r:id="rId57"/>
    <p:sldId id="480" r:id="rId58"/>
    <p:sldId id="497" r:id="rId59"/>
    <p:sldId id="481" r:id="rId60"/>
    <p:sldId id="476" r:id="rId61"/>
    <p:sldId id="482" r:id="rId62"/>
    <p:sldId id="483" r:id="rId63"/>
    <p:sldId id="484" r:id="rId64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99"/>
    <a:srgbClr val="FFFF00"/>
    <a:srgbClr val="FF0000"/>
    <a:srgbClr val="FF9900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0" autoAdjust="0"/>
  </p:normalViewPr>
  <p:slideViewPr>
    <p:cSldViewPr>
      <p:cViewPr>
        <p:scale>
          <a:sx n="100" d="100"/>
          <a:sy n="100" d="100"/>
        </p:scale>
        <p:origin x="-2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35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Asparagin" TargetMode="External"/><Relationship Id="rId13" Type="http://schemas.openxmlformats.org/officeDocument/2006/relationships/hyperlink" Target="http://cs.wikipedia.org/wiki/Histidin" TargetMode="External"/><Relationship Id="rId18" Type="http://schemas.openxmlformats.org/officeDocument/2006/relationships/hyperlink" Target="http://cs.wikipedia.org/wiki/Tryptofan" TargetMode="External"/><Relationship Id="rId3" Type="http://schemas.openxmlformats.org/officeDocument/2006/relationships/hyperlink" Target="http://cs.wikipedia.org/wiki/Alanin" TargetMode="External"/><Relationship Id="rId7" Type="http://schemas.openxmlformats.org/officeDocument/2006/relationships/hyperlink" Target="http://cs.wikipedia.org/wiki/Kyselina_asparagov%C3%A1" TargetMode="External"/><Relationship Id="rId12" Type="http://schemas.openxmlformats.org/officeDocument/2006/relationships/hyperlink" Target="http://cs.wikipedia.org/wiki/Lysin" TargetMode="External"/><Relationship Id="rId17" Type="http://schemas.openxmlformats.org/officeDocument/2006/relationships/hyperlink" Target="http://cs.wikipedia.org/wiki/Tyrozin" TargetMode="External"/><Relationship Id="rId2" Type="http://schemas.openxmlformats.org/officeDocument/2006/relationships/hyperlink" Target="http://cs.wikipedia.org/wiki/Glycin" TargetMode="External"/><Relationship Id="rId16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hyperlink" Target="http://cs.wikipedia.org/wiki/Arginin" TargetMode="External"/><Relationship Id="rId5" Type="http://schemas.openxmlformats.org/officeDocument/2006/relationships/hyperlink" Target="http://cs.wikipedia.org/wiki/Leucin" TargetMode="External"/><Relationship Id="rId15" Type="http://schemas.openxmlformats.org/officeDocument/2006/relationships/hyperlink" Target="http://cs.wikipedia.org/wiki/Serin" TargetMode="External"/><Relationship Id="rId10" Type="http://schemas.openxmlformats.org/officeDocument/2006/relationships/hyperlink" Target="http://cs.wikipedia.org/wiki/Glutamin" TargetMode="External"/><Relationship Id="rId4" Type="http://schemas.openxmlformats.org/officeDocument/2006/relationships/hyperlink" Target="http://cs.wikipedia.org/wiki/Valin" TargetMode="External"/><Relationship Id="rId9" Type="http://schemas.openxmlformats.org/officeDocument/2006/relationships/hyperlink" Target="http://cs.wikipedia.org/wiki/Kyselina_glutamov%C3%A1" TargetMode="External"/><Relationship Id="rId14" Type="http://schemas.openxmlformats.org/officeDocument/2006/relationships/hyperlink" Target="http://cs.wikipedia.org/wiki/Fenylalanin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13" Type="http://schemas.openxmlformats.org/officeDocument/2006/relationships/hyperlink" Target="http://cs.wikipedia.org/wiki/Ribozom" TargetMode="External"/><Relationship Id="rId3" Type="http://schemas.openxmlformats.org/officeDocument/2006/relationships/hyperlink" Target="http://cs.wikipedia.org/wiki/Cystein" TargetMode="External"/><Relationship Id="rId7" Type="http://schemas.openxmlformats.org/officeDocument/2006/relationships/hyperlink" Target="http://cs.wikipedia.org/wiki/Aminokyseliny" TargetMode="External"/><Relationship Id="rId12" Type="http://schemas.openxmlformats.org/officeDocument/2006/relationships/hyperlink" Target="http://cs.wikipedia.org/wiki/Mitochondrie" TargetMode="External"/><Relationship Id="rId2" Type="http://schemas.openxmlformats.org/officeDocument/2006/relationships/hyperlink" Target="http://cs.wikipedia.org/wiki/Methi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thion_peroxid%C3%A1za" TargetMode="External"/><Relationship Id="rId11" Type="http://schemas.openxmlformats.org/officeDocument/2006/relationships/hyperlink" Target="http://cs.wikipedia.org/wiki/Plastid" TargetMode="External"/><Relationship Id="rId5" Type="http://schemas.openxmlformats.org/officeDocument/2006/relationships/hyperlink" Target="http://cs.wikipedia.org/wiki/Selenocystein" TargetMode="External"/><Relationship Id="rId10" Type="http://schemas.openxmlformats.org/officeDocument/2006/relationships/hyperlink" Target="http://cs.wikipedia.org/wiki/Translace" TargetMode="External"/><Relationship Id="rId4" Type="http://schemas.openxmlformats.org/officeDocument/2006/relationships/hyperlink" Target="http://cs.wikipedia.org/wiki/Prolin" TargetMode="External"/><Relationship Id="rId9" Type="http://schemas.openxmlformats.org/officeDocument/2006/relationships/hyperlink" Target="http://cs.wikipedia.org/wiki/N-formylmethioni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cs.wikipedia.org/wiki/Alanin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cs.wikipedia.org/wiki/Glyc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oleuci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://cs.wikipedia.org/wiki/Leucin" TargetMode="External"/><Relationship Id="rId10" Type="http://schemas.openxmlformats.org/officeDocument/2006/relationships/image" Target="../media/image11.png"/><Relationship Id="rId4" Type="http://schemas.openxmlformats.org/officeDocument/2006/relationships/hyperlink" Target="http://cs.wikipedia.org/wiki/Valin" TargetMode="External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cs.wikipedia.org/wiki/Tyrosin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cs.wikipedia.org/wiki/Threo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://cs.wikipedia.org/wiki/Cystein" TargetMode="External"/><Relationship Id="rId4" Type="http://schemas.openxmlformats.org/officeDocument/2006/relationships/hyperlink" Target="http://cs.wikipedia.org/wiki/Methionin" TargetMode="External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://cs.wikipedia.org/wiki/Kyselina_asparagov%C3%A1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cs.wikipedia.org/wiki/Lys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Glutamin" TargetMode="External"/><Relationship Id="rId5" Type="http://schemas.openxmlformats.org/officeDocument/2006/relationships/hyperlink" Target="http://cs.wikipedia.org/wiki/Kyselina_glutamov%C3%A1" TargetMode="External"/><Relationship Id="rId10" Type="http://schemas.openxmlformats.org/officeDocument/2006/relationships/image" Target="../media/image20.png"/><Relationship Id="rId4" Type="http://schemas.openxmlformats.org/officeDocument/2006/relationships/hyperlink" Target="http://cs.wikipedia.org/wiki/Asparagin" TargetMode="Externa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://cs.wikipedia.org/wiki/Histidin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cs.wikipedia.org/wiki/Argin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Prolin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cs.wikipedia.org/wiki/Tryptofan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cs.wikipedia.org/wiki/Fenylalanin" TargetMode="Externa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hyperlink" Target="http://cs.wikipedia.org/wiki/Pyrolysin" TargetMode="External"/><Relationship Id="rId7" Type="http://schemas.openxmlformats.org/officeDocument/2006/relationships/image" Target="../media/image27.png"/><Relationship Id="rId2" Type="http://schemas.openxmlformats.org/officeDocument/2006/relationships/hyperlink" Target="http://cs.wikipedia.org/wiki/Selenocyst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://cs.wikipedia.org/wiki/N-formylmethionin" TargetMode="External"/><Relationship Id="rId4" Type="http://schemas.openxmlformats.org/officeDocument/2006/relationships/hyperlink" Target="http://cs.wikipedia.org/wiki/Serin" TargetMode="External"/><Relationship Id="rId9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Disociace" TargetMode="External"/><Relationship Id="rId3" Type="http://schemas.openxmlformats.org/officeDocument/2006/relationships/hyperlink" Target="http://en.wikipedia.org/wiki/Amine" TargetMode="External"/><Relationship Id="rId7" Type="http://schemas.openxmlformats.org/officeDocument/2006/relationships/hyperlink" Target="http://en.wikipedia.org/wiki/Isoelectric_point" TargetMode="External"/><Relationship Id="rId2" Type="http://schemas.openxmlformats.org/officeDocument/2006/relationships/hyperlink" Target="http://en.wikipedia.org/wiki/Amino_acid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PKa" TargetMode="External"/><Relationship Id="rId5" Type="http://schemas.openxmlformats.org/officeDocument/2006/relationships/hyperlink" Target="http://en.wikipedia.org/wiki/Mean" TargetMode="External"/><Relationship Id="rId4" Type="http://schemas.openxmlformats.org/officeDocument/2006/relationships/hyperlink" Target="http://en.wikipedia.org/wiki/Carboxyl" TargetMode="External"/><Relationship Id="rId9" Type="http://schemas.openxmlformats.org/officeDocument/2006/relationships/hyperlink" Target="http://cs.wikipedia.org/wiki/PH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Lysine" TargetMode="External"/><Relationship Id="rId13" Type="http://schemas.openxmlformats.org/officeDocument/2006/relationships/hyperlink" Target="http://en.wikipedia.org/wiki/Glutamic_acid" TargetMode="External"/><Relationship Id="rId18" Type="http://schemas.openxmlformats.org/officeDocument/2006/relationships/hyperlink" Target="http://en.wikipedia.org/wiki/Valine" TargetMode="External"/><Relationship Id="rId26" Type="http://schemas.openxmlformats.org/officeDocument/2006/relationships/hyperlink" Target="http://en.wikipedia.org/wiki/Biosynthesis" TargetMode="External"/><Relationship Id="rId3" Type="http://schemas.openxmlformats.org/officeDocument/2006/relationships/hyperlink" Target="http://en.wikipedia.org/wiki/Alanine" TargetMode="External"/><Relationship Id="rId21" Type="http://schemas.openxmlformats.org/officeDocument/2006/relationships/hyperlink" Target="http://en.wikipedia.org/wiki/Selenocysteine" TargetMode="External"/><Relationship Id="rId7" Type="http://schemas.openxmlformats.org/officeDocument/2006/relationships/hyperlink" Target="http://en.wikipedia.org/wiki/Asparagine" TargetMode="External"/><Relationship Id="rId12" Type="http://schemas.openxmlformats.org/officeDocument/2006/relationships/hyperlink" Target="http://en.wikipedia.org/wiki/Phenylalanine" TargetMode="External"/><Relationship Id="rId17" Type="http://schemas.openxmlformats.org/officeDocument/2006/relationships/hyperlink" Target="http://en.wikipedia.org/wiki/Glycine" TargetMode="External"/><Relationship Id="rId25" Type="http://schemas.openxmlformats.org/officeDocument/2006/relationships/hyperlink" Target="http://en.wikipedia.org/wiki/Human_body" TargetMode="External"/><Relationship Id="rId2" Type="http://schemas.openxmlformats.org/officeDocument/2006/relationships/hyperlink" Target="http://en.wikipedia.org/wiki/Histidine" TargetMode="External"/><Relationship Id="rId16" Type="http://schemas.openxmlformats.org/officeDocument/2006/relationships/hyperlink" Target="http://en.wikipedia.org/wiki/Tryptophan" TargetMode="External"/><Relationship Id="rId20" Type="http://schemas.openxmlformats.org/officeDocument/2006/relationships/hyperlink" Target="http://en.wikipedia.org/wiki/Proline" TargetMode="External"/><Relationship Id="rId29" Type="http://schemas.openxmlformats.org/officeDocument/2006/relationships/hyperlink" Target="http://en.wikipedia.org/wiki/Taurin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Leucine" TargetMode="External"/><Relationship Id="rId11" Type="http://schemas.openxmlformats.org/officeDocument/2006/relationships/hyperlink" Target="http://en.wikipedia.org/wiki/Cysteine" TargetMode="External"/><Relationship Id="rId24" Type="http://schemas.openxmlformats.org/officeDocument/2006/relationships/hyperlink" Target="http://en.wikipedia.org/wiki/Essential_amino_acid" TargetMode="External"/><Relationship Id="rId5" Type="http://schemas.openxmlformats.org/officeDocument/2006/relationships/hyperlink" Target="http://en.wikipedia.org/wiki/Arginine" TargetMode="External"/><Relationship Id="rId15" Type="http://schemas.openxmlformats.org/officeDocument/2006/relationships/hyperlink" Target="http://en.wikipedia.org/wiki/Glutamine" TargetMode="External"/><Relationship Id="rId23" Type="http://schemas.openxmlformats.org/officeDocument/2006/relationships/hyperlink" Target="http://en.wikipedia.org/wiki/Tyrosine" TargetMode="External"/><Relationship Id="rId28" Type="http://schemas.openxmlformats.org/officeDocument/2006/relationships/hyperlink" Target="http://en.wikipedia.org/wiki/Amino_acid" TargetMode="External"/><Relationship Id="rId10" Type="http://schemas.openxmlformats.org/officeDocument/2006/relationships/hyperlink" Target="http://en.wikipedia.org/wiki/Methionine" TargetMode="External"/><Relationship Id="rId19" Type="http://schemas.openxmlformats.org/officeDocument/2006/relationships/hyperlink" Target="http://en.wikipedia.org/wiki/Ornithine" TargetMode="External"/><Relationship Id="rId4" Type="http://schemas.openxmlformats.org/officeDocument/2006/relationships/hyperlink" Target="http://en.wikipedia.org/wiki/Isoleucine" TargetMode="External"/><Relationship Id="rId9" Type="http://schemas.openxmlformats.org/officeDocument/2006/relationships/hyperlink" Target="http://en.wikipedia.org/wiki/Aspartic_acid" TargetMode="External"/><Relationship Id="rId14" Type="http://schemas.openxmlformats.org/officeDocument/2006/relationships/hyperlink" Target="http://en.wikipedia.org/wiki/Threonine" TargetMode="External"/><Relationship Id="rId22" Type="http://schemas.openxmlformats.org/officeDocument/2006/relationships/hyperlink" Target="http://en.wikipedia.org/wiki/Serine" TargetMode="External"/><Relationship Id="rId27" Type="http://schemas.openxmlformats.org/officeDocument/2006/relationships/hyperlink" Target="http://en.wikipedia.org/wiki/Chemical_compound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erin" TargetMode="External"/><Relationship Id="rId3" Type="http://schemas.openxmlformats.org/officeDocument/2006/relationships/image" Target="../media/image20.png"/><Relationship Id="rId7" Type="http://schemas.openxmlformats.org/officeDocument/2006/relationships/image" Target="../media/image29.png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25.png"/><Relationship Id="rId4" Type="http://schemas.openxmlformats.org/officeDocument/2006/relationships/hyperlink" Target="http://cs.wikipedia.org/wiki/Prolin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Chymotrypsin" TargetMode="External"/><Relationship Id="rId3" Type="http://schemas.openxmlformats.org/officeDocument/2006/relationships/hyperlink" Target="https://cs.wikipedia.org/wiki/Pepsin" TargetMode="External"/><Relationship Id="rId7" Type="http://schemas.openxmlformats.org/officeDocument/2006/relationships/hyperlink" Target="https://cs.wikipedia.org/wiki/Trypsin" TargetMode="External"/><Relationship Id="rId2" Type="http://schemas.openxmlformats.org/officeDocument/2006/relationships/hyperlink" Target="https://cs.wikipedia.org/wiki/Hydrol%C3%BDz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s.wikipedia.org/wiki/Tenk%C3%A9_st%C5%99evo" TargetMode="External"/><Relationship Id="rId5" Type="http://schemas.openxmlformats.org/officeDocument/2006/relationships/hyperlink" Target="https://cs.wikipedia.org/wiki/%C5%BDaludek" TargetMode="External"/><Relationship Id="rId10" Type="http://schemas.openxmlformats.org/officeDocument/2006/relationships/hyperlink" Target="https://cs.wikipedia.org/wiki/Aminokyselina" TargetMode="External"/><Relationship Id="rId4" Type="http://schemas.openxmlformats.org/officeDocument/2006/relationships/hyperlink" Target="https://cs.wikipedia.org/wiki/Kyselina_chlorovod%C3%ADkov%C3%A1" TargetMode="External"/><Relationship Id="rId9" Type="http://schemas.openxmlformats.org/officeDocument/2006/relationships/hyperlink" Target="https://cs.wikipedia.org/wiki/Peptid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png"/><Relationship Id="rId7" Type="http://schemas.openxmlformats.org/officeDocument/2006/relationships/hyperlink" Target="http://cs.wikipedia.org/wiki/Leucin" TargetMode="External"/><Relationship Id="rId2" Type="http://schemas.openxmlformats.org/officeDocument/2006/relationships/hyperlink" Target="http://cs.wikipedia.org/wiki/Kyselina_glutamov%C3%A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cs.wikipedia.org/wiki/Serin" TargetMode="External"/><Relationship Id="rId4" Type="http://schemas.openxmlformats.org/officeDocument/2006/relationships/image" Target="../media/image29.png"/><Relationship Id="rId9" Type="http://schemas.openxmlformats.org/officeDocument/2006/relationships/hyperlink" Target="http://cs.wikipedia.org/wiki/Glycin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Teplota_t%C3%A1n%C3%AD" TargetMode="External"/><Relationship Id="rId3" Type="http://schemas.openxmlformats.org/officeDocument/2006/relationships/hyperlink" Target="http://cs.wikipedia.org/wiki/Chemick%C3%BD_n%C3%A1zev" TargetMode="External"/><Relationship Id="rId7" Type="http://schemas.openxmlformats.org/officeDocument/2006/relationships/hyperlink" Target="http://cs.wikipedia.org/wiki/Mol%C3%A1rn%C3%AD_hmotnost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Krystalick%C3%A1_l%C3%A1tka" TargetMode="External"/><Relationship Id="rId5" Type="http://schemas.openxmlformats.org/officeDocument/2006/relationships/hyperlink" Target="http://cs.wikipedia.org/wiki/Registra%C4%8Dn%C3%AD_%C4%8D%C3%ADslo_CAS" TargetMode="External"/><Relationship Id="rId4" Type="http://schemas.openxmlformats.org/officeDocument/2006/relationships/hyperlink" Target="http://cs.wikipedia.org/wiki/Chemick%C3%BD_vzorec" TargetMode="External"/><Relationship Id="rId9" Type="http://schemas.openxmlformats.org/officeDocument/2006/relationships/hyperlink" Target="http://cs.wikipedia.org/wiki/Rozpustnost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Fosfor" TargetMode="External"/><Relationship Id="rId13" Type="http://schemas.openxmlformats.org/officeDocument/2006/relationships/hyperlink" Target="http://cs.wikipedia.org/wiki/Akn%C3%A9" TargetMode="External"/><Relationship Id="rId3" Type="http://schemas.openxmlformats.org/officeDocument/2006/relationships/hyperlink" Target="http://cs.wikipedia.org/wiki/Ml%C3%A9ko" TargetMode="External"/><Relationship Id="rId7" Type="http://schemas.openxmlformats.org/officeDocument/2006/relationships/hyperlink" Target="http://cs.wikipedia.org/wiki/Ho%C5%99%C4%8D%C3%ADk" TargetMode="External"/><Relationship Id="rId12" Type="http://schemas.openxmlformats.org/officeDocument/2006/relationships/hyperlink" Target="http://cs.wikipedia.org/wiki/Zinek" TargetMode="External"/><Relationship Id="rId2" Type="http://schemas.openxmlformats.org/officeDocument/2006/relationships/hyperlink" Target="http://cs.wikipedia.org/wiki/Tekut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S%C3%BDr" TargetMode="External"/><Relationship Id="rId11" Type="http://schemas.openxmlformats.org/officeDocument/2006/relationships/hyperlink" Target="http://cs.wikipedia.org/wiki/Sod%C3%ADk" TargetMode="External"/><Relationship Id="rId5" Type="http://schemas.openxmlformats.org/officeDocument/2006/relationships/hyperlink" Target="http://cs.wikipedia.org/wiki/Tvaroh" TargetMode="External"/><Relationship Id="rId10" Type="http://schemas.openxmlformats.org/officeDocument/2006/relationships/hyperlink" Target="http://cs.wikipedia.org/wiki/Drasl%C3%ADk" TargetMode="External"/><Relationship Id="rId4" Type="http://schemas.openxmlformats.org/officeDocument/2006/relationships/hyperlink" Target="http://cs.wikipedia.org/wiki/Kasein" TargetMode="External"/><Relationship Id="rId9" Type="http://schemas.openxmlformats.org/officeDocument/2006/relationships/hyperlink" Target="http://cs.wikipedia.org/wiki/V%C3%A1pn%C3%ADk" TargetMode="External"/><Relationship Id="rId14" Type="http://schemas.openxmlformats.org/officeDocument/2006/relationships/hyperlink" Target="http://cs.wikipedia.org/wiki/PH" TargetMode="Externa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Bovine_serum_albumin" TargetMode="External"/><Relationship Id="rId13" Type="http://schemas.openxmlformats.org/officeDocument/2006/relationships/hyperlink" Target="http://en.wikipedia.org/wiki/Cow" TargetMode="External"/><Relationship Id="rId18" Type="http://schemas.openxmlformats.org/officeDocument/2006/relationships/hyperlink" Target="http://en.wikipedia.org/wiki/Mammal" TargetMode="External"/><Relationship Id="rId3" Type="http://schemas.openxmlformats.org/officeDocument/2006/relationships/hyperlink" Target="http://en.wikipedia.org/wiki/Whey" TargetMode="External"/><Relationship Id="rId21" Type="http://schemas.openxmlformats.org/officeDocument/2006/relationships/hyperlink" Target="http://en.wikipedia.org/wiki/Bacterium" TargetMode="External"/><Relationship Id="rId7" Type="http://schemas.openxmlformats.org/officeDocument/2006/relationships/hyperlink" Target="http://en.wikipedia.org/wiki/Alpha-lactalbumin" TargetMode="External"/><Relationship Id="rId12" Type="http://schemas.openxmlformats.org/officeDocument/2006/relationships/hyperlink" Target="http://en.wikipedia.org/wiki/Whey_protein" TargetMode="External"/><Relationship Id="rId17" Type="http://schemas.openxmlformats.org/officeDocument/2006/relationships/hyperlink" Target="http://en.wikipedia.org/wiki/Plasma_protein" TargetMode="External"/><Relationship Id="rId2" Type="http://schemas.openxmlformats.org/officeDocument/2006/relationships/hyperlink" Target="http://en.wikipedia.org/wiki/Globular_protein" TargetMode="External"/><Relationship Id="rId16" Type="http://schemas.openxmlformats.org/officeDocument/2006/relationships/hyperlink" Target="http://en.wikipedia.org/wiki/Protein" TargetMode="External"/><Relationship Id="rId20" Type="http://schemas.openxmlformats.org/officeDocument/2006/relationships/hyperlink" Target="http://en.wikipedia.org/wiki/Immune_syste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Beta-lactoglobulin" TargetMode="External"/><Relationship Id="rId11" Type="http://schemas.openxmlformats.org/officeDocument/2006/relationships/hyperlink" Target="http://en.wikipedia.org/wiki/PH" TargetMode="External"/><Relationship Id="rId5" Type="http://schemas.openxmlformats.org/officeDocument/2006/relationships/hyperlink" Target="http://en.wikipedia.org/wiki/Milk" TargetMode="External"/><Relationship Id="rId15" Type="http://schemas.openxmlformats.org/officeDocument/2006/relationships/hyperlink" Target="http://en.wikipedia.org/wiki/Brain_function" TargetMode="External"/><Relationship Id="rId10" Type="http://schemas.openxmlformats.org/officeDocument/2006/relationships/hyperlink" Target="http://en.wikipedia.org/wiki/Immunoglobulins" TargetMode="External"/><Relationship Id="rId19" Type="http://schemas.openxmlformats.org/officeDocument/2006/relationships/hyperlink" Target="http://en.wikipedia.org/wiki/B_cell" TargetMode="External"/><Relationship Id="rId4" Type="http://schemas.openxmlformats.org/officeDocument/2006/relationships/hyperlink" Target="http://en.wikipedia.org/wiki/Cheese" TargetMode="External"/><Relationship Id="rId9" Type="http://schemas.openxmlformats.org/officeDocument/2006/relationships/hyperlink" Target="http://en.wikipedia.org/wiki/Serum_albumin" TargetMode="External"/><Relationship Id="rId14" Type="http://schemas.openxmlformats.org/officeDocument/2006/relationships/hyperlink" Target="http://en.wikipedia.org/wiki/Sheep" TargetMode="External"/><Relationship Id="rId22" Type="http://schemas.openxmlformats.org/officeDocument/2006/relationships/hyperlink" Target="http://en.wikipedia.org/wiki/Virus" TargetMode="Externa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Pyrolysin" TargetMode="External"/><Relationship Id="rId3" Type="http://schemas.openxmlformats.org/officeDocument/2006/relationships/hyperlink" Target="http://cs.wikipedia.org/wiki/Voda" TargetMode="External"/><Relationship Id="rId7" Type="http://schemas.openxmlformats.org/officeDocument/2006/relationships/hyperlink" Target="http://cs.wikipedia.org/wiki/Selenocystein" TargetMode="External"/><Relationship Id="rId2" Type="http://schemas.openxmlformats.org/officeDocument/2006/relationships/hyperlink" Target="http://cs.wikipedia.org/wiki/Peptidov%C3%A1_vaz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/index.php?title=Iminokyselina&amp;action=edit&amp;redlink=1" TargetMode="External"/><Relationship Id="rId5" Type="http://schemas.openxmlformats.org/officeDocument/2006/relationships/hyperlink" Target="http://cs.wikipedia.org/wiki/B%C3%ADlkovina" TargetMode="External"/><Relationship Id="rId10" Type="http://schemas.openxmlformats.org/officeDocument/2006/relationships/hyperlink" Target="http://cs.wikipedia.org/wiki/Methionin" TargetMode="External"/><Relationship Id="rId4" Type="http://schemas.openxmlformats.org/officeDocument/2006/relationships/hyperlink" Target="http://cs.wikipedia.org/wiki/Peptid" TargetMode="External"/><Relationship Id="rId9" Type="http://schemas.openxmlformats.org/officeDocument/2006/relationships/hyperlink" Target="http://cs.wikipedia.org/wiki/N-formylmethioni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Kasein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syrovátka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, vaječné </a:t>
            </a:r>
            <a:r>
              <a:rPr lang="sk-SK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proteiny</a:t>
            </a:r>
            <a:r>
              <a:rPr lang="sk-SK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54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5400" dirty="0" smtClean="0">
                <a:latin typeface="Calibri"/>
                <a:ea typeface="Calibri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cs-CZ" sz="3200" dirty="0" smtClean="0">
                <a:latin typeface="Calibri"/>
                <a:ea typeface="Calibri"/>
                <a:cs typeface="Times New Roman"/>
              </a:rPr>
              <a:t/>
            </a:r>
            <a:br>
              <a:rPr lang="cs-CZ" sz="3200" dirty="0" smtClean="0">
                <a:latin typeface="Calibri"/>
                <a:ea typeface="Calibri"/>
                <a:cs typeface="Times New Roman"/>
              </a:rPr>
            </a:br>
            <a:endParaRPr lang="sk-SK" sz="4000" b="1" dirty="0" smtClean="0">
              <a:solidFill>
                <a:srgbClr val="008000"/>
              </a:solidFill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653136"/>
            <a:ext cx="6400800" cy="1584176"/>
          </a:xfrm>
        </p:spPr>
        <p:txBody>
          <a:bodyPr/>
          <a:lstStyle/>
          <a:p>
            <a:pPr eaLnBrk="1" hangingPunct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7. 12. 2016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  <p:pic>
        <p:nvPicPr>
          <p:cNvPr id="8" name="Obrázek 7" descr="731px-Peptidformation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0612" y="836712"/>
            <a:ext cx="6962775" cy="5445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11" name="TextovéPole 10"/>
          <p:cNvSpPr txBox="1"/>
          <p:nvPr/>
        </p:nvSpPr>
        <p:spPr>
          <a:xfrm>
            <a:off x="107504" y="0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Aminokyseliny s alifatickým postranním řetězcem</a:t>
            </a:r>
          </a:p>
          <a:p>
            <a:r>
              <a:rPr lang="cs-CZ" dirty="0" smtClean="0">
                <a:hlinkClick r:id="rId2" tooltip="Glycin"/>
              </a:rPr>
              <a:t>Glycin</a:t>
            </a:r>
            <a:r>
              <a:rPr lang="cs-CZ" dirty="0" smtClean="0"/>
              <a:t> </a:t>
            </a:r>
            <a:r>
              <a:rPr lang="cs-CZ" b="1" dirty="0" err="1" smtClean="0"/>
              <a:t>Gly</a:t>
            </a:r>
            <a:r>
              <a:rPr lang="cs-CZ" dirty="0" smtClean="0"/>
              <a:t> (G)</a:t>
            </a:r>
          </a:p>
          <a:p>
            <a:r>
              <a:rPr lang="cs-CZ" dirty="0" smtClean="0">
                <a:hlinkClick r:id="rId3" tooltip="Alanin"/>
              </a:rPr>
              <a:t>Alanin</a:t>
            </a:r>
            <a:r>
              <a:rPr lang="cs-CZ" dirty="0" smtClean="0"/>
              <a:t> </a:t>
            </a:r>
            <a:r>
              <a:rPr lang="cs-CZ" b="1" dirty="0" smtClean="0"/>
              <a:t>Ala</a:t>
            </a:r>
            <a:r>
              <a:rPr lang="cs-CZ" dirty="0" smtClean="0"/>
              <a:t> (A)</a:t>
            </a:r>
          </a:p>
          <a:p>
            <a:r>
              <a:rPr lang="cs-CZ" dirty="0" smtClean="0">
                <a:hlinkClick r:id="rId4" tooltip="Valin"/>
              </a:rPr>
              <a:t>Valin</a:t>
            </a:r>
            <a:r>
              <a:rPr lang="cs-CZ" dirty="0" smtClean="0"/>
              <a:t> </a:t>
            </a:r>
            <a:r>
              <a:rPr lang="cs-CZ" b="1" dirty="0" smtClean="0"/>
              <a:t>Val</a:t>
            </a:r>
            <a:r>
              <a:rPr lang="cs-CZ" dirty="0" smtClean="0"/>
              <a:t> (V)</a:t>
            </a:r>
          </a:p>
          <a:p>
            <a:r>
              <a:rPr lang="cs-CZ" dirty="0" smtClean="0">
                <a:hlinkClick r:id="rId5" tooltip="Leucin"/>
              </a:rPr>
              <a:t>Leucin</a:t>
            </a:r>
            <a:r>
              <a:rPr lang="cs-CZ" dirty="0" smtClean="0"/>
              <a:t> </a:t>
            </a:r>
            <a:r>
              <a:rPr lang="cs-CZ" b="1" dirty="0" smtClean="0"/>
              <a:t>Leu</a:t>
            </a:r>
            <a:r>
              <a:rPr lang="cs-CZ" dirty="0" smtClean="0"/>
              <a:t> (L)</a:t>
            </a:r>
          </a:p>
          <a:p>
            <a:r>
              <a:rPr lang="cs-CZ" dirty="0" err="1" smtClean="0">
                <a:hlinkClick r:id="rId6" tooltip="Isoleucin"/>
              </a:rPr>
              <a:t>Isoleucin</a:t>
            </a:r>
            <a:r>
              <a:rPr lang="cs-CZ" dirty="0" smtClean="0"/>
              <a:t> </a:t>
            </a:r>
            <a:r>
              <a:rPr lang="cs-CZ" b="1" dirty="0" err="1" smtClean="0"/>
              <a:t>Ile</a:t>
            </a:r>
            <a:r>
              <a:rPr lang="cs-CZ" dirty="0" smtClean="0"/>
              <a:t> (I)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915816" y="0"/>
            <a:ext cx="5184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S karboxylovou nebo amidovou skupinou na postranním řetězci (kyselé skupiny)</a:t>
            </a:r>
          </a:p>
          <a:p>
            <a:r>
              <a:rPr lang="cs-CZ" dirty="0" smtClean="0">
                <a:hlinkClick r:id="rId7" tooltip="Kyselina asparagová"/>
              </a:rPr>
              <a:t>Kyselina </a:t>
            </a:r>
            <a:r>
              <a:rPr lang="cs-CZ" dirty="0" err="1" smtClean="0">
                <a:hlinkClick r:id="rId7" tooltip="Kyselina asparagová"/>
              </a:rPr>
              <a:t>asparagová</a:t>
            </a:r>
            <a:r>
              <a:rPr lang="cs-CZ" dirty="0" smtClean="0"/>
              <a:t> </a:t>
            </a:r>
            <a:r>
              <a:rPr lang="cs-CZ" b="1" dirty="0" err="1" smtClean="0"/>
              <a:t>Asp</a:t>
            </a:r>
            <a:r>
              <a:rPr lang="cs-CZ" dirty="0" smtClean="0"/>
              <a:t> (D)</a:t>
            </a:r>
          </a:p>
          <a:p>
            <a:r>
              <a:rPr lang="cs-CZ" dirty="0" smtClean="0">
                <a:hlinkClick r:id="rId8" tooltip="Asparagin"/>
              </a:rPr>
              <a:t>Asparagin</a:t>
            </a:r>
            <a:r>
              <a:rPr lang="cs-CZ" dirty="0" smtClean="0"/>
              <a:t> </a:t>
            </a:r>
            <a:r>
              <a:rPr lang="cs-CZ" b="1" dirty="0" err="1" smtClean="0"/>
              <a:t>Asn</a:t>
            </a:r>
            <a:r>
              <a:rPr lang="cs-CZ" dirty="0" smtClean="0"/>
              <a:t> (N)</a:t>
            </a:r>
          </a:p>
          <a:p>
            <a:r>
              <a:rPr lang="cs-CZ" dirty="0" smtClean="0">
                <a:hlinkClick r:id="rId9" tooltip="Kyselina glutamová"/>
              </a:rPr>
              <a:t>Kyselina </a:t>
            </a:r>
            <a:r>
              <a:rPr lang="cs-CZ" dirty="0" err="1" smtClean="0">
                <a:hlinkClick r:id="rId9" tooltip="Kyselina glutamová"/>
              </a:rPr>
              <a:t>glutamová</a:t>
            </a:r>
            <a:r>
              <a:rPr lang="cs-CZ" dirty="0" smtClean="0"/>
              <a:t> </a:t>
            </a:r>
            <a:r>
              <a:rPr lang="cs-CZ" b="1" dirty="0" err="1" smtClean="0"/>
              <a:t>Glu</a:t>
            </a:r>
            <a:r>
              <a:rPr lang="cs-CZ" dirty="0" smtClean="0"/>
              <a:t> (E)</a:t>
            </a:r>
          </a:p>
          <a:p>
            <a:r>
              <a:rPr lang="cs-CZ" dirty="0" err="1" smtClean="0">
                <a:hlinkClick r:id="rId10" tooltip="Glutamin"/>
              </a:rPr>
              <a:t>Glutamin</a:t>
            </a:r>
            <a:r>
              <a:rPr lang="cs-CZ" dirty="0" smtClean="0"/>
              <a:t> </a:t>
            </a:r>
            <a:r>
              <a:rPr lang="cs-CZ" b="1" dirty="0" err="1" smtClean="0"/>
              <a:t>Gln</a:t>
            </a:r>
            <a:r>
              <a:rPr lang="cs-CZ" dirty="0" smtClean="0"/>
              <a:t> (Q)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251520" y="2636912"/>
            <a:ext cx="81369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00FF"/>
                </a:solidFill>
                <a:latin typeface="Arial Black" pitchFamily="34" charset="0"/>
              </a:rPr>
              <a:t>S aminovou skupinou na postranním řetězci (bazické skupiny)</a:t>
            </a:r>
          </a:p>
          <a:p>
            <a:r>
              <a:rPr lang="cs-CZ" dirty="0" smtClean="0">
                <a:hlinkClick r:id="rId11" tooltip="Arginin"/>
              </a:rPr>
              <a:t>Arginin</a:t>
            </a:r>
            <a:r>
              <a:rPr lang="cs-CZ" dirty="0" smtClean="0"/>
              <a:t> </a:t>
            </a:r>
            <a:r>
              <a:rPr lang="cs-CZ" b="1" dirty="0" err="1" smtClean="0"/>
              <a:t>Arg</a:t>
            </a:r>
            <a:r>
              <a:rPr lang="cs-CZ" dirty="0" smtClean="0"/>
              <a:t> (R)</a:t>
            </a:r>
          </a:p>
          <a:p>
            <a:r>
              <a:rPr lang="cs-CZ" dirty="0" smtClean="0">
                <a:hlinkClick r:id="rId12" tooltip="Lysin"/>
              </a:rPr>
              <a:t>Lysin</a:t>
            </a:r>
            <a:r>
              <a:rPr lang="cs-CZ" dirty="0" smtClean="0"/>
              <a:t> </a:t>
            </a:r>
            <a:r>
              <a:rPr lang="cs-CZ" b="1" dirty="0" err="1" smtClean="0"/>
              <a:t>Lys</a:t>
            </a:r>
            <a:r>
              <a:rPr lang="cs-CZ" dirty="0" smtClean="0"/>
              <a:t> (K)</a:t>
            </a:r>
          </a:p>
          <a:p>
            <a:r>
              <a:rPr lang="cs-CZ" sz="2000" b="1" dirty="0" smtClean="0">
                <a:solidFill>
                  <a:srgbClr val="008000"/>
                </a:solidFill>
                <a:latin typeface="Arial Black" pitchFamily="34" charset="0"/>
              </a:rPr>
              <a:t>S aromatickým jádrem nebo hydroxylovou skupinou na postranním řetězci</a:t>
            </a:r>
          </a:p>
          <a:p>
            <a:r>
              <a:rPr lang="cs-CZ" dirty="0" smtClean="0">
                <a:hlinkClick r:id="rId13" tooltip="Histidin"/>
              </a:rPr>
              <a:t>Histidin</a:t>
            </a:r>
            <a:r>
              <a:rPr lang="cs-CZ" dirty="0" smtClean="0"/>
              <a:t> </a:t>
            </a:r>
            <a:r>
              <a:rPr lang="cs-CZ" b="1" dirty="0" smtClean="0"/>
              <a:t>His</a:t>
            </a:r>
            <a:r>
              <a:rPr lang="cs-CZ" dirty="0" smtClean="0"/>
              <a:t> (H)</a:t>
            </a:r>
          </a:p>
          <a:p>
            <a:r>
              <a:rPr lang="cs-CZ" dirty="0" smtClean="0">
                <a:hlinkClick r:id="rId14" tooltip="Fenylalanin"/>
              </a:rPr>
              <a:t>Fenylalanin</a:t>
            </a:r>
            <a:r>
              <a:rPr lang="cs-CZ" dirty="0" smtClean="0"/>
              <a:t> </a:t>
            </a:r>
            <a:r>
              <a:rPr lang="cs-CZ" b="1" dirty="0" err="1" smtClean="0"/>
              <a:t>Phe</a:t>
            </a:r>
            <a:r>
              <a:rPr lang="cs-CZ" dirty="0" smtClean="0"/>
              <a:t> (F)</a:t>
            </a:r>
          </a:p>
          <a:p>
            <a:r>
              <a:rPr lang="cs-CZ" dirty="0" smtClean="0">
                <a:hlinkClick r:id="rId15" tooltip="Serin"/>
              </a:rPr>
              <a:t>Serin</a:t>
            </a:r>
            <a:r>
              <a:rPr lang="cs-CZ" dirty="0" smtClean="0"/>
              <a:t> </a:t>
            </a:r>
            <a:r>
              <a:rPr lang="cs-CZ" b="1" dirty="0" smtClean="0"/>
              <a:t>Ser</a:t>
            </a:r>
            <a:r>
              <a:rPr lang="cs-CZ" dirty="0" smtClean="0"/>
              <a:t> (S)</a:t>
            </a:r>
          </a:p>
          <a:p>
            <a:r>
              <a:rPr lang="cs-CZ" dirty="0" err="1" smtClean="0">
                <a:hlinkClick r:id="rId16" tooltip="Threonin"/>
              </a:rPr>
              <a:t>Threonin</a:t>
            </a:r>
            <a:r>
              <a:rPr lang="cs-CZ" dirty="0" smtClean="0"/>
              <a:t> </a:t>
            </a:r>
            <a:r>
              <a:rPr lang="cs-CZ" b="1" dirty="0" err="1" smtClean="0"/>
              <a:t>Thr</a:t>
            </a:r>
            <a:r>
              <a:rPr lang="cs-CZ" dirty="0" smtClean="0"/>
              <a:t> (T)</a:t>
            </a:r>
          </a:p>
          <a:p>
            <a:r>
              <a:rPr lang="cs-CZ" dirty="0" smtClean="0">
                <a:hlinkClick r:id="rId17" tooltip="Tyrozin"/>
              </a:rPr>
              <a:t>Tyrozin</a:t>
            </a:r>
            <a:r>
              <a:rPr lang="cs-CZ" dirty="0" smtClean="0"/>
              <a:t> </a:t>
            </a:r>
            <a:r>
              <a:rPr lang="cs-CZ" b="1" dirty="0" err="1" smtClean="0"/>
              <a:t>Tyr</a:t>
            </a:r>
            <a:r>
              <a:rPr lang="cs-CZ" dirty="0" smtClean="0"/>
              <a:t> (Y)</a:t>
            </a:r>
          </a:p>
          <a:p>
            <a:r>
              <a:rPr lang="cs-CZ" dirty="0" smtClean="0">
                <a:hlinkClick r:id="rId18" tooltip="Tryptofan"/>
              </a:rPr>
              <a:t>Tryptofan</a:t>
            </a:r>
            <a:r>
              <a:rPr lang="cs-CZ" dirty="0" smtClean="0"/>
              <a:t> </a:t>
            </a:r>
            <a:r>
              <a:rPr lang="cs-CZ" b="1" dirty="0" smtClean="0"/>
              <a:t>Trp</a:t>
            </a:r>
            <a:r>
              <a:rPr lang="cs-CZ" dirty="0" smtClean="0"/>
              <a:t> (W)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sp>
        <p:nvSpPr>
          <p:cNvPr id="5" name="TextovéPole 4"/>
          <p:cNvSpPr txBox="1"/>
          <p:nvPr/>
        </p:nvSpPr>
        <p:spPr>
          <a:xfrm>
            <a:off x="323528" y="116632"/>
            <a:ext cx="80648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7030A0"/>
                </a:solidFill>
                <a:latin typeface="Arial Black" pitchFamily="34" charset="0"/>
              </a:rPr>
              <a:t>Se sírou v postranním řetězci</a:t>
            </a:r>
          </a:p>
          <a:p>
            <a:r>
              <a:rPr lang="cs-CZ" b="1" dirty="0" err="1" smtClean="0">
                <a:hlinkClick r:id="rId2" tooltip="Methionin"/>
              </a:rPr>
              <a:t>Methionin</a:t>
            </a:r>
            <a:r>
              <a:rPr lang="cs-CZ" b="1" dirty="0" smtClean="0"/>
              <a:t> Met (M)</a:t>
            </a:r>
          </a:p>
          <a:p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</a:t>
            </a:r>
            <a:r>
              <a:rPr lang="cs-CZ" b="1" dirty="0" err="1" smtClean="0"/>
              <a:t>Cys</a:t>
            </a:r>
            <a:r>
              <a:rPr lang="cs-CZ" b="1" dirty="0" smtClean="0"/>
              <a:t> (C)</a:t>
            </a:r>
          </a:p>
          <a:p>
            <a:r>
              <a:rPr lang="cs-CZ" sz="2400" b="1" dirty="0" smtClean="0">
                <a:solidFill>
                  <a:srgbClr val="FFC000"/>
                </a:solidFill>
                <a:latin typeface="Arial Black" pitchFamily="34" charset="0"/>
              </a:rPr>
              <a:t>Aminokyseliny obsahující sekundární amin (někdy nepřesně </a:t>
            </a:r>
            <a:r>
              <a:rPr lang="cs-CZ" sz="2400" b="1" dirty="0" err="1" smtClean="0">
                <a:solidFill>
                  <a:srgbClr val="FFC000"/>
                </a:solidFill>
                <a:latin typeface="Arial Black" pitchFamily="34" charset="0"/>
              </a:rPr>
              <a:t>iminokyseliny</a:t>
            </a:r>
            <a:r>
              <a:rPr lang="cs-CZ" sz="2400" b="1" dirty="0" smtClean="0">
                <a:solidFill>
                  <a:srgbClr val="FFC000"/>
                </a:solidFill>
                <a:latin typeface="Arial Black" pitchFamily="34" charset="0"/>
              </a:rPr>
              <a:t>)</a:t>
            </a:r>
          </a:p>
          <a:p>
            <a:r>
              <a:rPr lang="cs-CZ" b="1" dirty="0" smtClean="0">
                <a:hlinkClick r:id="rId4" tooltip="Prolin"/>
              </a:rPr>
              <a:t>Prolin</a:t>
            </a:r>
            <a:r>
              <a:rPr lang="cs-CZ" b="1" dirty="0" smtClean="0"/>
              <a:t> Pro (P)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21. aminokyselina</a:t>
            </a:r>
          </a:p>
          <a:p>
            <a:r>
              <a:rPr lang="cs-CZ" b="1" dirty="0" err="1" smtClean="0">
                <a:hlinkClick r:id="rId5" tooltip="Selenocystein"/>
              </a:rPr>
              <a:t>Selenocystein</a:t>
            </a:r>
            <a:r>
              <a:rPr lang="cs-CZ" b="1" dirty="0" smtClean="0"/>
              <a:t> </a:t>
            </a:r>
            <a:r>
              <a:rPr lang="cs-CZ" b="1" dirty="0" err="1" smtClean="0"/>
              <a:t>SeCys</a:t>
            </a:r>
            <a:r>
              <a:rPr lang="cs-CZ" b="1" dirty="0" smtClean="0"/>
              <a:t> – nahrazuje </a:t>
            </a:r>
            <a:r>
              <a:rPr lang="cs-CZ" b="1" dirty="0" smtClean="0">
                <a:hlinkClick r:id="rId3" tooltip="Cystein"/>
              </a:rPr>
              <a:t>cystein</a:t>
            </a:r>
            <a:r>
              <a:rPr lang="cs-CZ" b="1" dirty="0" smtClean="0"/>
              <a:t> v lidském enzymu </a:t>
            </a:r>
            <a:r>
              <a:rPr lang="cs-CZ" b="1" dirty="0" err="1" smtClean="0">
                <a:hlinkClick r:id="rId6" tooltip="Glutathion peroxidáza"/>
              </a:rPr>
              <a:t>glutathionperoxidáze</a:t>
            </a:r>
            <a:r>
              <a:rPr lang="cs-CZ" b="1" dirty="0" smtClean="0"/>
              <a:t> a v enzymech některých bakterií</a:t>
            </a:r>
            <a:r>
              <a:rPr lang="cs-CZ" b="1" baseline="30000" dirty="0" smtClean="0">
                <a:hlinkClick r:id="rId7"/>
              </a:rPr>
              <a:t>[2]</a:t>
            </a:r>
            <a:endParaRPr lang="cs-CZ" b="1" dirty="0" smtClean="0"/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22. aminokyselina</a:t>
            </a:r>
          </a:p>
          <a:p>
            <a:r>
              <a:rPr lang="cs-CZ" b="1" dirty="0" err="1" smtClean="0">
                <a:hlinkClick r:id="rId8" tooltip="Pyrolysin"/>
              </a:rPr>
              <a:t>Pyrolysin</a:t>
            </a:r>
            <a:r>
              <a:rPr lang="cs-CZ" b="1" dirty="0" smtClean="0"/>
              <a:t> Pyl - vyskytuje se zejména u </a:t>
            </a:r>
            <a:r>
              <a:rPr lang="cs-CZ" b="1" dirty="0" err="1" smtClean="0"/>
              <a:t>prokaryot</a:t>
            </a:r>
            <a:r>
              <a:rPr lang="cs-CZ" b="1" dirty="0" smtClean="0"/>
              <a:t>.</a:t>
            </a:r>
          </a:p>
          <a:p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23. aminokyselina</a:t>
            </a:r>
          </a:p>
          <a:p>
            <a:r>
              <a:rPr lang="cs-CZ" b="1" dirty="0" smtClean="0">
                <a:hlinkClick r:id="rId9" tooltip="N-formylmethionin"/>
              </a:rPr>
              <a:t>N-</a:t>
            </a:r>
            <a:r>
              <a:rPr lang="cs-CZ" b="1" dirty="0" err="1" smtClean="0">
                <a:hlinkClick r:id="rId9" tooltip="N-formylmethionin"/>
              </a:rPr>
              <a:t>formylmethionin</a:t>
            </a:r>
            <a:r>
              <a:rPr lang="cs-CZ" b="1" dirty="0" smtClean="0"/>
              <a:t> f-Met - hraje roli při iniciaci </a:t>
            </a:r>
            <a:r>
              <a:rPr lang="cs-CZ" b="1" dirty="0" smtClean="0">
                <a:hlinkClick r:id="rId10" tooltip="Translace"/>
              </a:rPr>
              <a:t>translace</a:t>
            </a:r>
            <a:r>
              <a:rPr lang="cs-CZ" b="1" dirty="0" smtClean="0"/>
              <a:t> u bakterií a na </a:t>
            </a:r>
            <a:r>
              <a:rPr lang="cs-CZ" b="1" dirty="0" smtClean="0">
                <a:hlinkClick r:id="rId11" tooltip="Plastid"/>
              </a:rPr>
              <a:t>plastidových</a:t>
            </a:r>
            <a:r>
              <a:rPr lang="cs-CZ" b="1" dirty="0" smtClean="0"/>
              <a:t> a </a:t>
            </a:r>
            <a:r>
              <a:rPr lang="cs-CZ" b="1" dirty="0" smtClean="0">
                <a:hlinkClick r:id="rId12" tooltip="Mitochondrie"/>
              </a:rPr>
              <a:t>mitochondriálních</a:t>
            </a:r>
            <a:r>
              <a:rPr lang="cs-CZ" b="1" dirty="0" smtClean="0"/>
              <a:t> </a:t>
            </a:r>
            <a:r>
              <a:rPr lang="cs-CZ" b="1" dirty="0" smtClean="0">
                <a:hlinkClick r:id="rId13" tooltip="Ribozom"/>
              </a:rPr>
              <a:t>ribozomech</a:t>
            </a:r>
            <a:r>
              <a:rPr lang="cs-CZ" b="1" dirty="0" smtClean="0"/>
              <a:t>, je tedy první aminokyselinou zařazenou při tvorbě proteinu. 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img7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547664" y="-963488"/>
            <a:ext cx="6048672" cy="83529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796136" y="620688"/>
            <a:ext cx="648072" cy="5472608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668344" y="620688"/>
            <a:ext cx="936104" cy="504056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6588224" y="620688"/>
            <a:ext cx="1008112" cy="360040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6048671"/>
        </p:xfrm>
        <a:graphic>
          <a:graphicData uri="http://schemas.openxmlformats.org/drawingml/2006/table">
            <a:tbl>
              <a:tblPr/>
              <a:tblGrid>
                <a:gridCol w="1951617"/>
                <a:gridCol w="6401311"/>
              </a:tblGrid>
              <a:tr h="316524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2" tooltip="Glycin"/>
                        </a:rPr>
                        <a:t>Glycin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Gly</a:t>
                      </a:r>
                      <a:r>
                        <a:rPr lang="cs-CZ" sz="1800" dirty="0"/>
                        <a:t>, G)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3" tooltip="Alanin"/>
                        </a:rPr>
                        <a:t>Alanin</a:t>
                      </a:r>
                      <a:r>
                        <a:rPr lang="cs-CZ" sz="1800" dirty="0"/>
                        <a:t> (Ala, A)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387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4" tooltip="Valin"/>
                        </a:rPr>
                        <a:t>Valin</a:t>
                      </a:r>
                      <a:r>
                        <a:rPr lang="cs-CZ" sz="1800" dirty="0"/>
                        <a:t> (Val, V)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>
                          <a:hlinkClick r:id="rId5" tooltip="Leucin"/>
                        </a:rPr>
                        <a:t>Leucin</a:t>
                      </a:r>
                      <a:r>
                        <a:rPr lang="cs-CZ" sz="1800" dirty="0"/>
                        <a:t> (Leu, L)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7190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/>
                      </a:r>
                      <a:br>
                        <a:rPr lang="cs-CZ" sz="1800" dirty="0"/>
                      </a:br>
                      <a:r>
                        <a:rPr lang="cs-CZ" sz="1800" dirty="0" err="1">
                          <a:hlinkClick r:id="rId6" tooltip="Isoleucin"/>
                        </a:rPr>
                        <a:t>Isoleucin</a:t>
                      </a:r>
                      <a:r>
                        <a:rPr lang="cs-CZ" sz="1800" dirty="0"/>
                        <a:t> (</a:t>
                      </a:r>
                      <a:r>
                        <a:rPr lang="cs-CZ" sz="1800" dirty="0" err="1"/>
                        <a:t>Ile</a:t>
                      </a:r>
                      <a:r>
                        <a:rPr lang="cs-CZ" sz="1800" dirty="0"/>
                        <a:t>, I)</a:t>
                      </a:r>
                      <a:br>
                        <a:rPr lang="cs-CZ" sz="1800" dirty="0"/>
                      </a:br>
                      <a:endParaRPr lang="cs-CZ" sz="1800" dirty="0"/>
                    </a:p>
                  </a:txBody>
                  <a:tcPr marL="12285" marR="12285" marT="12285" marB="1228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4" name="Obrázek 23" descr="Amminoacido_glic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91880" y="548680"/>
            <a:ext cx="1104900" cy="914400"/>
          </a:xfrm>
          <a:prstGeom prst="rect">
            <a:avLst/>
          </a:prstGeom>
        </p:spPr>
      </p:pic>
      <p:pic>
        <p:nvPicPr>
          <p:cNvPr id="25" name="Obrázek 24" descr="Amminoacido_ala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1880" y="1772816"/>
            <a:ext cx="1247775" cy="914400"/>
          </a:xfrm>
          <a:prstGeom prst="rect">
            <a:avLst/>
          </a:prstGeom>
        </p:spPr>
      </p:pic>
      <p:pic>
        <p:nvPicPr>
          <p:cNvPr id="26" name="Obrázek 25" descr="Amminoacido_val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491880" y="2924944"/>
            <a:ext cx="1266825" cy="914400"/>
          </a:xfrm>
          <a:prstGeom prst="rect">
            <a:avLst/>
          </a:prstGeom>
        </p:spPr>
      </p:pic>
      <p:pic>
        <p:nvPicPr>
          <p:cNvPr id="27" name="Obrázek 26" descr="Amminoacido_leuc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63888" y="4077072"/>
            <a:ext cx="1552575" cy="914400"/>
          </a:xfrm>
          <a:prstGeom prst="rect">
            <a:avLst/>
          </a:prstGeom>
        </p:spPr>
      </p:pic>
      <p:pic>
        <p:nvPicPr>
          <p:cNvPr id="28" name="Obrázek 27" descr="Amminoacido_isoleucina_formula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91880" y="5157192"/>
            <a:ext cx="1590675" cy="9334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539552" y="188641"/>
          <a:ext cx="8352928" cy="5976662"/>
        </p:xfrm>
        <a:graphic>
          <a:graphicData uri="http://schemas.openxmlformats.org/drawingml/2006/table">
            <a:tbl>
              <a:tblPr/>
              <a:tblGrid>
                <a:gridCol w="2376264"/>
                <a:gridCol w="5976664"/>
              </a:tblGrid>
              <a:tr h="359588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Threonin"/>
                        </a:rPr>
                        <a:t>Threonin</a:t>
                      </a:r>
                      <a:r>
                        <a:rPr lang="cs-CZ"/>
                        <a:t> (Thr, T)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3422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3" tooltip="Tyrosin"/>
                        </a:rPr>
                        <a:t>Tyrosin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Tyr</a:t>
                      </a:r>
                      <a:r>
                        <a:rPr lang="cs-CZ" dirty="0"/>
                        <a:t>, Y)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276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Methionin"/>
                        </a:rPr>
                        <a:t>Methionin</a:t>
                      </a:r>
                      <a:r>
                        <a:rPr lang="cs-CZ"/>
                        <a:t> (Met, M)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88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Cystein"/>
                        </a:rPr>
                        <a:t>Cystein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Cys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treon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91880" y="659622"/>
            <a:ext cx="1512168" cy="1091490"/>
          </a:xfrm>
          <a:prstGeom prst="rect">
            <a:avLst/>
          </a:prstGeom>
        </p:spPr>
      </p:pic>
      <p:pic>
        <p:nvPicPr>
          <p:cNvPr id="12" name="Obrázek 11" descr="Amminoacido_tiro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400000">
            <a:off x="3911489" y="1641238"/>
            <a:ext cx="1420366" cy="1971553"/>
          </a:xfrm>
          <a:prstGeom prst="rect">
            <a:avLst/>
          </a:prstGeom>
        </p:spPr>
      </p:pic>
      <p:pic>
        <p:nvPicPr>
          <p:cNvPr id="13" name="Obrázek 12" descr="115px-Amminoacido_metion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3" y="3645024"/>
            <a:ext cx="2658511" cy="1178992"/>
          </a:xfrm>
          <a:prstGeom prst="rect">
            <a:avLst/>
          </a:prstGeom>
        </p:spPr>
      </p:pic>
      <p:pic>
        <p:nvPicPr>
          <p:cNvPr id="14" name="Obrázek 13" descr="95px-Amminoacido_ciste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35895" y="5013176"/>
            <a:ext cx="1665475" cy="108694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846379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Lysin"/>
                        </a:rPr>
                        <a:t>Lysin</a:t>
                      </a:r>
                      <a:r>
                        <a:rPr lang="cs-CZ"/>
                        <a:t> (Lys, K)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Kyselina asparagová"/>
                        </a:rPr>
                        <a:t>Kyselina asparagová</a:t>
                      </a:r>
                      <a:r>
                        <a:rPr lang="cs-CZ"/>
                        <a:t> (Asp, D)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Asparagin"/>
                        </a:rPr>
                        <a:t>Asparagin</a:t>
                      </a:r>
                      <a:r>
                        <a:rPr lang="cs-CZ"/>
                        <a:t> (Asn, N)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>
                          <a:hlinkClick r:id="rId5" tooltip="Kyselina glutamová"/>
                        </a:rPr>
                        <a:t>Kyselina </a:t>
                      </a:r>
                      <a:r>
                        <a:rPr lang="cs-CZ" dirty="0" err="1">
                          <a:hlinkClick r:id="rId5" tooltip="Kyselina glutamová"/>
                        </a:rPr>
                        <a:t>glutamová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Glu</a:t>
                      </a:r>
                      <a:r>
                        <a:rPr lang="cs-CZ" dirty="0"/>
                        <a:t>, E)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err="1">
                          <a:hlinkClick r:id="rId6" tooltip="Glutamin"/>
                        </a:rPr>
                        <a:t>Glutamin</a:t>
                      </a:r>
                      <a:r>
                        <a:rPr lang="cs-CZ" dirty="0"/>
                        <a:t> (</a:t>
                      </a:r>
                      <a:r>
                        <a:rPr lang="cs-CZ" dirty="0" err="1"/>
                        <a:t>Gln</a:t>
                      </a:r>
                      <a:r>
                        <a:rPr lang="cs-CZ" dirty="0"/>
                        <a:t>, Q)</a:t>
                      </a:r>
                      <a:br>
                        <a:rPr lang="cs-CZ" dirty="0"/>
                      </a:b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Obrázek 9" descr="Amminoacido_lis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43808" y="620688"/>
            <a:ext cx="2333625" cy="914400"/>
          </a:xfrm>
          <a:prstGeom prst="rect">
            <a:avLst/>
          </a:prstGeom>
        </p:spPr>
      </p:pic>
      <p:pic>
        <p:nvPicPr>
          <p:cNvPr id="15" name="Obrázek 14" descr="Amminoacido_asparag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2708920"/>
            <a:ext cx="1790700" cy="914400"/>
          </a:xfrm>
          <a:prstGeom prst="rect">
            <a:avLst/>
          </a:prstGeom>
        </p:spPr>
      </p:pic>
      <p:pic>
        <p:nvPicPr>
          <p:cNvPr id="16" name="Obrázek 15" descr="Amminoacido_acido_aspartico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31840" y="1628800"/>
            <a:ext cx="1724025" cy="914400"/>
          </a:xfrm>
          <a:prstGeom prst="rect">
            <a:avLst/>
          </a:prstGeom>
        </p:spPr>
      </p:pic>
      <p:pic>
        <p:nvPicPr>
          <p:cNvPr id="18" name="Obrázek 17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347864" y="3789040"/>
            <a:ext cx="2057400" cy="914400"/>
          </a:xfrm>
          <a:prstGeom prst="rect">
            <a:avLst/>
          </a:prstGeom>
        </p:spPr>
      </p:pic>
      <p:pic>
        <p:nvPicPr>
          <p:cNvPr id="19" name="Obrázek 18" descr="Amminoacido_glutammina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75856" y="4941168"/>
            <a:ext cx="2057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779534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30113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38038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Arginin"/>
                        </a:rPr>
                        <a:t>Arginin</a:t>
                      </a:r>
                      <a:r>
                        <a:rPr lang="cs-CZ"/>
                        <a:t> (Arg, R)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Histidin"/>
                        </a:rPr>
                        <a:t>Histidin</a:t>
                      </a:r>
                      <a:r>
                        <a:rPr lang="cs-CZ"/>
                        <a:t> (His, H)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42314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4" tooltip="Fenylalanin"/>
                        </a:rPr>
                        <a:t>Fenylalanin</a:t>
                      </a:r>
                      <a:r>
                        <a:rPr lang="cs-CZ"/>
                        <a:t> (Phe, F)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379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5" tooltip="Tryptofan"/>
                        </a:rPr>
                        <a:t>Tryptofan</a:t>
                      </a:r>
                      <a:r>
                        <a:rPr lang="cs-CZ"/>
                        <a:t> (Trp, W)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5154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sz="3600" dirty="0">
                          <a:latin typeface="Arial Black" pitchFamily="34" charset="0"/>
                          <a:hlinkClick r:id="rId6" tooltip="Prolin"/>
                        </a:rPr>
                        <a:t>Prolin</a:t>
                      </a:r>
                      <a:r>
                        <a:rPr lang="cs-CZ" sz="3600" dirty="0"/>
                        <a:t> </a:t>
                      </a:r>
                      <a:r>
                        <a:rPr lang="cs-CZ" dirty="0" smtClean="0"/>
                        <a:t>(Pro, P)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Obrázek 10" descr="Amminoacido_argin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0" y="620688"/>
            <a:ext cx="2600325" cy="914400"/>
          </a:xfrm>
          <a:prstGeom prst="rect">
            <a:avLst/>
          </a:prstGeom>
        </p:spPr>
      </p:pic>
      <p:pic>
        <p:nvPicPr>
          <p:cNvPr id="12" name="Obrázek 11" descr="Amminoacido_istid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1628800"/>
            <a:ext cx="1790700" cy="962025"/>
          </a:xfrm>
          <a:prstGeom prst="rect">
            <a:avLst/>
          </a:prstGeom>
        </p:spPr>
      </p:pic>
      <p:pic>
        <p:nvPicPr>
          <p:cNvPr id="13" name="Obrázek 12" descr="Amminoacido_fenilalan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68144" y="2636912"/>
            <a:ext cx="1743075" cy="962025"/>
          </a:xfrm>
          <a:prstGeom prst="rect">
            <a:avLst/>
          </a:prstGeom>
        </p:spPr>
      </p:pic>
      <p:pic>
        <p:nvPicPr>
          <p:cNvPr id="14" name="Obrázek 13" descr="Amminoacido_triptofano_formul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131840" y="3501008"/>
            <a:ext cx="2276475" cy="1314450"/>
          </a:xfrm>
          <a:prstGeom prst="rect">
            <a:avLst/>
          </a:prstGeom>
        </p:spPr>
      </p:pic>
      <p:pic>
        <p:nvPicPr>
          <p:cNvPr id="20" name="Obrázek 19" descr="800px-Amminoacido_prolina_formula_sv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28184" y="4149080"/>
            <a:ext cx="2512646" cy="177769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graphicFrame>
        <p:nvGraphicFramePr>
          <p:cNvPr id="17" name="Tabulka 16"/>
          <p:cNvGraphicFramePr>
            <a:graphicFrameLocks noGrp="1"/>
          </p:cNvGraphicFramePr>
          <p:nvPr/>
        </p:nvGraphicFramePr>
        <p:xfrm>
          <a:off x="179512" y="188641"/>
          <a:ext cx="8712968" cy="5961138"/>
        </p:xfrm>
        <a:graphic>
          <a:graphicData uri="http://schemas.openxmlformats.org/drawingml/2006/table">
            <a:tbl>
              <a:tblPr/>
              <a:tblGrid>
                <a:gridCol w="2592288"/>
                <a:gridCol w="6120680"/>
              </a:tblGrid>
              <a:tr h="360039">
                <a:tc gridSpan="2"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Biogenní aminokyseliny</a:t>
                      </a:r>
                    </a:p>
                  </a:txBody>
                  <a:tcPr marL="12285" marR="12285" marT="12285" marB="12285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306979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2" tooltip="Selenocystein"/>
                        </a:rPr>
                        <a:t>Selenocystein</a:t>
                      </a:r>
                      <a:r>
                        <a:rPr lang="cs-CZ"/>
                        <a:t> (SeCys,U)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9325">
                <a:tc>
                  <a:txBody>
                    <a:bodyPr/>
                    <a:lstStyle/>
                    <a:p>
                      <a:pPr algn="ctr"/>
                      <a:r>
                        <a:rPr lang="cs-CZ"/>
                        <a:t/>
                      </a:r>
                      <a:br>
                        <a:rPr lang="cs-CZ"/>
                      </a:br>
                      <a:r>
                        <a:rPr lang="cs-CZ">
                          <a:hlinkClick r:id="rId3" tooltip="Pyrolysin"/>
                        </a:rPr>
                        <a:t>Pyrolysin</a:t>
                      </a:r>
                      <a:r>
                        <a:rPr lang="cs-CZ"/>
                        <a:t> (Pyl,O)</a:t>
                      </a:r>
                      <a:br>
                        <a:rPr lang="cs-CZ"/>
                      </a:br>
                      <a:endParaRPr lang="cs-CZ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>
                          <a:hlinkClick r:id="rId4" tooltip="Serin"/>
                        </a:rPr>
                        <a:t>Serin</a:t>
                      </a:r>
                      <a:r>
                        <a:rPr lang="cs-CZ" dirty="0" smtClean="0"/>
                        <a:t> (Ser, S)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4675"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/>
                      </a:r>
                      <a:br>
                        <a:rPr lang="cs-CZ" dirty="0"/>
                      </a:br>
                      <a:r>
                        <a:rPr lang="cs-CZ" dirty="0" smtClean="0">
                          <a:hlinkClick r:id="rId5" tooltip="N-formylmethionin"/>
                        </a:rPr>
                        <a:t>N-</a:t>
                      </a:r>
                      <a:r>
                        <a:rPr lang="cs-CZ" dirty="0" err="1" smtClean="0">
                          <a:hlinkClick r:id="rId5" tooltip="N-formylmethionin"/>
                        </a:rPr>
                        <a:t>formylmethionin</a:t>
                      </a:r>
                      <a:r>
                        <a:rPr lang="cs-CZ" dirty="0" smtClean="0"/>
                        <a:t> (</a:t>
                      </a:r>
                      <a:r>
                        <a:rPr lang="cs-CZ" dirty="0" err="1" smtClean="0"/>
                        <a:t>fMet</a:t>
                      </a:r>
                      <a:r>
                        <a:rPr lang="cs-CZ" dirty="0" smtClean="0"/>
                        <a:t>)</a:t>
                      </a:r>
                      <a:endParaRPr lang="cs-CZ" dirty="0"/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200" dirty="0"/>
                    </a:p>
                  </a:txBody>
                  <a:tcPr marL="58970" marR="58970" marT="29485" marB="2948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" name="Obrázek 14" descr="711px-L-selenocysteine-2D-skeleta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548680"/>
            <a:ext cx="1450602" cy="1224136"/>
          </a:xfrm>
          <a:prstGeom prst="rect">
            <a:avLst/>
          </a:prstGeom>
        </p:spPr>
      </p:pic>
      <p:pic>
        <p:nvPicPr>
          <p:cNvPr id="16" name="Obrázek 15" descr="560px-Pyrrolysine_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63888" y="1916832"/>
            <a:ext cx="4085861" cy="1313313"/>
          </a:xfrm>
          <a:prstGeom prst="rect">
            <a:avLst/>
          </a:prstGeom>
        </p:spPr>
      </p:pic>
      <p:pic>
        <p:nvPicPr>
          <p:cNvPr id="18" name="Obrázek 17" descr="430px-(S)-N-Formylmethionine_V_1_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4088" y="4653136"/>
            <a:ext cx="1726462" cy="1160343"/>
          </a:xfrm>
          <a:prstGeom prst="rect">
            <a:avLst/>
          </a:prstGeom>
        </p:spPr>
      </p:pic>
      <p:pic>
        <p:nvPicPr>
          <p:cNvPr id="21" name="Obrázek 20" descr="Amminoacido_serina_formul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3356992"/>
            <a:ext cx="14478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9" name="Obrázek 8" descr="img7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07708" y="-775460"/>
            <a:ext cx="1024128" cy="439248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0" name="Obrázek 9" descr="img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60185" y="-563441"/>
            <a:ext cx="864095" cy="3808418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Obrázek 10" descr="img7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1988840"/>
            <a:ext cx="8064896" cy="4320480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7. 12. 2016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pl-PL" smtClean="0"/>
              <a:t>PŘÍRODNÍ POLYMERY PŘF MU 8 2016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200374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42426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169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99012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1600" b="1" kern="1200" dirty="0" err="1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kern="120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600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869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30. 11.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DOKONČENÍ LEKCE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347345" marR="0" indent="-347345" algn="ctr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7. 12. </a:t>
                      </a:r>
                      <a:endParaRPr lang="cs-CZ" sz="12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20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20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7. 12. </a:t>
                      </a:r>
                      <a:endParaRPr lang="cs-CZ" sz="12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 </a:t>
                      </a:r>
                      <a:r>
                        <a:rPr lang="cs-CZ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- kolagen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14. 12.</a:t>
                      </a:r>
                      <a:endParaRPr lang="cs-CZ" sz="12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Bílkovinná vlákna II </a:t>
                      </a:r>
                      <a:r>
                        <a:rPr lang="cs-CZ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fibroin atd.</a:t>
                      </a:r>
                      <a:endParaRPr lang="cs-CZ" sz="20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017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14. 12.</a:t>
                      </a:r>
                      <a:endParaRPr lang="cs-CZ" sz="120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marR="0" indent="-347345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sk-SK" sz="2400" b="1" kern="1200" dirty="0" smtClean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POKUD TO STIHNEME</a:t>
                      </a:r>
                      <a:r>
                        <a:rPr lang="sk-SK" sz="1600" b="1" kern="1200" dirty="0" smtClean="0">
                          <a:solidFill>
                            <a:srgbClr val="0000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cs-CZ" sz="16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12" name="Obrázek 11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457868" y="1124744"/>
            <a:ext cx="829937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107504" y="404665"/>
            <a:ext cx="885698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Izoelektrický bod je taková hodnota pH roztoku, v němž se </a:t>
            </a:r>
            <a:r>
              <a:rPr lang="cs-CZ" b="1" dirty="0" err="1" smtClean="0">
                <a:solidFill>
                  <a:srgbClr val="0000FF"/>
                </a:solidFill>
                <a:latin typeface="Arial Black" pitchFamily="34" charset="0"/>
              </a:rPr>
              <a:t>amfion</a:t>
            </a:r>
            <a:r>
              <a:rPr lang="cs-CZ" b="1" dirty="0" smtClean="0">
                <a:solidFill>
                  <a:srgbClr val="0000FF"/>
                </a:solidFill>
                <a:latin typeface="Arial Black" pitchFamily="34" charset="0"/>
              </a:rPr>
              <a:t> nepohybuje v elektrickém poli</a:t>
            </a:r>
            <a:r>
              <a:rPr lang="cs-CZ" sz="1400" b="1" dirty="0" smtClean="0"/>
              <a:t>; </a:t>
            </a:r>
          </a:p>
          <a:p>
            <a:r>
              <a:rPr lang="cs-CZ" sz="1600" b="1" dirty="0" smtClean="0"/>
              <a:t>to znamená, že jeho volný náboj je zde nulový. Izoelektrický bod lze určit pro každý </a:t>
            </a:r>
            <a:r>
              <a:rPr lang="cs-CZ" sz="1600" b="1" dirty="0" err="1" smtClean="0"/>
              <a:t>amfion</a:t>
            </a:r>
            <a:r>
              <a:rPr lang="cs-CZ" sz="1600" b="1" dirty="0" smtClean="0"/>
              <a:t>, tedy zejména pro aminokyseliny, peptidy a bílkoviny. Jeho hodnota (zejména u bílkovin) výrazně závisí na složení pufru, v němž se provádí elektroforéza. Pokud je hodnota pH nižší, molekula získává celkově kladný elektrický náboj. Pro hodnoty pH vyšší je náboj molekuly celkově záporný.</a:t>
            </a:r>
            <a:endParaRPr lang="cs-CZ" sz="1600" b="1" dirty="0"/>
          </a:p>
        </p:txBody>
      </p:sp>
      <p:pic>
        <p:nvPicPr>
          <p:cNvPr id="11" name="Obrázek 10" descr="IZOELECTRIC POINT OF Glycine_pI WIKI E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3322781" cy="3312589"/>
          </a:xfrm>
          <a:prstGeom prst="rect">
            <a:avLst/>
          </a:prstGeom>
        </p:spPr>
      </p:pic>
      <p:pic>
        <p:nvPicPr>
          <p:cNvPr id="12" name="Obrázek 11" descr="IZOELEKTRICKÝ BOD WIKI ENG 1 ADENOSIE MONO PHOSPHA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4276" y="2276872"/>
            <a:ext cx="3292109" cy="3312368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179512" y="5661248"/>
            <a:ext cx="3168352" cy="369332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glycine </a:t>
            </a:r>
            <a:r>
              <a:rPr lang="cs-CZ" dirty="0" err="1" smtClean="0">
                <a:solidFill>
                  <a:srgbClr val="0000FF"/>
                </a:solidFill>
                <a:latin typeface="Arial Black" pitchFamily="34" charset="0"/>
              </a:rPr>
              <a:t>pK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= 2.72, 9.60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347864" y="558924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C00000"/>
                </a:solidFill>
              </a:rPr>
              <a:t>adenosine </a:t>
            </a:r>
            <a:r>
              <a:rPr lang="cs-CZ" b="1" dirty="0" err="1" smtClean="0">
                <a:solidFill>
                  <a:srgbClr val="C00000"/>
                </a:solidFill>
              </a:rPr>
              <a:t>monophosphate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cs-CZ" b="1" dirty="0" err="1" smtClean="0">
                <a:solidFill>
                  <a:srgbClr val="C00000"/>
                </a:solidFill>
              </a:rPr>
              <a:t>pK</a:t>
            </a:r>
            <a:r>
              <a:rPr lang="cs-CZ" b="1" dirty="0" smtClean="0">
                <a:solidFill>
                  <a:srgbClr val="C00000"/>
                </a:solidFill>
              </a:rPr>
              <a:t> = 2.15, 9.16, 10.67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323528" y="764704"/>
          <a:ext cx="8496945" cy="5465324"/>
        </p:xfrm>
        <a:graphic>
          <a:graphicData uri="http://schemas.openxmlformats.org/drawingml/2006/table">
            <a:tbl>
              <a:tblPr/>
              <a:tblGrid>
                <a:gridCol w="1699198"/>
                <a:gridCol w="1699198"/>
                <a:gridCol w="1699198"/>
                <a:gridCol w="1699198"/>
                <a:gridCol w="1700153"/>
              </a:tblGrid>
              <a:tr h="100844">
                <a:tc rowSpan="2">
                  <a:txBody>
                    <a:bodyPr/>
                    <a:lstStyle/>
                    <a:p>
                      <a:r>
                        <a:rPr lang="cs-CZ" sz="1600" b="1" dirty="0" err="1"/>
                        <a:t>Name</a:t>
                      </a:r>
                      <a:endParaRPr lang="cs-CZ" sz="1600" b="1" dirty="0"/>
                    </a:p>
                  </a:txBody>
                  <a:tcPr marL="23628" marR="23628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cs-CZ" sz="600"/>
                        <a:t>pK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pI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at</a:t>
                      </a:r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 25°C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253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0000FF"/>
                          </a:solidFill>
                        </a:rPr>
                        <a:t>pK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el-GR" sz="1600" b="1" dirty="0">
                          <a:solidFill>
                            <a:srgbClr val="0000FF"/>
                          </a:solidFill>
                        </a:rPr>
                        <a:t>α-</a:t>
                      </a:r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CO2H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0000FF"/>
                          </a:solidFill>
                        </a:rPr>
                        <a:t>pK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NH3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 err="1">
                          <a:solidFill>
                            <a:srgbClr val="008000"/>
                          </a:solidFill>
                        </a:rPr>
                        <a:t>pK</a:t>
                      </a:r>
                      <a:endParaRPr lang="cs-CZ" sz="1600" b="1" i="1" dirty="0">
                        <a:solidFill>
                          <a:srgbClr val="008000"/>
                        </a:solidFill>
                      </a:endParaRPr>
                    </a:p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R-</a:t>
                      </a:r>
                      <a:r>
                        <a:rPr lang="cs-CZ" sz="1600" b="1" i="1" dirty="0" err="1">
                          <a:solidFill>
                            <a:srgbClr val="008000"/>
                          </a:solidFill>
                        </a:rPr>
                        <a:t>group</a:t>
                      </a:r>
                      <a:endParaRPr lang="cs-CZ" sz="1600" b="1" i="1" dirty="0">
                        <a:solidFill>
                          <a:srgbClr val="008000"/>
                        </a:solidFill>
                      </a:endParaRP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8B7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 dirty="0"/>
                        <a:t>Alanine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2.35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9.87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6.11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0BD0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 dirty="0"/>
                        <a:t>Arginine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9.09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13.2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10.76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A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 dirty="0"/>
                        <a:t>Asparagine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9.09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13.2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10.76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Aspartic Acid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1.88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3.65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2.98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B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Cysteine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1.71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10.78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8.33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5.02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Glutamic Acid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9.67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4.25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3.08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Glutamine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2.17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8C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Glycine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2.34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  <a:latin typeface="Arial Black" pitchFamily="34" charset="0"/>
                        </a:rPr>
                        <a:t>9.60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Histidine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1.78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8.97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5.97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7.64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Isoleucine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2.32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9.76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8D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Leucine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2.36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4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Lysine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2.20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8.90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10.28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9.47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08E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Methionine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9.21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5.74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Phenylalanine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2.58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9.24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5.91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8F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Proline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1.99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10.60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6.30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A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Serine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606F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Threonine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2.15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Tryptophan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2.38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9.39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5.88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0D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1686">
                <a:tc>
                  <a:txBody>
                    <a:bodyPr/>
                    <a:lstStyle/>
                    <a:p>
                      <a:r>
                        <a:rPr lang="cs-CZ" sz="1600" b="1"/>
                        <a:t>Tyrosine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2.20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9.11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10.07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5.63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0844">
                <a:tc>
                  <a:txBody>
                    <a:bodyPr/>
                    <a:lstStyle/>
                    <a:p>
                      <a:r>
                        <a:rPr lang="cs-CZ" sz="1600" b="1"/>
                        <a:t>Valine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solidFill>
                            <a:srgbClr val="0000FF"/>
                          </a:solidFill>
                        </a:rPr>
                        <a:t>2.29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F04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0000FF"/>
                          </a:solidFill>
                        </a:rPr>
                        <a:t>9.74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i="1" dirty="0">
                          <a:solidFill>
                            <a:srgbClr val="008000"/>
                          </a:solidFill>
                        </a:rPr>
                        <a:t> 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6.02</a:t>
                      </a:r>
                    </a:p>
                  </a:txBody>
                  <a:tcPr marL="23628" marR="23628" marT="0" marB="0">
                    <a:lnL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20C1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6019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30779"/>
            <a:ext cx="86044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cs typeface="Arial" charset="0"/>
              </a:rPr>
              <a:t>pK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and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pl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Values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of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Amino</a:t>
            </a: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 </a:t>
            </a:r>
            <a:r>
              <a:rPr kumimoji="0" lang="cs-CZ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cs typeface="Arial" charset="0"/>
              </a:rPr>
              <a:t>Acids</a:t>
            </a:r>
            <a:endParaRPr kumimoji="0" lang="cs-CZ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467544" y="1052736"/>
            <a:ext cx="799288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an </a:t>
            </a:r>
            <a:r>
              <a:rPr lang="en-US" dirty="0" smtClean="0">
                <a:hlinkClick r:id="rId2" tooltip="Amino acid"/>
              </a:rPr>
              <a:t>amino acid</a:t>
            </a:r>
            <a:r>
              <a:rPr lang="en-US" dirty="0" smtClean="0"/>
              <a:t> with only one </a:t>
            </a:r>
            <a:r>
              <a:rPr lang="en-US" dirty="0" smtClean="0">
                <a:hlinkClick r:id="rId3" tooltip="Amine"/>
              </a:rPr>
              <a:t>amine</a:t>
            </a:r>
            <a:r>
              <a:rPr lang="en-US" dirty="0" smtClean="0"/>
              <a:t> and one </a:t>
            </a:r>
            <a:r>
              <a:rPr lang="en-US" dirty="0" smtClean="0">
                <a:hlinkClick r:id="rId4" tooltip="Carboxyl"/>
              </a:rPr>
              <a:t>carboxyl</a:t>
            </a:r>
            <a:r>
              <a:rPr lang="en-US" dirty="0" smtClean="0"/>
              <a:t> group, the </a:t>
            </a:r>
            <a:r>
              <a:rPr lang="en-US" sz="2800" b="1" dirty="0" err="1" smtClean="0">
                <a:solidFill>
                  <a:srgbClr val="FF0000"/>
                </a:solidFill>
              </a:rPr>
              <a:t>pI</a:t>
            </a:r>
            <a:r>
              <a:rPr lang="en-US" dirty="0" smtClean="0"/>
              <a:t> can be calculated from the </a:t>
            </a:r>
            <a:r>
              <a:rPr lang="en-US" dirty="0" smtClean="0">
                <a:hlinkClick r:id="rId5" tooltip="Mean"/>
              </a:rPr>
              <a:t>mean</a:t>
            </a:r>
            <a:r>
              <a:rPr lang="en-US" dirty="0" smtClean="0"/>
              <a:t> of the </a:t>
            </a:r>
            <a:r>
              <a:rPr lang="en-US" dirty="0" err="1" smtClean="0">
                <a:solidFill>
                  <a:srgbClr val="FF0000"/>
                </a:solidFill>
                <a:hlinkClick r:id="rId6" tooltip="PKa"/>
              </a:rPr>
              <a:t>pKas</a:t>
            </a:r>
            <a:r>
              <a:rPr lang="en-US" dirty="0" smtClean="0"/>
              <a:t> of this molecule.</a:t>
            </a:r>
            <a:r>
              <a:rPr lang="en-US" baseline="30000" dirty="0" smtClean="0">
                <a:hlinkClick r:id="rId7"/>
              </a:rPr>
              <a:t>[1]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99792" y="1988840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FF0000"/>
                </a:solidFill>
              </a:rPr>
              <a:t>pI</a:t>
            </a:r>
            <a:r>
              <a:rPr lang="cs-CZ" sz="2800" b="1" dirty="0" smtClean="0">
                <a:solidFill>
                  <a:srgbClr val="FF0000"/>
                </a:solidFill>
              </a:rPr>
              <a:t> = (</a:t>
            </a:r>
            <a:r>
              <a:rPr lang="cs-CZ" sz="2800" b="1" dirty="0" err="1" smtClean="0">
                <a:solidFill>
                  <a:srgbClr val="FF0000"/>
                </a:solidFill>
              </a:rPr>
              <a:t>pKa</a:t>
            </a:r>
            <a:r>
              <a:rPr lang="cs-CZ" sz="2800" b="1" dirty="0" smtClean="0">
                <a:solidFill>
                  <a:srgbClr val="FF0000"/>
                </a:solidFill>
              </a:rPr>
              <a:t> + </a:t>
            </a:r>
            <a:r>
              <a:rPr lang="cs-CZ" sz="2800" b="1" dirty="0" err="1" smtClean="0">
                <a:solidFill>
                  <a:srgbClr val="FF0000"/>
                </a:solidFill>
              </a:rPr>
              <a:t>pKb</a:t>
            </a:r>
            <a:r>
              <a:rPr lang="cs-CZ" sz="2800" b="1" dirty="0" smtClean="0">
                <a:solidFill>
                  <a:srgbClr val="FF0000"/>
                </a:solidFill>
              </a:rPr>
              <a:t>)/2 </a:t>
            </a:r>
            <a:endParaRPr lang="cs-CZ" sz="2800" b="1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36912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Každá aminokyselina obsahuje aspoň dvě skupiny schopné </a:t>
            </a:r>
            <a:r>
              <a:rPr lang="cs-CZ" sz="2400" b="1" dirty="0" smtClean="0">
                <a:hlinkClick r:id="rId8" tooltip="Disociace"/>
              </a:rPr>
              <a:t>disociace</a:t>
            </a:r>
            <a:r>
              <a:rPr lang="cs-CZ" sz="2400" b="1" dirty="0" smtClean="0"/>
              <a:t>: -COOH a -NH</a:t>
            </a:r>
            <a:r>
              <a:rPr lang="cs-CZ" sz="2400" b="1" baseline="-25000" dirty="0" smtClean="0"/>
              <a:t>3</a:t>
            </a:r>
            <a:r>
              <a:rPr lang="cs-CZ" sz="2400" b="1" baseline="30000" dirty="0" smtClean="0"/>
              <a:t>+</a:t>
            </a:r>
            <a:r>
              <a:rPr lang="cs-CZ" sz="2400" b="1" dirty="0" smtClean="0"/>
              <a:t> a tvoří konjugované zásady -COO</a:t>
            </a:r>
            <a:r>
              <a:rPr lang="cs-CZ" sz="2400" b="1" baseline="30000" dirty="0" smtClean="0"/>
              <a:t>-</a:t>
            </a:r>
            <a:r>
              <a:rPr lang="cs-CZ" sz="2400" b="1" dirty="0" smtClean="0"/>
              <a:t> a -NH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.</a:t>
            </a:r>
          </a:p>
          <a:p>
            <a:r>
              <a:rPr lang="cs-CZ" sz="2400" b="1" dirty="0" smtClean="0"/>
              <a:t>V roztoku jsou kyselina i její konjugovaná zásada v protonové rovnováze:</a:t>
            </a:r>
          </a:p>
          <a:p>
            <a:r>
              <a:rPr lang="cs-CZ" sz="2400" b="1" dirty="0" smtClean="0">
                <a:solidFill>
                  <a:srgbClr val="FF0000"/>
                </a:solidFill>
              </a:rPr>
              <a:t>R-COOH ↔ R-COO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−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3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  <a:r>
              <a:rPr lang="cs-CZ" sz="2400" b="1" dirty="0" smtClean="0">
                <a:solidFill>
                  <a:srgbClr val="FF0000"/>
                </a:solidFill>
              </a:rPr>
              <a:t> ↔ R-NH</a:t>
            </a:r>
            <a:r>
              <a:rPr lang="cs-CZ" sz="2400" b="1" baseline="-25000" dirty="0" smtClean="0">
                <a:solidFill>
                  <a:srgbClr val="FF0000"/>
                </a:solidFill>
              </a:rPr>
              <a:t>2</a:t>
            </a:r>
            <a:r>
              <a:rPr lang="cs-CZ" sz="2400" b="1" dirty="0" smtClean="0">
                <a:solidFill>
                  <a:srgbClr val="FF0000"/>
                </a:solidFill>
              </a:rPr>
              <a:t> + H</a:t>
            </a:r>
            <a:r>
              <a:rPr lang="cs-CZ" sz="24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cs-CZ" sz="2400" b="1" dirty="0" smtClean="0"/>
              <a:t>Jak se ustaví rovnováha, záleží na </a:t>
            </a:r>
            <a:r>
              <a:rPr lang="cs-CZ" sz="2400" b="1" dirty="0" smtClean="0">
                <a:hlinkClick r:id="rId9" tooltip="PH"/>
              </a:rPr>
              <a:t>pH</a:t>
            </a:r>
            <a:r>
              <a:rPr lang="cs-CZ" sz="2400" b="1" dirty="0" smtClean="0"/>
              <a:t> prostředí, tedy na koncentraci protonů v okolí. Karboxylová skupina je silnější kyselina a proton snadněji odštěpuje než přijímá.</a:t>
            </a:r>
            <a:endParaRPr lang="cs-CZ" sz="2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980728"/>
          <a:ext cx="3024336" cy="4673608"/>
        </p:xfrm>
        <a:graphic>
          <a:graphicData uri="http://schemas.openxmlformats.org/drawingml/2006/table">
            <a:tbl>
              <a:tblPr/>
              <a:tblGrid>
                <a:gridCol w="1296144"/>
                <a:gridCol w="1728192"/>
              </a:tblGrid>
              <a:tr h="290286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Essential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Nonessential</a:t>
                      </a:r>
                      <a:endParaRPr lang="cs-CZ" sz="16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" tooltip="Histidine"/>
                        </a:rPr>
                        <a:t>Histidine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3" tooltip="Alanine"/>
                        </a:rPr>
                        <a:t>Alanine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4" tooltip="Isoleucine"/>
                        </a:rPr>
                        <a:t>Isoleucine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5" tooltip="Arginine"/>
                        </a:rPr>
                        <a:t>Arginine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6" tooltip="Leucine"/>
                        </a:rPr>
                        <a:t>Leucine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7" tooltip="Asparagine"/>
                        </a:rPr>
                        <a:t>Asparagine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8" tooltip="Lysine"/>
                        </a:rPr>
                        <a:t>Lysine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9" tooltip="Aspartic acid"/>
                        </a:rPr>
                        <a:t>Aspartic acid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0" tooltip="Methionine"/>
                        </a:rPr>
                        <a:t>Methionine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1" tooltip="Cysteine"/>
                        </a:rPr>
                        <a:t>Cysteine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2" tooltip="Phenylalanine"/>
                        </a:rPr>
                        <a:t>Phenylalanine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3" tooltip="Glutamic acid"/>
                        </a:rPr>
                        <a:t>Glutamic acid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4" tooltip="Threonine"/>
                        </a:rPr>
                        <a:t>Threonine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5" tooltip="Glutamine"/>
                        </a:rPr>
                        <a:t>Glutamine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6" tooltip="Tryptophan"/>
                        </a:rPr>
                        <a:t>Tryptophan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7" tooltip="Glycine"/>
                        </a:rPr>
                        <a:t>Glycine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8" tooltip="Valine"/>
                        </a:rPr>
                        <a:t>Valine</a:t>
                      </a:r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19" tooltip="Ornithine"/>
                        </a:rPr>
                        <a:t>Ornithine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0" tooltip="Proline"/>
                        </a:rPr>
                        <a:t>Proline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1" tooltip="Selenocysteine"/>
                        </a:rPr>
                        <a:t>Selenocysteine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>
                          <a:hlinkClick r:id="rId22" tooltip="Serine"/>
                        </a:rPr>
                        <a:t>Serine</a:t>
                      </a:r>
                      <a:r>
                        <a:rPr lang="cs-CZ" sz="1600" b="1"/>
                        <a:t>*</a:t>
                      </a:r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286">
                <a:tc>
                  <a:txBody>
                    <a:bodyPr/>
                    <a:lstStyle/>
                    <a:p>
                      <a:endParaRPr lang="cs-CZ" sz="1600" b="1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 err="1">
                          <a:hlinkClick r:id="rId23" tooltip="Tyrosine"/>
                        </a:rPr>
                        <a:t>Tyrosine</a:t>
                      </a:r>
                      <a:endParaRPr lang="cs-CZ" sz="1600" b="1" dirty="0"/>
                    </a:p>
                  </a:txBody>
                  <a:tcPr marL="72571" marR="72571" marT="36286" marB="3628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Obdélník 8"/>
          <p:cNvSpPr/>
          <p:nvPr/>
        </p:nvSpPr>
        <p:spPr>
          <a:xfrm>
            <a:off x="179512" y="5733256"/>
            <a:ext cx="3096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(*) Essential only in certain cases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3635896" y="836712"/>
            <a:ext cx="51845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Of the 22 standard amino acids, 9 are called </a:t>
            </a:r>
            <a:r>
              <a:rPr lang="en-US" sz="2000" b="1" dirty="0" smtClean="0">
                <a:hlinkClick r:id="rId24" tooltip="Essential amino acid"/>
              </a:rPr>
              <a:t>essential amino acids</a:t>
            </a:r>
            <a:r>
              <a:rPr lang="en-US" sz="2000" b="1" dirty="0" smtClean="0"/>
              <a:t> because the </a:t>
            </a:r>
            <a:r>
              <a:rPr lang="en-US" sz="2000" b="1" dirty="0" smtClean="0">
                <a:hlinkClick r:id="rId25" tooltip="Human body"/>
              </a:rPr>
              <a:t>human body</a:t>
            </a:r>
            <a:r>
              <a:rPr lang="en-US" sz="2000" b="1" dirty="0" smtClean="0"/>
              <a:t> cannot </a:t>
            </a:r>
            <a:r>
              <a:rPr lang="en-US" sz="2000" b="1" dirty="0" smtClean="0">
                <a:hlinkClick r:id="rId26" tooltip="Biosynthesis"/>
              </a:rPr>
              <a:t>synthesize</a:t>
            </a:r>
            <a:r>
              <a:rPr lang="en-US" sz="2000" b="1" dirty="0" smtClean="0"/>
              <a:t> them from other </a:t>
            </a:r>
            <a:r>
              <a:rPr lang="en-US" sz="2000" b="1" dirty="0" smtClean="0">
                <a:hlinkClick r:id="rId27" tooltip="Chemical compound"/>
              </a:rPr>
              <a:t>compounds</a:t>
            </a:r>
            <a:r>
              <a:rPr lang="en-US" sz="2000" b="1" dirty="0" smtClean="0"/>
              <a:t> at the level needed for normal growth, so they must be obtained from food.</a:t>
            </a:r>
            <a:r>
              <a:rPr lang="en-US" sz="2000" b="1" baseline="30000" dirty="0" smtClean="0">
                <a:hlinkClick r:id="rId28"/>
              </a:rPr>
              <a:t>[52]</a:t>
            </a:r>
            <a:r>
              <a:rPr lang="en-US" sz="2000" b="1" dirty="0" smtClean="0"/>
              <a:t> In addition, </a:t>
            </a:r>
            <a:r>
              <a:rPr lang="en-US" sz="2000" b="1" dirty="0" err="1" smtClean="0">
                <a:hlinkClick r:id="rId11" tooltip="Cysteine"/>
              </a:rPr>
              <a:t>cysteine</a:t>
            </a:r>
            <a:r>
              <a:rPr lang="en-US" sz="2000" b="1" dirty="0" smtClean="0"/>
              <a:t>, </a:t>
            </a:r>
            <a:r>
              <a:rPr lang="en-US" sz="2000" b="1" dirty="0" err="1" smtClean="0">
                <a:hlinkClick r:id="rId29" tooltip="Taurine"/>
              </a:rPr>
              <a:t>taurine</a:t>
            </a:r>
            <a:r>
              <a:rPr lang="en-US" sz="2000" b="1" dirty="0" smtClean="0"/>
              <a:t>, </a:t>
            </a:r>
            <a:r>
              <a:rPr lang="en-US" sz="2000" b="1" dirty="0" smtClean="0">
                <a:hlinkClick r:id="rId23" tooltip="Tyrosine"/>
              </a:rPr>
              <a:t>tyrosine</a:t>
            </a:r>
            <a:r>
              <a:rPr lang="en-US" sz="2000" b="1" dirty="0" smtClean="0"/>
              <a:t>, and </a:t>
            </a:r>
            <a:r>
              <a:rPr lang="en-US" sz="2000" b="1" dirty="0" err="1" smtClean="0">
                <a:hlinkClick r:id="rId5" tooltip="Arginine"/>
              </a:rPr>
              <a:t>arginine</a:t>
            </a:r>
            <a:r>
              <a:rPr lang="en-US" sz="2000" b="1" dirty="0" smtClean="0"/>
              <a:t> are considered </a:t>
            </a:r>
            <a:r>
              <a:rPr lang="en-US" sz="2000" b="1" dirty="0" err="1" smtClean="0"/>
              <a:t>semiessential</a:t>
            </a:r>
            <a:r>
              <a:rPr lang="en-US" sz="2000" b="1" dirty="0" smtClean="0"/>
              <a:t> amino-acids in children (though </a:t>
            </a:r>
            <a:r>
              <a:rPr lang="en-US" sz="2000" b="1" dirty="0" err="1" smtClean="0"/>
              <a:t>taurine</a:t>
            </a:r>
            <a:r>
              <a:rPr lang="en-US" sz="2000" b="1" dirty="0" smtClean="0"/>
              <a:t> is not technically an amino acid), because the metabolic pathways that synthesize these amino acids are not fully developed.</a:t>
            </a:r>
            <a:r>
              <a:rPr lang="en-US" sz="2000" b="1" baseline="30000" dirty="0" smtClean="0">
                <a:hlinkClick r:id="rId28"/>
              </a:rPr>
              <a:t>[53][54]</a:t>
            </a:r>
            <a:r>
              <a:rPr lang="en-US" sz="2000" b="1" dirty="0" smtClean="0"/>
              <a:t> The amounts required also depend on the age and health of the individual, so it is hard to make general statements about the dietary requirement for some amino acids.</a:t>
            </a:r>
            <a:endParaRPr lang="cs-CZ" sz="20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graphicFrame>
        <p:nvGraphicFramePr>
          <p:cNvPr id="10" name="Tabulka 9"/>
          <p:cNvGraphicFramePr>
            <a:graphicFrameLocks noGrp="1"/>
          </p:cNvGraphicFramePr>
          <p:nvPr/>
        </p:nvGraphicFramePr>
        <p:xfrm>
          <a:off x="539552" y="980728"/>
          <a:ext cx="7920880" cy="4824538"/>
        </p:xfrm>
        <a:graphic>
          <a:graphicData uri="http://schemas.openxmlformats.org/drawingml/2006/table">
            <a:tbl>
              <a:tblPr/>
              <a:tblGrid>
                <a:gridCol w="3960440"/>
                <a:gridCol w="3960440"/>
              </a:tblGrid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 err="1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Class</a:t>
                      </a:r>
                      <a:endParaRPr lang="cs-CZ" sz="2000" b="1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Name of the amino acids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Aliphatic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Glycine, Alanine, Valine, Leucine, Isoleucine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 Black" pitchFamily="34" charset="0"/>
                        </a:rPr>
                        <a:t>Hydroxyl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or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Sulfur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-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containing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Serine, Cysteine, Threonine, Methionine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Cyclic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Proline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Aromatic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>
                          <a:latin typeface="Arial Black" pitchFamily="34" charset="0"/>
                        </a:rPr>
                        <a:t>Phenylalanine, Tyrosine, Tryptophan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454"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 Black" pitchFamily="34" charset="0"/>
                        </a:rPr>
                        <a:t>Basic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>
                          <a:latin typeface="Arial Black" pitchFamily="34" charset="0"/>
                        </a:rPr>
                        <a:t>Histidine,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Lysine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, Arginine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294"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Acidic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and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their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 Amide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b="1" dirty="0" err="1">
                          <a:latin typeface="Arial Black" pitchFamily="34" charset="0"/>
                        </a:rPr>
                        <a:t>Aspartate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,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Glutamate</a:t>
                      </a:r>
                      <a:r>
                        <a:rPr lang="cs-CZ" sz="2000" b="1" dirty="0">
                          <a:latin typeface="Arial Black" pitchFamily="34" charset="0"/>
                        </a:rPr>
                        <a:t>, Asparagine, </a:t>
                      </a:r>
                      <a:r>
                        <a:rPr lang="cs-CZ" sz="2000" b="1" dirty="0" err="1">
                          <a:latin typeface="Arial Black" pitchFamily="34" charset="0"/>
                        </a:rPr>
                        <a:t>Glutamine</a:t>
                      </a:r>
                      <a:endParaRPr lang="cs-CZ" sz="2000" b="1" dirty="0">
                        <a:latin typeface="Arial Black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&gt;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&gt;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Aminokyselina – </a:t>
            </a:r>
            <a:r>
              <a:rPr lang="cs-CZ" sz="2800" dirty="0" smtClean="0">
                <a:solidFill>
                  <a:srgbClr val="FF0000"/>
                </a:solidFill>
              </a:rPr>
              <a:t>monomer, výhradně L- konfigurace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Peptid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- </a:t>
            </a:r>
            <a:r>
              <a:rPr lang="cs-CZ" sz="2800" dirty="0" smtClean="0">
                <a:solidFill>
                  <a:srgbClr val="008000"/>
                </a:solidFill>
              </a:rPr>
              <a:t>mají méně než 50 aminokyselin, tj. M do cca. 5*10</a:t>
            </a:r>
            <a:r>
              <a:rPr lang="cs-CZ" sz="2800" baseline="30000" dirty="0" smtClean="0">
                <a:solidFill>
                  <a:srgbClr val="008000"/>
                </a:solidFill>
              </a:rPr>
              <a:t>5</a:t>
            </a:r>
            <a:r>
              <a:rPr lang="cs-CZ" sz="2800" dirty="0" smtClean="0">
                <a:solidFill>
                  <a:srgbClr val="008000"/>
                </a:solidFill>
              </a:rPr>
              <a:t>,</a:t>
            </a:r>
            <a:r>
              <a:rPr lang="cs-CZ" sz="2800" baseline="30000" dirty="0" smtClean="0">
                <a:solidFill>
                  <a:srgbClr val="008000"/>
                </a:solidFill>
              </a:rPr>
              <a:t> </a:t>
            </a:r>
            <a:r>
              <a:rPr lang="cs-CZ" sz="2800" dirty="0" smtClean="0">
                <a:solidFill>
                  <a:srgbClr val="008000"/>
                </a:solidFill>
              </a:rPr>
              <a:t>při </a:t>
            </a:r>
            <a:r>
              <a:rPr lang="cs-CZ" sz="2800" u="sng" dirty="0" smtClean="0">
                <a:solidFill>
                  <a:srgbClr val="008000"/>
                </a:solidFill>
              </a:rPr>
              <a:t>DIALÝZE</a:t>
            </a:r>
            <a:r>
              <a:rPr lang="cs-CZ" sz="2800" dirty="0" smtClean="0">
                <a:solidFill>
                  <a:srgbClr val="008000"/>
                </a:solidFill>
              </a:rPr>
              <a:t>  projde </a:t>
            </a:r>
            <a:r>
              <a:rPr lang="cs-CZ" sz="2800" u="sng" dirty="0" smtClean="0">
                <a:solidFill>
                  <a:srgbClr val="008000"/>
                </a:solidFill>
              </a:rPr>
              <a:t>celofánovou</a:t>
            </a:r>
            <a:r>
              <a:rPr lang="cs-CZ" sz="2800" dirty="0" smtClean="0">
                <a:solidFill>
                  <a:srgbClr val="008000"/>
                </a:solidFill>
              </a:rPr>
              <a:t> membránou</a:t>
            </a:r>
          </a:p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Protein,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bílkovina – </a:t>
            </a:r>
            <a:r>
              <a:rPr lang="cs-CZ" sz="2800" dirty="0" smtClean="0">
                <a:solidFill>
                  <a:srgbClr val="0000FF"/>
                </a:solidFill>
              </a:rPr>
              <a:t>M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0000FF"/>
                </a:solidFill>
              </a:rPr>
              <a:t>je od 5*10</a:t>
            </a:r>
            <a:r>
              <a:rPr lang="cs-CZ" sz="2800" baseline="30000" dirty="0" smtClean="0">
                <a:solidFill>
                  <a:srgbClr val="0000FF"/>
                </a:solidFill>
              </a:rPr>
              <a:t>5</a:t>
            </a:r>
            <a:r>
              <a:rPr lang="cs-CZ" sz="2800" dirty="0" smtClean="0">
                <a:solidFill>
                  <a:srgbClr val="0000FF"/>
                </a:solidFill>
              </a:rPr>
              <a:t> do X*10</a:t>
            </a:r>
            <a:r>
              <a:rPr lang="cs-CZ" sz="2800" baseline="30000" dirty="0" smtClean="0">
                <a:solidFill>
                  <a:srgbClr val="0000FF"/>
                </a:solidFill>
              </a:rPr>
              <a:t>6</a:t>
            </a:r>
            <a:r>
              <a:rPr lang="cs-CZ" sz="2800" dirty="0" smtClean="0">
                <a:solidFill>
                  <a:srgbClr val="0000FF"/>
                </a:solidFill>
              </a:rPr>
              <a:t>, X </a:t>
            </a:r>
            <a:r>
              <a:rPr lang="cs-CZ" sz="2800" dirty="0" smtClean="0">
                <a:solidFill>
                  <a:srgbClr val="0000FF"/>
                </a:solidFill>
                <a:latin typeface="Symbol" pitchFamily="18" charset="2"/>
              </a:rPr>
              <a:t>Î(1</a:t>
            </a:r>
            <a:r>
              <a:rPr lang="cs-CZ" sz="2800" dirty="0" smtClean="0">
                <a:solidFill>
                  <a:srgbClr val="0000FF"/>
                </a:solidFill>
              </a:rPr>
              <a:t>;10)</a:t>
            </a:r>
          </a:p>
          <a:p>
            <a:pPr algn="ctr">
              <a:buNone/>
            </a:pP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Určování složení peptidů a proteinů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Kyselá hydrolýza na aminokyseliny</a:t>
            </a:r>
          </a:p>
          <a:p>
            <a:r>
              <a:rPr lang="cs-CZ" sz="2800" dirty="0" smtClean="0">
                <a:solidFill>
                  <a:srgbClr val="C00000"/>
                </a:solidFill>
              </a:rPr>
              <a:t>Chromatografie (</a:t>
            </a:r>
            <a:r>
              <a:rPr lang="cs-CZ" sz="2800" b="1" u="sng" dirty="0" smtClean="0">
                <a:solidFill>
                  <a:srgbClr val="C00000"/>
                </a:solidFill>
              </a:rPr>
              <a:t>tenká vrstva</a:t>
            </a:r>
            <a:r>
              <a:rPr lang="cs-CZ" sz="2800" dirty="0" smtClean="0">
                <a:solidFill>
                  <a:srgbClr val="C00000"/>
                </a:solidFill>
              </a:rPr>
              <a:t>, gelová)</a:t>
            </a:r>
          </a:p>
          <a:p>
            <a:pPr algn="ctr"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Strukturní hierarchie peptidů a proteinů( bílkovin)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1256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Primární struktura </a:t>
            </a:r>
            <a:r>
              <a:rPr lang="cs-CZ" sz="2800" b="1" dirty="0" smtClean="0">
                <a:solidFill>
                  <a:srgbClr val="FF0000"/>
                </a:solidFill>
              </a:rPr>
              <a:t>– sled aminokyselin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Sekundární struktura </a:t>
            </a:r>
            <a:r>
              <a:rPr lang="cs-CZ" sz="2800" b="1" dirty="0" smtClean="0">
                <a:solidFill>
                  <a:srgbClr val="0000FF"/>
                </a:solidFill>
              </a:rPr>
              <a:t>– interakce v rámci jedné makromolekuly 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Terciární struktura </a:t>
            </a:r>
            <a:r>
              <a:rPr lang="cs-CZ" sz="2800" b="1" dirty="0" smtClean="0">
                <a:solidFill>
                  <a:srgbClr val="008000"/>
                </a:solidFill>
              </a:rPr>
              <a:t>- interakce v rámci více makromolekul, svazky řetězců nebo nesousedními segmenty polymerního řetězce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Kvartérní struktura </a:t>
            </a:r>
            <a:r>
              <a:rPr lang="cs-CZ" sz="2800" b="1" dirty="0" smtClean="0">
                <a:solidFill>
                  <a:srgbClr val="C00000"/>
                </a:solidFill>
              </a:rPr>
              <a:t>– interakce mezi svazky řetězců</a:t>
            </a:r>
          </a:p>
          <a:p>
            <a:pPr algn="ctr">
              <a:buNone/>
            </a:pPr>
            <a:r>
              <a:rPr lang="cs-CZ" sz="2800" b="1" u="sng" dirty="0" smtClean="0">
                <a:solidFill>
                  <a:srgbClr val="7030A0"/>
                </a:solidFill>
                <a:latin typeface="Arial Black" pitchFamily="34" charset="0"/>
              </a:rPr>
              <a:t>Terciární a kvartérní struktury – tomu se budeme věnovat u kolagenu</a:t>
            </a:r>
            <a:endParaRPr lang="cs-CZ" sz="2800" b="1" u="sng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výskytu dalších složek v makromolekule 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JEDNODUCHÉ (PROTEINY) – </a:t>
            </a:r>
            <a:r>
              <a:rPr lang="cs-CZ" sz="2800" b="1" dirty="0" smtClean="0">
                <a:solidFill>
                  <a:srgbClr val="008000"/>
                </a:solidFill>
              </a:rPr>
              <a:t>hydrolýzu se štěpí jen na aminokyseliny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SLOŽENÉ (PROTEINY) – </a:t>
            </a:r>
            <a:r>
              <a:rPr lang="cs-CZ" sz="2800" b="1" dirty="0" smtClean="0">
                <a:solidFill>
                  <a:srgbClr val="0000FF"/>
                </a:solidFill>
              </a:rPr>
              <a:t>hydrolýzu se štěpí na aminokyseliny, cukry, tuky, …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LIPOPROTEINY (tuky)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GLYKOPROTEINY (cukry)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FOSFOPROTEINY (</a:t>
            </a:r>
            <a:r>
              <a:rPr lang="cs-CZ" sz="2400" b="1" dirty="0" err="1" smtClean="0">
                <a:solidFill>
                  <a:srgbClr val="0000FF"/>
                </a:solidFill>
              </a:rPr>
              <a:t>fostátové</a:t>
            </a:r>
            <a:r>
              <a:rPr lang="cs-CZ" sz="2400" b="1" dirty="0" smtClean="0">
                <a:solidFill>
                  <a:srgbClr val="0000FF"/>
                </a:solidFill>
              </a:rPr>
              <a:t> skupiny &gt;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KASEIN</a:t>
            </a:r>
            <a:r>
              <a:rPr lang="cs-CZ" sz="2400" b="1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</a:rPr>
              <a:t>CHROMOPEROTEINY (barviva, např. hemoglobin, melamin)</a:t>
            </a:r>
          </a:p>
          <a:p>
            <a:pPr lvl="1"/>
            <a:endParaRPr lang="cs-CZ" sz="2400" b="1" dirty="0" smtClean="0">
              <a:solidFill>
                <a:srgbClr val="0000FF"/>
              </a:solidFill>
            </a:endParaRP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/>
          <a:lstStyle/>
          <a:p>
            <a:r>
              <a:rPr lang="cs-CZ" sz="3200" cap="all" dirty="0" smtClean="0">
                <a:solidFill>
                  <a:srgbClr val="FF0000"/>
                </a:solidFill>
                <a:latin typeface="Arial Black" pitchFamily="34" charset="0"/>
              </a:rPr>
              <a:t>Rozpustnost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versus </a:t>
            </a:r>
            <a:r>
              <a:rPr lang="cs-CZ" sz="3200" cap="all" dirty="0" err="1" smtClean="0">
                <a:solidFill>
                  <a:srgbClr val="0000FF"/>
                </a:solidFill>
                <a:latin typeface="Arial Black" pitchFamily="34" charset="0"/>
              </a:rPr>
              <a:t>botnání</a:t>
            </a:r>
            <a:endParaRPr lang="cs-CZ" sz="3200" cap="all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7" name="Obrázek 6" descr="rozpust verus botná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93439" y="-717175"/>
            <a:ext cx="4741098" cy="84249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355976" y="5445224"/>
            <a:ext cx="4392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nebo jiného rozpouštědla (</a:t>
            </a:r>
            <a:r>
              <a:rPr lang="cs-CZ" sz="2000" dirty="0" err="1" smtClean="0">
                <a:solidFill>
                  <a:srgbClr val="008000"/>
                </a:solidFill>
                <a:latin typeface="Arial Black" pitchFamily="34" charset="0"/>
              </a:rPr>
              <a:t>solvatačního</a:t>
            </a:r>
            <a:r>
              <a:rPr lang="cs-CZ" sz="2000" dirty="0" smtClean="0">
                <a:solidFill>
                  <a:srgbClr val="008000"/>
                </a:solidFill>
                <a:latin typeface="Arial Black" pitchFamily="34" charset="0"/>
              </a:rPr>
              <a:t> činidla)</a:t>
            </a:r>
            <a:endParaRPr lang="cs-CZ" sz="2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</a:rPr>
              <a:t>Ing. J. Dvořáková: </a:t>
            </a:r>
            <a:r>
              <a:rPr lang="cs-CZ" sz="2400" b="1" dirty="0" smtClean="0">
                <a:solidFill>
                  <a:srgbClr val="FF0000"/>
                </a:solidFill>
              </a:rPr>
              <a:t>PŘÍRODNÍ POLYMERY</a:t>
            </a:r>
            <a:r>
              <a:rPr lang="cs-CZ" sz="2400" dirty="0" smtClean="0">
                <a:solidFill>
                  <a:srgbClr val="FF0000"/>
                </a:solidFill>
              </a:rPr>
              <a:t>, VŠCHT Praha, Katedra polymerů, skripta 1990</a:t>
            </a:r>
          </a:p>
          <a:p>
            <a:r>
              <a:rPr lang="cs-CZ" sz="2400" dirty="0" smtClean="0">
                <a:solidFill>
                  <a:srgbClr val="C00000"/>
                </a:solidFill>
              </a:rPr>
              <a:t>J. Mleziva, J. Kálal: </a:t>
            </a:r>
            <a:r>
              <a:rPr lang="cs-CZ" sz="2400" b="1" dirty="0" smtClean="0">
                <a:solidFill>
                  <a:srgbClr val="C00000"/>
                </a:solidFill>
              </a:rPr>
              <a:t>Základy makromolekulární chemie</a:t>
            </a:r>
            <a:r>
              <a:rPr lang="cs-CZ" sz="2400" dirty="0" smtClean="0">
                <a:solidFill>
                  <a:srgbClr val="C00000"/>
                </a:solidFill>
              </a:rPr>
              <a:t>, SNTL Praha, 1986</a:t>
            </a:r>
          </a:p>
          <a:p>
            <a:r>
              <a:rPr lang="cs-CZ" sz="2400" dirty="0" smtClean="0">
                <a:solidFill>
                  <a:srgbClr val="0000FF"/>
                </a:solidFill>
              </a:rPr>
              <a:t>J. </a:t>
            </a:r>
            <a:r>
              <a:rPr lang="cs-CZ" sz="2400" dirty="0" err="1" smtClean="0">
                <a:solidFill>
                  <a:srgbClr val="0000FF"/>
                </a:solidFill>
              </a:rPr>
              <a:t>Zelinger</a:t>
            </a:r>
            <a:r>
              <a:rPr lang="cs-CZ" sz="2400" dirty="0" smtClean="0">
                <a:solidFill>
                  <a:srgbClr val="0000FF"/>
                </a:solidFill>
              </a:rPr>
              <a:t>, V. </a:t>
            </a:r>
            <a:r>
              <a:rPr lang="cs-CZ" sz="2400" dirty="0" err="1" smtClean="0">
                <a:solidFill>
                  <a:srgbClr val="0000FF"/>
                </a:solidFill>
              </a:rPr>
              <a:t>Heidingsfeld</a:t>
            </a:r>
            <a:r>
              <a:rPr lang="cs-CZ" sz="2400" dirty="0" smtClean="0">
                <a:solidFill>
                  <a:srgbClr val="0000FF"/>
                </a:solidFill>
              </a:rPr>
              <a:t>, P. Kotlík, E. Šimůnková: </a:t>
            </a:r>
            <a:r>
              <a:rPr lang="cs-CZ" sz="2400" b="1" dirty="0" smtClean="0">
                <a:solidFill>
                  <a:srgbClr val="0000FF"/>
                </a:solidFill>
              </a:rPr>
              <a:t>Chemie v práci konzervátora a restaurátora</a:t>
            </a:r>
            <a:r>
              <a:rPr lang="cs-CZ" sz="2400" dirty="0" smtClean="0">
                <a:solidFill>
                  <a:srgbClr val="0000FF"/>
                </a:solidFill>
              </a:rPr>
              <a:t>, ACADEMIA Praha 1987,  </a:t>
            </a:r>
          </a:p>
          <a:p>
            <a:r>
              <a:rPr lang="cs-CZ" sz="2400" dirty="0" smtClean="0">
                <a:solidFill>
                  <a:srgbClr val="008000"/>
                </a:solidFill>
              </a:rPr>
              <a:t>A. Blažej, V. </a:t>
            </a:r>
            <a:r>
              <a:rPr lang="cs-CZ" sz="2400" dirty="0" err="1" smtClean="0">
                <a:solidFill>
                  <a:srgbClr val="008000"/>
                </a:solidFill>
              </a:rPr>
              <a:t>Szilvová</a:t>
            </a:r>
            <a:r>
              <a:rPr lang="cs-CZ" sz="2400" dirty="0" smtClean="0">
                <a:solidFill>
                  <a:srgbClr val="008000"/>
                </a:solidFill>
              </a:rPr>
              <a:t>: </a:t>
            </a:r>
            <a:r>
              <a:rPr lang="cs-CZ" sz="2400" b="1" dirty="0" err="1" smtClean="0">
                <a:solidFill>
                  <a:srgbClr val="008000"/>
                </a:solidFill>
              </a:rPr>
              <a:t>Prírodné</a:t>
            </a:r>
            <a:r>
              <a:rPr lang="cs-CZ" sz="2400" b="1" dirty="0" smtClean="0">
                <a:solidFill>
                  <a:srgbClr val="008000"/>
                </a:solidFill>
              </a:rPr>
              <a:t> a syntetické polymery</a:t>
            </a:r>
            <a:r>
              <a:rPr lang="cs-CZ" sz="2400" dirty="0" smtClean="0">
                <a:solidFill>
                  <a:srgbClr val="008000"/>
                </a:solidFill>
              </a:rPr>
              <a:t>, SVŠT Bratislava, skripta 1985</a:t>
            </a:r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rozpustnosti ve vodě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525963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ROZPUSTNÉ (SFÉROPROTEINY)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(TEPLO &gt; </a:t>
            </a:r>
            <a:r>
              <a:rPr lang="cs-CZ" sz="2400" u="sng" dirty="0" smtClean="0">
                <a:solidFill>
                  <a:srgbClr val="0000FF"/>
                </a:solidFill>
              </a:rPr>
              <a:t>KOAGULACE</a:t>
            </a:r>
            <a:r>
              <a:rPr lang="cs-CZ" sz="2400" dirty="0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cs-CZ" sz="2400" dirty="0" smtClean="0">
                <a:solidFill>
                  <a:srgbClr val="0000FF"/>
                </a:solidFill>
              </a:rPr>
              <a:t>Albumin &gt; 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vaječný bílek</a:t>
            </a:r>
          </a:p>
          <a:p>
            <a:pPr lvl="1"/>
            <a:r>
              <a:rPr lang="cs-CZ" sz="2400" dirty="0" err="1" smtClean="0">
                <a:solidFill>
                  <a:srgbClr val="0000FF"/>
                </a:solidFill>
              </a:rPr>
              <a:t>Gluteliny</a:t>
            </a:r>
            <a:r>
              <a:rPr lang="cs-CZ" sz="2400" dirty="0" smtClean="0">
                <a:solidFill>
                  <a:srgbClr val="0000FF"/>
                </a:solidFill>
              </a:rPr>
              <a:t> &gt; </a:t>
            </a:r>
            <a:r>
              <a:rPr lang="cs-CZ" sz="2400" dirty="0" err="1" smtClean="0">
                <a:solidFill>
                  <a:srgbClr val="0000FF"/>
                </a:solidFill>
                <a:latin typeface="Arial Black" pitchFamily="34" charset="0"/>
              </a:rPr>
              <a:t>glutein</a:t>
            </a:r>
            <a:r>
              <a:rPr lang="cs-CZ" sz="2400" dirty="0" smtClean="0">
                <a:solidFill>
                  <a:srgbClr val="0000FF"/>
                </a:solidFill>
                <a:latin typeface="Arial Black" pitchFamily="34" charset="0"/>
              </a:rPr>
              <a:t> z pšenice</a:t>
            </a:r>
          </a:p>
          <a:p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NEROZPUSTNÉ (SKLEROPROREINY)</a:t>
            </a: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Keratiny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a </a:t>
            </a:r>
            <a:r>
              <a:rPr lang="cs-CZ" sz="2400" dirty="0" err="1" smtClean="0">
                <a:solidFill>
                  <a:srgbClr val="008000"/>
                </a:solidFill>
              </a:rPr>
              <a:t>a</a:t>
            </a:r>
            <a:r>
              <a:rPr lang="cs-CZ" sz="2400" dirty="0" smtClean="0">
                <a:solidFill>
                  <a:srgbClr val="008000"/>
                </a:solidFill>
              </a:rPr>
              <a:t> </a:t>
            </a:r>
            <a:r>
              <a:rPr lang="cs-CZ" sz="2400" dirty="0" smtClean="0">
                <a:solidFill>
                  <a:srgbClr val="008000"/>
                </a:solidFill>
                <a:latin typeface="Symbol" pitchFamily="18" charset="2"/>
              </a:rPr>
              <a:t>b</a:t>
            </a:r>
            <a:endParaRPr lang="cs-CZ" sz="2400" dirty="0" smtClean="0">
              <a:solidFill>
                <a:srgbClr val="008000"/>
              </a:solidFill>
            </a:endParaRPr>
          </a:p>
          <a:p>
            <a:pPr lvl="1"/>
            <a:r>
              <a:rPr lang="cs-CZ" sz="2400" dirty="0" smtClean="0">
                <a:solidFill>
                  <a:srgbClr val="008000"/>
                </a:solidFill>
              </a:rPr>
              <a:t>Kolageny </a:t>
            </a:r>
          </a:p>
          <a:p>
            <a:pPr lvl="1"/>
            <a:endParaRPr lang="cs-CZ" sz="2400" dirty="0" smtClean="0">
              <a:solidFill>
                <a:srgbClr val="0000FF"/>
              </a:solidFill>
              <a:latin typeface="Arial Black" pitchFamily="34" charset="0"/>
            </a:endParaRPr>
          </a:p>
          <a:p>
            <a:pPr lvl="1"/>
            <a:endParaRPr lang="cs-CZ" sz="2400" dirty="0" smtClean="0">
              <a:solidFill>
                <a:srgbClr val="0000FF"/>
              </a:solidFill>
            </a:endParaRPr>
          </a:p>
          <a:p>
            <a:endParaRPr lang="cs-CZ" sz="2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Dělení proteinů( bílkovin) podle tvaru molekul či </a:t>
            </a:r>
            <a:r>
              <a:rPr lang="cs-CZ" sz="2800" dirty="0" err="1" smtClean="0">
                <a:solidFill>
                  <a:srgbClr val="FF0000"/>
                </a:solidFill>
                <a:latin typeface="Arial Black" pitchFamily="34" charset="0"/>
              </a:rPr>
              <a:t>nadmolekulárních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útvarů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VLÁKNITÉ = FIBRILÁRNÍ </a:t>
            </a:r>
            <a:r>
              <a:rPr lang="cs-CZ" sz="2800" b="1" dirty="0" smtClean="0">
                <a:solidFill>
                  <a:srgbClr val="008000"/>
                </a:solidFill>
              </a:rPr>
              <a:t>&gt; HEDVÁBÍ, VLASY, SVALY, VAZIVA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KULOVÉ = GLOBULÁRNÍ </a:t>
            </a:r>
            <a:r>
              <a:rPr lang="cs-CZ" sz="2800" b="1" dirty="0" smtClean="0">
                <a:solidFill>
                  <a:srgbClr val="0000FF"/>
                </a:solidFill>
              </a:rPr>
              <a:t>&gt; ENZYMY, VAJEČNÉ A MLÉČNÉ BÍLKOVINY, INSULIN, …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9" name="Obrázek 8" descr="Protein_primary_structure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446" y="980728"/>
            <a:ext cx="8223104" cy="504056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ŠTĚPENÍ POMOCÍ ENZYMŮ </a:t>
            </a:r>
            <a:r>
              <a:rPr lang="cs-CZ" sz="2400" dirty="0" smtClean="0">
                <a:solidFill>
                  <a:srgbClr val="FF0000"/>
                </a:solidFill>
              </a:rPr>
              <a:t>-  určitý enzym štěpí jen vazbu mezi určitými aminokyselinami</a:t>
            </a:r>
          </a:p>
          <a:p>
            <a:r>
              <a:rPr lang="cs-CZ" sz="2400" b="1" dirty="0" smtClean="0">
                <a:solidFill>
                  <a:srgbClr val="008000"/>
                </a:solidFill>
              </a:rPr>
              <a:t>POPUŽITÍ RŮZNÝCH ENZYMŮ  </a:t>
            </a:r>
            <a:r>
              <a:rPr lang="cs-CZ" sz="2400" dirty="0" smtClean="0">
                <a:solidFill>
                  <a:srgbClr val="008000"/>
                </a:solidFill>
              </a:rPr>
              <a:t>- různé štěpy &gt; určení pořadí aminokyselin</a:t>
            </a:r>
          </a:p>
          <a:p>
            <a:r>
              <a:rPr lang="cs-CZ" sz="2400" dirty="0" smtClean="0">
                <a:solidFill>
                  <a:srgbClr val="008000"/>
                </a:solidFill>
              </a:rPr>
              <a:t> </a:t>
            </a:r>
            <a:endParaRPr lang="cs-CZ" sz="2400" dirty="0">
              <a:solidFill>
                <a:srgbClr val="008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PRIMÁRNÍ STRUKTURA proteinů III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URČOVÁNÍ SEKVENCE AMINOKYSLEIN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Rozštěpení</a:t>
            </a:r>
            <a:r>
              <a:rPr lang="cs-CZ" sz="2000" dirty="0" smtClean="0"/>
              <a:t> na definovaných místech (jen mezi určitými aminokyselinami) na menší </a:t>
            </a:r>
            <a:r>
              <a:rPr lang="cs-CZ" sz="2000" smtClean="0"/>
              <a:t>části </a:t>
            </a:r>
            <a:r>
              <a:rPr lang="cs-CZ" sz="2000" b="1" smtClean="0">
                <a:solidFill>
                  <a:srgbClr val="FF0000"/>
                </a:solidFill>
              </a:rPr>
              <a:t>ENZYMY </a:t>
            </a:r>
            <a:r>
              <a:rPr lang="cs-CZ" sz="2000" b="1" dirty="0" smtClean="0">
                <a:solidFill>
                  <a:srgbClr val="FF0000"/>
                </a:solidFill>
              </a:rPr>
              <a:t>ZVANÝMI 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</a:t>
            </a:r>
            <a:r>
              <a:rPr lang="cs-CZ" sz="2000" dirty="0" smtClean="0"/>
              <a:t>(je jich cca. 200 typů)</a:t>
            </a:r>
          </a:p>
          <a:p>
            <a:r>
              <a:rPr lang="cs-CZ" sz="2000" dirty="0" smtClean="0"/>
              <a:t>Další štěpení fragmentů vzniklých prvotním štěpením opět pomocí </a:t>
            </a:r>
            <a:r>
              <a:rPr lang="cs-CZ" sz="2000" b="1" cap="all" dirty="0" smtClean="0">
                <a:solidFill>
                  <a:srgbClr val="FF0000"/>
                </a:solidFill>
              </a:rPr>
              <a:t>restrikční </a:t>
            </a:r>
            <a:r>
              <a:rPr lang="cs-CZ" sz="2000" b="1" cap="all" dirty="0" err="1" smtClean="0">
                <a:solidFill>
                  <a:srgbClr val="FF0000"/>
                </a:solidFill>
              </a:rPr>
              <a:t>endonukleasy</a:t>
            </a:r>
            <a:r>
              <a:rPr lang="cs-CZ" sz="2000" b="1" cap="all" dirty="0" smtClean="0">
                <a:solidFill>
                  <a:srgbClr val="FF0000"/>
                </a:solidFill>
              </a:rPr>
              <a:t> ,  </a:t>
            </a:r>
            <a:r>
              <a:rPr lang="cs-CZ" sz="2000" dirty="0" smtClean="0"/>
              <a:t>ale jinou než bylo děláno první štěpení</a:t>
            </a:r>
          </a:p>
          <a:p>
            <a:r>
              <a:rPr lang="cs-CZ" sz="2000" dirty="0" smtClean="0"/>
              <a:t>Elektroforetické rozdělení štěpů</a:t>
            </a:r>
          </a:p>
          <a:p>
            <a:r>
              <a:rPr lang="cs-CZ" sz="2000" dirty="0" smtClean="0"/>
              <a:t>Matematické zpracování výsledků</a:t>
            </a:r>
          </a:p>
          <a:p>
            <a:endParaRPr lang="cs-CZ" sz="2000" dirty="0"/>
          </a:p>
        </p:txBody>
      </p:sp>
      <p:pic>
        <p:nvPicPr>
          <p:cNvPr id="10" name="Obrázek 9" descr="800px-Sanger_sequencing_read_displa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7620000" cy="176212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8" name="Obrázek 7" descr="img7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49288" y="1268760"/>
            <a:ext cx="8760448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SEKUNDÁRNÍ STRUKTURA proteinů II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pic>
        <p:nvPicPr>
          <p:cNvPr id="9" name="Obrázek 8" descr="img7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395536" y="1033116"/>
            <a:ext cx="8424936" cy="505219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052736"/>
            <a:ext cx="2057400" cy="9144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467544" y="1988840"/>
            <a:ext cx="21178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4" tooltip="Prolin"/>
              </a:rPr>
              <a:t>Prolin</a:t>
            </a:r>
            <a:r>
              <a:rPr lang="cs-CZ" sz="2400" dirty="0" smtClean="0"/>
              <a:t> (Pro, P)</a:t>
            </a:r>
            <a:endParaRPr lang="cs-CZ" sz="2400" dirty="0"/>
          </a:p>
        </p:txBody>
      </p:sp>
      <p:pic>
        <p:nvPicPr>
          <p:cNvPr id="9" name="Obrázek 8" descr="800px-Amminoacido_prolina_formula_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1988840"/>
            <a:ext cx="1800200" cy="1273642"/>
          </a:xfrm>
          <a:prstGeom prst="rect">
            <a:avLst/>
          </a:prstGeom>
        </p:spPr>
      </p:pic>
      <p:pic>
        <p:nvPicPr>
          <p:cNvPr id="10" name="Obrázek 9" descr="img78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>
            <a:off x="467544" y="3789040"/>
            <a:ext cx="4518262" cy="1872208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644008" y="5157192"/>
            <a:ext cx="223224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je FOSFOPROTEID</a:t>
            </a:r>
            <a:endParaRPr lang="cs-CZ" dirty="0"/>
          </a:p>
        </p:txBody>
      </p:sp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32241" y="3356992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429111" y="2780928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8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cxnSp>
        <p:nvCxnSpPr>
          <p:cNvPr id="16" name="Přímá spojovací šipka 15"/>
          <p:cNvCxnSpPr>
            <a:stCxn id="13" idx="1"/>
          </p:cNvCxnSpPr>
          <p:nvPr/>
        </p:nvCxnSpPr>
        <p:spPr>
          <a:xfrm flipH="1">
            <a:off x="2843808" y="3861048"/>
            <a:ext cx="3888433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5508104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08104" y="2996952"/>
            <a:ext cx="792088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aoblený obdélník 9"/>
          <p:cNvSpPr/>
          <p:nvPr/>
        </p:nvSpPr>
        <p:spPr>
          <a:xfrm>
            <a:off x="539552" y="2996952"/>
            <a:ext cx="136815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– charakteristiky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8" name="Obrázek 7" descr="kasein složen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818886" y="-2658645"/>
            <a:ext cx="1512168" cy="8646899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5364088" y="980728"/>
            <a:ext cx="1008112" cy="136815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564905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KASEIN  versus 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TVAROH</a:t>
            </a:r>
            <a:endParaRPr lang="cs-CZ" sz="4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23528" y="328498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u="sng" dirty="0" smtClean="0">
                <a:solidFill>
                  <a:srgbClr val="008000"/>
                </a:solidFill>
                <a:latin typeface="Arial Black" pitchFamily="34" charset="0"/>
              </a:rPr>
              <a:t>KASEIN</a:t>
            </a:r>
            <a:r>
              <a:rPr lang="cs-CZ" sz="2800" dirty="0" smtClean="0">
                <a:solidFill>
                  <a:srgbClr val="008000"/>
                </a:solidFill>
                <a:latin typeface="Arial Black" pitchFamily="34" charset="0"/>
              </a:rPr>
              <a:t>  se vyrábí z ODTUČNĚNÉHO (odstředěného) MLÉKA, VYSOKÝ TUK JE ZÁVADOU. </a:t>
            </a:r>
            <a:r>
              <a:rPr lang="cs-CZ" sz="2800" i="1" dirty="0" smtClean="0">
                <a:solidFill>
                  <a:srgbClr val="008000"/>
                </a:solidFill>
                <a:latin typeface="Arial Black" pitchFamily="34" charset="0"/>
              </a:rPr>
              <a:t>Vyprání fosforečnanů Ca.</a:t>
            </a:r>
          </a:p>
          <a:p>
            <a:r>
              <a:rPr lang="cs-CZ" sz="2800" u="sng" dirty="0" smtClean="0">
                <a:solidFill>
                  <a:srgbClr val="C00000"/>
                </a:solidFill>
                <a:latin typeface="Arial Black" pitchFamily="34" charset="0"/>
              </a:rPr>
              <a:t>TVAROH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  se vyrábí PLNOTUČNÉHO MLÉKA (může ale být i NÍZKOTUČNÝ). </a:t>
            </a:r>
            <a:r>
              <a:rPr lang="cs-CZ" sz="2800" i="1" dirty="0" smtClean="0">
                <a:solidFill>
                  <a:srgbClr val="C00000"/>
                </a:solidFill>
                <a:latin typeface="Arial Black" pitchFamily="34" charset="0"/>
              </a:rPr>
              <a:t>Ponechány soli Ca.</a:t>
            </a:r>
            <a:endParaRPr lang="cs-CZ" sz="2800" i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5976664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latin typeface="Arial Black" pitchFamily="34" charset="0"/>
              </a:rPr>
              <a:t>Chemie peptidů a proteinů    ( bílkovin)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err="1" smtClean="0">
                <a:latin typeface="Arial Black" pitchFamily="34" charset="0"/>
              </a:rPr>
              <a:t>Nadmolekulární</a:t>
            </a:r>
            <a:r>
              <a:rPr lang="cs-CZ" sz="3600" dirty="0" smtClean="0">
                <a:latin typeface="Arial Black" pitchFamily="34" charset="0"/>
              </a:rPr>
              <a:t> </a:t>
            </a:r>
            <a:r>
              <a:rPr lang="cs-CZ" sz="3600" dirty="0" err="1" smtClean="0">
                <a:latin typeface="Arial Black" pitchFamily="34" charset="0"/>
              </a:rPr>
              <a:t>stuktura</a:t>
            </a:r>
            <a:r>
              <a:rPr lang="cs-CZ" sz="3600" dirty="0" smtClean="0">
                <a:latin typeface="Arial Black" pitchFamily="34" charset="0"/>
              </a:rPr>
              <a:t> peptidů a proteinů ( bílkovin)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Kasein – charakteristiky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Bílkovinná složka mléka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Rozeznáváme čtyři typy: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S1,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a</a:t>
            </a:r>
            <a:r>
              <a:rPr lang="cs-CZ" sz="2800" b="1" dirty="0" smtClean="0">
                <a:solidFill>
                  <a:srgbClr val="0000FF"/>
                </a:solidFill>
              </a:rPr>
              <a:t>S2, </a:t>
            </a:r>
            <a:r>
              <a:rPr lang="cs-CZ" sz="2800" b="1" dirty="0" smtClean="0">
                <a:solidFill>
                  <a:srgbClr val="0000FF"/>
                </a:solidFill>
                <a:latin typeface="Symbol" pitchFamily="18" charset="2"/>
              </a:rPr>
              <a:t>b, k</a:t>
            </a:r>
            <a:endParaRPr lang="cs-CZ" sz="2800" b="1" dirty="0" smtClean="0">
              <a:solidFill>
                <a:srgbClr val="0000FF"/>
              </a:solidFill>
            </a:endParaRPr>
          </a:p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Získávám vysrážením kyselinami nebo enzymy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M = cca. 75 000 – 350 000</a:t>
            </a:r>
          </a:p>
          <a:p>
            <a:r>
              <a:rPr lang="cs-CZ" sz="2800" b="1" dirty="0" smtClean="0"/>
              <a:t>Nerozpustný ve vodě</a:t>
            </a:r>
          </a:p>
          <a:p>
            <a:r>
              <a:rPr lang="cs-CZ" sz="2800" b="1" dirty="0" smtClean="0"/>
              <a:t>Rozpustný v kyselinách a alkáliích</a:t>
            </a:r>
          </a:p>
          <a:p>
            <a:r>
              <a:rPr lang="cs-CZ" sz="2800" b="1" dirty="0" smtClean="0"/>
              <a:t>Alkalické roztoky mají schopnost dispergátorů</a:t>
            </a:r>
            <a:endParaRPr lang="cs-CZ" sz="2800" b="1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634082"/>
          </a:xfrm>
        </p:spPr>
        <p:txBody>
          <a:bodyPr/>
          <a:lstStyle/>
          <a:p>
            <a:r>
              <a:rPr lang="cs-CZ" sz="4800" dirty="0" smtClean="0">
                <a:solidFill>
                  <a:srgbClr val="FF0000"/>
                </a:solidFill>
                <a:latin typeface="Arial Black" pitchFamily="34" charset="0"/>
              </a:rPr>
              <a:t>Od kaseinu k sýrům</a:t>
            </a:r>
            <a:endParaRPr lang="cs-CZ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616624"/>
          </a:xfrm>
        </p:spPr>
        <p:txBody>
          <a:bodyPr/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KASEIN </a:t>
            </a:r>
          </a:p>
          <a:p>
            <a:pPr lvl="1"/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ENZYMY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</a:p>
          <a:p>
            <a:pPr lvl="2"/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PROTEÁZY -  štěpí peptidickou vazbu </a:t>
            </a:r>
            <a:r>
              <a:rPr lang="cs-CZ" u="sng" dirty="0" smtClean="0">
                <a:solidFill>
                  <a:srgbClr val="C00000"/>
                </a:solidFill>
                <a:latin typeface="Arial Black" pitchFamily="34" charset="0"/>
              </a:rPr>
              <a:t>uprostřed řetězce 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KASEINU &gt; ALBUMOZY &amp; PEPTONY</a:t>
            </a:r>
          </a:p>
          <a:p>
            <a:pPr lvl="2"/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PEPTIDÁZY - štěpí peptidickou vazbu </a:t>
            </a:r>
            <a:r>
              <a:rPr lang="cs-CZ" u="sng" dirty="0" smtClean="0">
                <a:solidFill>
                  <a:srgbClr val="008000"/>
                </a:solidFill>
                <a:latin typeface="Arial Black" pitchFamily="34" charset="0"/>
              </a:rPr>
              <a:t>na konci řetězce</a:t>
            </a:r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 KASEINU</a:t>
            </a:r>
          </a:p>
          <a:p>
            <a:pPr lvl="2"/>
            <a: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  <a:t>AMINÁZY – štěpí aminokyseliny (</a:t>
            </a:r>
            <a:r>
              <a:rPr lang="cs-CZ" sz="3200" u="sng" dirty="0" smtClean="0">
                <a:solidFill>
                  <a:srgbClr val="FFC000"/>
                </a:solidFill>
                <a:latin typeface="Arial Black" pitchFamily="34" charset="0"/>
              </a:rPr>
              <a:t>nežádoucí</a:t>
            </a:r>
            <a:r>
              <a:rPr lang="cs-CZ" dirty="0" smtClean="0">
                <a:solidFill>
                  <a:srgbClr val="FFC000"/>
                </a:solidFill>
                <a:latin typeface="Arial Black" pitchFamily="34" charset="0"/>
              </a:rPr>
              <a:t>)</a:t>
            </a:r>
          </a:p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SÝR = NAŠTĚPENÝ KASEIN</a:t>
            </a:r>
          </a:p>
          <a:p>
            <a:r>
              <a:rPr lang="cs-CZ" sz="2800" dirty="0" smtClean="0">
                <a:solidFill>
                  <a:srgbClr val="7030A0"/>
                </a:solidFill>
                <a:latin typeface="Arial Black" pitchFamily="34" charset="0"/>
              </a:rPr>
              <a:t>„Díry“ v sýru = dílo bakterií &amp; enzymů, uvolňujících CO</a:t>
            </a:r>
            <a:r>
              <a:rPr lang="cs-CZ" sz="2800" baseline="-25000" dirty="0" smtClean="0">
                <a:solidFill>
                  <a:srgbClr val="7030A0"/>
                </a:solidFill>
                <a:latin typeface="Arial Black" pitchFamily="34" charset="0"/>
              </a:rPr>
              <a:t>2</a:t>
            </a:r>
            <a:r>
              <a:rPr lang="cs-CZ" sz="2800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endParaRPr lang="cs-CZ" sz="2800" dirty="0">
              <a:solidFill>
                <a:srgbClr val="7030A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pic>
        <p:nvPicPr>
          <p:cNvPr id="5" name="Obrázek 4" descr="img0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786972" y="-1130786"/>
            <a:ext cx="5544615" cy="832748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5076056" y="1124744"/>
            <a:ext cx="1944216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KASEIN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107504" y="1556792"/>
            <a:ext cx="88569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cap="all" dirty="0" smtClean="0">
                <a:solidFill>
                  <a:srgbClr val="C00000"/>
                </a:solidFill>
                <a:latin typeface="Arial Black" pitchFamily="34" charset="0"/>
              </a:rPr>
              <a:t>Pepton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b="1" dirty="0" smtClean="0"/>
              <a:t>je obecně polypeptid (nebo také směs polypeptidů) vznikající parciální </a:t>
            </a:r>
            <a:r>
              <a:rPr lang="cs-CZ" sz="2800" b="1" dirty="0" smtClean="0">
                <a:hlinkClick r:id="rId2" tooltip="Hydrolýza"/>
              </a:rPr>
              <a:t>hydrolýzou</a:t>
            </a:r>
            <a:r>
              <a:rPr lang="cs-CZ" sz="2800" b="1" dirty="0" smtClean="0"/>
              <a:t> proteinů </a:t>
            </a:r>
            <a:r>
              <a:rPr lang="cs-CZ" sz="2800" b="1" dirty="0" smtClean="0">
                <a:hlinkClick r:id="rId3" tooltip="Pepsin"/>
              </a:rPr>
              <a:t>pepsinem</a:t>
            </a:r>
            <a:r>
              <a:rPr lang="cs-CZ" sz="2800" b="1" dirty="0" smtClean="0"/>
              <a:t> a </a:t>
            </a:r>
            <a:r>
              <a:rPr lang="cs-CZ" sz="2800" b="1" dirty="0" smtClean="0">
                <a:hlinkClick r:id="rId4" tooltip="Kyselina chlorovodíková"/>
              </a:rPr>
              <a:t>kyselinou chlorovodíkovou (</a:t>
            </a:r>
            <a:r>
              <a:rPr lang="cs-CZ" sz="2800" b="1" dirty="0" err="1" smtClean="0">
                <a:hlinkClick r:id="rId4" tooltip="Kyselina chlorovodíková"/>
              </a:rPr>
              <a:t>HCl</a:t>
            </a:r>
            <a:r>
              <a:rPr lang="cs-CZ" sz="2800" b="1" dirty="0" smtClean="0">
                <a:hlinkClick r:id="rId4" tooltip="Kyselina chlorovodíková"/>
              </a:rPr>
              <a:t>)</a:t>
            </a:r>
            <a:r>
              <a:rPr lang="cs-CZ" sz="2800" b="1" dirty="0" smtClean="0"/>
              <a:t> v </a:t>
            </a:r>
            <a:r>
              <a:rPr lang="cs-CZ" sz="2800" b="1" dirty="0" smtClean="0">
                <a:hlinkClick r:id="rId5" tooltip="Žaludek"/>
              </a:rPr>
              <a:t>žaludku</a:t>
            </a:r>
            <a:r>
              <a:rPr lang="cs-CZ" sz="2800" b="1" dirty="0" smtClean="0"/>
              <a:t>. </a:t>
            </a:r>
          </a:p>
          <a:p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Je udáváno na štěpy o 3 – 4 </a:t>
            </a:r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minokyselinách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.</a:t>
            </a:r>
          </a:p>
          <a:p>
            <a:r>
              <a:rPr lang="cs-CZ" sz="2800" b="1" dirty="0" smtClean="0"/>
              <a:t>Peptony jsou dále v </a:t>
            </a:r>
            <a:r>
              <a:rPr lang="cs-CZ" sz="2800" b="1" dirty="0" smtClean="0">
                <a:hlinkClick r:id="rId6" tooltip="Tenké střevo"/>
              </a:rPr>
              <a:t>tenkém střevě</a:t>
            </a:r>
            <a:r>
              <a:rPr lang="cs-CZ" sz="2800" b="1" dirty="0" smtClean="0"/>
              <a:t> štěpeny </a:t>
            </a:r>
            <a:r>
              <a:rPr lang="cs-CZ" sz="2800" b="1" dirty="0" smtClean="0">
                <a:hlinkClick r:id="rId7" tooltip="Trypsin"/>
              </a:rPr>
              <a:t>trypsinem</a:t>
            </a:r>
            <a:r>
              <a:rPr lang="cs-CZ" sz="2800" b="1" dirty="0" smtClean="0"/>
              <a:t> a </a:t>
            </a:r>
            <a:r>
              <a:rPr lang="cs-CZ" sz="2800" b="1" dirty="0" smtClean="0">
                <a:hlinkClick r:id="rId8" tooltip="Chymotrypsin"/>
              </a:rPr>
              <a:t>chymotrypsinem</a:t>
            </a:r>
            <a:r>
              <a:rPr lang="cs-CZ" sz="2800" b="1" dirty="0" smtClean="0"/>
              <a:t> na kratší </a:t>
            </a:r>
            <a:r>
              <a:rPr lang="cs-CZ" sz="2800" b="1" dirty="0" smtClean="0">
                <a:hlinkClick r:id="rId9" tooltip="Peptid"/>
              </a:rPr>
              <a:t>peptidy</a:t>
            </a:r>
            <a:r>
              <a:rPr lang="cs-CZ" sz="2800" b="1" dirty="0" smtClean="0"/>
              <a:t>, které jsou dále degradovány působením karboxypeptidáz a aminopeptidáz až na jednotlivé </a:t>
            </a:r>
            <a:r>
              <a:rPr lang="cs-CZ" sz="2800" b="1" dirty="0" smtClean="0">
                <a:hlinkClick r:id="rId10" tooltip="Aminokyselina"/>
              </a:rPr>
              <a:t>aminokyseliny</a:t>
            </a:r>
            <a:r>
              <a:rPr lang="cs-CZ" sz="2800" dirty="0" smtClean="0"/>
              <a:t>. </a:t>
            </a:r>
            <a:endParaRPr lang="cs-CZ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1520" y="260648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solidFill>
                  <a:srgbClr val="C00000"/>
                </a:solidFill>
                <a:latin typeface="Arial Black" pitchFamily="34" charset="0"/>
              </a:rPr>
              <a:t>ALBUMOZY</a:t>
            </a:r>
            <a:r>
              <a:rPr lang="cs-CZ" sz="4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sz="2800" dirty="0" smtClean="0">
                <a:solidFill>
                  <a:srgbClr val="C00000"/>
                </a:solidFill>
                <a:latin typeface="Arial Black" pitchFamily="34" charset="0"/>
              </a:rPr>
              <a:t>– jsou to jen kratší bílkoviny z kaseinu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Kasein – použití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Lepidla</a:t>
            </a:r>
          </a:p>
          <a:p>
            <a:r>
              <a:rPr lang="cs-CZ" sz="2800" b="1" dirty="0" smtClean="0"/>
              <a:t>Barvy </a:t>
            </a:r>
          </a:p>
          <a:p>
            <a:r>
              <a:rPr lang="cs-CZ" sz="44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4400" b="1" dirty="0" smtClean="0"/>
              <a:t> </a:t>
            </a:r>
            <a:r>
              <a:rPr lang="cs-CZ" sz="2800" b="1" dirty="0" smtClean="0"/>
              <a:t>(termoset síťovaný FORMALDEHYDEM)</a:t>
            </a:r>
          </a:p>
          <a:p>
            <a:r>
              <a:rPr lang="cs-CZ" sz="2800" b="1" dirty="0" smtClean="0"/>
              <a:t>…………..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pic>
        <p:nvPicPr>
          <p:cNvPr id="5" name="Obrázek 4" descr="VÝROBA KASEINU PRŮMYSLOVÁ 0512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61901" y="-64949"/>
            <a:ext cx="5040560" cy="880533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043608" y="1916832"/>
            <a:ext cx="2952328" cy="70788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Dávkování kyseliny (</a:t>
            </a:r>
            <a:r>
              <a:rPr lang="cs-CZ" sz="2000" dirty="0" err="1" smtClean="0">
                <a:solidFill>
                  <a:srgbClr val="FF0000"/>
                </a:solidFill>
                <a:latin typeface="Arial Black" pitchFamily="34" charset="0"/>
              </a:rPr>
              <a:t>HCl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nebo H</a:t>
            </a:r>
            <a:r>
              <a:rPr lang="cs-CZ" sz="2000" baseline="-250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SO</a:t>
            </a:r>
            <a:r>
              <a:rPr lang="cs-CZ" sz="2000" baseline="-250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  <a:endParaRPr lang="cs-CZ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cxnSp>
        <p:nvCxnSpPr>
          <p:cNvPr id="8" name="Přímá spojovací šipka 7"/>
          <p:cNvCxnSpPr>
            <a:stCxn id="6" idx="3"/>
          </p:cNvCxnSpPr>
          <p:nvPr/>
        </p:nvCxnSpPr>
        <p:spPr>
          <a:xfrm>
            <a:off x="3995936" y="2270775"/>
            <a:ext cx="864096" cy="22212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2915816" y="4005064"/>
            <a:ext cx="2232248" cy="369332"/>
          </a:xfrm>
          <a:prstGeom prst="rect">
            <a:avLst/>
          </a:prstGeom>
          <a:noFill/>
          <a:ln w="38100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První prací žlab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  <p:cxnSp>
        <p:nvCxnSpPr>
          <p:cNvPr id="10" name="Přímá spojovací šipka 9"/>
          <p:cNvCxnSpPr/>
          <p:nvPr/>
        </p:nvCxnSpPr>
        <p:spPr>
          <a:xfrm flipV="1">
            <a:off x="4283968" y="3645024"/>
            <a:ext cx="216024" cy="288032"/>
          </a:xfrm>
          <a:prstGeom prst="straightConnector1">
            <a:avLst/>
          </a:prstGeom>
          <a:ln w="38100">
            <a:solidFill>
              <a:srgbClr val="0000FF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179512" y="4149080"/>
            <a:ext cx="1872208" cy="923330"/>
          </a:xfrm>
          <a:prstGeom prst="rect">
            <a:avLst/>
          </a:prstGeom>
          <a:noFill/>
          <a:ln w="38100">
            <a:solidFill>
              <a:srgbClr val="00800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Druhý prací + rozdružovací</a:t>
            </a:r>
          </a:p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žlab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cxnSp>
        <p:nvCxnSpPr>
          <p:cNvPr id="15" name="Přímá spojovací šipka 14"/>
          <p:cNvCxnSpPr/>
          <p:nvPr/>
        </p:nvCxnSpPr>
        <p:spPr>
          <a:xfrm flipV="1">
            <a:off x="467544" y="3717032"/>
            <a:ext cx="792088" cy="432048"/>
          </a:xfrm>
          <a:prstGeom prst="straightConnector1">
            <a:avLst/>
          </a:prstGeom>
          <a:ln w="38100">
            <a:solidFill>
              <a:srgbClr val="008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0" y="116632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Kontinuální výroba KASEINU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83671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Vedlejší produkt je SYROVÁTKA (bílkoviny, cukry, anorganické látky …)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1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  <p:pic>
        <p:nvPicPr>
          <p:cNvPr id="8" name="Obrázek 7" descr="galalit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55180" y="-1138956"/>
            <a:ext cx="4968552" cy="8775872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2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0" name="Obrázek 9" descr="galali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19" y="836712"/>
            <a:ext cx="8484091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3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8" name="Obrázek 7" descr="galalit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15716" y="-999492"/>
            <a:ext cx="4896544" cy="8568952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5076056" y="220486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1 </a:t>
            </a:r>
            <a:r>
              <a:rPr lang="cs-CZ" dirty="0" err="1" smtClean="0">
                <a:solidFill>
                  <a:srgbClr val="FF0000"/>
                </a:solidFill>
                <a:latin typeface="Arial Black" pitchFamily="34" charset="0"/>
              </a:rPr>
              <a:t>kp</a:t>
            </a:r>
            <a:r>
              <a:rPr lang="cs-CZ" dirty="0" smtClean="0">
                <a:solidFill>
                  <a:srgbClr val="FF0000"/>
                </a:solidFill>
                <a:latin typeface="Arial Black" pitchFamily="34" charset="0"/>
              </a:rPr>
              <a:t>/cm**2 = cca. 0.1 </a:t>
            </a:r>
            <a:r>
              <a:rPr lang="cs-CZ" dirty="0" err="1" smtClean="0">
                <a:solidFill>
                  <a:srgbClr val="FF0000"/>
                </a:solidFill>
                <a:latin typeface="Arial Black" pitchFamily="34" charset="0"/>
              </a:rPr>
              <a:t>MPa</a:t>
            </a:r>
            <a:endParaRPr lang="cs-CZ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418058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Galalit</a:t>
            </a:r>
            <a:r>
              <a:rPr lang="cs-CZ" sz="2800" b="1" dirty="0" smtClean="0"/>
              <a:t> </a:t>
            </a:r>
            <a:r>
              <a:rPr lang="cs-CZ" sz="2800" b="1" dirty="0" smtClean="0">
                <a:solidFill>
                  <a:srgbClr val="0000FF"/>
                </a:solidFill>
              </a:rPr>
              <a:t>se kdysi vyráběl i v ČR 4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835696" y="6453335"/>
            <a:ext cx="6480720" cy="268139"/>
          </a:xfrm>
        </p:spPr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95536" y="5805264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Prospekt SYNTHESIA Pardubice z roku 1969</a:t>
            </a:r>
            <a:endParaRPr lang="cs-CZ" sz="2400" dirty="0">
              <a:solidFill>
                <a:srgbClr val="008000"/>
              </a:solidFill>
              <a:latin typeface="Arial Black" pitchFamily="34" charset="0"/>
            </a:endParaRPr>
          </a:p>
        </p:txBody>
      </p:sp>
      <p:pic>
        <p:nvPicPr>
          <p:cNvPr id="10" name="Obrázek 9" descr="galalit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099501" y="-867253"/>
            <a:ext cx="5112568" cy="837648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pic>
        <p:nvPicPr>
          <p:cNvPr id="10" name="Obrázek 9" descr="AminoAcid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052736"/>
            <a:ext cx="6686550" cy="4762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lepidlo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1800" b="1" dirty="0" err="1" smtClean="0"/>
              <a:t>Kaseinový</a:t>
            </a:r>
            <a:r>
              <a:rPr lang="cs-CZ" sz="1800" b="1" dirty="0" smtClean="0"/>
              <a:t> klíh se čpavkem: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50 g technicky čistého kaseinu smícháme s 250 </a:t>
            </a:r>
            <a:r>
              <a:rPr lang="cs-CZ" sz="1800" dirty="0" err="1" smtClean="0"/>
              <a:t>ccm</a:t>
            </a:r>
            <a:r>
              <a:rPr lang="cs-CZ" sz="1800" dirty="0" smtClean="0"/>
              <a:t> vody a mírně ohřejeme. </a:t>
            </a:r>
            <a:br>
              <a:rPr lang="cs-CZ" sz="1800" dirty="0" smtClean="0"/>
            </a:br>
            <a:r>
              <a:rPr lang="cs-CZ" sz="1800" dirty="0" smtClean="0"/>
              <a:t>15 g čpavku smícháme s troškou vody a </a:t>
            </a:r>
            <a:r>
              <a:rPr lang="cs-CZ" sz="1800" dirty="0" err="1" smtClean="0"/>
              <a:t>nalejeme</a:t>
            </a:r>
            <a:r>
              <a:rPr lang="cs-CZ" sz="1800" dirty="0" smtClean="0"/>
              <a:t> do ohřátého kaseinu. Roztok vzkypí a uniká z něj kyselina uhličitá.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mícháme tak dlouho, dokud nepřestane šumět. </a:t>
            </a:r>
          </a:p>
          <a:p>
            <a:pPr>
              <a:buNone/>
            </a:pPr>
            <a:r>
              <a:rPr lang="cs-CZ" sz="1800" b="1" dirty="0" smtClean="0"/>
              <a:t>Vápenné </a:t>
            </a:r>
            <a:r>
              <a:rPr lang="cs-CZ" sz="1800" b="1" dirty="0" err="1" smtClean="0"/>
              <a:t>kaseinové</a:t>
            </a:r>
            <a:r>
              <a:rPr lang="cs-CZ" sz="1800" b="1" dirty="0" smtClean="0"/>
              <a:t> pojidlo:</a:t>
            </a:r>
            <a:r>
              <a:rPr lang="cs-CZ" sz="1800" dirty="0" smtClean="0"/>
              <a:t> </a:t>
            </a:r>
            <a:br>
              <a:rPr lang="cs-CZ" sz="1800" dirty="0" smtClean="0"/>
            </a:br>
            <a:r>
              <a:rPr lang="cs-CZ" sz="1800" dirty="0" smtClean="0"/>
              <a:t>4 díly tuk neobsahujícího tvarohu smícháme s 1 dílem hašeného nejméně 2 roky starého vápna. Po deseti minutách reakce je pojidlo hotové. </a:t>
            </a:r>
            <a:r>
              <a:rPr lang="cs-CZ" sz="1800" dirty="0" err="1" smtClean="0"/>
              <a:t>Kaseinové</a:t>
            </a:r>
            <a:r>
              <a:rPr lang="cs-CZ" sz="1800" dirty="0" smtClean="0"/>
              <a:t> pojidlo se musí každý den namíchat čerstvé. Na míchaní </a:t>
            </a:r>
            <a:r>
              <a:rPr lang="cs-CZ" sz="1800" dirty="0" err="1" smtClean="0"/>
              <a:t>kaseinových</a:t>
            </a:r>
            <a:r>
              <a:rPr lang="cs-CZ" sz="1800" dirty="0" smtClean="0"/>
              <a:t> barev pojidlo rozředíme s 2-3 díly vody. </a:t>
            </a:r>
          </a:p>
          <a:p>
            <a:pPr>
              <a:buNone/>
            </a:pPr>
            <a:r>
              <a:rPr lang="cs-CZ" sz="1800" b="1" dirty="0" smtClean="0"/>
              <a:t>Další návod:</a:t>
            </a:r>
          </a:p>
          <a:p>
            <a:pPr>
              <a:buNone/>
            </a:pPr>
            <a:r>
              <a:rPr lang="cs-CZ" sz="1800" dirty="0" smtClean="0"/>
              <a:t>30 g </a:t>
            </a:r>
            <a:r>
              <a:rPr lang="cs-CZ" sz="1800" b="1" dirty="0" smtClean="0"/>
              <a:t>jedlé sody </a:t>
            </a:r>
            <a:r>
              <a:rPr lang="cs-CZ" sz="1800" dirty="0" smtClean="0"/>
              <a:t>rozpustím v horké vodě a za stálého míchání nechám vychladnout. Přidám k 500 g (1/2 kg) odtučněného tvarohu a promíchám kuchyňským mixérem. </a:t>
            </a:r>
            <a:br>
              <a:rPr lang="cs-CZ" sz="1800" dirty="0" smtClean="0"/>
            </a:br>
            <a:r>
              <a:rPr lang="cs-CZ" sz="1800" dirty="0" smtClean="0"/>
              <a:t>Nechám půl hodiny stát. Pak lze lepidlo studenou vodou rozředit na potřebnou konzistenci. </a:t>
            </a:r>
            <a:r>
              <a:rPr lang="cs-CZ" sz="1800" dirty="0" err="1" smtClean="0"/>
              <a:t>Kaseinový</a:t>
            </a:r>
            <a:r>
              <a:rPr lang="cs-CZ" sz="1800" dirty="0" smtClean="0"/>
              <a:t> klíh se sodou je vhodný jako lepidlo anebo jako pojidlo na barvy. </a:t>
            </a:r>
            <a:br>
              <a:rPr lang="cs-CZ" sz="1800" dirty="0" smtClean="0"/>
            </a:br>
            <a:endParaRPr lang="cs-CZ" sz="1800" b="1" dirty="0" smtClean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err="1" smtClean="0">
                <a:solidFill>
                  <a:srgbClr val="FF0000"/>
                </a:solidFill>
                <a:latin typeface="Arial Black" pitchFamily="34" charset="0"/>
              </a:rPr>
              <a:t>Kaseinové</a:t>
            </a:r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 barvy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5184576"/>
          </a:xfrm>
        </p:spPr>
        <p:txBody>
          <a:bodyPr/>
          <a:lstStyle/>
          <a:p>
            <a:pPr>
              <a:buNone/>
            </a:pPr>
            <a:r>
              <a:rPr lang="cs-CZ" sz="2000" b="1" dirty="0" err="1" smtClean="0"/>
              <a:t>Kaseinový</a:t>
            </a:r>
            <a:r>
              <a:rPr lang="cs-CZ" sz="2000" b="1" dirty="0" smtClean="0"/>
              <a:t> klih - jednoduchý recept: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Lžíci boraxu rozpustíme v šálku horké vody. Tento roztok přelijeme přes 1/2 kg tuk neobsahujícího tvarohu a dobře rozmícháme mixérem. 20 minut necháme působit a posléze znovu rozmícháme.</a:t>
            </a:r>
          </a:p>
          <a:p>
            <a:pPr>
              <a:buNone/>
            </a:pPr>
            <a:r>
              <a:rPr lang="cs-CZ" sz="2000" b="1" dirty="0" smtClean="0"/>
              <a:t>Malba </a:t>
            </a:r>
            <a:r>
              <a:rPr lang="cs-CZ" sz="2000" b="1" dirty="0" err="1" smtClean="0"/>
              <a:t>kaseinovými</a:t>
            </a:r>
            <a:r>
              <a:rPr lang="cs-CZ" sz="2000" b="1" dirty="0" smtClean="0"/>
              <a:t> barvami: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Pigmenty barev smícháme s trochou vody na kaši. Na jeden díl barevné kaše přidáme jeden díl </a:t>
            </a:r>
            <a:r>
              <a:rPr lang="cs-CZ" sz="2000" dirty="0" err="1" smtClean="0"/>
              <a:t>kaseinového</a:t>
            </a:r>
            <a:r>
              <a:rPr lang="cs-CZ" sz="2000" dirty="0" smtClean="0"/>
              <a:t> klihu a tři díly vody.</a:t>
            </a:r>
          </a:p>
          <a:p>
            <a:pPr>
              <a:buNone/>
            </a:pPr>
            <a:r>
              <a:rPr lang="cs-CZ" sz="2000" b="1" dirty="0" smtClean="0"/>
              <a:t>Recept na nástěnnou </a:t>
            </a:r>
            <a:r>
              <a:rPr lang="cs-CZ" sz="2000" b="1" dirty="0" err="1" smtClean="0"/>
              <a:t>kaseinovou</a:t>
            </a:r>
            <a:r>
              <a:rPr lang="cs-CZ" sz="2000" b="1" dirty="0" smtClean="0"/>
              <a:t> barvu: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r>
              <a:rPr lang="cs-CZ" sz="2000" dirty="0" smtClean="0"/>
              <a:t>1) 2 kg tuk neobsahujícího tvarohu dáme do vyšší nádoby </a:t>
            </a:r>
            <a:br>
              <a:rPr lang="cs-CZ" sz="2000" dirty="0" smtClean="0"/>
            </a:br>
            <a:r>
              <a:rPr lang="cs-CZ" sz="2000" dirty="0" smtClean="0"/>
              <a:t>2) 90 g boraxu rozpustíme v 1/2 l horké vody a tímto roztokem tvaroh přelijeme </a:t>
            </a:r>
            <a:br>
              <a:rPr lang="cs-CZ" sz="2000" dirty="0" smtClean="0"/>
            </a:br>
            <a:r>
              <a:rPr lang="cs-CZ" sz="2000" dirty="0" smtClean="0"/>
              <a:t>3) mixérem dobře rozmícháme a necháme 20 min. odpočinout </a:t>
            </a:r>
            <a:br>
              <a:rPr lang="cs-CZ" sz="2000" dirty="0" smtClean="0"/>
            </a:br>
            <a:r>
              <a:rPr lang="cs-CZ" sz="2000" dirty="0" smtClean="0"/>
              <a:t>4) na základní nátěr rozředíme s 8 I vody </a:t>
            </a:r>
            <a:br>
              <a:rPr lang="cs-CZ" sz="2000" dirty="0" smtClean="0"/>
            </a:br>
            <a:r>
              <a:rPr lang="cs-CZ" sz="2000" dirty="0" smtClean="0"/>
              <a:t>5) na malování smícháme 1-2 díly barevné kaše (pigment s vodou) s jedním dílem pojidla a s 2-3 díly vody </a:t>
            </a:r>
            <a:br>
              <a:rPr lang="cs-CZ" sz="2000" dirty="0" smtClean="0"/>
            </a:br>
            <a:endParaRPr lang="cs-CZ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Kasein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4539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Typ PROTEINU nebo jejího derivátu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/>
                        <a:t>Vápenná sůl</a:t>
                      </a:r>
                    </a:p>
                    <a:p>
                      <a:r>
                        <a:rPr lang="cs-CZ" sz="1600" b="1" dirty="0" smtClean="0"/>
                        <a:t>(</a:t>
                      </a:r>
                      <a:r>
                        <a:rPr lang="cs-CZ" sz="1600" b="1" dirty="0" err="1" smtClean="0"/>
                        <a:t>kaseinát</a:t>
                      </a:r>
                      <a:r>
                        <a:rPr lang="cs-CZ" sz="1600" b="1" dirty="0" smtClean="0"/>
                        <a:t>)</a:t>
                      </a:r>
                      <a:endParaRPr lang="cs-CZ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Vodný</a:t>
                      </a:r>
                      <a:r>
                        <a:rPr lang="cs-CZ" sz="1600" baseline="0" dirty="0" smtClean="0"/>
                        <a:t> roztok či disperze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Lepidlo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Vhodné je toto konzervovat proti plísním</a:t>
                      </a:r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00FF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00FF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Pojivo pigmentů v malbě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 smtClean="0">
                          <a:solidFill>
                            <a:srgbClr val="0000FF"/>
                          </a:solidFill>
                        </a:rPr>
                        <a:t>Fresco</a:t>
                      </a:r>
                      <a:r>
                        <a:rPr lang="cs-CZ" sz="1600" b="0" baseline="0" dirty="0" smtClean="0">
                          <a:solidFill>
                            <a:srgbClr val="0000FF"/>
                          </a:solidFill>
                        </a:rPr>
                        <a:t> – secco</a:t>
                      </a:r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Vápenná sůl</a:t>
                      </a:r>
                    </a:p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(</a:t>
                      </a:r>
                      <a:r>
                        <a:rPr lang="cs-CZ" sz="1600" b="1" dirty="0" err="1" smtClean="0">
                          <a:solidFill>
                            <a:srgbClr val="00800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)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008000"/>
                          </a:solidFill>
                        </a:rPr>
                        <a:t> roztok či disperze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Zpevňující přísada do malt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Reaguje s Ca</a:t>
                      </a:r>
                      <a:r>
                        <a:rPr lang="cs-CZ" sz="1600" baseline="30000" dirty="0" smtClean="0">
                          <a:solidFill>
                            <a:srgbClr val="008000"/>
                          </a:solidFill>
                        </a:rPr>
                        <a:t>+2</a:t>
                      </a:r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 v maltě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Kasein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 roztok v 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OH nebo (NH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4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)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cs-CZ" sz="1600" baseline="0" dirty="0" smtClean="0">
                          <a:solidFill>
                            <a:srgbClr val="C00000"/>
                          </a:solidFill>
                        </a:rPr>
                        <a:t>CO</a:t>
                      </a:r>
                      <a:r>
                        <a:rPr lang="cs-CZ" sz="1600" baseline="-25000" dirty="0" smtClean="0">
                          <a:solidFill>
                            <a:srgbClr val="C00000"/>
                          </a:solidFill>
                        </a:rPr>
                        <a:t>3</a:t>
                      </a:r>
                      <a:endParaRPr lang="cs-CZ" sz="1600" baseline="-25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pigmentů v malbě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Pro alkalicky málo odolné pigmenty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err="1" smtClean="0">
                          <a:solidFill>
                            <a:srgbClr val="7030A0"/>
                          </a:solidFill>
                        </a:rPr>
                        <a:t>Kaseinát</a:t>
                      </a:r>
                      <a:r>
                        <a:rPr lang="cs-CZ" sz="1600" b="1" dirty="0" smtClean="0">
                          <a:solidFill>
                            <a:srgbClr val="7030A0"/>
                          </a:solidFill>
                        </a:rPr>
                        <a:t> amonný</a:t>
                      </a:r>
                      <a:endParaRPr lang="cs-CZ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Vodný</a:t>
                      </a:r>
                      <a:r>
                        <a:rPr lang="cs-CZ" sz="1600" baseline="0" dirty="0" smtClean="0">
                          <a:solidFill>
                            <a:srgbClr val="7030A0"/>
                          </a:solidFill>
                        </a:rPr>
                        <a:t> roztok či disperze</a:t>
                      </a:r>
                      <a:endParaRPr lang="cs-CZ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7030A0"/>
                          </a:solidFill>
                        </a:rPr>
                        <a:t>Tempery olejové pryskyřičné, voskové</a:t>
                      </a:r>
                      <a:endParaRPr lang="cs-CZ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– hlavní </a:t>
            </a:r>
            <a:r>
              <a:rPr lang="cs-CZ" sz="2800" u="sng" dirty="0" smtClean="0">
                <a:solidFill>
                  <a:srgbClr val="FF0000"/>
                </a:solidFill>
                <a:latin typeface="Arial Black" pitchFamily="34" charset="0"/>
              </a:rPr>
              <a:t>aminokyselinové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složky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eaLnBrk="1" fontAlgn="ctr" hangingPunct="1">
              <a:buNone/>
            </a:pPr>
            <a:r>
              <a:rPr lang="cs-CZ" sz="2400" dirty="0" smtClean="0">
                <a:hlinkClick r:id="rId2"/>
              </a:rPr>
              <a:t>Kyselina </a:t>
            </a:r>
            <a:r>
              <a:rPr lang="cs-CZ" sz="2400" dirty="0" err="1" smtClean="0">
                <a:hlinkClick r:id="rId2"/>
              </a:rPr>
              <a:t>glutamová</a:t>
            </a:r>
            <a:r>
              <a:rPr lang="cs-CZ" sz="2400" dirty="0" smtClean="0"/>
              <a:t> (</a:t>
            </a:r>
            <a:r>
              <a:rPr lang="cs-CZ" sz="2400" dirty="0" err="1" smtClean="0"/>
              <a:t>Glu</a:t>
            </a:r>
            <a:r>
              <a:rPr lang="cs-CZ" sz="2400" dirty="0" smtClean="0"/>
              <a:t>, E)</a:t>
            </a:r>
            <a:br>
              <a:rPr lang="cs-CZ" sz="2400" dirty="0" smtClean="0"/>
            </a:br>
            <a:endParaRPr lang="cs-CZ" sz="2400" dirty="0" smtClean="0"/>
          </a:p>
          <a:p>
            <a:pPr eaLnBrk="1" fontAlgn="t" hangingPunct="1"/>
            <a:endParaRPr lang="cs-CZ" sz="2400" dirty="0" smtClean="0"/>
          </a:p>
          <a:p>
            <a:endParaRPr lang="cs-CZ" sz="24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pic>
        <p:nvPicPr>
          <p:cNvPr id="7" name="Obrázek 6" descr="Amminoacido_glutammina_formul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3096344" cy="914400"/>
          </a:xfrm>
          <a:prstGeom prst="rect">
            <a:avLst/>
          </a:prstGeom>
        </p:spPr>
      </p:pic>
      <p:pic>
        <p:nvPicPr>
          <p:cNvPr id="13" name="Obrázek 12" descr="Amminoacido_serina_formul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212976"/>
            <a:ext cx="1735832" cy="1008112"/>
          </a:xfrm>
          <a:prstGeom prst="rect">
            <a:avLst/>
          </a:prstGeom>
        </p:spPr>
      </p:pic>
      <p:sp>
        <p:nvSpPr>
          <p:cNvPr id="14" name="Obdélník 13"/>
          <p:cNvSpPr/>
          <p:nvPr/>
        </p:nvSpPr>
        <p:spPr>
          <a:xfrm>
            <a:off x="6300192" y="2636912"/>
            <a:ext cx="20319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400" dirty="0" smtClean="0">
                <a:hlinkClick r:id="rId5" tooltip="Serin"/>
              </a:rPr>
              <a:t>Serin</a:t>
            </a:r>
            <a:r>
              <a:rPr lang="cs-CZ" sz="2400" dirty="0" smtClean="0"/>
              <a:t> (Ser, S)</a:t>
            </a:r>
            <a:endParaRPr lang="cs-CZ" sz="2400" dirty="0"/>
          </a:p>
        </p:txBody>
      </p:sp>
      <p:pic>
        <p:nvPicPr>
          <p:cNvPr id="15" name="Obrázek 14" descr="Amminoacido_leucina_formula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5013176"/>
            <a:ext cx="1956217" cy="1152128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995936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7" tooltip="Leucin"/>
              </a:rPr>
              <a:t>Leucin</a:t>
            </a:r>
            <a:r>
              <a:rPr lang="cs-CZ" dirty="0" smtClean="0"/>
              <a:t> (Leu, L)</a:t>
            </a:r>
            <a:endParaRPr lang="cs-CZ" dirty="0"/>
          </a:p>
        </p:txBody>
      </p:sp>
      <p:pic>
        <p:nvPicPr>
          <p:cNvPr id="18" name="Obrázek 17" descr="Amminoacido_glicina_formula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2564904"/>
            <a:ext cx="1368152" cy="1132264"/>
          </a:xfrm>
          <a:prstGeom prst="rect">
            <a:avLst/>
          </a:prstGeom>
        </p:spPr>
      </p:pic>
      <p:sp>
        <p:nvSpPr>
          <p:cNvPr id="19" name="TextovéPole 18"/>
          <p:cNvSpPr txBox="1"/>
          <p:nvPr/>
        </p:nvSpPr>
        <p:spPr>
          <a:xfrm>
            <a:off x="683568" y="285293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9" tooltip="Glycin"/>
              </a:rPr>
              <a:t>Glycin</a:t>
            </a:r>
            <a:r>
              <a:rPr lang="cs-CZ" dirty="0" smtClean="0"/>
              <a:t> (</a:t>
            </a:r>
            <a:r>
              <a:rPr lang="cs-CZ" dirty="0" err="1" smtClean="0"/>
              <a:t>Gly</a:t>
            </a:r>
            <a:r>
              <a:rPr lang="cs-CZ" dirty="0" smtClean="0"/>
              <a:t>, G)</a:t>
            </a:r>
            <a:endParaRPr lang="cs-CZ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7" name="Obrázek 6" descr="img7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619435" y="-963253"/>
            <a:ext cx="5977137" cy="8568954"/>
          </a:xfrm>
          <a:prstGeom prst="rect">
            <a:avLst/>
          </a:prstGeom>
        </p:spPr>
      </p:pic>
      <p:sp>
        <p:nvSpPr>
          <p:cNvPr id="8" name="Zaoblený obdélník 7"/>
          <p:cNvSpPr/>
          <p:nvPr/>
        </p:nvSpPr>
        <p:spPr>
          <a:xfrm>
            <a:off x="6660232" y="1340768"/>
            <a:ext cx="792088" cy="432048"/>
          </a:xfrm>
          <a:prstGeom prst="round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7884368" y="2564904"/>
            <a:ext cx="79208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 10"/>
          <p:cNvSpPr/>
          <p:nvPr/>
        </p:nvSpPr>
        <p:spPr>
          <a:xfrm>
            <a:off x="7884368" y="1340768"/>
            <a:ext cx="792088" cy="43204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4" name="Přímá spojovací čára 13"/>
          <p:cNvCxnSpPr/>
          <p:nvPr/>
        </p:nvCxnSpPr>
        <p:spPr>
          <a:xfrm>
            <a:off x="6804248" y="278092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čára 14"/>
          <p:cNvCxnSpPr/>
          <p:nvPr/>
        </p:nvCxnSpPr>
        <p:spPr>
          <a:xfrm>
            <a:off x="6876256" y="33569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ovací čára 15"/>
          <p:cNvCxnSpPr/>
          <p:nvPr/>
        </p:nvCxnSpPr>
        <p:spPr>
          <a:xfrm>
            <a:off x="6876256" y="400506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ovací čára 16"/>
          <p:cNvCxnSpPr/>
          <p:nvPr/>
        </p:nvCxnSpPr>
        <p:spPr>
          <a:xfrm>
            <a:off x="6876256" y="422108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ovací čára 17"/>
          <p:cNvCxnSpPr/>
          <p:nvPr/>
        </p:nvCxnSpPr>
        <p:spPr>
          <a:xfrm>
            <a:off x="6804248" y="5085184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čára 18"/>
          <p:cNvCxnSpPr/>
          <p:nvPr/>
        </p:nvCxnSpPr>
        <p:spPr>
          <a:xfrm>
            <a:off x="8100392" y="508518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aoblený obdélník 19"/>
          <p:cNvSpPr/>
          <p:nvPr/>
        </p:nvSpPr>
        <p:spPr>
          <a:xfrm>
            <a:off x="539552" y="2564904"/>
            <a:ext cx="1512168" cy="86409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1" name="Přímá spojovací čára 20"/>
          <p:cNvCxnSpPr/>
          <p:nvPr/>
        </p:nvCxnSpPr>
        <p:spPr>
          <a:xfrm>
            <a:off x="611560" y="3861048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ovací čára 21"/>
          <p:cNvCxnSpPr/>
          <p:nvPr/>
        </p:nvCxnSpPr>
        <p:spPr>
          <a:xfrm>
            <a:off x="611560" y="407707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čára 22"/>
          <p:cNvCxnSpPr/>
          <p:nvPr/>
        </p:nvCxnSpPr>
        <p:spPr>
          <a:xfrm>
            <a:off x="539552" y="5157192"/>
            <a:ext cx="576064" cy="0"/>
          </a:xfrm>
          <a:prstGeom prst="line">
            <a:avLst/>
          </a:prstGeom>
          <a:ln w="254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ovací čára 23"/>
          <p:cNvCxnSpPr/>
          <p:nvPr/>
        </p:nvCxnSpPr>
        <p:spPr>
          <a:xfrm>
            <a:off x="7956376" y="4005064"/>
            <a:ext cx="57606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proteiny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pic>
        <p:nvPicPr>
          <p:cNvPr id="7" name="Obrázek 6" descr="LECITHIN 800px-1-Oleoyl-2-almitoyl-phosphatidylcholine_Structural_Formulae_V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261160"/>
            <a:ext cx="6707570" cy="411205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1619672" y="5517232"/>
            <a:ext cx="698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FOSFOLIPID  LECITIN -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 Vaječné složky – použití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7" name="Zástupný symbol pro obsah 1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/>
              <a:t>Barvy </a:t>
            </a: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sp>
        <p:nvSpPr>
          <p:cNvPr id="8" name="TextovéPole 7"/>
          <p:cNvSpPr txBox="1"/>
          <p:nvPr/>
        </p:nvSpPr>
        <p:spPr>
          <a:xfrm>
            <a:off x="539552" y="551723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CHOLESTEROL – STEROID &amp; emulgátor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Obrázek 8" descr="440px-Cholestero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96027" y="980728"/>
            <a:ext cx="6315296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Vaječný bílek &amp; nápoje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908720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Patrně nejstarší čiřidlo vín a ovocných šťáv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59</a:t>
            </a:fld>
            <a:endParaRPr lang="sk-SK"/>
          </a:p>
        </p:txBody>
      </p:sp>
      <p:pic>
        <p:nvPicPr>
          <p:cNvPr id="11" name="Obrázek 10" descr="600px-Luteine_-_Lutein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80920" cy="1656184"/>
          </a:xfrm>
          <a:prstGeom prst="rect">
            <a:avLst/>
          </a:prstGeom>
        </p:spPr>
      </p:pic>
      <p:graphicFrame>
        <p:nvGraphicFramePr>
          <p:cNvPr id="12" name="Tabulka 11"/>
          <p:cNvGraphicFramePr>
            <a:graphicFrameLocks noGrp="1"/>
          </p:cNvGraphicFramePr>
          <p:nvPr/>
        </p:nvGraphicFramePr>
        <p:xfrm>
          <a:off x="755576" y="1916838"/>
          <a:ext cx="7776864" cy="4408932"/>
        </p:xfrm>
        <a:graphic>
          <a:graphicData uri="http://schemas.openxmlformats.org/drawingml/2006/table">
            <a:tbl>
              <a:tblPr/>
              <a:tblGrid>
                <a:gridCol w="3024336"/>
                <a:gridCol w="4752528"/>
              </a:tblGrid>
              <a:tr h="39389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Lutein  - barvivo</a:t>
                      </a:r>
                      <a:r>
                        <a:rPr lang="cs-CZ" sz="2400" baseline="0" dirty="0" smtClean="0">
                          <a:solidFill>
                            <a:srgbClr val="FF9900"/>
                          </a:solidFill>
                          <a:latin typeface="Arial Black" pitchFamily="34" charset="0"/>
                          <a:ea typeface="Calibri"/>
                          <a:cs typeface="Times New Roman"/>
                        </a:rPr>
                        <a:t> ve žloutku</a:t>
                      </a:r>
                      <a:endParaRPr lang="cs-CZ" sz="2400" dirty="0">
                        <a:solidFill>
                          <a:srgbClr val="FF99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 tooltip="Chemický název"/>
                        </a:rPr>
                        <a:t>Chemický název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β,ε-karoten-3,3'-diol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 tooltip="Chemický vzorec"/>
                        </a:rPr>
                        <a:t>Sumární vzorec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cs-CZ" sz="2400" baseline="-250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 tooltip="Registrační číslo CAS"/>
                        </a:rPr>
                        <a:t>Registrační číslo CAS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127-40-2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99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Vzhled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pevná </a:t>
                      </a:r>
                      <a:r>
                        <a:rPr lang="cs-CZ" sz="2000" b="1" dirty="0">
                          <a:solidFill>
                            <a:srgbClr val="FF99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červeno-oranžová</a:t>
                      </a:r>
                      <a:r>
                        <a:rPr lang="cs-CZ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cs-CZ" sz="20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krystalická </a:t>
                      </a:r>
                      <a:r>
                        <a:rPr lang="cs-CZ" sz="20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 tooltip="Krystalická látka"/>
                        </a:rPr>
                        <a:t>látka</a:t>
                      </a:r>
                      <a:endParaRPr lang="cs-CZ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 tooltip="Molární hmotnost"/>
                        </a:rPr>
                        <a:t>Molární hmotnost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568,871 g/mol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 tooltip="Teplota tání"/>
                        </a:rPr>
                        <a:t>Teplota tání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190 °C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ve vodě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ne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56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 tooltip="Rozpustnost"/>
                        </a:rPr>
                        <a:t>Rozpustnost</a:t>
                      </a:r>
                      <a:r>
                        <a:rPr lang="cs-CZ" sz="2400">
                          <a:latin typeface="Times New Roman"/>
                          <a:ea typeface="Times New Roman"/>
                          <a:cs typeface="Times New Roman"/>
                        </a:rPr>
                        <a:t> v tucích</a:t>
                      </a:r>
                      <a:endParaRPr lang="cs-CZ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latin typeface="Times New Roman"/>
                          <a:ea typeface="Times New Roman"/>
                          <a:cs typeface="Times New Roman"/>
                        </a:rPr>
                        <a:t>ano</a:t>
                      </a:r>
                      <a:endParaRPr lang="cs-CZ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8" name="Obrázek 7" descr="Lysine_fisher_structure_and_3d_ball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08720"/>
            <a:ext cx="5793258" cy="5290647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792088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Vaječné proteiny v práci konzervátora a restaurátora</a:t>
            </a:r>
            <a:endParaRPr lang="cs-CZ" sz="2800" dirty="0">
              <a:solidFill>
                <a:srgbClr val="FF0000"/>
              </a:solidFill>
            </a:endParaRPr>
          </a:p>
        </p:txBody>
      </p:sp>
      <p:graphicFrame>
        <p:nvGraphicFramePr>
          <p:cNvPr id="12" name="Zástupný symbol pro obsah 11"/>
          <p:cNvGraphicFramePr>
            <a:graphicFrameLocks noGrp="1"/>
          </p:cNvGraphicFramePr>
          <p:nvPr>
            <p:ph idx="1"/>
          </p:nvPr>
        </p:nvGraphicFramePr>
        <p:xfrm>
          <a:off x="457200" y="1092761"/>
          <a:ext cx="8229600" cy="341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616"/>
                <a:gridCol w="1584176"/>
                <a:gridCol w="2129408"/>
                <a:gridCol w="2057400"/>
              </a:tblGrid>
              <a:tr h="791778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Část vejce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Fyzikální forma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Použití</a:t>
                      </a:r>
                    </a:p>
                    <a:p>
                      <a:pPr algn="ctr"/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 smtClean="0">
                          <a:solidFill>
                            <a:srgbClr val="FF0000"/>
                          </a:solidFill>
                        </a:rPr>
                        <a:t>poznámka</a:t>
                      </a:r>
                      <a:endParaRPr lang="cs-CZ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2949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FF0000"/>
                          </a:solidFill>
                        </a:rPr>
                        <a:t>Žloutek, lecitin</a:t>
                      </a:r>
                      <a:endParaRPr lang="cs-CZ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PEVNÁ LÁTKA</a:t>
                      </a:r>
                    </a:p>
                    <a:p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Emulgátor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FF0000"/>
                          </a:solidFill>
                        </a:rPr>
                        <a:t>Tempery</a:t>
                      </a:r>
                      <a:endParaRPr lang="cs-CZ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462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00FF"/>
                          </a:solidFill>
                        </a:rPr>
                        <a:t>Cholesterol</a:t>
                      </a:r>
                      <a:endParaRPr lang="cs-CZ" sz="1600" b="1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PEVNÁ LÁTKA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00FF"/>
                          </a:solidFill>
                        </a:rPr>
                        <a:t>OCHRANNÝ KOLOID</a:t>
                      </a:r>
                      <a:endParaRPr lang="cs-CZ" sz="16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b="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0805">
                <a:tc>
                  <a:txBody>
                    <a:bodyPr/>
                    <a:lstStyle/>
                    <a:p>
                      <a:r>
                        <a:rPr lang="cs-CZ" sz="1600" b="1" dirty="0" smtClean="0">
                          <a:solidFill>
                            <a:srgbClr val="008000"/>
                          </a:solidFill>
                        </a:rPr>
                        <a:t>Bílek</a:t>
                      </a:r>
                      <a:endParaRPr lang="cs-CZ" sz="1600" b="1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Pojivo barev,</a:t>
                      </a:r>
                    </a:p>
                    <a:p>
                      <a:r>
                        <a:rPr lang="cs-CZ" sz="1600" dirty="0" smtClean="0">
                          <a:solidFill>
                            <a:srgbClr val="008000"/>
                          </a:solidFill>
                        </a:rPr>
                        <a:t>Podklad </a:t>
                      </a:r>
                      <a:r>
                        <a:rPr lang="cs-CZ" sz="1600" smtClean="0">
                          <a:solidFill>
                            <a:srgbClr val="008000"/>
                          </a:solidFill>
                        </a:rPr>
                        <a:t>pod zlacení</a:t>
                      </a:r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sz="16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72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rgbClr val="C00000"/>
                          </a:solidFill>
                        </a:rPr>
                        <a:t>Celé vejce</a:t>
                      </a:r>
                      <a:endParaRPr lang="cs-CZ" sz="16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Gel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Pojivo barev</a:t>
                      </a:r>
                    </a:p>
                    <a:p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dirty="0" smtClean="0">
                          <a:solidFill>
                            <a:srgbClr val="C00000"/>
                          </a:solidFill>
                        </a:rPr>
                        <a:t>Nevysýchavé oleje</a:t>
                      </a:r>
                      <a:endParaRPr lang="cs-CZ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60</a:t>
            </a:fld>
            <a:endParaRPr lang="sk-SK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61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je žlutozelená </a:t>
            </a:r>
            <a:r>
              <a:rPr lang="cs-CZ" sz="2000" dirty="0" smtClean="0">
                <a:hlinkClick r:id="rId2" tooltip="Tekutina"/>
              </a:rPr>
              <a:t>tekutina</a:t>
            </a:r>
            <a:r>
              <a:rPr lang="cs-CZ" sz="2000" dirty="0" smtClean="0"/>
              <a:t>, která </a:t>
            </a:r>
            <a:r>
              <a:rPr lang="cs-CZ" sz="2000" dirty="0" err="1" smtClean="0"/>
              <a:t>zbyde</a:t>
            </a:r>
            <a:r>
              <a:rPr lang="cs-CZ" sz="2000" dirty="0" smtClean="0"/>
              <a:t> po sražení </a:t>
            </a:r>
            <a:r>
              <a:rPr lang="cs-CZ" sz="2000" dirty="0" smtClean="0">
                <a:hlinkClick r:id="rId3" tooltip="Mléko"/>
              </a:rPr>
              <a:t>mléka</a:t>
            </a:r>
            <a:r>
              <a:rPr lang="cs-CZ" sz="2000" dirty="0" smtClean="0"/>
              <a:t>. Syrovátka je vlastně mléčné sérum, které se získává po odstranění kaseinu z mléka. V praxi to vypadá asi tak, že se mléko úmyslně srazí a vznikne tuhá část </a:t>
            </a:r>
            <a:r>
              <a:rPr lang="cs-CZ" sz="2000" dirty="0" smtClean="0">
                <a:hlinkClick r:id="rId4" tooltip="Kasein"/>
              </a:rPr>
              <a:t>kasein</a:t>
            </a:r>
            <a:r>
              <a:rPr lang="cs-CZ" sz="2000" dirty="0" smtClean="0"/>
              <a:t>, což je v podstatě </a:t>
            </a:r>
            <a:r>
              <a:rPr lang="cs-CZ" sz="2000" dirty="0" smtClean="0">
                <a:hlinkClick r:id="rId5" tooltip="Tvaroh"/>
              </a:rPr>
              <a:t>tvaroh</a:t>
            </a:r>
            <a:r>
              <a:rPr lang="cs-CZ" sz="2000" dirty="0" smtClean="0"/>
              <a:t>, a tekutá část, které se občas říká mléčné sérum, což je syrovátka.</a:t>
            </a:r>
          </a:p>
          <a:p>
            <a:r>
              <a:rPr lang="cs-CZ" sz="2000" b="1" dirty="0" smtClean="0">
                <a:solidFill>
                  <a:srgbClr val="FF0000"/>
                </a:solidFill>
                <a:latin typeface="Arial Black" pitchFamily="34" charset="0"/>
              </a:rPr>
              <a:t>Sušená syrovátka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000" dirty="0" smtClean="0"/>
              <a:t>vzniká jako vedlejší produkt při výrobě </a:t>
            </a:r>
            <a:r>
              <a:rPr lang="cs-CZ" sz="2000" dirty="0" smtClean="0">
                <a:hlinkClick r:id="rId6" tooltip="Sýr"/>
              </a:rPr>
              <a:t>sýrů</a:t>
            </a:r>
            <a:r>
              <a:rPr lang="cs-CZ" sz="2000" dirty="0" smtClean="0"/>
              <a:t> nebo </a:t>
            </a:r>
            <a:r>
              <a:rPr lang="cs-CZ" sz="2000" dirty="0" smtClean="0">
                <a:hlinkClick r:id="rId5" tooltip="Tvaroh"/>
              </a:rPr>
              <a:t>tvarohu</a:t>
            </a:r>
            <a:r>
              <a:rPr lang="cs-CZ" sz="2000" dirty="0" smtClean="0"/>
              <a:t>.</a:t>
            </a:r>
          </a:p>
          <a:p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obsahuje vitamíny B1, B2, B6, B12, dále obsahuje i vitaminy C a E. Z minerálních látek to jsou hlavně </a:t>
            </a:r>
            <a:r>
              <a:rPr lang="cs-CZ" sz="2000" dirty="0" smtClean="0">
                <a:hlinkClick r:id="rId7" tooltip="Hořčík"/>
              </a:rPr>
              <a:t>hořčík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8" tooltip="Fosfor"/>
              </a:rPr>
              <a:t>fosfor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9" tooltip="Vápník"/>
              </a:rPr>
              <a:t>vápník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0" tooltip="Draslík"/>
              </a:rPr>
              <a:t>draslík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1" tooltip="Sodík"/>
              </a:rPr>
              <a:t>sodík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12" tooltip="Zinek"/>
              </a:rPr>
              <a:t>zinek</a:t>
            </a:r>
            <a:r>
              <a:rPr lang="cs-CZ" sz="2000" dirty="0" smtClean="0"/>
              <a:t>. Obsahuje cukr </a:t>
            </a:r>
            <a:r>
              <a:rPr lang="cs-CZ" sz="2000" b="1" dirty="0" smtClean="0">
                <a:solidFill>
                  <a:srgbClr val="0000FF"/>
                </a:solidFill>
              </a:rPr>
              <a:t>LAKTÓZU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Při vnějším užívání má </a:t>
            </a:r>
            <a:r>
              <a:rPr lang="cs-CZ" sz="2000" dirty="0" smtClean="0">
                <a:solidFill>
                  <a:srgbClr val="FF0000"/>
                </a:solidFill>
                <a:latin typeface="Arial Black" pitchFamily="34" charset="0"/>
              </a:rPr>
              <a:t>syrovátka</a:t>
            </a:r>
            <a:r>
              <a:rPr lang="cs-CZ" sz="2000" dirty="0" smtClean="0"/>
              <a:t> protizánětlivé účinky, proto je vhodná na citlivou pleť. Také je vhodná na každodenní mytí při </a:t>
            </a:r>
            <a:r>
              <a:rPr lang="cs-CZ" sz="2000" dirty="0" smtClean="0">
                <a:hlinkClick r:id="rId13" tooltip="Akné"/>
              </a:rPr>
              <a:t>akné</a:t>
            </a:r>
            <a:r>
              <a:rPr lang="cs-CZ" sz="2000" dirty="0" smtClean="0"/>
              <a:t> i nespecifických dermatózách, napíná pokožku, prokrvuje a vyhlazuje. Reguluje </a:t>
            </a:r>
            <a:r>
              <a:rPr lang="cs-CZ" sz="2000" dirty="0" smtClean="0">
                <a:hlinkClick r:id="rId14" tooltip="PH"/>
              </a:rPr>
              <a:t>pH</a:t>
            </a:r>
            <a:r>
              <a:rPr lang="cs-CZ" sz="2000" dirty="0" smtClean="0"/>
              <a:t>, proto se doporučuje jako přísada do koupelí. Při ekzémech a lupence je doporučeno pití i koupele.</a:t>
            </a:r>
            <a:endParaRPr lang="cs-CZ" sz="20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Syrovátka 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(</a:t>
            </a:r>
            <a:r>
              <a:rPr lang="cs-CZ" sz="2800" i="1" dirty="0" err="1" smtClean="0">
                <a:solidFill>
                  <a:srgbClr val="0000FF"/>
                </a:solidFill>
                <a:latin typeface="Arial Black" pitchFamily="34" charset="0"/>
              </a:rPr>
              <a:t>Whey</a:t>
            </a:r>
            <a:r>
              <a:rPr lang="cs-CZ" sz="2800" dirty="0" smtClean="0">
                <a:solidFill>
                  <a:srgbClr val="0000FF"/>
                </a:solidFill>
                <a:latin typeface="Arial Black" pitchFamily="34" charset="0"/>
              </a:rPr>
              <a:t>) </a:t>
            </a:r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– OBSAŽENÉ PROTEINY 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62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Whey protein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is a mixture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solidFill>
                  <a:srgbClr val="0000FF"/>
                </a:solidFill>
                <a:hlinkClick r:id="rId3" tooltip="Whey"/>
              </a:rPr>
              <a:t>whey</a:t>
            </a:r>
            <a:endParaRPr lang="cs-CZ" sz="1800" dirty="0" smtClean="0">
              <a:solidFill>
                <a:srgbClr val="0000FF"/>
              </a:solidFill>
            </a:endParaRPr>
          </a:p>
          <a:p>
            <a:r>
              <a:rPr lang="en-US" sz="1800" b="1" dirty="0" smtClean="0">
                <a:solidFill>
                  <a:srgbClr val="0000FF"/>
                </a:solidFill>
              </a:rPr>
              <a:t>Whey protein </a:t>
            </a:r>
            <a:r>
              <a:rPr lang="en-US" sz="1800" dirty="0" smtClean="0"/>
              <a:t>is the collection of </a:t>
            </a:r>
            <a:r>
              <a:rPr lang="en-US" sz="1800" dirty="0" smtClean="0">
                <a:hlinkClick r:id="rId2" tooltip="Globular protein"/>
              </a:rPr>
              <a:t>globular proteins</a:t>
            </a:r>
            <a:r>
              <a:rPr lang="en-US" sz="1800" dirty="0" smtClean="0"/>
              <a:t> isolated from </a:t>
            </a:r>
            <a:r>
              <a:rPr lang="en-US" sz="1800" dirty="0" smtClean="0">
                <a:hlinkClick r:id="rId3" tooltip="Whey"/>
              </a:rPr>
              <a:t>whey</a:t>
            </a:r>
            <a:r>
              <a:rPr lang="en-US" sz="1800" dirty="0" smtClean="0"/>
              <a:t>, a by-product of </a:t>
            </a:r>
            <a:r>
              <a:rPr lang="en-US" sz="1800" dirty="0" smtClean="0">
                <a:hlinkClick r:id="rId4" tooltip="Cheese"/>
              </a:rPr>
              <a:t>cheese</a:t>
            </a:r>
            <a:r>
              <a:rPr lang="en-US" sz="1800" dirty="0" smtClean="0"/>
              <a:t> manufactured from cow's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. The protein in cow's milk is 20% whey protein and 80% casein protein, whereas the protein in human milk is 60% whey and 40% casein. The protein fraction in whey constitutes approximately 10% of the total dry solids in whey. This protein is typically a mixture of </a:t>
            </a:r>
            <a:r>
              <a:rPr lang="en-US" sz="1800" dirty="0" smtClean="0">
                <a:hlinkClick r:id="rId6" tooltip="Beta-lactoglobulin"/>
              </a:rPr>
              <a:t>beta-</a:t>
            </a:r>
            <a:r>
              <a:rPr lang="en-US" sz="1800" dirty="0" err="1" smtClean="0">
                <a:hlinkClick r:id="rId6" tooltip="Beta-lactoglobulin"/>
              </a:rPr>
              <a:t>lactoglobulin</a:t>
            </a:r>
            <a:r>
              <a:rPr lang="en-US" sz="1800" dirty="0" smtClean="0"/>
              <a:t> (~65%), </a:t>
            </a:r>
            <a:r>
              <a:rPr lang="en-US" sz="1800" dirty="0" smtClean="0">
                <a:hlinkClick r:id="rId7" tooltip="Alpha-lactalbumin"/>
              </a:rPr>
              <a:t>alpha-</a:t>
            </a:r>
            <a:r>
              <a:rPr lang="en-US" sz="1800" dirty="0" err="1" smtClean="0">
                <a:hlinkClick r:id="rId7" tooltip="Alpha-lactalbumin"/>
              </a:rPr>
              <a:t>lactalbumin</a:t>
            </a:r>
            <a:r>
              <a:rPr lang="en-US" sz="1800" dirty="0" smtClean="0"/>
              <a:t> (~25%), </a:t>
            </a:r>
            <a:r>
              <a:rPr lang="en-US" sz="1800" dirty="0" smtClean="0">
                <a:hlinkClick r:id="rId8" tooltip="Bovine serum albumin"/>
              </a:rPr>
              <a:t>bovine serum albumin</a:t>
            </a:r>
            <a:r>
              <a:rPr lang="en-US" sz="1800" dirty="0" smtClean="0"/>
              <a:t> (~8%)(see also </a:t>
            </a:r>
            <a:r>
              <a:rPr lang="en-US" sz="1800" dirty="0" smtClean="0">
                <a:hlinkClick r:id="rId9" tooltip="Serum albumin"/>
              </a:rPr>
              <a:t>serum albumin</a:t>
            </a:r>
            <a:r>
              <a:rPr lang="en-US" sz="1800" dirty="0" smtClean="0"/>
              <a:t>), and </a:t>
            </a:r>
            <a:r>
              <a:rPr lang="en-US" sz="1800" dirty="0" err="1" smtClean="0">
                <a:hlinkClick r:id="rId10" tooltip="Immunoglobulins"/>
              </a:rPr>
              <a:t>immunoglobulins</a:t>
            </a:r>
            <a:r>
              <a:rPr lang="en-US" sz="1800" dirty="0" smtClean="0"/>
              <a:t>. These are soluble in their native forms, independent of </a:t>
            </a:r>
            <a:r>
              <a:rPr lang="en-US" sz="1800" dirty="0" err="1" smtClean="0">
                <a:hlinkClick r:id="rId11" tooltip="PH"/>
              </a:rPr>
              <a:t>pH</a:t>
            </a:r>
            <a:r>
              <a:rPr lang="en-US" sz="1800" dirty="0" err="1" smtClean="0"/>
              <a:t>.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β-</a:t>
            </a:r>
            <a:r>
              <a:rPr lang="en-US" sz="1800" b="1" dirty="0" err="1" smtClean="0">
                <a:solidFill>
                  <a:srgbClr val="008000"/>
                </a:solidFill>
              </a:rPr>
              <a:t>Lactoglobulin</a:t>
            </a:r>
            <a:r>
              <a:rPr lang="en-US" sz="1800" dirty="0" smtClean="0"/>
              <a:t> is the major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of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14" tooltip="Sheep"/>
              </a:rPr>
              <a:t>sheep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(~3 g/l),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α-</a:t>
            </a:r>
            <a:r>
              <a:rPr lang="en-US" sz="1800" b="1" dirty="0" err="1" smtClean="0">
                <a:solidFill>
                  <a:srgbClr val="008000"/>
                </a:solidFill>
              </a:rPr>
              <a:t>Lactalbumin</a:t>
            </a:r>
            <a:r>
              <a:rPr lang="en-US" sz="1800" dirty="0" smtClean="0"/>
              <a:t> is an important </a:t>
            </a:r>
            <a:r>
              <a:rPr lang="en-US" sz="1800" dirty="0" smtClean="0">
                <a:hlinkClick r:id="rId12" tooltip="Whey protein"/>
              </a:rPr>
              <a:t>whey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3" tooltip="Cow"/>
              </a:rPr>
              <a:t>cow</a:t>
            </a:r>
            <a:r>
              <a:rPr lang="en-US" sz="1800" dirty="0" smtClean="0"/>
              <a:t>'s </a:t>
            </a:r>
            <a:r>
              <a:rPr lang="en-US" sz="1800" dirty="0" smtClean="0">
                <a:hlinkClick r:id="rId5" tooltip="Milk"/>
              </a:rPr>
              <a:t>milk</a:t>
            </a:r>
            <a:r>
              <a:rPr lang="en-US" sz="1800" dirty="0" smtClean="0"/>
              <a:t> (~1 g/l) that enhances efficiency of </a:t>
            </a:r>
            <a:r>
              <a:rPr lang="en-US" sz="1800" dirty="0" smtClean="0">
                <a:hlinkClick r:id="rId15" tooltip="Brain function"/>
              </a:rPr>
              <a:t>brain function</a:t>
            </a:r>
            <a:r>
              <a:rPr lang="en-US" sz="1800" dirty="0" smtClean="0"/>
              <a:t>,</a:t>
            </a:r>
            <a:endParaRPr lang="cs-CZ" sz="1800" dirty="0" smtClean="0"/>
          </a:p>
          <a:p>
            <a:r>
              <a:rPr lang="en-US" sz="1800" b="1" dirty="0" smtClean="0">
                <a:solidFill>
                  <a:srgbClr val="008000"/>
                </a:solidFill>
              </a:rPr>
              <a:t>Serum albumin</a:t>
            </a:r>
            <a:r>
              <a:rPr lang="en-US" sz="1800" dirty="0" smtClean="0"/>
              <a:t>, often referred to simply as </a:t>
            </a:r>
            <a:r>
              <a:rPr lang="en-US" sz="1800" b="1" dirty="0" smtClean="0"/>
              <a:t>albumin</a:t>
            </a:r>
            <a:r>
              <a:rPr lang="en-US" sz="1800" dirty="0" smtClean="0"/>
              <a:t> is a </a:t>
            </a:r>
            <a:r>
              <a:rPr lang="en-US" sz="1800" dirty="0" smtClean="0">
                <a:hlinkClick r:id="rId2" tooltip="Globular protein"/>
              </a:rPr>
              <a:t>globular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cs-CZ" sz="1800" dirty="0" smtClean="0"/>
              <a:t>. </a:t>
            </a:r>
            <a:r>
              <a:rPr lang="en-US" sz="1800" b="1" dirty="0" smtClean="0">
                <a:solidFill>
                  <a:srgbClr val="008000"/>
                </a:solidFill>
              </a:rPr>
              <a:t>Serum albumin </a:t>
            </a:r>
            <a:r>
              <a:rPr lang="en-US" sz="1800" dirty="0" smtClean="0"/>
              <a:t>is the most abundant </a:t>
            </a:r>
            <a:r>
              <a:rPr lang="en-US" sz="1800" dirty="0" smtClean="0">
                <a:hlinkClick r:id="rId17" tooltip="Plasma protein"/>
              </a:rPr>
              <a:t>plasma protein</a:t>
            </a:r>
            <a:r>
              <a:rPr lang="en-US" sz="1800" dirty="0" smtClean="0"/>
              <a:t> in </a:t>
            </a:r>
            <a:r>
              <a:rPr lang="en-US" sz="1800" dirty="0" smtClean="0">
                <a:hlinkClick r:id="rId18" tooltip="Mammal"/>
              </a:rPr>
              <a:t>mammals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r>
              <a:rPr lang="en-US" sz="1800" dirty="0" smtClean="0"/>
              <a:t>An </a:t>
            </a:r>
            <a:r>
              <a:rPr lang="en-US" sz="1800" b="1" dirty="0" smtClean="0">
                <a:solidFill>
                  <a:srgbClr val="008000"/>
                </a:solidFill>
              </a:rPr>
              <a:t>antibody</a:t>
            </a:r>
            <a:r>
              <a:rPr lang="en-US" sz="1800" dirty="0" smtClean="0"/>
              <a:t> (</a:t>
            </a:r>
            <a:r>
              <a:rPr lang="en-US" sz="1800" dirty="0" err="1" smtClean="0"/>
              <a:t>Ab</a:t>
            </a:r>
            <a:r>
              <a:rPr lang="en-US" sz="1800" dirty="0" smtClean="0"/>
              <a:t>), also known as an </a:t>
            </a:r>
            <a:r>
              <a:rPr lang="en-US" sz="1800" b="1" dirty="0" smtClean="0">
                <a:solidFill>
                  <a:srgbClr val="008000"/>
                </a:solidFill>
              </a:rPr>
              <a:t>immunoglobulin</a:t>
            </a:r>
            <a:r>
              <a:rPr lang="en-US" sz="1800" dirty="0" smtClean="0"/>
              <a:t> (</a:t>
            </a:r>
            <a:r>
              <a:rPr lang="en-US" sz="1800" dirty="0" err="1" smtClean="0"/>
              <a:t>Ig</a:t>
            </a:r>
            <a:r>
              <a:rPr lang="en-US" sz="1800" dirty="0" smtClean="0"/>
              <a:t>), is a large Y-shaped </a:t>
            </a:r>
            <a:r>
              <a:rPr lang="en-US" sz="1800" dirty="0" smtClean="0">
                <a:hlinkClick r:id="rId16" tooltip="Protein"/>
              </a:rPr>
              <a:t>protein</a:t>
            </a:r>
            <a:r>
              <a:rPr lang="en-US" sz="1800" dirty="0" smtClean="0"/>
              <a:t> produced by </a:t>
            </a:r>
            <a:r>
              <a:rPr lang="en-US" sz="1800" dirty="0" smtClean="0">
                <a:hlinkClick r:id="rId19" tooltip="B cell"/>
              </a:rPr>
              <a:t>B cells</a:t>
            </a:r>
            <a:r>
              <a:rPr lang="en-US" sz="1800" dirty="0" smtClean="0"/>
              <a:t> that is used by the </a:t>
            </a:r>
            <a:r>
              <a:rPr lang="en-US" sz="1800" dirty="0" smtClean="0">
                <a:hlinkClick r:id="rId20" tooltip="Immune system"/>
              </a:rPr>
              <a:t>immune system</a:t>
            </a:r>
            <a:r>
              <a:rPr lang="en-US" sz="1800" dirty="0" smtClean="0"/>
              <a:t> to identify and neutralize foreign objects such as </a:t>
            </a:r>
            <a:r>
              <a:rPr lang="en-US" sz="1800" dirty="0" smtClean="0">
                <a:hlinkClick r:id="rId21" tooltip="Bacterium"/>
              </a:rPr>
              <a:t>bacteria</a:t>
            </a:r>
            <a:r>
              <a:rPr lang="en-US" sz="1800" dirty="0" smtClean="0"/>
              <a:t> and </a:t>
            </a:r>
            <a:r>
              <a:rPr lang="en-US" sz="1800" dirty="0" smtClean="0">
                <a:hlinkClick r:id="rId22" tooltip="Virus"/>
              </a:rPr>
              <a:t>viruses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endParaRPr lang="cs-CZ" sz="1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936104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Syrovátka v práci konzervátora a restaurátora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63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8000"/>
                </a:solidFill>
              </a:rPr>
              <a:t>Použití není mi známo</a:t>
            </a:r>
            <a:endParaRPr lang="cs-CZ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Amino_acid_zwitterions_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124744"/>
            <a:ext cx="4437884" cy="2160240"/>
          </a:xfrm>
          <a:prstGeom prst="rect">
            <a:avLst/>
          </a:prstGeom>
        </p:spPr>
      </p:pic>
      <p:pic>
        <p:nvPicPr>
          <p:cNvPr id="10" name="Obrázek 9" descr="D+L-Alanin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450310" cy="1692399"/>
          </a:xfrm>
          <a:prstGeom prst="rect">
            <a:avLst/>
          </a:prstGeom>
        </p:spPr>
      </p:pic>
      <p:pic>
        <p:nvPicPr>
          <p:cNvPr id="11" name="Obrázek 10" descr="Beta_alanine_comparison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861048"/>
            <a:ext cx="3755765" cy="183641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5004048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β-</a:t>
            </a:r>
            <a:r>
              <a:rPr lang="en-US" dirty="0" err="1" smtClean="0"/>
              <a:t>alanine</a:t>
            </a:r>
            <a:r>
              <a:rPr lang="en-US" dirty="0" smtClean="0"/>
              <a:t> and its α-</a:t>
            </a:r>
            <a:r>
              <a:rPr lang="en-US" dirty="0" err="1" smtClean="0"/>
              <a:t>alanine</a:t>
            </a:r>
            <a:r>
              <a:rPr lang="en-US" dirty="0" smtClean="0"/>
              <a:t> isomer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364088" y="8367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An amino acid in its (1) un-ionized and (2) </a:t>
            </a:r>
            <a:r>
              <a:rPr lang="en-US" sz="1600" b="1" dirty="0" err="1" smtClean="0"/>
              <a:t>zwitterionic</a:t>
            </a:r>
            <a:r>
              <a:rPr lang="en-US" sz="1600" b="1" dirty="0" smtClean="0"/>
              <a:t> forms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260648"/>
            <a:ext cx="83529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Vznik </a:t>
            </a:r>
            <a:r>
              <a:rPr lang="cs-CZ" sz="2400" b="1" dirty="0" smtClean="0">
                <a:latin typeface="Arial Black" pitchFamily="34" charset="0"/>
                <a:hlinkClick r:id="rId2" tooltip="Peptidová vazba"/>
              </a:rPr>
              <a:t>peptidové vazby</a:t>
            </a:r>
            <a:r>
              <a:rPr lang="cs-CZ" sz="2400" b="1" dirty="0" smtClean="0">
                <a:latin typeface="Arial Black" pitchFamily="34" charset="0"/>
              </a:rPr>
              <a:t> </a:t>
            </a:r>
            <a:r>
              <a:rPr lang="cs-CZ" sz="2400" b="1" dirty="0" smtClean="0"/>
              <a:t>je reakce, při které reagují alfa-karboxylová skupina jedné aminokyseliny s alfa-aminovou skupinou druhé za odštěpení molekuly </a:t>
            </a:r>
            <a:r>
              <a:rPr lang="cs-CZ" sz="2400" b="1" dirty="0" smtClean="0">
                <a:hlinkClick r:id="rId3" tooltip="Voda"/>
              </a:rPr>
              <a:t>vody</a:t>
            </a:r>
            <a:r>
              <a:rPr lang="cs-CZ" sz="2400" b="1" dirty="0" smtClean="0"/>
              <a:t>. Toto řetězení aminokyselin je principem spojování v </a:t>
            </a:r>
            <a:r>
              <a:rPr lang="cs-CZ" sz="2400" b="1" dirty="0" smtClean="0">
                <a:latin typeface="Arial Black" pitchFamily="34" charset="0"/>
                <a:hlinkClick r:id="rId4" tooltip="Peptid"/>
              </a:rPr>
              <a:t>peptidy</a:t>
            </a:r>
            <a:r>
              <a:rPr lang="cs-CZ" sz="2400" b="1" dirty="0" smtClean="0"/>
              <a:t> a dále v </a:t>
            </a:r>
            <a:r>
              <a:rPr lang="cs-CZ" sz="2400" b="1" dirty="0" smtClean="0">
                <a:latin typeface="Arial Black" pitchFamily="34" charset="0"/>
                <a:hlinkClick r:id="rId5" tooltip="Bílkovina"/>
              </a:rPr>
              <a:t>proteiny</a:t>
            </a:r>
            <a:r>
              <a:rPr lang="cs-CZ" sz="2400" b="1" dirty="0" smtClean="0"/>
              <a:t> (bílkoviny). Je to nejdůležitější reakce aminokyselin. K jejímu uskutečnění je třeba dodat energii.</a:t>
            </a:r>
            <a:endParaRPr lang="cs-CZ" sz="2400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292494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Až na nepatrné výjimky jsou všechny proteiny ve všech živých organismech sestaveny z pouhých 19 druhů aminokyselin a jedné </a:t>
            </a:r>
            <a:r>
              <a:rPr lang="cs-CZ" sz="2400" b="1" dirty="0" err="1" smtClean="0">
                <a:latin typeface="Arial Black" pitchFamily="34" charset="0"/>
                <a:hlinkClick r:id="rId6" tooltip="Iminokyselina (stránka neexistuje)"/>
              </a:rPr>
              <a:t>iminokyseliny</a:t>
            </a:r>
            <a:r>
              <a:rPr lang="cs-CZ" sz="2400" b="1" dirty="0" smtClean="0"/>
              <a:t>, prolinu. Ty se obvykle označují jako 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biogenní nebo také </a:t>
            </a:r>
            <a:r>
              <a:rPr lang="cs-CZ" sz="2400" b="1" cap="all" dirty="0" err="1" smtClean="0">
                <a:solidFill>
                  <a:srgbClr val="FF0000"/>
                </a:solidFill>
                <a:latin typeface="Arial Black" pitchFamily="34" charset="0"/>
              </a:rPr>
              <a:t>proteinogenní</a:t>
            </a:r>
            <a:r>
              <a:rPr lang="cs-CZ" sz="2400" b="1" cap="all" dirty="0" smtClean="0">
                <a:solidFill>
                  <a:srgbClr val="FF0000"/>
                </a:solidFill>
                <a:latin typeface="Arial Black" pitchFamily="34" charset="0"/>
              </a:rPr>
              <a:t> aminokyseliny.</a:t>
            </a:r>
            <a:r>
              <a:rPr lang="cs-CZ" sz="2400" b="1" dirty="0" smtClean="0"/>
              <a:t> Dále ještě existují 21. a 22. aminokyselina (</a:t>
            </a:r>
            <a:r>
              <a:rPr lang="cs-CZ" sz="2400" b="1" dirty="0" err="1" smtClean="0">
                <a:hlinkClick r:id="rId7" tooltip="Selenocystein"/>
              </a:rPr>
              <a:t>selenocystein</a:t>
            </a:r>
            <a:r>
              <a:rPr lang="cs-CZ" sz="2400" b="1" dirty="0" smtClean="0"/>
              <a:t> a </a:t>
            </a:r>
            <a:r>
              <a:rPr lang="cs-CZ" sz="2400" b="1" dirty="0" err="1" smtClean="0">
                <a:hlinkClick r:id="rId8" tooltip="Pyrolysin"/>
              </a:rPr>
              <a:t>pyrolysin</a:t>
            </a:r>
            <a:r>
              <a:rPr lang="cs-CZ" sz="2400" b="1" dirty="0" smtClean="0"/>
              <a:t>), které se ovšem vyskytují vzácně a 23. aminokyselina </a:t>
            </a:r>
            <a:r>
              <a:rPr lang="cs-CZ" sz="2400" b="1" dirty="0" smtClean="0">
                <a:hlinkClick r:id="rId9" tooltip="N-formylmethionin"/>
              </a:rPr>
              <a:t>N-</a:t>
            </a:r>
            <a:r>
              <a:rPr lang="cs-CZ" sz="2400" b="1" dirty="0" err="1" smtClean="0">
                <a:hlinkClick r:id="rId9" tooltip="N-formylmethionin"/>
              </a:rPr>
              <a:t>formylmethionin</a:t>
            </a:r>
            <a:r>
              <a:rPr lang="cs-CZ" sz="2400" b="1" dirty="0" smtClean="0"/>
              <a:t> využívaná bakteriemi místo </a:t>
            </a:r>
            <a:r>
              <a:rPr lang="cs-CZ" sz="2400" b="1" dirty="0" err="1" smtClean="0">
                <a:hlinkClick r:id="rId10" tooltip="Methionin"/>
              </a:rPr>
              <a:t>methioninu</a:t>
            </a:r>
            <a:endParaRPr lang="cs-CZ" sz="2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Chemie peptidů a proteinů( bílkovin)</a:t>
            </a:r>
            <a:b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cs-CZ" sz="6000" dirty="0" smtClean="0">
                <a:solidFill>
                  <a:srgbClr val="0000FF"/>
                </a:solidFill>
                <a:latin typeface="Arial Black" pitchFamily="34" charset="0"/>
              </a:rPr>
              <a:t>HIERARCHIE</a:t>
            </a:r>
            <a:endParaRPr lang="cs-CZ" sz="2800" dirty="0">
              <a:solidFill>
                <a:srgbClr val="0000FF"/>
              </a:solidFill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7. 12. 2016</a:t>
            </a:r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PŘÍRODNÍ POLYMERY PŘF MU 8 2016</a:t>
            </a:r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865BE-C659-4ABD-A817-DED046766B31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sp>
        <p:nvSpPr>
          <p:cNvPr id="6" name="TextovéPole 5"/>
          <p:cNvSpPr txBox="1"/>
          <p:nvPr/>
        </p:nvSpPr>
        <p:spPr>
          <a:xfrm>
            <a:off x="251520" y="1556792"/>
            <a:ext cx="6912768" cy="584775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AMINOKYSELINA = </a:t>
            </a:r>
            <a:r>
              <a:rPr lang="cs-CZ" sz="3200" i="1" dirty="0" smtClean="0">
                <a:solidFill>
                  <a:srgbClr val="0000FF"/>
                </a:solidFill>
                <a:latin typeface="Arial Black" pitchFamily="34" charset="0"/>
              </a:rPr>
              <a:t>monomer</a:t>
            </a:r>
            <a:endParaRPr lang="cs-CZ" sz="3200" i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123728" y="2420888"/>
            <a:ext cx="6624736" cy="830997"/>
          </a:xfrm>
          <a:prstGeom prst="rect">
            <a:avLst/>
          </a:prstGeom>
          <a:noFill/>
          <a:ln w="7620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008000"/>
                </a:solidFill>
                <a:latin typeface="Arial Black" pitchFamily="34" charset="0"/>
              </a:rPr>
              <a:t>PEPTID = </a:t>
            </a:r>
            <a:r>
              <a:rPr lang="cs-CZ" sz="4800" i="1" dirty="0" smtClean="0">
                <a:solidFill>
                  <a:srgbClr val="008000"/>
                </a:solidFill>
                <a:latin typeface="Arial Black" pitchFamily="34" charset="0"/>
              </a:rPr>
              <a:t>oligomer</a:t>
            </a:r>
            <a:endParaRPr lang="cs-CZ" sz="4800" i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3995936" y="3717032"/>
            <a:ext cx="4680520" cy="2308324"/>
          </a:xfrm>
          <a:prstGeom prst="rect">
            <a:avLst/>
          </a:prstGeom>
          <a:noFill/>
          <a:ln w="1143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4800" dirty="0" smtClean="0">
                <a:solidFill>
                  <a:srgbClr val="FF0000"/>
                </a:solidFill>
                <a:latin typeface="Arial Black" pitchFamily="34" charset="0"/>
              </a:rPr>
              <a:t>PROTEIN = BÍLKOVINA = </a:t>
            </a:r>
            <a:r>
              <a:rPr lang="cs-CZ" sz="4800" i="1" dirty="0" smtClean="0">
                <a:solidFill>
                  <a:srgbClr val="FF0000"/>
                </a:solidFill>
                <a:latin typeface="Arial Black" pitchFamily="34" charset="0"/>
              </a:rPr>
              <a:t>polymer</a:t>
            </a:r>
            <a:endParaRPr lang="cs-CZ" sz="4800" i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5667</TotalTime>
  <Words>3324</Words>
  <Application>Microsoft Office PowerPoint</Application>
  <PresentationFormat>Předvádění na obrazovce (4:3)</PresentationFormat>
  <Paragraphs>668</Paragraphs>
  <Slides>63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Default Design</vt:lpstr>
      <vt:lpstr>PŘÍRODNÍ POLYMERY Kasein, syrovátka, vaječné proteiny    </vt:lpstr>
      <vt:lpstr>Časový plán</vt:lpstr>
      <vt:lpstr>LITERATURA</vt:lpstr>
      <vt:lpstr>Snímek 4</vt:lpstr>
      <vt:lpstr>Chemie peptidů a proteinů( bílkovin)</vt:lpstr>
      <vt:lpstr>Chemie peptidů a proteinů( bílkovin)</vt:lpstr>
      <vt:lpstr>Chemie peptidů a proteinů( bílkovin)</vt:lpstr>
      <vt:lpstr>Snímek 8</vt:lpstr>
      <vt:lpstr>Chemie peptidů a proteinů( bílkovin) HIERARCHIE</vt:lpstr>
      <vt:lpstr>Chemie peptidů a proteinů( bílkovin)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Chemie peptidů a proteinů( bílkovin)</vt:lpstr>
      <vt:lpstr>Chemie peptidů a proteinů( bílkovin)</vt:lpstr>
      <vt:lpstr>Chemie peptidů a proteinů( bílkovin)</vt:lpstr>
      <vt:lpstr>Snímek 22</vt:lpstr>
      <vt:lpstr>Chemie peptidů a proteinů( bílkovin)</vt:lpstr>
      <vt:lpstr>Chemie peptidů a proteinů( bílkovin)</vt:lpstr>
      <vt:lpstr>Chemie peptidů a proteinů( bílkovin)</vt:lpstr>
      <vt:lpstr>Aminokyselina &gt; peptid &gt; protein, bílkovina</vt:lpstr>
      <vt:lpstr>Strukturní hierarchie peptidů a proteinů( bílkovin)</vt:lpstr>
      <vt:lpstr>Dělení proteinů( bílkovin) podle výskytu dalších složek v makromolekule </vt:lpstr>
      <vt:lpstr>Rozpustnost versus botnání</vt:lpstr>
      <vt:lpstr>Dělení proteinů( bílkovin) podle rozpustnosti ve vodě</vt:lpstr>
      <vt:lpstr>Dělení proteinů( bílkovin) podle tvaru molekul či nadmolekulárních útvarů</vt:lpstr>
      <vt:lpstr>PRIMÁRNÍ STRUKTURA proteinů I</vt:lpstr>
      <vt:lpstr>PRIMÁRNÍ STRUKTURA proteinů II URČOVÁNÍ SEKVENCE AMINOKYSLEIN</vt:lpstr>
      <vt:lpstr>PRIMÁRNÍ STRUKTURA proteinů III URČOVÁNÍ SEKVENCE AMINOKYSLEIN</vt:lpstr>
      <vt:lpstr>SEKUNDÁRNÍ STRUKTURA proteinů I</vt:lpstr>
      <vt:lpstr>SEKUNDÁRNÍ STRUKTURA proteinů II</vt:lpstr>
      <vt:lpstr>Kasein – hlavní aminokyselinové složky </vt:lpstr>
      <vt:lpstr>Snímek 38</vt:lpstr>
      <vt:lpstr>Kasein – charakteristiky</vt:lpstr>
      <vt:lpstr>Kasein – charakteristiky</vt:lpstr>
      <vt:lpstr>Od kaseinu k sýrům</vt:lpstr>
      <vt:lpstr>Snímek 42</vt:lpstr>
      <vt:lpstr>Snímek 43</vt:lpstr>
      <vt:lpstr>Kasein – použití</vt:lpstr>
      <vt:lpstr>Snímek 45</vt:lpstr>
      <vt:lpstr>Galalit se kdysi vyráběl i v ČR 1</vt:lpstr>
      <vt:lpstr>Galalit se kdysi vyráběl i v ČR 2</vt:lpstr>
      <vt:lpstr>Galalit se kdysi vyráběl i v ČR 3</vt:lpstr>
      <vt:lpstr>Galalit se kdysi vyráběl i v ČR 4</vt:lpstr>
      <vt:lpstr>Kaseinové lepidlo</vt:lpstr>
      <vt:lpstr>Kaseinové barvy</vt:lpstr>
      <vt:lpstr>Kaseinové barvy</vt:lpstr>
      <vt:lpstr> Kasein v práci konzervátora a restaurátora</vt:lpstr>
      <vt:lpstr>Vaječné proteiny – hlavní aminokyselinové složky </vt:lpstr>
      <vt:lpstr>Snímek 55</vt:lpstr>
      <vt:lpstr> Vaječné proteiny – použití</vt:lpstr>
      <vt:lpstr> Vaječné složky – použití</vt:lpstr>
      <vt:lpstr>Vaječný bílek &amp; nápoje</vt:lpstr>
      <vt:lpstr>Snímek 59</vt:lpstr>
      <vt:lpstr>Vaječné proteiny v práci konzervátora a restaurátora</vt:lpstr>
      <vt:lpstr>Syrovátka </vt:lpstr>
      <vt:lpstr>Syrovátka (Whey) – OBSAŽENÉ PROTEINY </vt:lpstr>
      <vt:lpstr>Syrovátka v práci konzervátora a restaurátora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652</cp:revision>
  <dcterms:created xsi:type="dcterms:W3CDTF">2008-02-10T16:41:08Z</dcterms:created>
  <dcterms:modified xsi:type="dcterms:W3CDTF">2016-12-05T18:04:52Z</dcterms:modified>
</cp:coreProperties>
</file>