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632" r:id="rId3"/>
    <p:sldId id="542" r:id="rId4"/>
    <p:sldId id="397" r:id="rId5"/>
    <p:sldId id="541" r:id="rId6"/>
    <p:sldId id="540" r:id="rId7"/>
    <p:sldId id="566" r:id="rId8"/>
    <p:sldId id="567" r:id="rId9"/>
    <p:sldId id="543" r:id="rId10"/>
    <p:sldId id="544" r:id="rId11"/>
    <p:sldId id="545" r:id="rId12"/>
    <p:sldId id="568" r:id="rId13"/>
    <p:sldId id="619" r:id="rId14"/>
    <p:sldId id="630" r:id="rId15"/>
    <p:sldId id="546" r:id="rId16"/>
    <p:sldId id="547" r:id="rId17"/>
    <p:sldId id="631" r:id="rId18"/>
    <p:sldId id="563" r:id="rId19"/>
    <p:sldId id="628" r:id="rId20"/>
    <p:sldId id="629" r:id="rId21"/>
    <p:sldId id="562" r:id="rId22"/>
    <p:sldId id="564" r:id="rId23"/>
    <p:sldId id="552" r:id="rId24"/>
    <p:sldId id="565" r:id="rId25"/>
    <p:sldId id="558" r:id="rId26"/>
    <p:sldId id="559" r:id="rId27"/>
    <p:sldId id="550" r:id="rId28"/>
    <p:sldId id="551" r:id="rId29"/>
    <p:sldId id="557" r:id="rId30"/>
    <p:sldId id="554" r:id="rId31"/>
    <p:sldId id="555" r:id="rId32"/>
    <p:sldId id="560" r:id="rId33"/>
    <p:sldId id="636" r:id="rId34"/>
    <p:sldId id="553" r:id="rId35"/>
    <p:sldId id="556" r:id="rId36"/>
    <p:sldId id="607" r:id="rId37"/>
    <p:sldId id="647" r:id="rId38"/>
    <p:sldId id="646" r:id="rId39"/>
    <p:sldId id="621" r:id="rId40"/>
    <p:sldId id="561" r:id="rId41"/>
    <p:sldId id="620" r:id="rId42"/>
    <p:sldId id="614" r:id="rId43"/>
    <p:sldId id="608" r:id="rId44"/>
    <p:sldId id="609" r:id="rId45"/>
    <p:sldId id="610" r:id="rId46"/>
    <p:sldId id="611" r:id="rId47"/>
    <p:sldId id="612" r:id="rId48"/>
    <p:sldId id="613" r:id="rId49"/>
    <p:sldId id="624" r:id="rId50"/>
    <p:sldId id="623" r:id="rId51"/>
    <p:sldId id="622" r:id="rId52"/>
    <p:sldId id="625" r:id="rId53"/>
    <p:sldId id="626" r:id="rId54"/>
    <p:sldId id="633" r:id="rId55"/>
    <p:sldId id="634" r:id="rId56"/>
    <p:sldId id="635" r:id="rId57"/>
    <p:sldId id="640" r:id="rId58"/>
    <p:sldId id="641" r:id="rId59"/>
    <p:sldId id="642" r:id="rId60"/>
    <p:sldId id="643" r:id="rId61"/>
    <p:sldId id="644" r:id="rId62"/>
    <p:sldId id="645" r:id="rId63"/>
    <p:sldId id="569" r:id="rId64"/>
    <p:sldId id="604" r:id="rId65"/>
    <p:sldId id="605" r:id="rId66"/>
    <p:sldId id="570" r:id="rId67"/>
    <p:sldId id="571" r:id="rId68"/>
    <p:sldId id="572" r:id="rId69"/>
    <p:sldId id="574" r:id="rId70"/>
    <p:sldId id="573" r:id="rId71"/>
    <p:sldId id="575" r:id="rId72"/>
    <p:sldId id="577" r:id="rId73"/>
    <p:sldId id="578" r:id="rId74"/>
    <p:sldId id="638" r:id="rId75"/>
    <p:sldId id="579" r:id="rId76"/>
    <p:sldId id="580" r:id="rId77"/>
    <p:sldId id="581" r:id="rId78"/>
    <p:sldId id="582" r:id="rId79"/>
    <p:sldId id="583" r:id="rId80"/>
    <p:sldId id="584" r:id="rId81"/>
    <p:sldId id="585" r:id="rId82"/>
    <p:sldId id="627" r:id="rId83"/>
    <p:sldId id="639" r:id="rId84"/>
    <p:sldId id="637" r:id="rId85"/>
    <p:sldId id="586" r:id="rId86"/>
    <p:sldId id="588" r:id="rId87"/>
    <p:sldId id="589" r:id="rId88"/>
    <p:sldId id="591" r:id="rId89"/>
    <p:sldId id="590" r:id="rId90"/>
    <p:sldId id="592" r:id="rId91"/>
    <p:sldId id="593" r:id="rId92"/>
    <p:sldId id="595" r:id="rId93"/>
    <p:sldId id="601" r:id="rId94"/>
    <p:sldId id="617" r:id="rId95"/>
    <p:sldId id="594" r:id="rId96"/>
    <p:sldId id="615" r:id="rId97"/>
    <p:sldId id="616" r:id="rId98"/>
    <p:sldId id="596" r:id="rId99"/>
    <p:sldId id="606" r:id="rId100"/>
    <p:sldId id="599" r:id="rId101"/>
    <p:sldId id="597" r:id="rId102"/>
    <p:sldId id="598" r:id="rId103"/>
    <p:sldId id="602" r:id="rId104"/>
    <p:sldId id="603" r:id="rId105"/>
    <p:sldId id="600" r:id="rId106"/>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00"/>
    <a:srgbClr val="FFFF99"/>
    <a:srgbClr val="FFFF00"/>
    <a:srgbClr val="FF9900"/>
    <a:srgbClr val="DDDDDD"/>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0" autoAdjust="0"/>
  </p:normalViewPr>
  <p:slideViewPr>
    <p:cSldViewPr>
      <p:cViewPr>
        <p:scale>
          <a:sx n="90" d="100"/>
          <a:sy n="90" d="100"/>
        </p:scale>
        <p:origin x="-594"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586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7. 12. 2016</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2016 BÍLKOVINNÁ VLÁKNA I</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7. 12. 2016</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PŘF MU  9 2016 BÍLKOVINNÁ VLÁKNA I</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0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0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5" Type="http://schemas.openxmlformats.org/officeDocument/2006/relationships/hyperlink" Target="https://en.wikipedia.org/wiki/Chromium(III)_sulfate" TargetMode="External"/><Relationship Id="rId4" Type="http://schemas.openxmlformats.org/officeDocument/2006/relationships/image" Target="../media/image65.jpeg"/></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0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8.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7.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Denaturation_(biochemistry)" TargetMode="External"/><Relationship Id="rId1" Type="http://schemas.openxmlformats.org/officeDocument/2006/relationships/slideLayout" Target="../slideLayouts/slideLayout7.xml"/><Relationship Id="rId5" Type="http://schemas.openxmlformats.org/officeDocument/2006/relationships/hyperlink" Target="https://en.wikipedia.org/wiki/Anfinsen's_dogma" TargetMode="External"/><Relationship Id="rId4" Type="http://schemas.openxmlformats.org/officeDocument/2006/relationships/hyperlink" Target="https://en.wikipedia.org/wiki/Christian_B._Anfinsen"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cs.wikipedia.org/wiki/Glycin" TargetMode="Externa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cs.wikipedia.org/wiki/Proli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7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7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9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6" Type="http://schemas.openxmlformats.org/officeDocument/2006/relationships/hyperlink" Target="https://cs.wikipedia.org/wiki/Srst" TargetMode="External"/><Relationship Id="rId5" Type="http://schemas.openxmlformats.org/officeDocument/2006/relationships/hyperlink" Target="https://cs.wikipedia.org/wiki/Hydroxid_v%C3%A1penat%C3%BD" TargetMode="External"/><Relationship Id="rId4" Type="http://schemas.openxmlformats.org/officeDocument/2006/relationships/hyperlink" Target="https://cs.wikipedia.org/wiki/Sulfid_sodn%C3%BD"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smtClean="0"/>
              <a:t>PŘÍRODNÍ POLYMERY PŘF MU  9 2016 BÍLKOVINNÁ VLÁKNA I</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smtClean="0">
                <a:solidFill>
                  <a:srgbClr val="FF0000"/>
                </a:solidFill>
                <a:latin typeface="Arial Black" pitchFamily="34" charset="0"/>
              </a:rPr>
              <a:t>PŘÍRODNÍ POLYMERY</a:t>
            </a:r>
            <a:r>
              <a:rPr lang="sk-SK" sz="4000" b="1" dirty="0" smtClean="0">
                <a:solidFill>
                  <a:srgbClr val="FF0000"/>
                </a:solidFill>
              </a:rPr>
              <a:t/>
            </a:r>
            <a:br>
              <a:rPr lang="sk-SK" sz="4000" b="1" dirty="0" smtClean="0">
                <a:solidFill>
                  <a:srgbClr val="FF0000"/>
                </a:solidFill>
              </a:rPr>
            </a:br>
            <a:r>
              <a:rPr lang="sk-SK" sz="5400" b="1" kern="1200" dirty="0" smtClean="0">
                <a:solidFill>
                  <a:srgbClr val="000000"/>
                </a:solidFill>
                <a:ea typeface="Times New Roman"/>
                <a:cs typeface="Times New Roman"/>
              </a:rPr>
              <a:t> </a:t>
            </a:r>
            <a:r>
              <a:rPr lang="cs-CZ" sz="5400" dirty="0" smtClean="0">
                <a:latin typeface="Calibri"/>
                <a:ea typeface="Calibri"/>
                <a:cs typeface="Times New Roman"/>
              </a:rPr>
              <a:t/>
            </a:r>
            <a:br>
              <a:rPr lang="cs-CZ" sz="5400" dirty="0" smtClean="0">
                <a:latin typeface="Calibri"/>
                <a:ea typeface="Calibri"/>
                <a:cs typeface="Times New Roman"/>
              </a:rPr>
            </a:br>
            <a:r>
              <a:rPr lang="cs-CZ" sz="6600" b="1" kern="1200" dirty="0" smtClean="0">
                <a:solidFill>
                  <a:srgbClr val="008000"/>
                </a:solidFill>
                <a:latin typeface="Arial Black" pitchFamily="34" charset="0"/>
              </a:rPr>
              <a:t>Bílkovinná vlákna I - KOLAGEN</a:t>
            </a:r>
            <a:endParaRPr lang="sk-SK" sz="4000" b="1" dirty="0" smtClean="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smtClean="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smtClean="0"/>
              <a:t>7. 12. 2016</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smtClean="0">
                <a:solidFill>
                  <a:srgbClr val="008000"/>
                </a:solidFill>
                <a:latin typeface="Arial Black" pitchFamily="34" charset="0"/>
              </a:rPr>
              <a:t>JEDNODUCHÉ (PROTEINY) – </a:t>
            </a:r>
            <a:r>
              <a:rPr lang="cs-CZ" sz="2800" b="1" dirty="0" smtClean="0">
                <a:solidFill>
                  <a:srgbClr val="008000"/>
                </a:solidFill>
              </a:rPr>
              <a:t>hydrolýzu se štěpí jen na aminokyseliny</a:t>
            </a:r>
          </a:p>
          <a:p>
            <a:r>
              <a:rPr lang="cs-CZ" sz="2800" b="1" dirty="0" smtClean="0">
                <a:solidFill>
                  <a:srgbClr val="0000FF"/>
                </a:solidFill>
                <a:latin typeface="Arial Black" pitchFamily="34" charset="0"/>
              </a:rPr>
              <a:t>SLOŽENÉ (PROTEIDY) – </a:t>
            </a:r>
            <a:r>
              <a:rPr lang="cs-CZ" sz="2800" b="1" dirty="0" smtClean="0">
                <a:solidFill>
                  <a:srgbClr val="0000FF"/>
                </a:solidFill>
              </a:rPr>
              <a:t>hydrolýzu se štěpí na aminokyseliny, cukry, tuky, …</a:t>
            </a:r>
          </a:p>
          <a:p>
            <a:pPr lvl="1"/>
            <a:r>
              <a:rPr lang="cs-CZ" sz="2400" b="1" dirty="0" smtClean="0">
                <a:solidFill>
                  <a:srgbClr val="0000FF"/>
                </a:solidFill>
              </a:rPr>
              <a:t>LIPOPROTEINY (tuky)</a:t>
            </a:r>
          </a:p>
          <a:p>
            <a:pPr lvl="1"/>
            <a:r>
              <a:rPr lang="cs-CZ" sz="2400" b="1" dirty="0" smtClean="0">
                <a:solidFill>
                  <a:srgbClr val="0000FF"/>
                </a:solidFill>
              </a:rPr>
              <a:t>GLYKOPROTEINY (cukry)</a:t>
            </a:r>
          </a:p>
          <a:p>
            <a:pPr lvl="1"/>
            <a:r>
              <a:rPr lang="cs-CZ" sz="2400" b="1" dirty="0" smtClean="0">
                <a:solidFill>
                  <a:srgbClr val="0000FF"/>
                </a:solidFill>
              </a:rPr>
              <a:t>FOSFOPROTEINY (</a:t>
            </a:r>
            <a:r>
              <a:rPr lang="cs-CZ" sz="2400" b="1" dirty="0" err="1" smtClean="0">
                <a:solidFill>
                  <a:srgbClr val="0000FF"/>
                </a:solidFill>
              </a:rPr>
              <a:t>fostátové</a:t>
            </a:r>
            <a:r>
              <a:rPr lang="cs-CZ" sz="2400" b="1" dirty="0" smtClean="0">
                <a:solidFill>
                  <a:srgbClr val="0000FF"/>
                </a:solidFill>
              </a:rPr>
              <a:t> skupiny &gt; </a:t>
            </a:r>
            <a:r>
              <a:rPr lang="cs-CZ" sz="2400" b="1" dirty="0" smtClean="0">
                <a:solidFill>
                  <a:srgbClr val="0000FF"/>
                </a:solidFill>
                <a:latin typeface="Arial Black" pitchFamily="34" charset="0"/>
              </a:rPr>
              <a:t>KASEIN</a:t>
            </a:r>
            <a:r>
              <a:rPr lang="cs-CZ" sz="2400" b="1" dirty="0" smtClean="0">
                <a:solidFill>
                  <a:srgbClr val="0000FF"/>
                </a:solidFill>
              </a:rPr>
              <a:t>)</a:t>
            </a:r>
          </a:p>
          <a:p>
            <a:pPr lvl="1"/>
            <a:r>
              <a:rPr lang="cs-CZ" sz="2400" b="1" dirty="0" smtClean="0">
                <a:solidFill>
                  <a:srgbClr val="0000FF"/>
                </a:solidFill>
              </a:rPr>
              <a:t>CHROMOPEROTEINY (barviva, např. hemoglobin, melamin)</a:t>
            </a:r>
          </a:p>
          <a:p>
            <a:pPr lvl="1"/>
            <a:endParaRPr lang="cs-CZ" sz="2400" b="1" dirty="0" smtClean="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a:t>
            </a:r>
            <a:r>
              <a:rPr lang="cs-CZ" sz="2400" b="1" dirty="0" smtClean="0">
                <a:solidFill>
                  <a:srgbClr val="008000"/>
                </a:solidFill>
              </a:rPr>
              <a:t>–OH </a:t>
            </a:r>
            <a:r>
              <a:rPr lang="cs-CZ" sz="2400" b="1" dirty="0" smtClean="0">
                <a:solidFill>
                  <a:srgbClr val="0000FF"/>
                </a:solidFill>
              </a:rPr>
              <a:t>nebo SO</a:t>
            </a:r>
            <a:r>
              <a:rPr lang="cs-CZ" sz="2400" b="1" baseline="-25000" dirty="0" smtClean="0">
                <a:solidFill>
                  <a:srgbClr val="0000FF"/>
                </a:solidFill>
              </a:rPr>
              <a:t>3</a:t>
            </a:r>
            <a:r>
              <a:rPr lang="cs-CZ" sz="2400" b="1" baseline="30000" dirty="0" smtClean="0">
                <a:solidFill>
                  <a:srgbClr val="0000FF"/>
                </a:solidFill>
              </a:rPr>
              <a:t>-2</a:t>
            </a:r>
            <a:r>
              <a:rPr lang="cs-CZ" sz="2400" b="1" dirty="0" smtClean="0">
                <a:solidFill>
                  <a:srgbClr val="0000FF"/>
                </a:solidFill>
              </a:rPr>
              <a:t> skupin třísloviny </a:t>
            </a:r>
            <a:r>
              <a:rPr lang="cs-CZ" sz="2400" b="1" dirty="0" smtClean="0"/>
              <a:t>s postranními skupinami v řetězci </a:t>
            </a:r>
            <a:r>
              <a:rPr lang="cs-CZ" sz="2400" b="1" dirty="0" smtClean="0">
                <a:solidFill>
                  <a:srgbClr val="FF0000"/>
                </a:solidFill>
              </a:rPr>
              <a:t>KOLAGENU</a:t>
            </a:r>
            <a:r>
              <a:rPr lang="cs-CZ" sz="2400" b="1" dirty="0" smtClean="0"/>
              <a:t>  za vytvoření  </a:t>
            </a:r>
            <a:r>
              <a:rPr lang="cs-CZ" sz="2400" b="1" dirty="0" smtClean="0">
                <a:solidFill>
                  <a:srgbClr val="0000FF"/>
                </a:solidFill>
              </a:rPr>
              <a:t>VODÍKOVÝCH VAZEB</a:t>
            </a:r>
          </a:p>
          <a:p>
            <a:pPr>
              <a:buNone/>
            </a:pPr>
            <a:endParaRPr lang="cs-CZ" sz="2400" b="1" dirty="0">
              <a:solidFill>
                <a:srgbClr val="0000FF"/>
              </a:solidFill>
            </a:endParaRPr>
          </a:p>
        </p:txBody>
      </p:sp>
      <p:pic>
        <p:nvPicPr>
          <p:cNvPr id="10" name="Obrázek 9" descr="img876.jpg"/>
          <p:cNvPicPr>
            <a:picLocks noChangeAspect="1"/>
          </p:cNvPicPr>
          <p:nvPr/>
        </p:nvPicPr>
        <p:blipFill>
          <a:blip r:embed="rId4" cstate="print"/>
          <a:stretch>
            <a:fillRect/>
          </a:stretch>
        </p:blipFill>
        <p:spPr>
          <a:xfrm rot="16200000">
            <a:off x="3512665" y="-984272"/>
            <a:ext cx="2448272" cy="8682528"/>
          </a:xfrm>
          <a:prstGeom prst="rect">
            <a:avLst/>
          </a:prstGeom>
        </p:spPr>
      </p:pic>
      <p:cxnSp>
        <p:nvCxnSpPr>
          <p:cNvPr id="11" name="Přímá spojovací šipka 10"/>
          <p:cNvCxnSpPr/>
          <p:nvPr/>
        </p:nvCxnSpPr>
        <p:spPr>
          <a:xfrm flipH="1">
            <a:off x="6300192" y="1196752"/>
            <a:ext cx="1440160" cy="2664296"/>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491880" y="1196752"/>
            <a:ext cx="1368152" cy="129614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611560" y="5085184"/>
            <a:ext cx="4176464" cy="584775"/>
          </a:xfrm>
          <a:prstGeom prst="rect">
            <a:avLst/>
          </a:prstGeom>
          <a:noFill/>
        </p:spPr>
        <p:txBody>
          <a:bodyPr wrap="square" rtlCol="0">
            <a:spAutoFit/>
          </a:bodyPr>
          <a:lstStyle/>
          <a:p>
            <a:r>
              <a:rPr lang="cs-CZ" sz="3200" dirty="0" smtClean="0">
                <a:solidFill>
                  <a:srgbClr val="C00000"/>
                </a:solidFill>
                <a:latin typeface="Arial Black" pitchFamily="34" charset="0"/>
              </a:rPr>
              <a:t>T = TŘÍSLOVINA</a:t>
            </a:r>
            <a:endParaRPr lang="cs-CZ" sz="3200" dirty="0">
              <a:solidFill>
                <a:srgbClr val="C00000"/>
              </a:solidFill>
              <a:latin typeface="Arial Black" pitchFamily="34" charset="0"/>
            </a:endParaRPr>
          </a:p>
        </p:txBody>
      </p:sp>
      <p:cxnSp>
        <p:nvCxnSpPr>
          <p:cNvPr id="15" name="Přímá spojovací šipka 14"/>
          <p:cNvCxnSpPr/>
          <p:nvPr/>
        </p:nvCxnSpPr>
        <p:spPr>
          <a:xfrm flipV="1">
            <a:off x="4283968" y="4221088"/>
            <a:ext cx="2016224"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3851920" y="2708920"/>
            <a:ext cx="432048" cy="252028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4581128"/>
            <a:ext cx="3096344" cy="461665"/>
          </a:xfrm>
          <a:prstGeom prst="rect">
            <a:avLst/>
          </a:prstGeom>
          <a:noFill/>
          <a:ln w="38100">
            <a:solidFill>
              <a:srgbClr val="00B0F0"/>
            </a:solidFill>
            <a:prstDash val="sysDash"/>
          </a:ln>
        </p:spPr>
        <p:txBody>
          <a:bodyPr wrap="square" rtlCol="0">
            <a:spAutoFit/>
          </a:bodyPr>
          <a:lstStyle/>
          <a:p>
            <a:r>
              <a:rPr lang="cs-CZ" sz="2400" dirty="0" smtClean="0">
                <a:solidFill>
                  <a:srgbClr val="00B0F0"/>
                </a:solidFill>
                <a:latin typeface="Arial Black" pitchFamily="34" charset="0"/>
              </a:rPr>
              <a:t>Tady patří 2 &amp; + !</a:t>
            </a:r>
            <a:endParaRPr lang="cs-CZ" sz="2400" dirty="0">
              <a:solidFill>
                <a:srgbClr val="00B0F0"/>
              </a:solidFill>
              <a:latin typeface="Arial Black" pitchFamily="34" charset="0"/>
            </a:endParaRPr>
          </a:p>
        </p:txBody>
      </p:sp>
      <p:cxnSp>
        <p:nvCxnSpPr>
          <p:cNvPr id="17" name="Přímá spojovací šipka 16"/>
          <p:cNvCxnSpPr/>
          <p:nvPr/>
        </p:nvCxnSpPr>
        <p:spPr>
          <a:xfrm flipH="1" flipV="1">
            <a:off x="2051720" y="3933056"/>
            <a:ext cx="720080" cy="648072"/>
          </a:xfrm>
          <a:prstGeom prst="straightConnector1">
            <a:avLst/>
          </a:prstGeom>
          <a:ln w="381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p:nvPr/>
        </p:nvCxnSpPr>
        <p:spPr>
          <a:xfrm flipV="1">
            <a:off x="323528" y="2492896"/>
            <a:ext cx="1944216" cy="2016224"/>
          </a:xfrm>
          <a:prstGeom prst="straightConnector1">
            <a:avLst/>
          </a:prstGeom>
          <a:ln w="381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smtClean="0">
                <a:solidFill>
                  <a:srgbClr val="C00000"/>
                </a:solidFill>
              </a:rPr>
              <a:t>Vazba kovalentní </a:t>
            </a:r>
            <a:r>
              <a:rPr lang="cs-CZ" sz="2400" b="1" cap="all" dirty="0" smtClean="0">
                <a:solidFill>
                  <a:srgbClr val="C00000"/>
                </a:solidFill>
              </a:rPr>
              <a:t>chinonu</a:t>
            </a:r>
            <a:r>
              <a:rPr lang="cs-CZ" sz="2400" b="1" dirty="0" smtClean="0">
                <a:solidFill>
                  <a:srgbClr val="C00000"/>
                </a:solidFill>
              </a:rPr>
              <a:t>  s </a:t>
            </a:r>
            <a:r>
              <a:rPr lang="cs-CZ" sz="2400" b="1" cap="all" dirty="0" smtClean="0">
                <a:solidFill>
                  <a:srgbClr val="C00000"/>
                </a:solidFill>
              </a:rPr>
              <a:t>aminoskupinami</a:t>
            </a:r>
            <a:endParaRPr lang="cs-CZ" sz="2400" b="1" cap="all" dirty="0">
              <a:solidFill>
                <a:srgbClr val="C00000"/>
              </a:solidFill>
            </a:endParaRP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smtClean="0">
                <a:solidFill>
                  <a:srgbClr val="008000"/>
                </a:solidFill>
              </a:rPr>
              <a:t>Vazba kovalentní </a:t>
            </a:r>
            <a:r>
              <a:rPr lang="cs-CZ" sz="2400" b="1" cap="all" dirty="0" smtClean="0">
                <a:solidFill>
                  <a:srgbClr val="008000"/>
                </a:solidFill>
              </a:rPr>
              <a:t>chinonu</a:t>
            </a:r>
            <a:r>
              <a:rPr lang="cs-CZ" sz="2400" b="1" dirty="0" smtClean="0">
                <a:solidFill>
                  <a:srgbClr val="008000"/>
                </a:solidFill>
              </a:rPr>
              <a:t>  s </a:t>
            </a:r>
            <a:r>
              <a:rPr lang="cs-CZ" sz="2400" b="1" cap="all" dirty="0" smtClean="0">
                <a:solidFill>
                  <a:srgbClr val="008000"/>
                </a:solidFill>
              </a:rPr>
              <a:t>aminoskupinami</a:t>
            </a:r>
          </a:p>
          <a:p>
            <a:r>
              <a:rPr lang="cs-CZ" sz="2400" b="1" cap="all" dirty="0" smtClean="0">
                <a:solidFill>
                  <a:srgbClr val="008000"/>
                </a:solidFill>
              </a:rPr>
              <a:t>+ </a:t>
            </a:r>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80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chromočINĚNÍ</a:t>
            </a:r>
            <a:r>
              <a:rPr lang="cs-CZ" sz="2800" dirty="0" smtClean="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–COOH </a:t>
            </a:r>
            <a:r>
              <a:rPr lang="cs-CZ" sz="2400" b="1" dirty="0" smtClean="0">
                <a:solidFill>
                  <a:srgbClr val="FF0000"/>
                </a:solidFill>
              </a:rPr>
              <a:t>KOLAGENU</a:t>
            </a:r>
            <a:r>
              <a:rPr lang="cs-CZ" sz="2400" b="1" dirty="0" smtClean="0"/>
              <a:t>  za vytvoření NA </a:t>
            </a:r>
            <a:r>
              <a:rPr lang="cs-CZ" sz="2400" b="1" dirty="0" smtClean="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smtClean="0">
                <a:solidFill>
                  <a:srgbClr val="0000FF"/>
                </a:solidFill>
                <a:latin typeface="Arial Black" pitchFamily="34" charset="0"/>
                <a:hlinkClick r:id="rId5" tooltip="Chromium(III) sulfate"/>
              </a:rPr>
              <a:t>Chromium(III) sulfate</a:t>
            </a:r>
            <a:r>
              <a:rPr lang="en-US" sz="2800" dirty="0" smtClean="0">
                <a:solidFill>
                  <a:srgbClr val="0000FF"/>
                </a:solidFill>
                <a:latin typeface="Arial Black" pitchFamily="34" charset="0"/>
              </a:rPr>
              <a:t> ([Cr(H</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O)</a:t>
            </a:r>
            <a:r>
              <a:rPr lang="en-US" sz="2800" baseline="-25000" dirty="0" smtClean="0">
                <a:solidFill>
                  <a:srgbClr val="0000FF"/>
                </a:solidFill>
                <a:latin typeface="Arial Black" pitchFamily="34" charset="0"/>
              </a:rPr>
              <a:t>6</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(SO</a:t>
            </a:r>
            <a:r>
              <a:rPr lang="en-US" sz="2800" baseline="-25000" dirty="0" smtClean="0">
                <a:solidFill>
                  <a:srgbClr val="0000FF"/>
                </a:solidFill>
                <a:latin typeface="Arial Black" pitchFamily="34" charset="0"/>
              </a:rPr>
              <a:t>4</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3</a:t>
            </a:r>
            <a:r>
              <a:rPr lang="en-US" sz="2800" dirty="0" smtClean="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103</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smtClean="0">
                <a:solidFill>
                  <a:srgbClr val="7030A0"/>
                </a:solidFill>
                <a:latin typeface="Arial Black" pitchFamily="34" charset="0"/>
              </a:rPr>
              <a:t>KAMENCOVÉ </a:t>
            </a:r>
            <a:r>
              <a:rPr lang="cs-CZ" sz="2800" cap="all" dirty="0" err="1" smtClean="0">
                <a:solidFill>
                  <a:srgbClr val="7030A0"/>
                </a:solidFill>
                <a:latin typeface="Arial Black" pitchFamily="34" charset="0"/>
              </a:rPr>
              <a:t>čINĚNÍ</a:t>
            </a:r>
            <a:r>
              <a:rPr lang="cs-CZ" sz="2800" dirty="0" smtClean="0">
                <a:solidFill>
                  <a:srgbClr val="7030A0"/>
                </a:solidFill>
                <a:latin typeface="Arial Black" pitchFamily="34" charset="0"/>
              </a:rPr>
              <a:t> </a:t>
            </a:r>
            <a:r>
              <a:rPr lang="cs-CZ" sz="2800" dirty="0" smtClean="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179512" y="980729"/>
            <a:ext cx="8848857" cy="5184576"/>
          </a:xfrm>
          <a:prstGeom prst="rect">
            <a:avLst/>
          </a:prstGeom>
        </p:spPr>
      </p:pic>
      <p:sp>
        <p:nvSpPr>
          <p:cNvPr id="12" name="Obdélník 11"/>
          <p:cNvSpPr/>
          <p:nvPr/>
        </p:nvSpPr>
        <p:spPr>
          <a:xfrm>
            <a:off x="3203848" y="1340768"/>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smtClean="0">
                <a:solidFill>
                  <a:srgbClr val="0000FF"/>
                </a:solidFill>
                <a:latin typeface="Arial Black" pitchFamily="34" charset="0"/>
              </a:rPr>
              <a:t>ROZPUSTNÉ (SFÉROPROTEINY)</a:t>
            </a:r>
          </a:p>
          <a:p>
            <a:pPr lvl="1"/>
            <a:r>
              <a:rPr lang="cs-CZ" sz="2400" dirty="0" smtClean="0">
                <a:solidFill>
                  <a:srgbClr val="0000FF"/>
                </a:solidFill>
              </a:rPr>
              <a:t>(TEPLO &gt; </a:t>
            </a:r>
            <a:r>
              <a:rPr lang="cs-CZ" sz="2400" u="sng" dirty="0" smtClean="0">
                <a:solidFill>
                  <a:srgbClr val="0000FF"/>
                </a:solidFill>
              </a:rPr>
              <a:t>KOAGULACE</a:t>
            </a:r>
            <a:r>
              <a:rPr lang="cs-CZ" sz="2400" dirty="0" smtClean="0">
                <a:solidFill>
                  <a:srgbClr val="0000FF"/>
                </a:solidFill>
              </a:rPr>
              <a:t>)</a:t>
            </a:r>
          </a:p>
          <a:p>
            <a:pPr lvl="1"/>
            <a:r>
              <a:rPr lang="cs-CZ" sz="2400" dirty="0" smtClean="0">
                <a:solidFill>
                  <a:srgbClr val="0000FF"/>
                </a:solidFill>
              </a:rPr>
              <a:t>Albumin &gt; </a:t>
            </a:r>
            <a:r>
              <a:rPr lang="cs-CZ" sz="2400" dirty="0" smtClean="0">
                <a:solidFill>
                  <a:srgbClr val="0000FF"/>
                </a:solidFill>
                <a:latin typeface="Arial Black" pitchFamily="34" charset="0"/>
              </a:rPr>
              <a:t>vaječný bílek</a:t>
            </a:r>
          </a:p>
          <a:p>
            <a:pPr lvl="1"/>
            <a:r>
              <a:rPr lang="cs-CZ" sz="2400" dirty="0" err="1" smtClean="0">
                <a:solidFill>
                  <a:srgbClr val="0000FF"/>
                </a:solidFill>
              </a:rPr>
              <a:t>Gluteliny</a:t>
            </a:r>
            <a:r>
              <a:rPr lang="cs-CZ" sz="2400" dirty="0" smtClean="0">
                <a:solidFill>
                  <a:srgbClr val="0000FF"/>
                </a:solidFill>
              </a:rPr>
              <a:t> &gt; </a:t>
            </a:r>
            <a:r>
              <a:rPr lang="cs-CZ" sz="2400" dirty="0" err="1" smtClean="0">
                <a:solidFill>
                  <a:srgbClr val="0000FF"/>
                </a:solidFill>
                <a:latin typeface="Arial Black" pitchFamily="34" charset="0"/>
              </a:rPr>
              <a:t>glutein</a:t>
            </a:r>
            <a:r>
              <a:rPr lang="cs-CZ" sz="2400" dirty="0" smtClean="0">
                <a:solidFill>
                  <a:srgbClr val="0000FF"/>
                </a:solidFill>
                <a:latin typeface="Arial Black" pitchFamily="34" charset="0"/>
              </a:rPr>
              <a:t> z pšenice</a:t>
            </a:r>
          </a:p>
          <a:p>
            <a:r>
              <a:rPr lang="cs-CZ" sz="2800" dirty="0" smtClean="0">
                <a:solidFill>
                  <a:srgbClr val="008000"/>
                </a:solidFill>
                <a:latin typeface="Arial Black" pitchFamily="34" charset="0"/>
              </a:rPr>
              <a:t>NEROZPUSTNÉ (SKLEROPROREINY)</a:t>
            </a:r>
          </a:p>
          <a:p>
            <a:pPr lvl="1"/>
            <a:r>
              <a:rPr lang="cs-CZ" sz="2400" dirty="0" smtClean="0">
                <a:solidFill>
                  <a:srgbClr val="008000"/>
                </a:solidFill>
              </a:rPr>
              <a:t>Keratiny </a:t>
            </a:r>
            <a:r>
              <a:rPr lang="cs-CZ" sz="2400" dirty="0" smtClean="0">
                <a:solidFill>
                  <a:srgbClr val="008000"/>
                </a:solidFill>
                <a:latin typeface="Symbol" pitchFamily="18" charset="2"/>
              </a:rPr>
              <a:t>a </a:t>
            </a:r>
            <a:r>
              <a:rPr lang="cs-CZ" sz="2400" dirty="0" err="1" smtClean="0">
                <a:solidFill>
                  <a:srgbClr val="008000"/>
                </a:solidFill>
              </a:rPr>
              <a:t>a</a:t>
            </a:r>
            <a:r>
              <a:rPr lang="cs-CZ" sz="2400" dirty="0" smtClean="0">
                <a:solidFill>
                  <a:srgbClr val="008000"/>
                </a:solidFill>
              </a:rPr>
              <a:t> </a:t>
            </a:r>
            <a:r>
              <a:rPr lang="cs-CZ" sz="2400" dirty="0" smtClean="0">
                <a:solidFill>
                  <a:srgbClr val="008000"/>
                </a:solidFill>
                <a:latin typeface="Symbol" pitchFamily="18" charset="2"/>
              </a:rPr>
              <a:t>b</a:t>
            </a:r>
            <a:endParaRPr lang="cs-CZ" sz="2400" dirty="0" smtClean="0">
              <a:solidFill>
                <a:srgbClr val="008000"/>
              </a:solidFill>
            </a:endParaRPr>
          </a:p>
          <a:p>
            <a:pPr lvl="1"/>
            <a:r>
              <a:rPr lang="cs-CZ" sz="5400" dirty="0" smtClean="0">
                <a:solidFill>
                  <a:srgbClr val="FF0000"/>
                </a:solidFill>
                <a:latin typeface="Arial Black" pitchFamily="34" charset="0"/>
              </a:rPr>
              <a:t>Kolageny </a:t>
            </a:r>
          </a:p>
          <a:p>
            <a:pPr lvl="1"/>
            <a:endParaRPr lang="cs-CZ" sz="2400" dirty="0" smtClean="0">
              <a:solidFill>
                <a:srgbClr val="0000FF"/>
              </a:solidFill>
              <a:latin typeface="Arial Black" pitchFamily="34" charset="0"/>
            </a:endParaRPr>
          </a:p>
          <a:p>
            <a:pPr lvl="1"/>
            <a:endParaRPr lang="cs-CZ" sz="2400" dirty="0" smtClean="0">
              <a:solidFill>
                <a:srgbClr val="0000FF"/>
              </a:solidFill>
            </a:endParaRPr>
          </a:p>
          <a:p>
            <a:endParaRPr lang="cs-CZ"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smtClean="0">
                <a:solidFill>
                  <a:srgbClr val="FF0000"/>
                </a:solidFill>
                <a:latin typeface="Arial Black" pitchFamily="34" charset="0"/>
              </a:rPr>
              <a:t>Vláknité</a:t>
            </a:r>
            <a:r>
              <a:rPr lang="cs-CZ" sz="3600" dirty="0" smtClean="0">
                <a:solidFill>
                  <a:srgbClr val="FF0000"/>
                </a:solidFill>
                <a:latin typeface="Arial Black" pitchFamily="34" charset="0"/>
              </a:rPr>
              <a:t> </a:t>
            </a:r>
            <a:r>
              <a:rPr lang="cs-CZ" sz="4400" dirty="0" smtClean="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3347864" y="116632"/>
            <a:ext cx="2448272" cy="923330"/>
          </a:xfrm>
          <a:prstGeom prst="rect">
            <a:avLst/>
          </a:prstGeom>
          <a:solidFill>
            <a:srgbClr val="FFFF00"/>
          </a:solidFill>
          <a:ln w="38100">
            <a:solidFill>
              <a:srgbClr val="0000FF"/>
            </a:solidFill>
            <a:prstDash val="sysDash"/>
          </a:ln>
        </p:spPr>
        <p:txBody>
          <a:bodyPr wrap="square" rtlCol="0">
            <a:spAutoFit/>
          </a:bodyPr>
          <a:lstStyle/>
          <a:p>
            <a:r>
              <a:rPr lang="cs-CZ" dirty="0" smtClean="0">
                <a:solidFill>
                  <a:srgbClr val="0000FF"/>
                </a:solidFill>
                <a:latin typeface="Arial Black" pitchFamily="34" charset="0"/>
              </a:rPr>
              <a:t>Interakce v rámci jedné makromolekuly</a:t>
            </a:r>
            <a:endParaRPr lang="cs-CZ" dirty="0">
              <a:solidFill>
                <a:srgbClr val="0000FF"/>
              </a:solidFill>
              <a:latin typeface="Arial Black" pitchFamily="34" charset="0"/>
            </a:endParaRPr>
          </a:p>
        </p:txBody>
      </p:sp>
      <p:sp>
        <p:nvSpPr>
          <p:cNvPr id="7" name="TextovéPole 6"/>
          <p:cNvSpPr txBox="1"/>
          <p:nvPr/>
        </p:nvSpPr>
        <p:spPr>
          <a:xfrm>
            <a:off x="251520" y="4581128"/>
            <a:ext cx="2448272" cy="923330"/>
          </a:xfrm>
          <a:prstGeom prst="rect">
            <a:avLst/>
          </a:prstGeom>
          <a:solidFill>
            <a:schemeClr val="bg1">
              <a:lumMod val="85000"/>
            </a:schemeClr>
          </a:solidFill>
          <a:ln w="38100">
            <a:solidFill>
              <a:srgbClr val="008000"/>
            </a:solidFill>
            <a:prstDash val="sysDash"/>
          </a:ln>
        </p:spPr>
        <p:txBody>
          <a:bodyPr wrap="square" rtlCol="0">
            <a:spAutoFit/>
          </a:bodyPr>
          <a:lstStyle/>
          <a:p>
            <a:r>
              <a:rPr lang="cs-CZ" dirty="0" smtClean="0">
                <a:solidFill>
                  <a:srgbClr val="008000"/>
                </a:solidFill>
                <a:latin typeface="Arial Black" pitchFamily="34" charset="0"/>
              </a:rPr>
              <a:t>Interakce v rámci VÍCE </a:t>
            </a:r>
            <a:r>
              <a:rPr lang="cs-CZ" cap="all" dirty="0" smtClean="0">
                <a:solidFill>
                  <a:srgbClr val="008000"/>
                </a:solidFill>
                <a:latin typeface="Arial Black" pitchFamily="34" charset="0"/>
              </a:rPr>
              <a:t>makromolekul</a:t>
            </a:r>
            <a:endParaRPr lang="cs-CZ" cap="all" dirty="0">
              <a:solidFill>
                <a:srgbClr val="008000"/>
              </a:solidFill>
              <a:latin typeface="Arial Black" pitchFamily="34" charset="0"/>
            </a:endParaRPr>
          </a:p>
        </p:txBody>
      </p:sp>
      <p:cxnSp>
        <p:nvCxnSpPr>
          <p:cNvPr id="10" name="Přímá spojovací šipka 9"/>
          <p:cNvCxnSpPr/>
          <p:nvPr/>
        </p:nvCxnSpPr>
        <p:spPr>
          <a:xfrm flipH="1">
            <a:off x="5220072" y="1052736"/>
            <a:ext cx="576064" cy="93610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cs-CZ" dirty="0" smtClean="0">
                <a:solidFill>
                  <a:srgbClr val="C00000"/>
                </a:solidFill>
                <a:latin typeface="Arial Black" pitchFamily="34" charset="0"/>
              </a:rPr>
              <a:t>Dvě možnosti - struktury</a:t>
            </a:r>
            <a:endParaRPr lang="cs-CZ" dirty="0">
              <a:solidFill>
                <a:srgbClr val="C00000"/>
              </a:solidFill>
              <a:latin typeface="Arial Black" pitchFamily="34" charset="0"/>
            </a:endParaRPr>
          </a:p>
        </p:txBody>
      </p:sp>
      <p:cxnSp>
        <p:nvCxnSpPr>
          <p:cNvPr id="19" name="Přímá spojovací šipka 18"/>
          <p:cNvCxnSpPr/>
          <p:nvPr/>
        </p:nvCxnSpPr>
        <p:spPr>
          <a:xfrm flipV="1">
            <a:off x="7884368" y="2204864"/>
            <a:ext cx="144016"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a:stCxn id="18" idx="2"/>
          </p:cNvCxnSpPr>
          <p:nvPr/>
        </p:nvCxnSpPr>
        <p:spPr>
          <a:xfrm>
            <a:off x="7956376" y="3859307"/>
            <a:ext cx="288032" cy="793829"/>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smtClean="0">
                <a:solidFill>
                  <a:srgbClr val="FF0000"/>
                </a:solidFill>
                <a:latin typeface="Arial Black" pitchFamily="34" charset="0"/>
              </a:rPr>
              <a:t>Functional proteins have four levels of structural organization:</a:t>
            </a:r>
            <a:r>
              <a:rPr lang="en-US" sz="2000" b="1" dirty="0" smtClean="0"/>
              <a:t/>
            </a:r>
            <a:br>
              <a:rPr lang="en-US" sz="2000" b="1" dirty="0" smtClean="0"/>
            </a:br>
            <a:r>
              <a:rPr lang="en-US" sz="2000" b="1" dirty="0" smtClean="0"/>
              <a:t>1) Primary Structure : the linear structure of amino acids in the polypeptide chain</a:t>
            </a:r>
            <a:br>
              <a:rPr lang="en-US" sz="2000" b="1" dirty="0" smtClean="0"/>
            </a:br>
            <a:r>
              <a:rPr lang="en-US" sz="2000" b="1" dirty="0" smtClean="0">
                <a:solidFill>
                  <a:srgbClr val="C00000"/>
                </a:solidFill>
              </a:rPr>
              <a:t>2) Secondary Structure : hydrogen bonds between peptide group chains in an alpha helix or beta</a:t>
            </a:r>
            <a:r>
              <a:rPr lang="en-US" sz="2000" b="1" dirty="0" smtClean="0"/>
              <a:t/>
            </a:r>
            <a:br>
              <a:rPr lang="en-US" sz="2000" b="1" dirty="0" smtClean="0"/>
            </a:br>
            <a:r>
              <a:rPr lang="en-US" sz="2000" b="1" dirty="0" smtClean="0">
                <a:solidFill>
                  <a:srgbClr val="0000FF"/>
                </a:solidFill>
              </a:rPr>
              <a:t>3) Tertiary Structure : three-dimensional structure of alpha helixes and beta helixes folded</a:t>
            </a:r>
            <a:r>
              <a:rPr lang="en-US" sz="2000" b="1" dirty="0" smtClean="0"/>
              <a:t/>
            </a:r>
            <a:br>
              <a:rPr lang="en-US" sz="2000" b="1" dirty="0" smtClean="0"/>
            </a:br>
            <a:r>
              <a:rPr lang="en-US" sz="2000" b="1" dirty="0" smtClean="0">
                <a:solidFill>
                  <a:srgbClr val="008000"/>
                </a:solidFill>
              </a:rPr>
              <a:t>4) Quaternary Structure : three-dimensional structure of multiple polypeptides and how they fit together</a:t>
            </a:r>
            <a:endParaRPr lang="cs-CZ" sz="2000" b="1" dirty="0">
              <a:solidFill>
                <a:srgbClr val="008000"/>
              </a:solidFill>
            </a:endParaRPr>
          </a:p>
        </p:txBody>
      </p:sp>
      <p:sp>
        <p:nvSpPr>
          <p:cNvPr id="8" name="TextovéPole 7"/>
          <p:cNvSpPr txBox="1"/>
          <p:nvPr/>
        </p:nvSpPr>
        <p:spPr>
          <a:xfrm>
            <a:off x="3779912" y="0"/>
            <a:ext cx="2880320" cy="646331"/>
          </a:xfrm>
          <a:prstGeom prst="rect">
            <a:avLst/>
          </a:prstGeom>
          <a:solidFill>
            <a:srgbClr val="FFFF00"/>
          </a:solidFill>
          <a:ln w="38100">
            <a:solidFill>
              <a:srgbClr val="0000FF"/>
            </a:solidFill>
            <a:prstDash val="sysDash"/>
          </a:ln>
        </p:spPr>
        <p:txBody>
          <a:bodyPr wrap="square" rtlCol="0">
            <a:spAutoFit/>
          </a:bodyPr>
          <a:lstStyle/>
          <a:p>
            <a:r>
              <a:rPr lang="cs-CZ" dirty="0" smtClean="0">
                <a:solidFill>
                  <a:srgbClr val="0000FF"/>
                </a:solidFill>
                <a:latin typeface="Arial Black" pitchFamily="34" charset="0"/>
              </a:rPr>
              <a:t>Interakce v rámci jedné makromolekuly</a:t>
            </a:r>
            <a:endParaRPr lang="cs-CZ" dirty="0">
              <a:solidFill>
                <a:srgbClr val="0000FF"/>
              </a:solidFill>
              <a:latin typeface="Arial Black" pitchFamily="34" charset="0"/>
            </a:endParaRPr>
          </a:p>
        </p:txBody>
      </p:sp>
      <p:sp>
        <p:nvSpPr>
          <p:cNvPr id="9" name="TextovéPole 8"/>
          <p:cNvSpPr txBox="1"/>
          <p:nvPr/>
        </p:nvSpPr>
        <p:spPr>
          <a:xfrm>
            <a:off x="7164288" y="2924944"/>
            <a:ext cx="1979712" cy="738664"/>
          </a:xfrm>
          <a:prstGeom prst="rect">
            <a:avLst/>
          </a:prstGeom>
          <a:solidFill>
            <a:schemeClr val="bg1">
              <a:lumMod val="85000"/>
            </a:schemeClr>
          </a:solidFill>
          <a:ln w="38100">
            <a:solidFill>
              <a:srgbClr val="008000"/>
            </a:solidFill>
            <a:prstDash val="sysDash"/>
          </a:ln>
        </p:spPr>
        <p:txBody>
          <a:bodyPr wrap="square" rtlCol="0">
            <a:spAutoFit/>
          </a:bodyPr>
          <a:lstStyle/>
          <a:p>
            <a:r>
              <a:rPr lang="cs-CZ" sz="1400" dirty="0" smtClean="0">
                <a:solidFill>
                  <a:srgbClr val="008000"/>
                </a:solidFill>
                <a:latin typeface="Arial Black" pitchFamily="34" charset="0"/>
              </a:rPr>
              <a:t>Interakce v rámci VÍCE </a:t>
            </a:r>
            <a:r>
              <a:rPr lang="cs-CZ" sz="1400" cap="all" dirty="0" smtClean="0">
                <a:solidFill>
                  <a:srgbClr val="008000"/>
                </a:solidFill>
                <a:latin typeface="Arial Black" pitchFamily="34" charset="0"/>
              </a:rPr>
              <a:t>makromolekul</a:t>
            </a:r>
            <a:endParaRPr lang="cs-CZ" sz="1400" cap="all" dirty="0">
              <a:solidFill>
                <a:srgbClr val="008000"/>
              </a:solidFill>
              <a:latin typeface="Arial Black" pitchFamily="34" charset="0"/>
            </a:endParaRPr>
          </a:p>
        </p:txBody>
      </p:sp>
      <p:cxnSp>
        <p:nvCxnSpPr>
          <p:cNvPr id="10" name="Přímá spojovací šipka 9"/>
          <p:cNvCxnSpPr/>
          <p:nvPr/>
        </p:nvCxnSpPr>
        <p:spPr>
          <a:xfrm flipH="1">
            <a:off x="5148064" y="692696"/>
            <a:ext cx="1152128" cy="3600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tvaru molekul či </a:t>
            </a:r>
            <a:r>
              <a:rPr lang="cs-CZ" sz="2800" dirty="0" err="1" smtClean="0">
                <a:solidFill>
                  <a:srgbClr val="FF0000"/>
                </a:solidFill>
                <a:latin typeface="Arial Black" pitchFamily="34" charset="0"/>
              </a:rPr>
              <a:t>nadmolekulárních</a:t>
            </a:r>
            <a:r>
              <a:rPr lang="cs-CZ" sz="2800" dirty="0" smtClean="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smtClean="0">
                <a:solidFill>
                  <a:srgbClr val="FF0000"/>
                </a:solidFill>
                <a:latin typeface="Arial Black" pitchFamily="34" charset="0"/>
              </a:rPr>
              <a:t>VLÁKNITÉ</a:t>
            </a:r>
            <a:r>
              <a:rPr lang="cs-CZ" sz="6600" b="1" dirty="0" smtClean="0">
                <a:solidFill>
                  <a:srgbClr val="FF0000"/>
                </a:solidFill>
                <a:latin typeface="Arial Black" pitchFamily="34" charset="0"/>
              </a:rPr>
              <a:t> </a:t>
            </a:r>
            <a:r>
              <a:rPr lang="cs-CZ" sz="2800" b="1" dirty="0" smtClean="0">
                <a:solidFill>
                  <a:srgbClr val="008000"/>
                </a:solidFill>
                <a:latin typeface="Arial Black" pitchFamily="34" charset="0"/>
              </a:rPr>
              <a:t>= FIBRILÁRNÍ </a:t>
            </a:r>
            <a:r>
              <a:rPr lang="cs-CZ" sz="2800" b="1" dirty="0" smtClean="0">
                <a:solidFill>
                  <a:srgbClr val="008000"/>
                </a:solidFill>
              </a:rPr>
              <a:t>&gt; HEDVÁBÍ, VLASY, SVALY, VAZIVA</a:t>
            </a:r>
          </a:p>
          <a:p>
            <a:r>
              <a:rPr lang="cs-CZ" sz="2800" b="1" dirty="0" smtClean="0">
                <a:solidFill>
                  <a:srgbClr val="0000FF"/>
                </a:solidFill>
                <a:latin typeface="Arial Black" pitchFamily="34" charset="0"/>
              </a:rPr>
              <a:t>KULOVÉ = GLOBULÁRNÍ </a:t>
            </a:r>
            <a:r>
              <a:rPr lang="cs-CZ" sz="2800" b="1" dirty="0" smtClean="0">
                <a:solidFill>
                  <a:srgbClr val="0000FF"/>
                </a:solidFill>
              </a:rPr>
              <a:t>&gt; ENZYMY, VAJEČNÉ A MLÉČNÉ BÍLKOVINY, INSULIN, …</a:t>
            </a:r>
          </a:p>
          <a:p>
            <a:endParaRPr lang="cs-CZ"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cap="all" dirty="0" smtClean="0">
                <a:solidFill>
                  <a:srgbClr val="008000"/>
                </a:solidFill>
                <a:latin typeface="Arial Black" pitchFamily="34" charset="0"/>
              </a:rPr>
              <a:t>Denaturace</a:t>
            </a:r>
            <a:r>
              <a:rPr lang="cs-CZ" sz="2800" dirty="0" smtClean="0">
                <a:solidFill>
                  <a:srgbClr val="FF0000"/>
                </a:solidFill>
                <a:latin typeface="Arial Black" pitchFamily="34" charset="0"/>
              </a:rPr>
              <a:t> a </a:t>
            </a:r>
            <a:r>
              <a:rPr lang="cs-CZ" sz="2800" cap="all" dirty="0" smtClean="0">
                <a:solidFill>
                  <a:srgbClr val="0000FF"/>
                </a:solidFill>
                <a:latin typeface="Arial Black" pitchFamily="34" charset="0"/>
              </a:rPr>
              <a:t>koagulace</a:t>
            </a:r>
            <a:r>
              <a:rPr lang="cs-CZ" sz="2800" dirty="0" smtClean="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037923" y="-93707"/>
            <a:ext cx="2808312" cy="4525134"/>
          </a:xfrm>
          <a:prstGeom prst="rect">
            <a:avLst/>
          </a:prstGeom>
        </p:spPr>
      </p:pic>
      <p:sp>
        <p:nvSpPr>
          <p:cNvPr id="11" name="TextovéPole 10"/>
          <p:cNvSpPr txBox="1"/>
          <p:nvPr/>
        </p:nvSpPr>
        <p:spPr>
          <a:xfrm>
            <a:off x="4860032" y="908720"/>
            <a:ext cx="2952328" cy="1569660"/>
          </a:xfrm>
          <a:prstGeom prst="rect">
            <a:avLst/>
          </a:prstGeom>
          <a:noFill/>
          <a:ln w="38100">
            <a:solidFill>
              <a:srgbClr val="008000"/>
            </a:solidFill>
          </a:ln>
        </p:spPr>
        <p:txBody>
          <a:bodyPr wrap="square" rtlCol="0">
            <a:spAutoFit/>
          </a:bodyPr>
          <a:lstStyle/>
          <a:p>
            <a:r>
              <a:rPr lang="cs-CZ" sz="2400" cap="all" dirty="0" smtClean="0">
                <a:solidFill>
                  <a:srgbClr val="008000"/>
                </a:solidFill>
                <a:latin typeface="Arial Black" pitchFamily="34" charset="0"/>
              </a:rPr>
              <a:t>Denaturace  </a:t>
            </a:r>
            <a:r>
              <a:rPr lang="cs-CZ" sz="2400" dirty="0" smtClean="0">
                <a:solidFill>
                  <a:srgbClr val="008000"/>
                </a:solidFill>
                <a:latin typeface="Arial Black" pitchFamily="34" charset="0"/>
              </a:rPr>
              <a:t>je ROZRUŠENÍ STRUKTURY BÍLKOVINY</a:t>
            </a:r>
            <a:r>
              <a:rPr lang="cs-CZ" sz="2400" cap="all" dirty="0" smtClean="0">
                <a:solidFill>
                  <a:srgbClr val="008000"/>
                </a:solidFill>
                <a:latin typeface="Arial Black" pitchFamily="34" charset="0"/>
              </a:rPr>
              <a:t> </a:t>
            </a:r>
            <a:endParaRPr lang="cs-CZ" sz="2400" dirty="0"/>
          </a:p>
        </p:txBody>
      </p:sp>
      <p:sp>
        <p:nvSpPr>
          <p:cNvPr id="12" name="TextovéPole 11"/>
          <p:cNvSpPr txBox="1"/>
          <p:nvPr/>
        </p:nvSpPr>
        <p:spPr>
          <a:xfrm>
            <a:off x="251520" y="3573016"/>
            <a:ext cx="8640960" cy="2646878"/>
          </a:xfrm>
          <a:prstGeom prst="rect">
            <a:avLst/>
          </a:prstGeom>
          <a:noFill/>
          <a:ln w="38100">
            <a:solidFill>
              <a:srgbClr val="0000FF"/>
            </a:solidFill>
          </a:ln>
        </p:spPr>
        <p:txBody>
          <a:bodyPr wrap="square" rtlCol="0">
            <a:spAutoFit/>
          </a:bodyPr>
          <a:lstStyle/>
          <a:p>
            <a:r>
              <a:rPr lang="cs-CZ" cap="all" dirty="0" smtClean="0">
                <a:solidFill>
                  <a:srgbClr val="0000FF"/>
                </a:solidFill>
                <a:latin typeface="Arial Black" pitchFamily="34" charset="0"/>
              </a:rPr>
              <a:t>Koagulace  </a:t>
            </a:r>
            <a:r>
              <a:rPr lang="cs-CZ" dirty="0" smtClean="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smtClean="0">
                <a:solidFill>
                  <a:srgbClr val="0000FF"/>
                </a:solidFill>
                <a:latin typeface="Arial Black" pitchFamily="34" charset="0"/>
              </a:rPr>
              <a:t>Koagulace </a:t>
            </a:r>
            <a:r>
              <a:rPr lang="cs-CZ" sz="2800" u="sng" dirty="0" smtClean="0">
                <a:solidFill>
                  <a:srgbClr val="0000FF"/>
                </a:solidFill>
                <a:latin typeface="Arial Black" pitchFamily="34" charset="0"/>
              </a:rPr>
              <a:t>je jednou z forem </a:t>
            </a:r>
            <a:r>
              <a:rPr lang="cs-CZ" sz="2800" u="sng" cap="all" dirty="0" smtClean="0">
                <a:solidFill>
                  <a:srgbClr val="008000"/>
                </a:solidFill>
                <a:latin typeface="Arial Black" pitchFamily="34" charset="0"/>
              </a:rPr>
              <a:t>Denaturace</a:t>
            </a:r>
          </a:p>
          <a:p>
            <a:r>
              <a:rPr lang="cs-CZ" sz="2800" cap="all" dirty="0" smtClean="0">
                <a:solidFill>
                  <a:srgbClr val="FF0000"/>
                </a:solidFill>
                <a:latin typeface="Arial Black" pitchFamily="34" charset="0"/>
              </a:rPr>
              <a:t>Koagulace teplem je </a:t>
            </a:r>
            <a:r>
              <a:rPr lang="cs-CZ" sz="2800" u="sng" cap="all" dirty="0" smtClean="0">
                <a:solidFill>
                  <a:srgbClr val="FF0000"/>
                </a:solidFill>
                <a:latin typeface="Arial Black" pitchFamily="34" charset="0"/>
              </a:rPr>
              <a:t>obvykle</a:t>
            </a:r>
            <a:r>
              <a:rPr lang="cs-CZ" sz="2800" cap="all" dirty="0" smtClean="0">
                <a:solidFill>
                  <a:srgbClr val="FF0000"/>
                </a:solidFill>
                <a:latin typeface="Arial Black" pitchFamily="34" charset="0"/>
              </a:rPr>
              <a:t> nevratná</a:t>
            </a:r>
            <a:endParaRPr lang="cs-CZ" u="sng"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smtClean="0">
                <a:solidFill>
                  <a:srgbClr val="FF0000"/>
                </a:solidFill>
                <a:latin typeface="Arial Black" pitchFamily="34" charset="0"/>
              </a:rPr>
              <a:t>Process of </a:t>
            </a:r>
            <a:r>
              <a:rPr lang="en-US" sz="3600" dirty="0" err="1" smtClean="0">
                <a:solidFill>
                  <a:srgbClr val="FF0000"/>
                </a:solidFill>
                <a:latin typeface="Arial Black" pitchFamily="34" charset="0"/>
              </a:rPr>
              <a:t>Denaturation</a:t>
            </a:r>
            <a:r>
              <a:rPr lang="en-US" sz="3600" dirty="0" smtClean="0">
                <a:solidFill>
                  <a:srgbClr val="FF0000"/>
                </a:solidFill>
                <a:latin typeface="Arial Black" pitchFamily="34" charset="0"/>
              </a:rPr>
              <a:t>: </a:t>
            </a:r>
            <a:endParaRPr lang="cs-CZ" sz="3600" dirty="0" smtClean="0">
              <a:solidFill>
                <a:srgbClr val="FF0000"/>
              </a:solidFill>
              <a:latin typeface="Arial Black" pitchFamily="34" charset="0"/>
            </a:endParaRPr>
          </a:p>
          <a:p>
            <a:pPr marL="342900" indent="-342900">
              <a:buAutoNum type="arabicParenR"/>
            </a:pPr>
            <a:r>
              <a:rPr lang="en-US" sz="2400" b="1" dirty="0" smtClean="0">
                <a:solidFill>
                  <a:srgbClr val="008000"/>
                </a:solidFill>
              </a:rPr>
              <a:t>Functional protein showing a quaternary structure </a:t>
            </a:r>
            <a:r>
              <a:rPr lang="en-US" sz="2400" b="1" dirty="0" smtClean="0"/>
              <a:t> </a:t>
            </a:r>
            <a:endParaRPr lang="cs-CZ" sz="2400" b="1" dirty="0" smtClean="0"/>
          </a:p>
          <a:p>
            <a:pPr marL="342900" indent="-342900">
              <a:buAutoNum type="arabicParenR"/>
            </a:pPr>
            <a:r>
              <a:rPr lang="en-US" sz="2400" b="1" dirty="0" smtClean="0">
                <a:solidFill>
                  <a:srgbClr val="C00000"/>
                </a:solidFill>
              </a:rPr>
              <a:t>when heat is applied it alters the </a:t>
            </a:r>
            <a:r>
              <a:rPr lang="en-US" sz="2400" b="1" dirty="0" err="1" smtClean="0">
                <a:solidFill>
                  <a:srgbClr val="C00000"/>
                </a:solidFill>
              </a:rPr>
              <a:t>intramolecular</a:t>
            </a:r>
            <a:r>
              <a:rPr lang="en-US" sz="2400" b="1" dirty="0" smtClean="0">
                <a:solidFill>
                  <a:srgbClr val="C00000"/>
                </a:solidFill>
              </a:rPr>
              <a:t> bonds of the protein  </a:t>
            </a:r>
            <a:endParaRPr lang="cs-CZ" sz="2400" b="1" dirty="0" smtClean="0">
              <a:solidFill>
                <a:srgbClr val="C00000"/>
              </a:solidFill>
            </a:endParaRPr>
          </a:p>
          <a:p>
            <a:pPr marL="342900" indent="-342900">
              <a:buAutoNum type="arabicParenR"/>
            </a:pPr>
            <a:r>
              <a:rPr lang="en-US" sz="2400" b="1" dirty="0" smtClean="0">
                <a:solidFill>
                  <a:srgbClr val="0000FF"/>
                </a:solidFill>
              </a:rPr>
              <a:t>unfolding of the polypeptides (amino acids)</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smtClean="0">
                <a:solidFill>
                  <a:srgbClr val="008000"/>
                </a:solidFill>
                <a:latin typeface="Arial Black" pitchFamily="34" charset="0"/>
              </a:rPr>
              <a:t>1</a:t>
            </a:r>
            <a:endParaRPr lang="cs-CZ" sz="3200" dirty="0">
              <a:solidFill>
                <a:srgbClr val="008000"/>
              </a:solidFill>
              <a:latin typeface="Arial Black" pitchFamily="34" charset="0"/>
            </a:endParaRP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smtClean="0">
                <a:solidFill>
                  <a:srgbClr val="C00000"/>
                </a:solidFill>
                <a:latin typeface="Arial Black" pitchFamily="34" charset="0"/>
              </a:rPr>
              <a:t>2</a:t>
            </a:r>
            <a:endParaRPr lang="cs-CZ" sz="3200" dirty="0">
              <a:solidFill>
                <a:srgbClr val="C00000"/>
              </a:solidFill>
              <a:latin typeface="Arial Black" pitchFamily="34" charset="0"/>
            </a:endParaRP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smtClean="0">
                <a:solidFill>
                  <a:srgbClr val="0000FF"/>
                </a:solidFill>
                <a:latin typeface="Arial Black" pitchFamily="34" charset="0"/>
              </a:rPr>
              <a:t>3</a:t>
            </a:r>
            <a:endParaRPr lang="cs-CZ" sz="3200" dirty="0">
              <a:solidFill>
                <a:srgbClr val="0000FF"/>
              </a:solidFill>
              <a:latin typeface="Arial Black"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pl-PL" smtClean="0"/>
              <a:t>PŘÍRODNÍ POLYMERY PŘF MU  9 2016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18</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smtClean="0"/>
              <a:t>Denaturation</a:t>
            </a:r>
            <a:r>
              <a:rPr lang="en-US" sz="2000" dirty="0" smtClean="0"/>
              <a:t> is a process in which </a:t>
            </a:r>
            <a:r>
              <a:rPr lang="en-US" sz="2000" dirty="0" smtClean="0">
                <a:hlinkClick r:id="rId2" tooltip="Proteins"/>
              </a:rPr>
              <a:t>proteins</a:t>
            </a:r>
            <a:r>
              <a:rPr lang="en-US" sz="2000" dirty="0" smtClean="0"/>
              <a:t> or </a:t>
            </a:r>
            <a:r>
              <a:rPr lang="en-US" sz="2000" dirty="0" smtClean="0">
                <a:hlinkClick r:id="rId3" tooltip="Nucleic acids"/>
              </a:rPr>
              <a:t>nucleic acids</a:t>
            </a:r>
            <a:r>
              <a:rPr lang="en-US" sz="2000" dirty="0" smtClean="0"/>
              <a:t> lose the </a:t>
            </a:r>
            <a:r>
              <a:rPr lang="en-US" sz="2000" dirty="0" smtClean="0">
                <a:hlinkClick r:id="rId4" tooltip="Quaternary structure"/>
              </a:rPr>
              <a:t>quaternary structure</a:t>
            </a:r>
            <a:r>
              <a:rPr lang="en-US" sz="2000" dirty="0" smtClean="0"/>
              <a:t>, </a:t>
            </a:r>
            <a:r>
              <a:rPr lang="en-US" sz="2000" dirty="0" smtClean="0">
                <a:hlinkClick r:id="rId5" tooltip="Tertiary structure"/>
              </a:rPr>
              <a:t>tertiary structure</a:t>
            </a:r>
            <a:r>
              <a:rPr lang="en-US" sz="2000" dirty="0" smtClean="0"/>
              <a:t> and </a:t>
            </a:r>
            <a:r>
              <a:rPr lang="en-US" sz="2000" dirty="0" smtClean="0">
                <a:hlinkClick r:id="rId6" tooltip="Secondary structure"/>
              </a:rPr>
              <a:t>secondary structure</a:t>
            </a:r>
            <a:r>
              <a:rPr lang="en-US" sz="2000" dirty="0" smtClean="0"/>
              <a:t> which is present in their </a:t>
            </a:r>
            <a:r>
              <a:rPr lang="en-US" sz="2000" dirty="0" smtClean="0">
                <a:hlinkClick r:id="rId7" tooltip="Native state"/>
              </a:rPr>
              <a:t>native state</a:t>
            </a:r>
            <a:r>
              <a:rPr lang="en-US" sz="2000" dirty="0" smtClean="0"/>
              <a:t>, by application of some external stress or compound such as a strong </a:t>
            </a:r>
            <a:r>
              <a:rPr lang="en-US" sz="2000" dirty="0" smtClean="0">
                <a:hlinkClick r:id="rId8" tooltip="Acid"/>
              </a:rPr>
              <a:t>acid</a:t>
            </a:r>
            <a:r>
              <a:rPr lang="en-US" sz="2000" dirty="0" smtClean="0"/>
              <a:t> or </a:t>
            </a:r>
            <a:r>
              <a:rPr lang="en-US" sz="2000" dirty="0" smtClean="0">
                <a:hlinkClick r:id="rId9" tooltip="Base (chemistry)"/>
              </a:rPr>
              <a:t>base</a:t>
            </a:r>
            <a:r>
              <a:rPr lang="en-US" sz="2000" dirty="0" smtClean="0"/>
              <a:t>, a concentrated </a:t>
            </a:r>
            <a:r>
              <a:rPr lang="en-US" sz="2000" dirty="0" smtClean="0">
                <a:hlinkClick r:id="rId10" tooltip="Inorganic"/>
              </a:rPr>
              <a:t>inorganic</a:t>
            </a:r>
            <a:r>
              <a:rPr lang="en-US" sz="2000" dirty="0" smtClean="0"/>
              <a:t> salt, an </a:t>
            </a:r>
            <a:r>
              <a:rPr lang="en-US" sz="2000" dirty="0" smtClean="0">
                <a:hlinkClick r:id="rId11" tooltip="Organic compound"/>
              </a:rPr>
              <a:t>organic</a:t>
            </a:r>
            <a:r>
              <a:rPr lang="en-US" sz="2000" dirty="0" smtClean="0"/>
              <a:t> solvent (e.g., </a:t>
            </a:r>
            <a:r>
              <a:rPr lang="en-US" sz="2000" dirty="0" smtClean="0">
                <a:hlinkClick r:id="rId12" tooltip="Alcohol"/>
              </a:rPr>
              <a:t>alcohol</a:t>
            </a:r>
            <a:r>
              <a:rPr lang="en-US" sz="2000" dirty="0" smtClean="0"/>
              <a:t> or </a:t>
            </a:r>
            <a:r>
              <a:rPr lang="en-US" sz="2000" dirty="0" smtClean="0">
                <a:hlinkClick r:id="rId13" tooltip="Chloroform"/>
              </a:rPr>
              <a:t>chloroform</a:t>
            </a:r>
            <a:r>
              <a:rPr lang="en-US" sz="2000" dirty="0" smtClean="0"/>
              <a:t>), radiation or </a:t>
            </a:r>
            <a:r>
              <a:rPr lang="en-US" sz="2000" dirty="0" smtClean="0">
                <a:solidFill>
                  <a:srgbClr val="0000FF"/>
                </a:solidFill>
                <a:hlinkClick r:id="rId14" tooltip="Heat"/>
              </a:rPr>
              <a:t>heat</a:t>
            </a:r>
            <a:r>
              <a:rPr lang="en-US" sz="2000" dirty="0" smtClean="0"/>
              <a:t>.</a:t>
            </a:r>
            <a:r>
              <a:rPr lang="en-US" sz="2000" baseline="30000" dirty="0" smtClean="0">
                <a:hlinkClick r:id="rId15"/>
              </a:rPr>
              <a:t>[3]</a:t>
            </a:r>
            <a:r>
              <a:rPr lang="en-US" sz="2000" dirty="0" smtClean="0"/>
              <a:t> If proteins in a living cell are denatured, this results in disruption of cell activity and possibly cell death. Denatured proteins can exhibit a wide range of characteristics, from loss of solubility to </a:t>
            </a:r>
            <a:r>
              <a:rPr lang="en-US" sz="2000" dirty="0" smtClean="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1" name="TextovéPole 10"/>
          <p:cNvSpPr txBox="1"/>
          <p:nvPr/>
        </p:nvSpPr>
        <p:spPr>
          <a:xfrm>
            <a:off x="4788024" y="4437112"/>
            <a:ext cx="4176464" cy="461665"/>
          </a:xfrm>
          <a:prstGeom prst="rect">
            <a:avLst/>
          </a:prstGeom>
          <a:solidFill>
            <a:schemeClr val="bg2">
              <a:lumMod val="40000"/>
              <a:lumOff val="60000"/>
            </a:schemeClr>
          </a:solidFill>
        </p:spPr>
        <p:txBody>
          <a:bodyPr wrap="square" rtlCol="0">
            <a:spAutoFit/>
          </a:bodyPr>
          <a:lstStyle/>
          <a:p>
            <a:r>
              <a:rPr lang="cs-CZ" sz="2400" cap="all" dirty="0" smtClean="0">
                <a:solidFill>
                  <a:srgbClr val="0000FF"/>
                </a:solidFill>
                <a:latin typeface="Arial Black" pitchFamily="34" charset="0"/>
              </a:rPr>
              <a:t>Koagulace teplem</a:t>
            </a:r>
            <a:endParaRPr lang="cs-CZ" sz="2400" dirty="0"/>
          </a:p>
        </p:txBody>
      </p:sp>
      <p:sp>
        <p:nvSpPr>
          <p:cNvPr id="12" name="TextovéPole 11"/>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cs-CZ" sz="2000" dirty="0" smtClean="0">
                <a:solidFill>
                  <a:srgbClr val="0000FF"/>
                </a:solidFill>
                <a:latin typeface="Arial Black" pitchFamily="34" charset="0"/>
              </a:rPr>
              <a:t>ANALOGIE  se sponkami</a:t>
            </a:r>
            <a:endParaRPr lang="cs-CZ" sz="2000" dirty="0">
              <a:solidFill>
                <a:srgbClr val="0000FF"/>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pl-PL" smtClean="0"/>
              <a:t>PŘÍRODNÍ POLYMERY PŘF MU  9 2016 BÍLKOVINNÁ VLÁKNA I</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19</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smtClean="0">
                <a:solidFill>
                  <a:srgbClr val="FF0000"/>
                </a:solidFill>
                <a:latin typeface="Arial Black" pitchFamily="34" charset="0"/>
              </a:rPr>
              <a:t>IUPAC definition</a:t>
            </a:r>
          </a:p>
          <a:p>
            <a:r>
              <a:rPr lang="en-US" sz="2400" b="1" dirty="0" smtClean="0">
                <a:solidFill>
                  <a:srgbClr val="008000"/>
                </a:solidFill>
              </a:rPr>
              <a:t>Process</a:t>
            </a:r>
            <a:r>
              <a:rPr lang="en-US" sz="2400" b="1" dirty="0" smtClean="0"/>
              <a:t> of partial or total alteration of the native secondary, and/or tertiary, and/or quaternary structures of proteins or nucleic acids </a:t>
            </a:r>
            <a:r>
              <a:rPr lang="en-US" sz="2400" b="1" dirty="0" smtClean="0">
                <a:solidFill>
                  <a:srgbClr val="008000"/>
                </a:solidFill>
              </a:rPr>
              <a:t>resulting in a loss of </a:t>
            </a:r>
            <a:r>
              <a:rPr lang="en-US" sz="2400" b="1" i="1" dirty="0" smtClean="0">
                <a:solidFill>
                  <a:srgbClr val="008000"/>
                </a:solidFill>
              </a:rPr>
              <a:t>bioactivity</a:t>
            </a:r>
            <a:r>
              <a:rPr lang="en-US" sz="2400" b="1" dirty="0" smtClean="0">
                <a:solidFill>
                  <a:srgbClr val="008000"/>
                </a:solidFill>
              </a:rPr>
              <a:t>.</a:t>
            </a:r>
          </a:p>
          <a:p>
            <a:r>
              <a:rPr lang="en-US" sz="2400" b="1" i="1" dirty="0" smtClean="0">
                <a:solidFill>
                  <a:srgbClr val="FF0000"/>
                </a:solidFill>
              </a:rPr>
              <a:t>Note </a:t>
            </a:r>
            <a:r>
              <a:rPr lang="cs-CZ" sz="2400" b="1" i="1" dirty="0" smtClean="0">
                <a:solidFill>
                  <a:srgbClr val="FF0000"/>
                </a:solidFill>
              </a:rPr>
              <a:t>1</a:t>
            </a:r>
            <a:r>
              <a:rPr lang="en-US" sz="2400" b="1" dirty="0" smtClean="0">
                <a:solidFill>
                  <a:srgbClr val="FF0000"/>
                </a:solidFill>
              </a:rPr>
              <a:t>: </a:t>
            </a:r>
            <a:endParaRPr lang="cs-CZ" sz="2400" b="1" dirty="0" smtClean="0">
              <a:solidFill>
                <a:srgbClr val="FF0000"/>
              </a:solidFill>
            </a:endParaRPr>
          </a:p>
          <a:p>
            <a:r>
              <a:rPr lang="en-US" sz="2400" b="1" dirty="0" err="1" smtClean="0"/>
              <a:t>Denaturation</a:t>
            </a:r>
            <a:r>
              <a:rPr lang="en-US" sz="2400" b="1" dirty="0" smtClean="0"/>
              <a:t> can occur when proteins and nucleic acids are subjected to </a:t>
            </a:r>
            <a:r>
              <a:rPr lang="en-US" sz="2400" b="1" dirty="0" smtClean="0">
                <a:solidFill>
                  <a:srgbClr val="0000FF"/>
                </a:solidFill>
              </a:rPr>
              <a:t>elevated temperature or to extremes of pH, or to </a:t>
            </a:r>
            <a:r>
              <a:rPr lang="en-US" sz="2400" b="1" dirty="0" err="1" smtClean="0">
                <a:solidFill>
                  <a:srgbClr val="0000FF"/>
                </a:solidFill>
              </a:rPr>
              <a:t>nonphysiological</a:t>
            </a:r>
            <a:r>
              <a:rPr lang="en-US" sz="2400" b="1" dirty="0" smtClean="0">
                <a:solidFill>
                  <a:srgbClr val="0000FF"/>
                </a:solidFill>
              </a:rPr>
              <a:t> concentrations of salt, organic solvents, urea, or other chemical agents.</a:t>
            </a:r>
          </a:p>
          <a:p>
            <a:r>
              <a:rPr lang="en-US" sz="2400" b="1" i="1" dirty="0" smtClean="0">
                <a:solidFill>
                  <a:srgbClr val="FF0000"/>
                </a:solidFill>
              </a:rPr>
              <a:t>Note </a:t>
            </a:r>
            <a:r>
              <a:rPr lang="cs-CZ" sz="2400" b="1" i="1" dirty="0" smtClean="0">
                <a:solidFill>
                  <a:srgbClr val="FF0000"/>
                </a:solidFill>
              </a:rPr>
              <a:t>2</a:t>
            </a:r>
            <a:r>
              <a:rPr lang="en-US" sz="2400" b="1" dirty="0" smtClean="0">
                <a:solidFill>
                  <a:srgbClr val="FF0000"/>
                </a:solidFill>
              </a:rPr>
              <a:t>: </a:t>
            </a:r>
            <a:endParaRPr lang="cs-CZ" sz="2400" b="1" dirty="0" smtClean="0">
              <a:solidFill>
                <a:srgbClr val="FF0000"/>
              </a:solidFill>
            </a:endParaRPr>
          </a:p>
          <a:p>
            <a:r>
              <a:rPr lang="en-US" sz="2400" b="1" dirty="0" smtClean="0"/>
              <a:t>An </a:t>
            </a:r>
            <a:r>
              <a:rPr lang="en-US" sz="2400" b="1" i="1" dirty="0" smtClean="0">
                <a:hlinkClick r:id="rId2" tooltip="Enzyme"/>
              </a:rPr>
              <a:t>enzyme</a:t>
            </a:r>
            <a:r>
              <a:rPr lang="en-US" sz="2400" b="1" dirty="0" smtClean="0"/>
              <a:t> loses its catalytic activity when it is denaturized.</a:t>
            </a:r>
            <a:r>
              <a:rPr lang="en-US" sz="2400" b="1" baseline="30000" dirty="0" smtClean="0">
                <a:hlinkClick r:id="rId3"/>
              </a:rPr>
              <a:t>[2]</a:t>
            </a:r>
            <a:endParaRPr lang="en-US"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7. 12. 2016</a:t>
            </a:r>
            <a:endParaRPr lang="sk-SK"/>
          </a:p>
        </p:txBody>
      </p:sp>
      <p:sp>
        <p:nvSpPr>
          <p:cNvPr id="5122" name="Zástupný symbol pro zápatí 4"/>
          <p:cNvSpPr>
            <a:spLocks noGrp="1"/>
          </p:cNvSpPr>
          <p:nvPr>
            <p:ph type="ftr" sz="quarter" idx="11"/>
          </p:nvPr>
        </p:nvSpPr>
        <p:spPr>
          <a:noFill/>
        </p:spPr>
        <p:txBody>
          <a:bodyPr/>
          <a:lstStyle/>
          <a:p>
            <a:r>
              <a:rPr lang="pl-PL" smtClean="0"/>
              <a:t>PŘÍRODNÍ POLYMERY PŘF MU 8 2016</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5200374"/>
        </p:xfrm>
        <a:graphic>
          <a:graphicData uri="http://schemas.openxmlformats.org/drawingml/2006/table">
            <a:tbl>
              <a:tblPr/>
              <a:tblGrid>
                <a:gridCol w="727116"/>
                <a:gridCol w="7985852"/>
              </a:tblGrid>
              <a:tr h="424266">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1</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Úvod do </a:t>
                      </a:r>
                      <a:r>
                        <a:rPr lang="sk-SK" sz="1600" b="1" kern="1200" dirty="0" err="1">
                          <a:solidFill>
                            <a:srgbClr val="008000"/>
                          </a:solidFill>
                          <a:latin typeface="Arial"/>
                          <a:ea typeface="Times New Roman"/>
                          <a:cs typeface="Times New Roman"/>
                        </a:rPr>
                        <a:t>předmětu</a:t>
                      </a:r>
                      <a:r>
                        <a:rPr lang="sk-SK" sz="1600" b="1" kern="1200" dirty="0">
                          <a:solidFill>
                            <a:srgbClr val="008000"/>
                          </a:solidFill>
                          <a:latin typeface="Arial"/>
                          <a:ea typeface="Times New Roman"/>
                          <a:cs typeface="Times New Roman"/>
                        </a:rPr>
                        <a:t> - </a:t>
                      </a:r>
                      <a:r>
                        <a:rPr lang="cs-CZ" sz="1600" b="1" kern="1200" dirty="0">
                          <a:solidFill>
                            <a:srgbClr val="008000"/>
                          </a:solidFill>
                          <a:latin typeface="Arial"/>
                          <a:ea typeface="Times New Roman"/>
                          <a:cs typeface="Times New Roman"/>
                        </a:rPr>
                        <a:t>Struktura a názvosloví přírodních polymerů, literatura </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6169">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2</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Deriváty </a:t>
                      </a:r>
                      <a:r>
                        <a:rPr lang="sk-SK" sz="1600" b="1" kern="1200" dirty="0" err="1">
                          <a:solidFill>
                            <a:srgbClr val="008000"/>
                          </a:solidFill>
                          <a:latin typeface="Arial"/>
                          <a:ea typeface="Times New Roman"/>
                          <a:cs typeface="Times New Roman"/>
                        </a:rPr>
                        <a:t>kyselin</a:t>
                      </a:r>
                      <a:r>
                        <a:rPr lang="sk-SK" sz="1600" b="1" kern="1200" dirty="0">
                          <a:solidFill>
                            <a:srgbClr val="008000"/>
                          </a:solidFill>
                          <a:latin typeface="Arial"/>
                          <a:ea typeface="Times New Roman"/>
                          <a:cs typeface="Times New Roman"/>
                        </a:rPr>
                        <a:t>, - </a:t>
                      </a:r>
                      <a:r>
                        <a:rPr lang="sk-SK" sz="1600" b="1" kern="1200" dirty="0" err="1">
                          <a:solidFill>
                            <a:srgbClr val="008000"/>
                          </a:solidFill>
                          <a:latin typeface="Arial"/>
                          <a:ea typeface="Times New Roman"/>
                          <a:cs typeface="Times New Roman"/>
                        </a:rPr>
                        <a:t>přírodní</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pryskyřice</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vysýchavé</a:t>
                      </a:r>
                      <a:r>
                        <a:rPr lang="sk-SK" sz="1600" b="1" kern="1200" dirty="0">
                          <a:solidFill>
                            <a:srgbClr val="008000"/>
                          </a:solidFill>
                          <a:latin typeface="Arial"/>
                          <a:ea typeface="Times New Roman"/>
                          <a:cs typeface="Times New Roman"/>
                        </a:rPr>
                        <a:t> oleje, šelak</a:t>
                      </a:r>
                      <a:endParaRPr lang="cs-CZ" sz="12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5017">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3</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600" b="1" kern="1200" dirty="0" smtClean="0">
                          <a:solidFill>
                            <a:srgbClr val="008000"/>
                          </a:solidFill>
                          <a:latin typeface="+mn-lt"/>
                          <a:ea typeface="Times New Roman"/>
                          <a:cs typeface="Times New Roman"/>
                        </a:rPr>
                        <a:t>Vosky</a:t>
                      </a:r>
                      <a:endParaRPr lang="cs-CZ" sz="105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9012">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4</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600" b="1" kern="1200" dirty="0" smtClean="0">
                          <a:solidFill>
                            <a:srgbClr val="008000"/>
                          </a:solidFill>
                          <a:latin typeface="+mn-lt"/>
                          <a:ea typeface="Times New Roman"/>
                          <a:cs typeface="Times New Roman"/>
                        </a:rPr>
                        <a:t>Přírodní gumy, </a:t>
                      </a:r>
                      <a:r>
                        <a:rPr lang="cs-CZ" sz="1600" b="1" kern="1200" dirty="0" err="1" smtClean="0">
                          <a:solidFill>
                            <a:srgbClr val="008000"/>
                          </a:solidFill>
                          <a:latin typeface="+mn-lt"/>
                          <a:ea typeface="Times New Roman"/>
                          <a:cs typeface="Times New Roman"/>
                        </a:rPr>
                        <a:t>Polyterpeny</a:t>
                      </a:r>
                      <a:r>
                        <a:rPr lang="cs-CZ" sz="1600" b="1" kern="1200" dirty="0" smtClean="0">
                          <a:solidFill>
                            <a:srgbClr val="008000"/>
                          </a:solidFill>
                          <a:latin typeface="+mn-lt"/>
                          <a:ea typeface="Times New Roman"/>
                          <a:cs typeface="Times New Roman"/>
                        </a:rPr>
                        <a:t> </a:t>
                      </a:r>
                      <a:r>
                        <a:rPr lang="cs-CZ" sz="1600" b="1" kern="1200" dirty="0">
                          <a:solidFill>
                            <a:srgbClr val="008000"/>
                          </a:solidFill>
                          <a:latin typeface="+mn-lt"/>
                          <a:ea typeface="Times New Roman"/>
                          <a:cs typeface="Times New Roman"/>
                        </a:rPr>
                        <a:t>– přírodní kaučuk, získávání, zpracování a modifikace </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5017">
                <a:tc>
                  <a:txBody>
                    <a:bodyPr/>
                    <a:lstStyle/>
                    <a:p>
                      <a:pPr marL="347345" indent="-347345" algn="ctr" fontAlgn="b">
                        <a:lnSpc>
                          <a:spcPct val="115000"/>
                        </a:lnSpc>
                        <a:spcAft>
                          <a:spcPts val="0"/>
                        </a:spcAft>
                      </a:pPr>
                      <a:r>
                        <a:rPr lang="sk-SK" sz="1600" kern="1200" dirty="0">
                          <a:solidFill>
                            <a:srgbClr val="008000"/>
                          </a:solidFill>
                          <a:latin typeface="+mn-lt"/>
                          <a:ea typeface="Times New Roman"/>
                          <a:cs typeface="Times New Roman"/>
                        </a:rPr>
                        <a:t>5</a:t>
                      </a:r>
                      <a:endParaRPr lang="cs-CZ" sz="1600"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600" b="1" kern="1200" dirty="0" err="1" smtClean="0">
                          <a:solidFill>
                            <a:srgbClr val="008000"/>
                          </a:solidFill>
                          <a:latin typeface="+mn-lt"/>
                          <a:ea typeface="Times New Roman"/>
                          <a:cs typeface="Times New Roman"/>
                        </a:rPr>
                        <a:t>Polyfenoly</a:t>
                      </a:r>
                      <a:r>
                        <a:rPr lang="cs-CZ" sz="1600" b="1" kern="1200" dirty="0" smtClean="0">
                          <a:solidFill>
                            <a:srgbClr val="008000"/>
                          </a:solidFill>
                          <a:latin typeface="+mn-lt"/>
                          <a:ea typeface="Times New Roman"/>
                          <a:cs typeface="Times New Roman"/>
                        </a:rPr>
                        <a:t> </a:t>
                      </a:r>
                      <a:r>
                        <a:rPr lang="cs-CZ" sz="1600" b="1" kern="1200" dirty="0">
                          <a:solidFill>
                            <a:srgbClr val="008000"/>
                          </a:solidFill>
                          <a:latin typeface="+mn-lt"/>
                          <a:ea typeface="Times New Roman"/>
                          <a:cs typeface="Times New Roman"/>
                        </a:rPr>
                        <a:t>– lignin, </a:t>
                      </a:r>
                      <a:r>
                        <a:rPr lang="cs-CZ" sz="1600" b="1" kern="1200" dirty="0" err="1">
                          <a:solidFill>
                            <a:srgbClr val="008000"/>
                          </a:solidFill>
                          <a:latin typeface="+mn-lt"/>
                          <a:ea typeface="Times New Roman"/>
                          <a:cs typeface="Times New Roman"/>
                        </a:rPr>
                        <a:t>huminové</a:t>
                      </a:r>
                      <a:r>
                        <a:rPr lang="cs-CZ" sz="1600" b="1" kern="1200" dirty="0">
                          <a:solidFill>
                            <a:srgbClr val="008000"/>
                          </a:solidFill>
                          <a:latin typeface="+mn-lt"/>
                          <a:ea typeface="Times New Roman"/>
                          <a:cs typeface="Times New Roman"/>
                        </a:rPr>
                        <a:t> kyseliny </a:t>
                      </a:r>
                      <a:endParaRPr lang="cs-CZ" sz="1600"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5017">
                <a:tc>
                  <a:txBody>
                    <a:bodyPr/>
                    <a:lstStyle/>
                    <a:p>
                      <a:pPr marL="347345" indent="-347345" algn="ctr" fontAlgn="b">
                        <a:lnSpc>
                          <a:spcPct val="115000"/>
                        </a:lnSpc>
                        <a:spcAft>
                          <a:spcPts val="0"/>
                        </a:spcAft>
                      </a:pPr>
                      <a:r>
                        <a:rPr lang="sk-SK" sz="1600" kern="1200">
                          <a:solidFill>
                            <a:srgbClr val="008000"/>
                          </a:solidFill>
                          <a:latin typeface="+mn-lt"/>
                          <a:ea typeface="Times New Roman"/>
                          <a:cs typeface="Times New Roman"/>
                        </a:rPr>
                        <a:t>6</a:t>
                      </a:r>
                      <a:endParaRPr lang="cs-CZ" sz="160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8000"/>
                          </a:solidFill>
                          <a:latin typeface="+mn-lt"/>
                          <a:ea typeface="Times New Roman"/>
                          <a:cs typeface="Times New Roman"/>
                        </a:rPr>
                        <a:t>Polysacharidy I – škrob </a:t>
                      </a:r>
                      <a:endParaRPr lang="cs-CZ" sz="1600"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869">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1200" dirty="0" smtClean="0">
                          <a:solidFill>
                            <a:srgbClr val="008000"/>
                          </a:solidFill>
                          <a:latin typeface="Arial Black" pitchFamily="34" charset="0"/>
                          <a:ea typeface="Calibri"/>
                          <a:cs typeface="Times New Roman"/>
                        </a:rPr>
                        <a:t>30. 11.</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600" b="1" kern="1200" dirty="0">
                          <a:solidFill>
                            <a:srgbClr val="008000"/>
                          </a:solidFill>
                          <a:latin typeface="+mn-lt"/>
                          <a:ea typeface="Times New Roman"/>
                          <a:cs typeface="Times New Roman"/>
                        </a:rPr>
                        <a:t>Polysacharidy II –  celulóza </a:t>
                      </a:r>
                      <a:r>
                        <a:rPr lang="cs-CZ" sz="1600" b="1" kern="1200" dirty="0" smtClean="0">
                          <a:solidFill>
                            <a:srgbClr val="008000"/>
                          </a:solidFill>
                          <a:latin typeface="+mn-lt"/>
                          <a:ea typeface="Times New Roman"/>
                          <a:cs typeface="Times New Roman"/>
                        </a:rPr>
                        <a:t>(</a:t>
                      </a:r>
                      <a:r>
                        <a:rPr lang="cs-CZ" sz="1600" b="1" kern="1200" dirty="0" smtClean="0">
                          <a:solidFill>
                            <a:srgbClr val="008000"/>
                          </a:solidFill>
                          <a:latin typeface="Arial Black" pitchFamily="34" charset="0"/>
                          <a:ea typeface="Times New Roman"/>
                          <a:cs typeface="Times New Roman"/>
                        </a:rPr>
                        <a:t>DOKONČENÍ LEKCE</a:t>
                      </a:r>
                      <a:r>
                        <a:rPr lang="cs-CZ" sz="1600" b="1" kern="1200" dirty="0" smtClean="0">
                          <a:solidFill>
                            <a:srgbClr val="008000"/>
                          </a:solidFill>
                          <a:latin typeface="+mn-lt"/>
                          <a:ea typeface="Times New Roman"/>
                          <a:cs typeface="Times New Roman"/>
                        </a:rPr>
                        <a:t>)</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2048">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1200" dirty="0" smtClean="0">
                          <a:solidFill>
                            <a:srgbClr val="FF0000"/>
                          </a:solidFill>
                          <a:latin typeface="Arial Black" pitchFamily="34" charset="0"/>
                          <a:ea typeface="Calibri"/>
                          <a:cs typeface="Times New Roman"/>
                        </a:rPr>
                        <a:t>7. 12. </a:t>
                      </a:r>
                      <a:endParaRPr lang="cs-CZ" sz="1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2000" b="1" kern="1200" dirty="0" err="1" smtClean="0">
                          <a:solidFill>
                            <a:srgbClr val="FF0000"/>
                          </a:solidFill>
                          <a:latin typeface="Arial Black" pitchFamily="34" charset="0"/>
                          <a:ea typeface="Times New Roman"/>
                          <a:cs typeface="Times New Roman"/>
                        </a:rPr>
                        <a:t>Kasein</a:t>
                      </a:r>
                      <a:r>
                        <a:rPr lang="sk-SK" sz="2000" b="1" kern="1200" dirty="0" smtClean="0">
                          <a:solidFill>
                            <a:srgbClr val="FF0000"/>
                          </a:solidFill>
                          <a:latin typeface="Arial Black" pitchFamily="34" charset="0"/>
                          <a:ea typeface="Times New Roman"/>
                          <a:cs typeface="Times New Roman"/>
                        </a:rPr>
                        <a:t>, </a:t>
                      </a:r>
                      <a:r>
                        <a:rPr lang="sk-SK" sz="2000" b="1" kern="1200" dirty="0" err="1" smtClean="0">
                          <a:solidFill>
                            <a:srgbClr val="FF0000"/>
                          </a:solidFill>
                          <a:latin typeface="Arial Black" pitchFamily="34" charset="0"/>
                          <a:ea typeface="Times New Roman"/>
                          <a:cs typeface="Times New Roman"/>
                        </a:rPr>
                        <a:t>syrovátka</a:t>
                      </a:r>
                      <a:r>
                        <a:rPr lang="sk-SK" sz="2000" b="1" kern="1200" dirty="0" smtClean="0">
                          <a:solidFill>
                            <a:srgbClr val="FF0000"/>
                          </a:solidFill>
                          <a:latin typeface="Arial Black" pitchFamily="34" charset="0"/>
                          <a:ea typeface="Times New Roman"/>
                          <a:cs typeface="Times New Roman"/>
                        </a:rPr>
                        <a:t>, vaječné </a:t>
                      </a:r>
                      <a:r>
                        <a:rPr lang="sk-SK" sz="2000" b="1" kern="1200" dirty="0" err="1" smtClean="0">
                          <a:solidFill>
                            <a:srgbClr val="FF0000"/>
                          </a:solidFill>
                          <a:latin typeface="Arial Black" pitchFamily="34" charset="0"/>
                          <a:ea typeface="Times New Roman"/>
                          <a:cs typeface="Times New Roman"/>
                        </a:rPr>
                        <a:t>proteiny</a:t>
                      </a:r>
                      <a:r>
                        <a:rPr lang="sk-SK" sz="2000" b="1" kern="1200" dirty="0" smtClean="0">
                          <a:solidFill>
                            <a:srgbClr val="FF0000"/>
                          </a:solidFill>
                          <a:latin typeface="Arial Black" pitchFamily="34" charset="0"/>
                          <a:ea typeface="Times New Roman"/>
                          <a:cs typeface="Times New Roman"/>
                        </a:rPr>
                        <a:t> </a:t>
                      </a:r>
                      <a:endParaRPr lang="cs-CZ" sz="20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cs-CZ" sz="1200" dirty="0" smtClean="0">
                          <a:solidFill>
                            <a:srgbClr val="FF0000"/>
                          </a:solidFill>
                          <a:latin typeface="Arial Black" pitchFamily="34" charset="0"/>
                          <a:ea typeface="Calibri"/>
                          <a:cs typeface="Times New Roman"/>
                        </a:rPr>
                        <a:t>7. 12. </a:t>
                      </a:r>
                      <a:endParaRPr lang="cs-CZ" sz="1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kern="1200" dirty="0">
                          <a:solidFill>
                            <a:srgbClr val="FF0000"/>
                          </a:solidFill>
                          <a:latin typeface="Arial Black" pitchFamily="34" charset="0"/>
                          <a:ea typeface="Times New Roman"/>
                          <a:cs typeface="Times New Roman"/>
                        </a:rPr>
                        <a:t>Bílkovinná vlákna I </a:t>
                      </a:r>
                      <a:r>
                        <a:rPr lang="cs-CZ" sz="2000" b="1" kern="1200" dirty="0" smtClean="0">
                          <a:solidFill>
                            <a:srgbClr val="FF0000"/>
                          </a:solidFill>
                          <a:latin typeface="Arial Black" pitchFamily="34" charset="0"/>
                          <a:ea typeface="Times New Roman"/>
                          <a:cs typeface="Times New Roman"/>
                        </a:rPr>
                        <a:t>- kolagen</a:t>
                      </a:r>
                      <a:endParaRPr lang="cs-CZ" sz="20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cs-CZ" sz="1200" dirty="0" smtClean="0">
                          <a:solidFill>
                            <a:srgbClr val="FF0000"/>
                          </a:solidFill>
                          <a:latin typeface="Arial Black" pitchFamily="34" charset="0"/>
                          <a:ea typeface="Calibri"/>
                          <a:cs typeface="Times New Roman"/>
                        </a:rPr>
                        <a:t>14. 12.</a:t>
                      </a:r>
                      <a:endParaRPr lang="cs-CZ" sz="1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kern="1200" dirty="0">
                          <a:solidFill>
                            <a:srgbClr val="FF0000"/>
                          </a:solidFill>
                          <a:latin typeface="Arial Black" pitchFamily="34" charset="0"/>
                          <a:ea typeface="Times New Roman"/>
                          <a:cs typeface="Times New Roman"/>
                        </a:rPr>
                        <a:t>Bílkovinná vlákna II </a:t>
                      </a:r>
                      <a:r>
                        <a:rPr lang="cs-CZ" sz="2000" b="1" kern="1200" dirty="0" smtClean="0">
                          <a:solidFill>
                            <a:srgbClr val="FF0000"/>
                          </a:solidFill>
                          <a:latin typeface="Arial Black" pitchFamily="34" charset="0"/>
                          <a:ea typeface="Times New Roman"/>
                          <a:cs typeface="Times New Roman"/>
                        </a:rPr>
                        <a:t>– fibroin atd.</a:t>
                      </a:r>
                      <a:endParaRPr lang="cs-CZ" sz="20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sk-SK" sz="1200" kern="1200" dirty="0" smtClean="0">
                          <a:solidFill>
                            <a:srgbClr val="0000FF"/>
                          </a:solidFill>
                          <a:latin typeface="Arial Black" pitchFamily="34" charset="0"/>
                          <a:ea typeface="Times New Roman"/>
                          <a:cs typeface="Times New Roman"/>
                        </a:rPr>
                        <a:t>14. 12.</a:t>
                      </a:r>
                      <a:endParaRPr lang="cs-CZ" sz="12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sk-SK" sz="1600" b="1" kern="1200" dirty="0" err="1" smtClean="0">
                          <a:solidFill>
                            <a:srgbClr val="0000FF"/>
                          </a:solidFill>
                          <a:latin typeface="Arial Black" pitchFamily="34" charset="0"/>
                          <a:ea typeface="Times New Roman"/>
                          <a:cs typeface="Times New Roman"/>
                        </a:rPr>
                        <a:t>Identifikace</a:t>
                      </a:r>
                      <a:r>
                        <a:rPr lang="sk-SK" sz="1600" b="1" kern="1200" dirty="0" smtClean="0">
                          <a:solidFill>
                            <a:srgbClr val="0000FF"/>
                          </a:solidFill>
                          <a:latin typeface="Arial Black" pitchFamily="34" charset="0"/>
                          <a:ea typeface="Times New Roman"/>
                          <a:cs typeface="Times New Roman"/>
                        </a:rPr>
                        <a:t> </a:t>
                      </a:r>
                      <a:r>
                        <a:rPr lang="sk-SK" sz="1600" b="1" kern="1200" dirty="0" err="1" smtClean="0">
                          <a:solidFill>
                            <a:srgbClr val="0000FF"/>
                          </a:solidFill>
                          <a:latin typeface="Arial Black" pitchFamily="34" charset="0"/>
                          <a:ea typeface="Times New Roman"/>
                          <a:cs typeface="Times New Roman"/>
                        </a:rPr>
                        <a:t>přírodních</a:t>
                      </a:r>
                      <a:r>
                        <a:rPr lang="sk-SK" sz="1600" b="1" kern="1200" dirty="0" smtClean="0">
                          <a:solidFill>
                            <a:srgbClr val="0000FF"/>
                          </a:solidFill>
                          <a:latin typeface="Arial Black" pitchFamily="34" charset="0"/>
                          <a:ea typeface="Times New Roman"/>
                          <a:cs typeface="Times New Roman"/>
                        </a:rPr>
                        <a:t> </a:t>
                      </a:r>
                      <a:r>
                        <a:rPr lang="sk-SK" sz="1600" b="1" kern="1200" dirty="0" err="1" smtClean="0">
                          <a:solidFill>
                            <a:srgbClr val="0000FF"/>
                          </a:solidFill>
                          <a:latin typeface="Arial Black" pitchFamily="34" charset="0"/>
                          <a:ea typeface="Times New Roman"/>
                          <a:cs typeface="Times New Roman"/>
                        </a:rPr>
                        <a:t>látek</a:t>
                      </a:r>
                      <a:r>
                        <a:rPr lang="sk-SK" sz="1600" b="1" kern="1200" dirty="0" smtClean="0">
                          <a:solidFill>
                            <a:srgbClr val="0000FF"/>
                          </a:solidFill>
                          <a:latin typeface="Arial Black" pitchFamily="34" charset="0"/>
                          <a:ea typeface="Times New Roman"/>
                          <a:cs typeface="Times New Roman"/>
                        </a:rPr>
                        <a:t> </a:t>
                      </a:r>
                      <a:r>
                        <a:rPr lang="sk-SK" sz="2400" b="1" kern="1200" dirty="0" smtClean="0">
                          <a:solidFill>
                            <a:srgbClr val="0000FF"/>
                          </a:solidFill>
                          <a:latin typeface="Arial Black" pitchFamily="34" charset="0"/>
                          <a:ea typeface="Times New Roman"/>
                          <a:cs typeface="Times New Roman"/>
                        </a:rPr>
                        <a:t>(POKUD TO STIHNEME)</a:t>
                      </a:r>
                      <a:endParaRPr lang="cs-CZ" sz="24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5" name="Obdélník 4"/>
          <p:cNvSpPr/>
          <p:nvPr/>
        </p:nvSpPr>
        <p:spPr>
          <a:xfrm>
            <a:off x="395536" y="404664"/>
            <a:ext cx="8424936" cy="5632311"/>
          </a:xfrm>
          <a:prstGeom prst="rect">
            <a:avLst/>
          </a:prstGeom>
        </p:spPr>
        <p:txBody>
          <a:bodyPr wrap="square">
            <a:spAutoFit/>
          </a:bodyPr>
          <a:lstStyle/>
          <a:p>
            <a:pPr algn="ctr"/>
            <a:r>
              <a:rPr lang="en-US" sz="3200" b="1" dirty="0" smtClean="0">
                <a:solidFill>
                  <a:srgbClr val="FF0000"/>
                </a:solidFill>
                <a:latin typeface="Arial Black" pitchFamily="34" charset="0"/>
              </a:rPr>
              <a:t>Reversibility and irreversibility</a:t>
            </a:r>
          </a:p>
          <a:p>
            <a:pPr algn="just"/>
            <a:r>
              <a:rPr lang="en-US" sz="3200" b="1" u="sng" dirty="0" smtClean="0">
                <a:solidFill>
                  <a:srgbClr val="0000FF"/>
                </a:solidFill>
                <a:latin typeface="Arial Black" pitchFamily="34" charset="0"/>
              </a:rPr>
              <a:t>In very few cases</a:t>
            </a:r>
            <a:r>
              <a:rPr lang="en-US" sz="2400" b="1" dirty="0" smtClean="0">
                <a:solidFill>
                  <a:srgbClr val="0000FF"/>
                </a:solidFill>
              </a:rPr>
              <a:t>, </a:t>
            </a:r>
            <a:r>
              <a:rPr lang="en-US" sz="2400" b="1" dirty="0" err="1" smtClean="0">
                <a:solidFill>
                  <a:srgbClr val="0000FF"/>
                </a:solidFill>
              </a:rPr>
              <a:t>denaturation</a:t>
            </a:r>
            <a:r>
              <a:rPr lang="en-US" sz="2400" b="1" dirty="0" smtClean="0">
                <a:solidFill>
                  <a:srgbClr val="0000FF"/>
                </a:solidFill>
              </a:rPr>
              <a:t> is reversible (the proteins can regain their native state when the denaturing influence is removed). This process can be called </a:t>
            </a:r>
            <a:r>
              <a:rPr lang="en-US" sz="2400" b="1" dirty="0" err="1" smtClean="0">
                <a:solidFill>
                  <a:srgbClr val="0000FF"/>
                </a:solidFill>
              </a:rPr>
              <a:t>renaturation</a:t>
            </a:r>
            <a:r>
              <a:rPr lang="en-US" sz="2400" dirty="0" smtClean="0"/>
              <a:t>.</a:t>
            </a:r>
            <a:r>
              <a:rPr lang="en-US" sz="2400" baseline="30000" dirty="0" smtClean="0">
                <a:hlinkClick r:id="rId2"/>
              </a:rPr>
              <a:t>[6]</a:t>
            </a:r>
            <a:r>
              <a:rPr lang="en-US" sz="2400" dirty="0" smtClean="0"/>
              <a:t> </a:t>
            </a:r>
            <a:endParaRPr lang="cs-CZ" sz="2400" dirty="0" smtClean="0"/>
          </a:p>
          <a:p>
            <a:endParaRPr lang="cs-CZ" sz="2400" b="1" dirty="0" smtClean="0"/>
          </a:p>
          <a:p>
            <a:r>
              <a:rPr lang="en-US" sz="2400" b="1" dirty="0" smtClean="0"/>
              <a:t>This understanding has led to the </a:t>
            </a:r>
            <a:r>
              <a:rPr lang="en-US" sz="3200" b="1" u="sng" dirty="0" smtClean="0">
                <a:solidFill>
                  <a:srgbClr val="008000"/>
                </a:solidFill>
                <a:latin typeface="Arial Black" pitchFamily="34" charset="0"/>
              </a:rPr>
              <a:t>notion</a:t>
            </a:r>
            <a:r>
              <a:rPr lang="en-US" sz="3200" b="1" dirty="0" smtClean="0"/>
              <a:t> </a:t>
            </a:r>
            <a:r>
              <a:rPr lang="en-US" sz="2400" b="1" dirty="0" smtClean="0">
                <a:solidFill>
                  <a:srgbClr val="008000"/>
                </a:solidFill>
              </a:rPr>
              <a:t>that all the information needed for proteins to assume their native state was encoded in the primary structure of the protein,</a:t>
            </a:r>
            <a:r>
              <a:rPr lang="en-US" sz="2400" b="1" dirty="0" smtClean="0"/>
              <a:t> and hence in the </a:t>
            </a:r>
            <a:r>
              <a:rPr lang="en-US" sz="2400" b="1" dirty="0" smtClean="0">
                <a:hlinkClick r:id="rId3" tooltip="DNA"/>
              </a:rPr>
              <a:t>DNA</a:t>
            </a:r>
            <a:r>
              <a:rPr lang="en-US" sz="2400" b="1" dirty="0" smtClean="0"/>
              <a:t> that codes for the protein, the so-called "</a:t>
            </a:r>
            <a:r>
              <a:rPr lang="en-US" sz="2400" b="1" dirty="0" smtClean="0">
                <a:hlinkClick r:id="rId4" tooltip="Christian B. Anfinsen"/>
              </a:rPr>
              <a:t>Anfinsen's</a:t>
            </a:r>
            <a:r>
              <a:rPr lang="en-US" sz="2400" b="1" dirty="0" smtClean="0"/>
              <a:t> </a:t>
            </a:r>
            <a:r>
              <a:rPr lang="en-US" sz="2400" b="1" dirty="0" smtClean="0">
                <a:hlinkClick r:id="rId5" tooltip="Anfinsen's dogma"/>
              </a:rPr>
              <a:t>thermodynamic hypothesis</a:t>
            </a:r>
            <a:r>
              <a:rPr lang="en-US" sz="2400" b="1" dirty="0" smtClean="0"/>
              <a:t>".</a:t>
            </a:r>
            <a:r>
              <a:rPr lang="en-US" sz="2400" b="1" baseline="30000" dirty="0" smtClean="0">
                <a:hlinkClick r:id="rId2"/>
              </a:rPr>
              <a:t>[7]</a:t>
            </a:r>
            <a:r>
              <a:rPr lang="en-US" sz="2400" b="1" dirty="0" smtClean="0"/>
              <a:t> </a:t>
            </a:r>
            <a:endParaRPr lang="cs-CZ" sz="2400" b="1" dirty="0" smtClean="0"/>
          </a:p>
          <a:p>
            <a:endParaRPr lang="cs-CZ" sz="2400" b="1" dirty="0" smtClean="0"/>
          </a:p>
          <a:p>
            <a:r>
              <a:rPr lang="en-US" sz="2400" b="1" dirty="0" smtClean="0">
                <a:solidFill>
                  <a:srgbClr val="C00000"/>
                </a:solidFill>
              </a:rPr>
              <a:t>One example of </a:t>
            </a:r>
            <a:r>
              <a:rPr lang="en-US" sz="2400" b="1" dirty="0" err="1" smtClean="0">
                <a:solidFill>
                  <a:srgbClr val="C00000"/>
                </a:solidFill>
              </a:rPr>
              <a:t>renaturation</a:t>
            </a:r>
            <a:r>
              <a:rPr lang="en-US" sz="2400" b="1" dirty="0" smtClean="0">
                <a:solidFill>
                  <a:srgbClr val="C00000"/>
                </a:solidFill>
              </a:rPr>
              <a:t> </a:t>
            </a:r>
            <a:r>
              <a:rPr lang="en-US" sz="2400" b="1" dirty="0" smtClean="0"/>
              <a:t>is that an egg white can be uncooked using vitamin C or sodium </a:t>
            </a:r>
            <a:r>
              <a:rPr lang="en-US" sz="2400" b="1" dirty="0" err="1" smtClean="0"/>
              <a:t>borohydride</a:t>
            </a:r>
            <a:r>
              <a:rPr lang="en-US" sz="2400" b="1" dirty="0" smtClean="0"/>
              <a:t>.</a:t>
            </a:r>
            <a:r>
              <a:rPr lang="en-US" sz="2400" b="1" baseline="30000" dirty="0" smtClean="0">
                <a:hlinkClick r:id="rId2"/>
              </a:rPr>
              <a:t>[8]</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21</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smtClean="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457200" y="980728"/>
            <a:ext cx="8229600" cy="5256584"/>
          </a:xfrm>
        </p:spPr>
        <p:txBody>
          <a:bodyPr/>
          <a:lstStyle/>
          <a:p>
            <a:r>
              <a:rPr lang="cs-CZ" sz="2400" b="1" dirty="0" smtClean="0"/>
              <a:t>KŮŽE, KOSTI, CHRUPAVKY, ŠLACHY, CÉVNÍ STĚNY, ROHOVKY, …</a:t>
            </a:r>
          </a:p>
          <a:p>
            <a:r>
              <a:rPr lang="cs-CZ" sz="2400" b="1" dirty="0" smtClean="0"/>
              <a:t>Glycin 27 %, prolin 15 %, sekvence (GLY-X-Y)</a:t>
            </a:r>
            <a:r>
              <a:rPr lang="cs-CZ" sz="2400" b="1" baseline="-25000" dirty="0" smtClean="0"/>
              <a:t>n</a:t>
            </a:r>
          </a:p>
          <a:p>
            <a:r>
              <a:rPr lang="cs-CZ" sz="2400" b="1" dirty="0" smtClean="0"/>
              <a:t>Popsáno do nynějška 15 typů kolagenů, lišících se výskytem a zastoupením aminokyselin</a:t>
            </a:r>
          </a:p>
          <a:p>
            <a:r>
              <a:rPr lang="cs-CZ" sz="2400" b="1" cap="all" dirty="0" err="1" smtClean="0">
                <a:solidFill>
                  <a:srgbClr val="0000FF"/>
                </a:solidFill>
              </a:rPr>
              <a:t>Tropokolagen</a:t>
            </a:r>
            <a:r>
              <a:rPr lang="cs-CZ" sz="2400" b="1" dirty="0" smtClean="0"/>
              <a:t> – tři vzájemně ovinuté řetězce</a:t>
            </a:r>
          </a:p>
          <a:p>
            <a:r>
              <a:rPr lang="cs-CZ" sz="2400" b="1" cap="all" dirty="0" err="1" smtClean="0">
                <a:solidFill>
                  <a:srgbClr val="0000FF"/>
                </a:solidFill>
              </a:rPr>
              <a:t>Tropokolagen</a:t>
            </a:r>
            <a:r>
              <a:rPr lang="cs-CZ" sz="2400" b="1" cap="all" dirty="0" smtClean="0">
                <a:solidFill>
                  <a:srgbClr val="0000FF"/>
                </a:solidFill>
              </a:rPr>
              <a:t> &gt;</a:t>
            </a:r>
            <a:r>
              <a:rPr lang="cs-CZ" sz="2400" b="1" dirty="0" err="1" smtClean="0">
                <a:solidFill>
                  <a:srgbClr val="0000FF"/>
                </a:solidFill>
              </a:rPr>
              <a:t>samoseskupení</a:t>
            </a:r>
            <a:r>
              <a:rPr lang="cs-CZ" sz="2400" b="1" dirty="0" smtClean="0">
                <a:solidFill>
                  <a:srgbClr val="0000FF"/>
                </a:solidFill>
              </a:rPr>
              <a:t> v </a:t>
            </a:r>
            <a:r>
              <a:rPr lang="cs-CZ" sz="2400" b="1" dirty="0" smtClean="0">
                <a:solidFill>
                  <a:srgbClr val="008000"/>
                </a:solidFill>
              </a:rPr>
              <a:t>KOLAGENOVÉ FIBRILY</a:t>
            </a:r>
            <a:r>
              <a:rPr lang="cs-CZ" sz="2400" b="1" dirty="0" smtClean="0">
                <a:solidFill>
                  <a:srgbClr val="0000FF"/>
                </a:solidFill>
              </a:rPr>
              <a:t> &gt; </a:t>
            </a:r>
            <a:r>
              <a:rPr lang="cs-CZ" sz="2400" b="1" dirty="0" err="1" smtClean="0">
                <a:solidFill>
                  <a:srgbClr val="0000FF"/>
                </a:solidFill>
              </a:rPr>
              <a:t>sesíťování</a:t>
            </a:r>
            <a:r>
              <a:rPr lang="cs-CZ" sz="2400" b="1" dirty="0" smtClean="0">
                <a:solidFill>
                  <a:srgbClr val="0000FF"/>
                </a:solidFill>
              </a:rPr>
              <a:t> přes H můstky &gt; </a:t>
            </a:r>
            <a:r>
              <a:rPr lang="cs-CZ" sz="2400" b="1" dirty="0" smtClean="0">
                <a:solidFill>
                  <a:srgbClr val="FF0000"/>
                </a:solidFill>
              </a:rPr>
              <a:t>KOLAGENOVÁ VLÁKNA &gt; </a:t>
            </a:r>
            <a:r>
              <a:rPr lang="cs-CZ" sz="3000" b="1" dirty="0" smtClean="0">
                <a:solidFill>
                  <a:srgbClr val="FF0000"/>
                </a:solidFill>
                <a:latin typeface="Arial Black" pitchFamily="34" charset="0"/>
              </a:rPr>
              <a:t>SVAZKY VLÁKEN</a:t>
            </a:r>
          </a:p>
          <a:p>
            <a:r>
              <a:rPr lang="cs-CZ" b="1" dirty="0" smtClean="0">
                <a:solidFill>
                  <a:srgbClr val="7030A0"/>
                </a:solidFill>
              </a:rPr>
              <a:t>ODBOURÁNÍ KOLAGENU ENZYMEM </a:t>
            </a:r>
            <a:r>
              <a:rPr lang="cs-CZ" b="1" cap="all" dirty="0" smtClean="0">
                <a:solidFill>
                  <a:srgbClr val="7030A0"/>
                </a:solidFill>
              </a:rPr>
              <a:t>kolagenózou</a:t>
            </a:r>
            <a:r>
              <a:rPr lang="cs-CZ" b="1" dirty="0" smtClean="0">
                <a:solidFill>
                  <a:srgbClr val="7030A0"/>
                </a:solidFill>
              </a:rPr>
              <a:t> &gt; stárnutí pokožky </a:t>
            </a:r>
          </a:p>
          <a:p>
            <a:endParaRPr lang="cs-CZ" sz="2400" b="1"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PŘF MU  9 2016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graphicFrame>
        <p:nvGraphicFramePr>
          <p:cNvPr id="8" name="Tabulka 7"/>
          <p:cNvGraphicFramePr>
            <a:graphicFrameLocks noGrp="1"/>
          </p:cNvGraphicFramePr>
          <p:nvPr/>
        </p:nvGraphicFramePr>
        <p:xfrm>
          <a:off x="467544" y="188640"/>
          <a:ext cx="8352928" cy="3096344"/>
        </p:xfrm>
        <a:graphic>
          <a:graphicData uri="http://schemas.openxmlformats.org/drawingml/2006/table">
            <a:tbl>
              <a:tblPr/>
              <a:tblGrid>
                <a:gridCol w="2448272"/>
                <a:gridCol w="5904656"/>
              </a:tblGrid>
              <a:tr h="3096344">
                <a:tc>
                  <a:txBody>
                    <a:bodyPr/>
                    <a:lstStyle/>
                    <a:p>
                      <a:pPr algn="ctr"/>
                      <a:r>
                        <a:rPr lang="cs-CZ" sz="1800" dirty="0"/>
                        <a:t/>
                      </a:r>
                      <a:br>
                        <a:rPr lang="cs-CZ" sz="1800" dirty="0"/>
                      </a:br>
                      <a:r>
                        <a:rPr lang="cs-CZ" sz="1800" dirty="0">
                          <a:hlinkClick r:id="rId2" tooltip="Glycin"/>
                        </a:rPr>
                        <a:t>Glycin</a:t>
                      </a:r>
                      <a:r>
                        <a:rPr lang="cs-CZ" sz="1800" dirty="0"/>
                        <a:t> (</a:t>
                      </a:r>
                      <a:r>
                        <a:rPr lang="cs-CZ" sz="1800" dirty="0" err="1"/>
                        <a:t>Gly</a:t>
                      </a:r>
                      <a:r>
                        <a:rPr lang="cs-CZ" sz="1800" dirty="0"/>
                        <a:t>, G)</a:t>
                      </a:r>
                      <a:br>
                        <a:rPr lang="cs-CZ" sz="1800" dirty="0"/>
                      </a:br>
                      <a:endParaRPr lang="cs-CZ" sz="1800" dirty="0"/>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Obrázek 8" descr="Amminoacido_glicina_formula.png"/>
          <p:cNvPicPr>
            <a:picLocks noChangeAspect="1"/>
          </p:cNvPicPr>
          <p:nvPr/>
        </p:nvPicPr>
        <p:blipFill>
          <a:blip r:embed="rId3" cstate="print"/>
          <a:stretch>
            <a:fillRect/>
          </a:stretch>
        </p:blipFill>
        <p:spPr>
          <a:xfrm>
            <a:off x="3563887" y="315275"/>
            <a:ext cx="3240361" cy="2681678"/>
          </a:xfrm>
          <a:prstGeom prst="rect">
            <a:avLst/>
          </a:prstGeom>
        </p:spPr>
      </p:pic>
      <p:graphicFrame>
        <p:nvGraphicFramePr>
          <p:cNvPr id="11" name="Tabulka 10"/>
          <p:cNvGraphicFramePr>
            <a:graphicFrameLocks noGrp="1"/>
          </p:cNvGraphicFramePr>
          <p:nvPr/>
        </p:nvGraphicFramePr>
        <p:xfrm>
          <a:off x="431032" y="3356992"/>
          <a:ext cx="8317432" cy="2880320"/>
        </p:xfrm>
        <a:graphic>
          <a:graphicData uri="http://schemas.openxmlformats.org/drawingml/2006/table">
            <a:tbl>
              <a:tblPr/>
              <a:tblGrid>
                <a:gridCol w="2474608"/>
                <a:gridCol w="5842824"/>
              </a:tblGrid>
              <a:tr h="2880320">
                <a:tc>
                  <a:txBody>
                    <a:bodyPr/>
                    <a:lstStyle/>
                    <a:p>
                      <a:pPr algn="ctr"/>
                      <a:r>
                        <a:rPr lang="cs-CZ" dirty="0"/>
                        <a:t/>
                      </a:r>
                      <a:br>
                        <a:rPr lang="cs-CZ" dirty="0"/>
                      </a:br>
                      <a:r>
                        <a:rPr lang="cs-CZ" dirty="0">
                          <a:hlinkClick r:id="rId4" tooltip="Prolin"/>
                        </a:rPr>
                        <a:t>Prolin</a:t>
                      </a:r>
                      <a:r>
                        <a:rPr lang="cs-CZ" dirty="0"/>
                        <a:t> </a:t>
                      </a:r>
                      <a:r>
                        <a:rPr lang="cs-CZ" dirty="0" smtClean="0"/>
                        <a:t>(Pro, P)</a:t>
                      </a:r>
                      <a:endParaRPr lang="cs-CZ" dirty="0"/>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Obrázek 11" descr="800px-Amminoacido_prolina_formula_svg.png"/>
          <p:cNvPicPr>
            <a:picLocks noChangeAspect="1"/>
          </p:cNvPicPr>
          <p:nvPr/>
        </p:nvPicPr>
        <p:blipFill>
          <a:blip r:embed="rId5" cstate="print"/>
          <a:stretch>
            <a:fillRect/>
          </a:stretch>
        </p:blipFill>
        <p:spPr>
          <a:xfrm>
            <a:off x="3275856" y="3429000"/>
            <a:ext cx="3867567" cy="27363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smtClean="0">
                <a:solidFill>
                  <a:srgbClr val="FF0000"/>
                </a:solidFill>
                <a:latin typeface="Arial Black" pitchFamily="34" charset="0"/>
              </a:rPr>
              <a:t>PRIMÁRNÍ STRUKTURA proteinů II - KOLAGEN jako příklad </a:t>
            </a:r>
            <a:r>
              <a:rPr lang="cs-CZ" sz="2000" dirty="0" smtClean="0">
                <a:solidFill>
                  <a:srgbClr val="008000"/>
                </a:solidFill>
                <a:latin typeface="Arial Black" pitchFamily="34" charset="0"/>
              </a:rPr>
              <a:t>(uvedeny počty jednotlivých aminokyselin v makromolekule)</a:t>
            </a:r>
            <a:endParaRPr lang="cs-CZ"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PŘF MU  9 2016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gridCol w="1035115"/>
                <a:gridCol w="1035115"/>
                <a:gridCol w="1035115"/>
                <a:gridCol w="1035115"/>
                <a:gridCol w="1035115"/>
                <a:gridCol w="1035115"/>
                <a:gridCol w="1035115"/>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FF0000"/>
                </a:solidFill>
                <a:latin typeface="Arial Black" pitchFamily="34" charset="0"/>
              </a:rPr>
              <a:t>PRIMÁRNÍ STRUKTURA proteinů III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8" name="Tabulka 7"/>
          <p:cNvGraphicFramePr>
            <a:graphicFrameLocks noGrp="1"/>
          </p:cNvGraphicFramePr>
          <p:nvPr/>
        </p:nvGraphicFramePr>
        <p:xfrm>
          <a:off x="323529" y="1268762"/>
          <a:ext cx="8352927" cy="5086087"/>
        </p:xfrm>
        <a:graphic>
          <a:graphicData uri="http://schemas.openxmlformats.org/drawingml/2006/table">
            <a:tbl>
              <a:tblPr/>
              <a:tblGrid>
                <a:gridCol w="720079"/>
                <a:gridCol w="1584176"/>
                <a:gridCol w="6048672"/>
              </a:tblGrid>
              <a:tr h="283107">
                <a:tc>
                  <a:txBody>
                    <a:bodyPr/>
                    <a:lstStyle/>
                    <a:p>
                      <a:pPr>
                        <a:lnSpc>
                          <a:spcPct val="115000"/>
                        </a:lnSpc>
                        <a:spcAft>
                          <a:spcPts val="0"/>
                        </a:spcAft>
                      </a:pPr>
                      <a:r>
                        <a:rPr lang="cs-CZ" sz="1200" b="1" dirty="0">
                          <a:latin typeface="+mn-lt"/>
                          <a:ea typeface="Times New Roman"/>
                          <a:cs typeface="Times New Roman"/>
                        </a:rPr>
                        <a:t>Typ  </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Molekulární složení  </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Výskyt</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mn-lt"/>
                          <a:ea typeface="Times New Roman"/>
                          <a:cs typeface="Times New Roman"/>
                        </a:rPr>
                        <a:t>[alfa1(III)]3</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Stejně jako typ I, dříve se nazýval </a:t>
                      </a:r>
                      <a:r>
                        <a:rPr lang="cs-CZ" sz="1600" b="1" dirty="0" err="1">
                          <a:latin typeface="+mn-lt"/>
                          <a:ea typeface="Times New Roman"/>
                          <a:cs typeface="Times New Roman"/>
                        </a:rPr>
                        <a:t>retikulín</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IX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XI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smtClean="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00FF"/>
                </a:solidFill>
                <a:latin typeface="Arial Black" pitchFamily="34" charset="0"/>
              </a:rPr>
              <a:t>SEKUNDÁRNÍ STRUKTURA proteinů 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smtClean="0">
                <a:solidFill>
                  <a:srgbClr val="FF0000"/>
                </a:solidFill>
                <a:latin typeface="Arial Black" pitchFamily="34" charset="0"/>
                <a:ea typeface="Times New Roman"/>
                <a:cs typeface="Times New Roman"/>
              </a:rPr>
              <a:t>Bylo</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již</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probráno</a:t>
            </a:r>
            <a:r>
              <a:rPr lang="sk-SK" b="1" kern="1200" dirty="0" smtClean="0">
                <a:solidFill>
                  <a:srgbClr val="FF0000"/>
                </a:solidFill>
                <a:latin typeface="Arial Black" pitchFamily="34" charset="0"/>
                <a:ea typeface="Times New Roman"/>
                <a:cs typeface="Times New Roman"/>
              </a:rPr>
              <a:t> v </a:t>
            </a:r>
            <a:r>
              <a:rPr lang="sk-SK" b="1" kern="1200" dirty="0" err="1" smtClean="0">
                <a:solidFill>
                  <a:srgbClr val="FF0000"/>
                </a:solidFill>
                <a:latin typeface="Arial Black" pitchFamily="34" charset="0"/>
                <a:ea typeface="Times New Roman"/>
                <a:cs typeface="Times New Roman"/>
              </a:rPr>
              <a:t>přednášce</a:t>
            </a:r>
            <a:r>
              <a:rPr lang="sk-SK" b="1" kern="1200" dirty="0" smtClean="0">
                <a:solidFill>
                  <a:srgbClr val="FF0000"/>
                </a:solidFill>
                <a:latin typeface="Arial Black" pitchFamily="34" charset="0"/>
                <a:ea typeface="Times New Roman"/>
                <a:cs typeface="Times New Roman"/>
              </a:rPr>
              <a:t> 9:</a:t>
            </a:r>
            <a:r>
              <a:rPr lang="sk-SK" b="1" kern="1200" dirty="0" smtClean="0">
                <a:solidFill>
                  <a:srgbClr val="008000"/>
                </a:solidFill>
                <a:latin typeface="Arial Black" pitchFamily="34" charset="0"/>
                <a:ea typeface="Times New Roman"/>
                <a:cs typeface="Times New Roman"/>
              </a:rPr>
              <a:t/>
            </a:r>
            <a:br>
              <a:rPr lang="sk-SK" b="1" kern="1200" dirty="0" smtClean="0">
                <a:solidFill>
                  <a:srgbClr val="008000"/>
                </a:solidFill>
                <a:latin typeface="Arial Black" pitchFamily="34" charset="0"/>
                <a:ea typeface="Times New Roman"/>
                <a:cs typeface="Times New Roman"/>
              </a:rPr>
            </a:br>
            <a:r>
              <a:rPr lang="sk-SK" b="1" kern="1200" dirty="0" err="1" smtClean="0">
                <a:solidFill>
                  <a:srgbClr val="008000"/>
                </a:solidFill>
                <a:latin typeface="Arial Black" pitchFamily="34" charset="0"/>
                <a:ea typeface="Times New Roman"/>
                <a:cs typeface="Times New Roman"/>
              </a:rPr>
              <a:t>Kasein</a:t>
            </a:r>
            <a:r>
              <a:rPr lang="sk-SK" b="1" kern="1200" dirty="0" smtClean="0">
                <a:solidFill>
                  <a:srgbClr val="008000"/>
                </a:solidFill>
                <a:latin typeface="Arial Black" pitchFamily="34" charset="0"/>
                <a:ea typeface="Times New Roman"/>
                <a:cs typeface="Times New Roman"/>
              </a:rPr>
              <a:t>, </a:t>
            </a:r>
            <a:r>
              <a:rPr lang="sk-SK" b="1" kern="1200" dirty="0" err="1" smtClean="0">
                <a:solidFill>
                  <a:srgbClr val="008000"/>
                </a:solidFill>
                <a:latin typeface="Arial Black" pitchFamily="34" charset="0"/>
                <a:ea typeface="Times New Roman"/>
                <a:cs typeface="Times New Roman"/>
              </a:rPr>
              <a:t>syrovátka</a:t>
            </a:r>
            <a:r>
              <a:rPr lang="sk-SK" b="1" kern="1200" dirty="0" smtClean="0">
                <a:solidFill>
                  <a:srgbClr val="008000"/>
                </a:solidFill>
                <a:latin typeface="Arial Black" pitchFamily="34" charset="0"/>
                <a:ea typeface="Times New Roman"/>
                <a:cs typeface="Times New Roman"/>
              </a:rPr>
              <a:t>, vaječné </a:t>
            </a:r>
            <a:r>
              <a:rPr lang="sk-SK" b="1" kern="1200" dirty="0" err="1" smtClean="0">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smtClean="0">
                <a:solidFill>
                  <a:srgbClr val="FF0000"/>
                </a:solidFill>
                <a:latin typeface="Arial Black" pitchFamily="34" charset="0"/>
              </a:rPr>
              <a:t>Chemie peptidů a proteinů    ( bílkovin)</a:t>
            </a:r>
          </a:p>
          <a:p>
            <a:pPr marL="742950" indent="-742950">
              <a:buFont typeface="+mj-lt"/>
              <a:buAutoNum type="arabicPeriod"/>
            </a:pPr>
            <a:r>
              <a:rPr lang="cs-CZ" sz="3600" dirty="0" err="1" smtClean="0">
                <a:solidFill>
                  <a:srgbClr val="FF0000"/>
                </a:solidFill>
                <a:latin typeface="Arial Black" pitchFamily="34" charset="0"/>
              </a:rPr>
              <a:t>Nadmolekulární</a:t>
            </a:r>
            <a:r>
              <a:rPr lang="cs-CZ" sz="3600" dirty="0" smtClean="0">
                <a:solidFill>
                  <a:srgbClr val="FF0000"/>
                </a:solidFill>
                <a:latin typeface="Arial Black" pitchFamily="34" charset="0"/>
              </a:rPr>
              <a:t> </a:t>
            </a:r>
            <a:r>
              <a:rPr lang="cs-CZ" sz="3600" dirty="0" err="1" smtClean="0">
                <a:solidFill>
                  <a:srgbClr val="FF0000"/>
                </a:solidFill>
                <a:latin typeface="Arial Black" pitchFamily="34" charset="0"/>
              </a:rPr>
              <a:t>stuktura</a:t>
            </a:r>
            <a:r>
              <a:rPr lang="cs-CZ" sz="3600" dirty="0" smtClean="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8000"/>
                </a:solidFill>
                <a:latin typeface="Arial Black" pitchFamily="34" charset="0"/>
              </a:rPr>
              <a:t>TERCIÁRNÍ STRUKTURA proteinů 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jednotlivými vláknitými strukturami </a:t>
            </a:r>
            <a:r>
              <a:rPr lang="cs-CZ" b="1" dirty="0" smtClean="0"/>
              <a:t>svinutými do spirály v rámci  již vytvořené </a:t>
            </a:r>
            <a:r>
              <a:rPr lang="cs-CZ" b="1" dirty="0" smtClean="0">
                <a:solidFill>
                  <a:srgbClr val="0000FF"/>
                </a:solidFill>
              </a:rPr>
              <a:t>SEKUNDÁRNÍ STRUKTURY.</a:t>
            </a:r>
          </a:p>
          <a:p>
            <a:r>
              <a:rPr lang="cs-CZ" b="1" dirty="0" smtClean="0"/>
              <a:t>Například u </a:t>
            </a:r>
            <a:r>
              <a:rPr lang="cs-CZ" b="1" dirty="0" smtClean="0">
                <a:solidFill>
                  <a:srgbClr val="FF0000"/>
                </a:solidFill>
                <a:latin typeface="Arial Black" pitchFamily="34" charset="0"/>
              </a:rPr>
              <a:t>KOLAGENU</a:t>
            </a:r>
            <a:r>
              <a:rPr lang="cs-CZ" b="1" dirty="0" smtClean="0"/>
              <a:t>  se jedná o tři do další spirály stočené řetězce </a:t>
            </a:r>
            <a:r>
              <a:rPr lang="cs-CZ" b="1" dirty="0" smtClean="0">
                <a:solidFill>
                  <a:srgbClr val="0000FF"/>
                </a:solidFill>
              </a:rPr>
              <a:t>SEKUNDÁRNÍ STRUKTURY.</a:t>
            </a:r>
            <a:r>
              <a:rPr lang="cs-CZ" b="1" dirty="0" smtClean="0"/>
              <a:t>  </a:t>
            </a:r>
          </a:p>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smtClean="0"/>
              <a:t>Schematické znázornění trojité </a:t>
            </a:r>
            <a:r>
              <a:rPr lang="cs-CZ" sz="2200" b="1" i="1" dirty="0" err="1" smtClean="0"/>
              <a:t>tropokolagenové</a:t>
            </a:r>
            <a:r>
              <a:rPr lang="cs-CZ" sz="2200" b="1" i="1" dirty="0" smtClean="0"/>
              <a:t> molekuly. Vpravo jsou naznačeny intervaly D (67 </a:t>
            </a:r>
            <a:r>
              <a:rPr lang="cs-CZ" sz="2200" b="1" i="1" dirty="0" err="1" smtClean="0"/>
              <a:t>nm</a:t>
            </a:r>
            <a:r>
              <a:rPr lang="cs-CZ" sz="2200" b="1" i="1" dirty="0" smtClean="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cs-CZ" sz="2000" dirty="0" smtClean="0">
                <a:solidFill>
                  <a:srgbClr val="0000FF"/>
                </a:solidFill>
                <a:latin typeface="Arial Black" pitchFamily="34" charset="0"/>
              </a:rPr>
              <a:t>NEHELIXÁLNÍ PRODLOUŽENÍ </a:t>
            </a:r>
          </a:p>
          <a:p>
            <a:r>
              <a:rPr lang="cs-CZ" sz="2000" dirty="0" smtClean="0">
                <a:solidFill>
                  <a:srgbClr val="008000"/>
                </a:solidFill>
                <a:latin typeface="Arial Black" pitchFamily="34" charset="0"/>
              </a:rPr>
              <a:t>= není stočeno do spirály</a:t>
            </a:r>
            <a:endParaRPr lang="cs-CZ" sz="2000" dirty="0">
              <a:solidFill>
                <a:srgbClr val="008000"/>
              </a:solidFill>
              <a:latin typeface="Arial Black" pitchFamily="34" charset="0"/>
            </a:endParaRP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323439"/>
          </a:xfrm>
          <a:prstGeom prst="rect">
            <a:avLst/>
          </a:prstGeom>
          <a:noFill/>
        </p:spPr>
        <p:txBody>
          <a:bodyPr wrap="square" rtlCol="0">
            <a:spAutoFit/>
          </a:bodyPr>
          <a:lstStyle/>
          <a:p>
            <a:r>
              <a:rPr lang="cs-CZ" sz="2000" dirty="0" smtClean="0">
                <a:solidFill>
                  <a:srgbClr val="FF0000"/>
                </a:solidFill>
                <a:latin typeface="Arial Black" pitchFamily="34" charset="0"/>
              </a:rPr>
              <a:t>ENZYMATICKÝM ODBOURÁNÍM </a:t>
            </a:r>
            <a:r>
              <a:rPr lang="cs-CZ" sz="2000" dirty="0" smtClean="0">
                <a:solidFill>
                  <a:srgbClr val="0000FF"/>
                </a:solidFill>
                <a:latin typeface="Arial Black" pitchFamily="34" charset="0"/>
              </a:rPr>
              <a:t>NEHELIXÁLNÍHO PRODLOUŽENÍ </a:t>
            </a:r>
            <a:r>
              <a:rPr lang="cs-CZ" sz="2000" dirty="0" smtClean="0">
                <a:solidFill>
                  <a:srgbClr val="008000"/>
                </a:solidFill>
                <a:latin typeface="Arial Black" pitchFamily="34" charset="0"/>
              </a:rPr>
              <a:t>se zvyšuje BIOKOMPATIBILITA,  tj. potlačují se ANTIGENITA </a:t>
            </a:r>
            <a:r>
              <a:rPr lang="cs-CZ" sz="2000" dirty="0" smtClean="0">
                <a:solidFill>
                  <a:srgbClr val="FF0000"/>
                </a:solidFill>
              </a:rPr>
              <a:t> </a:t>
            </a:r>
            <a:endParaRPr lang="cs-CZ" sz="2000" dirty="0">
              <a:solidFill>
                <a:srgbClr val="FF0000"/>
              </a:solidFill>
            </a:endParaRP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Někdy se toto nazývá </a:t>
            </a:r>
            <a:r>
              <a:rPr lang="cs-CZ" b="1" dirty="0" smtClean="0">
                <a:solidFill>
                  <a:srgbClr val="C00000"/>
                </a:solidFill>
                <a:latin typeface="Arial Black" pitchFamily="34" charset="0"/>
              </a:rPr>
              <a:t>VZNIK ASOCIÁTŮ</a:t>
            </a:r>
            <a:r>
              <a:rPr lang="cs-CZ" b="1" dirty="0" smtClean="0"/>
              <a:t>.</a:t>
            </a:r>
          </a:p>
          <a:p>
            <a:r>
              <a:rPr lang="cs-CZ" b="1" dirty="0" smtClean="0"/>
              <a:t>Toto je typické pro </a:t>
            </a:r>
            <a:r>
              <a:rPr lang="cs-CZ" b="1" dirty="0" smtClean="0">
                <a:solidFill>
                  <a:srgbClr val="FFC000"/>
                </a:solidFill>
                <a:latin typeface="Arial Black" pitchFamily="34" charset="0"/>
              </a:rPr>
              <a:t>ENZYMY</a:t>
            </a:r>
            <a:r>
              <a:rPr lang="cs-CZ" b="1" dirty="0" smtClean="0"/>
              <a:t>, kde se ale nejedná o </a:t>
            </a:r>
            <a:r>
              <a:rPr lang="cs-CZ" b="1" dirty="0" smtClean="0">
                <a:solidFill>
                  <a:srgbClr val="C00000"/>
                </a:solidFill>
                <a:latin typeface="Arial Black" pitchFamily="34" charset="0"/>
              </a:rPr>
              <a:t>PARALELNÍ SVAZKY,  </a:t>
            </a:r>
            <a:r>
              <a:rPr lang="cs-CZ" b="1" dirty="0" smtClean="0">
                <a:latin typeface="+mn-lt"/>
              </a:rPr>
              <a:t>ale o </a:t>
            </a:r>
            <a:r>
              <a:rPr lang="cs-CZ" b="1" cap="all" dirty="0" err="1" smtClean="0">
                <a:solidFill>
                  <a:srgbClr val="FFC000"/>
                </a:solidFill>
                <a:latin typeface="Arial Black" pitchFamily="34" charset="0"/>
              </a:rPr>
              <a:t>globulární</a:t>
            </a:r>
            <a:r>
              <a:rPr lang="cs-CZ" b="1" cap="all" dirty="0" smtClean="0">
                <a:solidFill>
                  <a:srgbClr val="FFC000"/>
                </a:solidFill>
                <a:latin typeface="Arial Black" pitchFamily="34" charset="0"/>
              </a:rPr>
              <a:t> útvary</a:t>
            </a:r>
            <a:r>
              <a:rPr lang="cs-CZ" b="1" dirty="0" smtClean="0">
                <a:latin typeface="+mn-lt"/>
              </a:rPr>
              <a:t>.</a:t>
            </a:r>
            <a:r>
              <a:rPr lang="cs-CZ" b="1" dirty="0" smtClean="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smtClean="0">
                <a:solidFill>
                  <a:srgbClr val="FFC000"/>
                </a:solidFill>
                <a:latin typeface="Arial Black" pitchFamily="34" charset="0"/>
              </a:rPr>
              <a:t>Jeden z enzymů ze skupiny  „CELULÁZY“</a:t>
            </a:r>
            <a:endParaRPr lang="cs-CZ" sz="2000" dirty="0">
              <a:solidFill>
                <a:srgbClr val="FFC000"/>
              </a:solidFill>
              <a:latin typeface="Arial Blac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a:t>
            </a:r>
            <a:endParaRPr lang="cs-CZ" b="1" dirty="0"/>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smtClean="0"/>
              <a:t>Model </a:t>
            </a:r>
            <a:r>
              <a:rPr lang="cs-CZ" sz="2400" b="1" i="1" dirty="0" err="1" smtClean="0"/>
              <a:t>mikrofibrily</a:t>
            </a:r>
            <a:r>
              <a:rPr lang="cs-CZ" sz="2400" b="1" i="1" dirty="0" smtClean="0"/>
              <a:t> vytvořené důsledkem interakce polárních a hydrofobních vedlejších řetězců. </a:t>
            </a:r>
            <a:r>
              <a:rPr lang="cs-CZ" sz="2400" b="1" i="1" dirty="0" smtClean="0">
                <a:solidFill>
                  <a:srgbClr val="008000"/>
                </a:solidFill>
              </a:rPr>
              <a:t>Pět </a:t>
            </a:r>
            <a:r>
              <a:rPr lang="cs-CZ" sz="2400" b="1" i="1" dirty="0" err="1" smtClean="0">
                <a:solidFill>
                  <a:srgbClr val="008000"/>
                </a:solidFill>
              </a:rPr>
              <a:t>tropokolagenových</a:t>
            </a:r>
            <a:r>
              <a:rPr lang="cs-CZ" sz="2400" b="1" i="1" dirty="0" smtClean="0">
                <a:solidFill>
                  <a:srgbClr val="008000"/>
                </a:solidFill>
              </a:rPr>
              <a:t> molekul</a:t>
            </a:r>
            <a:r>
              <a:rPr lang="cs-CZ" sz="2400" b="1" i="1" dirty="0" smtClean="0"/>
              <a:t> je zde vzájemně posunuto o interval D a vytváří válcovitý útvar o průměru 4 </a:t>
            </a:r>
            <a:r>
              <a:rPr lang="cs-CZ" sz="2400" b="1" i="1" dirty="0" err="1" smtClean="0"/>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dirty="0"/>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SEKUNDÁRNÍ</a:t>
            </a:r>
          </a:p>
          <a:p>
            <a:r>
              <a:rPr lang="cs-CZ" dirty="0" smtClean="0">
                <a:solidFill>
                  <a:srgbClr val="008000"/>
                </a:solidFill>
                <a:latin typeface="Arial Black" pitchFamily="34" charset="0"/>
              </a:rPr>
              <a:t> = jedna šroubovice</a:t>
            </a:r>
            <a:endParaRPr lang="cs-CZ" dirty="0">
              <a:solidFill>
                <a:srgbClr val="008000"/>
              </a:solidFill>
              <a:latin typeface="Arial Black" pitchFamily="34" charset="0"/>
            </a:endParaRPr>
          </a:p>
        </p:txBody>
      </p:sp>
      <p:sp>
        <p:nvSpPr>
          <p:cNvPr id="14" name="TextovéPole 13"/>
          <p:cNvSpPr txBox="1"/>
          <p:nvPr/>
        </p:nvSpPr>
        <p:spPr>
          <a:xfrm>
            <a:off x="1691680" y="4941168"/>
            <a:ext cx="4608512" cy="1354217"/>
          </a:xfrm>
          <a:prstGeom prst="rect">
            <a:avLst/>
          </a:prstGeom>
          <a:noFill/>
          <a:ln w="38100">
            <a:solidFill>
              <a:srgbClr val="0000FF"/>
            </a:solidFill>
          </a:ln>
        </p:spPr>
        <p:txBody>
          <a:bodyPr wrap="square" rtlCol="0">
            <a:spAutoFit/>
          </a:bodyPr>
          <a:lstStyle/>
          <a:p>
            <a:r>
              <a:rPr lang="cs-CZ" dirty="0" smtClean="0">
                <a:solidFill>
                  <a:srgbClr val="0000FF"/>
                </a:solidFill>
                <a:latin typeface="Arial Black" pitchFamily="34" charset="0"/>
              </a:rPr>
              <a:t>TERCIÁRNÍ – dvě různá znázornění</a:t>
            </a:r>
          </a:p>
          <a:p>
            <a:pPr algn="ctr"/>
            <a:r>
              <a:rPr lang="cs-CZ" sz="2800" dirty="0" smtClean="0">
                <a:solidFill>
                  <a:srgbClr val="C00000"/>
                </a:solidFill>
                <a:latin typeface="Arial Black" pitchFamily="34" charset="0"/>
              </a:rPr>
              <a:t>TŘI ŠROUBOVICE</a:t>
            </a:r>
            <a:endParaRPr lang="cs-CZ" dirty="0" smtClean="0">
              <a:solidFill>
                <a:srgbClr val="C00000"/>
              </a:solidFill>
              <a:latin typeface="Arial Black" pitchFamily="34" charset="0"/>
            </a:endParaRPr>
          </a:p>
          <a:p>
            <a:r>
              <a:rPr lang="cs-CZ" dirty="0" smtClean="0">
                <a:solidFill>
                  <a:srgbClr val="FFC000"/>
                </a:solidFill>
                <a:latin typeface="Arial Black" pitchFamily="34" charset="0"/>
              </a:rPr>
              <a:t>Obrázek </a:t>
            </a:r>
            <a:r>
              <a:rPr lang="cs-CZ" dirty="0" smtClean="0">
                <a:solidFill>
                  <a:srgbClr val="FFC000"/>
                </a:solidFill>
                <a:latin typeface="Arial Black" pitchFamily="34" charset="0"/>
              </a:rPr>
              <a:t>vlevo - ZJEDNODUŠENÍ</a:t>
            </a:r>
          </a:p>
          <a:p>
            <a:r>
              <a:rPr lang="cs-CZ" dirty="0" smtClean="0">
                <a:solidFill>
                  <a:srgbClr val="FF0000"/>
                </a:solidFill>
                <a:latin typeface="Arial Black" pitchFamily="34" charset="0"/>
              </a:rPr>
              <a:t>Obrázek vpravo - </a:t>
            </a:r>
            <a:r>
              <a:rPr lang="cs-CZ" cap="all" dirty="0" smtClean="0">
                <a:solidFill>
                  <a:srgbClr val="FF0000"/>
                </a:solidFill>
                <a:latin typeface="Arial Black" pitchFamily="34" charset="0"/>
              </a:rPr>
              <a:t>skutečnost</a:t>
            </a:r>
            <a:endParaRPr lang="cs-CZ" cap="all" dirty="0">
              <a:solidFill>
                <a:srgbClr val="FF0000"/>
              </a:solidFill>
              <a:latin typeface="Arial Black" pitchFamily="34" charset="0"/>
            </a:endParaRP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cxnSp>
        <p:nvCxnSpPr>
          <p:cNvPr id="16" name="Přímá spojovací šipka 15"/>
          <p:cNvCxnSpPr/>
          <p:nvPr/>
        </p:nvCxnSpPr>
        <p:spPr>
          <a:xfrm flipH="1" flipV="1">
            <a:off x="5652120" y="4581128"/>
            <a:ext cx="432048" cy="108012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851920" y="4725144"/>
            <a:ext cx="72008" cy="1080120"/>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37</a:t>
            </a:fld>
            <a:endParaRPr lang="sk-SK"/>
          </a:p>
        </p:txBody>
      </p:sp>
      <p:pic>
        <p:nvPicPr>
          <p:cNvPr id="5" name="Obrázek 4" descr="img085.jpg"/>
          <p:cNvPicPr>
            <a:picLocks noChangeAspect="1"/>
          </p:cNvPicPr>
          <p:nvPr/>
        </p:nvPicPr>
        <p:blipFill>
          <a:blip r:embed="rId2" cstate="print"/>
          <a:stretch>
            <a:fillRect/>
          </a:stretch>
        </p:blipFill>
        <p:spPr>
          <a:xfrm>
            <a:off x="251520" y="2492896"/>
            <a:ext cx="8596049" cy="4104456"/>
          </a:xfrm>
          <a:prstGeom prst="rect">
            <a:avLst/>
          </a:prstGeom>
        </p:spPr>
      </p:pic>
      <p:sp>
        <p:nvSpPr>
          <p:cNvPr id="6" name="TextovéPole 5"/>
          <p:cNvSpPr txBox="1"/>
          <p:nvPr/>
        </p:nvSpPr>
        <p:spPr>
          <a:xfrm>
            <a:off x="179512" y="188640"/>
            <a:ext cx="8784976" cy="1569660"/>
          </a:xfrm>
          <a:prstGeom prst="rect">
            <a:avLst/>
          </a:prstGeom>
          <a:noFill/>
        </p:spPr>
        <p:txBody>
          <a:bodyPr wrap="square" rtlCol="0">
            <a:spAutoFit/>
          </a:bodyPr>
          <a:lstStyle/>
          <a:p>
            <a:pPr algn="ctr"/>
            <a:r>
              <a:rPr lang="cs-CZ" sz="3200" dirty="0" smtClean="0">
                <a:solidFill>
                  <a:srgbClr val="FF0000"/>
                </a:solidFill>
                <a:latin typeface="Arial Black" pitchFamily="34" charset="0"/>
              </a:rPr>
              <a:t>Primární struktury různých typů KOLAGENŮ  byly už ukázány na předchozích snímcích</a:t>
            </a:r>
            <a:endParaRPr lang="cs-CZ" sz="3200" dirty="0">
              <a:solidFill>
                <a:srgbClr val="FF0000"/>
              </a:solidFill>
              <a:latin typeface="Arial Black" pitchFamily="34" charset="0"/>
            </a:endParaRPr>
          </a:p>
        </p:txBody>
      </p:sp>
      <p:sp>
        <p:nvSpPr>
          <p:cNvPr id="7" name="TextovéPole 6"/>
          <p:cNvSpPr txBox="1"/>
          <p:nvPr/>
        </p:nvSpPr>
        <p:spPr>
          <a:xfrm>
            <a:off x="3131840" y="1844824"/>
            <a:ext cx="2736304"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SEKUNDÁRNÍ</a:t>
            </a:r>
          </a:p>
          <a:p>
            <a:r>
              <a:rPr lang="cs-CZ" dirty="0" smtClean="0">
                <a:solidFill>
                  <a:srgbClr val="008000"/>
                </a:solidFill>
                <a:latin typeface="Arial Black" pitchFamily="34" charset="0"/>
              </a:rPr>
              <a:t> = jedna šroubovice</a:t>
            </a:r>
            <a:endParaRPr lang="cs-CZ" dirty="0">
              <a:solidFill>
                <a:srgbClr val="008000"/>
              </a:solidFill>
              <a:latin typeface="Arial Black" pitchFamily="34" charset="0"/>
            </a:endParaRPr>
          </a:p>
        </p:txBody>
      </p:sp>
      <p:sp>
        <p:nvSpPr>
          <p:cNvPr id="8" name="Obdélník 7"/>
          <p:cNvSpPr/>
          <p:nvPr/>
        </p:nvSpPr>
        <p:spPr>
          <a:xfrm>
            <a:off x="395536" y="270892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15616" y="2636912"/>
            <a:ext cx="187220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88224" y="1844824"/>
            <a:ext cx="2088232" cy="646331"/>
          </a:xfrm>
          <a:prstGeom prst="rect">
            <a:avLst/>
          </a:prstGeom>
          <a:noFill/>
          <a:ln w="38100">
            <a:solidFill>
              <a:srgbClr val="0000FF"/>
            </a:solidFill>
          </a:ln>
        </p:spPr>
        <p:txBody>
          <a:bodyPr wrap="square" rtlCol="0">
            <a:spAutoFit/>
          </a:bodyPr>
          <a:lstStyle/>
          <a:p>
            <a:r>
              <a:rPr lang="cs-CZ" dirty="0" smtClean="0">
                <a:solidFill>
                  <a:srgbClr val="0000FF"/>
                </a:solidFill>
                <a:latin typeface="Arial Black" pitchFamily="34" charset="0"/>
              </a:rPr>
              <a:t>TERCIÁRNÍ – </a:t>
            </a:r>
            <a:r>
              <a:rPr lang="cs-CZ" dirty="0" smtClean="0">
                <a:solidFill>
                  <a:srgbClr val="0000FF"/>
                </a:solidFill>
                <a:latin typeface="Arial Black" pitchFamily="34" charset="0"/>
              </a:rPr>
              <a:t>tři šroubovice</a:t>
            </a:r>
            <a:endParaRPr lang="cs-CZ" dirty="0" smtClean="0">
              <a:solidFill>
                <a:srgbClr val="0000FF"/>
              </a:solidFill>
              <a:latin typeface="Arial Black" pitchFamily="34" charset="0"/>
            </a:endParaRPr>
          </a:p>
        </p:txBody>
      </p:sp>
      <p:cxnSp>
        <p:nvCxnSpPr>
          <p:cNvPr id="12" name="Přímá spojovací šipka 11"/>
          <p:cNvCxnSpPr/>
          <p:nvPr/>
        </p:nvCxnSpPr>
        <p:spPr>
          <a:xfrm flipH="1">
            <a:off x="3563888" y="2492896"/>
            <a:ext cx="72008" cy="288032"/>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7668344" y="2492896"/>
            <a:ext cx="1008112" cy="1080120"/>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84482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cxnSp>
        <p:nvCxnSpPr>
          <p:cNvPr id="18" name="Přímá spojovací šipka 17"/>
          <p:cNvCxnSpPr/>
          <p:nvPr/>
        </p:nvCxnSpPr>
        <p:spPr>
          <a:xfrm flipH="1">
            <a:off x="1259632" y="2492896"/>
            <a:ext cx="7416824" cy="2232248"/>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2204864"/>
            <a:ext cx="1008112" cy="3384376"/>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251520" y="5733256"/>
            <a:ext cx="7200800" cy="7200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p:nvPr/>
        </p:nvCxnSpPr>
        <p:spPr>
          <a:xfrm flipH="1">
            <a:off x="251520" y="2204864"/>
            <a:ext cx="72008" cy="3600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38</a:t>
            </a:fld>
            <a:endParaRPr lang="sk-SK"/>
          </a:p>
        </p:txBody>
      </p:sp>
      <p:pic>
        <p:nvPicPr>
          <p:cNvPr id="5" name="Obrázek 4" descr="img084.jpg"/>
          <p:cNvPicPr>
            <a:picLocks noChangeAspect="1"/>
          </p:cNvPicPr>
          <p:nvPr/>
        </p:nvPicPr>
        <p:blipFill>
          <a:blip r:embed="rId2" cstate="print"/>
          <a:stretch>
            <a:fillRect/>
          </a:stretch>
        </p:blipFill>
        <p:spPr>
          <a:xfrm>
            <a:off x="179512" y="0"/>
            <a:ext cx="8712968" cy="6669360"/>
          </a:xfrm>
          <a:prstGeom prst="rect">
            <a:avLst/>
          </a:prstGeom>
        </p:spPr>
      </p:pic>
      <p:sp>
        <p:nvSpPr>
          <p:cNvPr id="6" name="TextovéPole 5"/>
          <p:cNvSpPr txBox="1"/>
          <p:nvPr/>
        </p:nvSpPr>
        <p:spPr>
          <a:xfrm>
            <a:off x="0" y="0"/>
            <a:ext cx="1979712" cy="523220"/>
          </a:xfrm>
          <a:prstGeom prst="rect">
            <a:avLst/>
          </a:prstGeom>
          <a:noFill/>
          <a:ln w="38100">
            <a:solidFill>
              <a:srgbClr val="008000"/>
            </a:solidFill>
          </a:ln>
        </p:spPr>
        <p:txBody>
          <a:bodyPr wrap="square" rtlCol="0">
            <a:spAutoFit/>
          </a:bodyPr>
          <a:lstStyle/>
          <a:p>
            <a:r>
              <a:rPr lang="cs-CZ" sz="1400" dirty="0" smtClean="0">
                <a:solidFill>
                  <a:srgbClr val="008000"/>
                </a:solidFill>
                <a:latin typeface="Arial Black" pitchFamily="34" charset="0"/>
              </a:rPr>
              <a:t>SEKUNDÁRNÍ</a:t>
            </a:r>
          </a:p>
          <a:p>
            <a:r>
              <a:rPr lang="cs-CZ" sz="1400" dirty="0" smtClean="0">
                <a:solidFill>
                  <a:srgbClr val="008000"/>
                </a:solidFill>
                <a:latin typeface="Arial Black" pitchFamily="34" charset="0"/>
              </a:rPr>
              <a:t>jedna šroubovice</a:t>
            </a:r>
            <a:endParaRPr lang="cs-CZ" sz="1400" dirty="0">
              <a:solidFill>
                <a:srgbClr val="008000"/>
              </a:solidFill>
              <a:latin typeface="Arial Black" pitchFamily="34" charset="0"/>
            </a:endParaRPr>
          </a:p>
        </p:txBody>
      </p:sp>
      <p:sp>
        <p:nvSpPr>
          <p:cNvPr id="7" name="TextovéPole 6"/>
          <p:cNvSpPr txBox="1"/>
          <p:nvPr/>
        </p:nvSpPr>
        <p:spPr>
          <a:xfrm>
            <a:off x="2771800" y="4293096"/>
            <a:ext cx="2808312" cy="307777"/>
          </a:xfrm>
          <a:prstGeom prst="rect">
            <a:avLst/>
          </a:prstGeom>
          <a:noFill/>
          <a:ln w="38100">
            <a:solidFill>
              <a:srgbClr val="0000FF"/>
            </a:solidFill>
          </a:ln>
        </p:spPr>
        <p:txBody>
          <a:bodyPr wrap="square" rtlCol="0">
            <a:spAutoFit/>
          </a:bodyPr>
          <a:lstStyle/>
          <a:p>
            <a:r>
              <a:rPr lang="cs-CZ" sz="1400" dirty="0" smtClean="0">
                <a:solidFill>
                  <a:srgbClr val="0000FF"/>
                </a:solidFill>
                <a:latin typeface="Arial Black" pitchFamily="34" charset="0"/>
              </a:rPr>
              <a:t>TERCIÁRNÍ </a:t>
            </a:r>
            <a:r>
              <a:rPr lang="cs-CZ" sz="1400" dirty="0" smtClean="0">
                <a:solidFill>
                  <a:srgbClr val="0000FF"/>
                </a:solidFill>
                <a:latin typeface="Arial Black" pitchFamily="34" charset="0"/>
              </a:rPr>
              <a:t> tři šroubovice</a:t>
            </a:r>
            <a:endParaRPr lang="cs-CZ" sz="1400" dirty="0" smtClean="0">
              <a:solidFill>
                <a:srgbClr val="0000FF"/>
              </a:solidFill>
              <a:latin typeface="Arial Black" pitchFamily="34" charset="0"/>
            </a:endParaRPr>
          </a:p>
        </p:txBody>
      </p:sp>
      <p:sp>
        <p:nvSpPr>
          <p:cNvPr id="8" name="TextovéPole 7"/>
          <p:cNvSpPr txBox="1"/>
          <p:nvPr/>
        </p:nvSpPr>
        <p:spPr>
          <a:xfrm>
            <a:off x="6084168" y="4221088"/>
            <a:ext cx="2376264" cy="307777"/>
          </a:xfrm>
          <a:prstGeom prst="rect">
            <a:avLst/>
          </a:prstGeom>
          <a:noFill/>
          <a:ln w="63500">
            <a:solidFill>
              <a:srgbClr val="C00000"/>
            </a:solidFill>
          </a:ln>
        </p:spPr>
        <p:txBody>
          <a:bodyPr wrap="square" rtlCol="0">
            <a:spAutoFit/>
          </a:bodyPr>
          <a:lstStyle/>
          <a:p>
            <a:r>
              <a:rPr lang="cs-CZ" sz="1400" dirty="0" smtClean="0">
                <a:solidFill>
                  <a:srgbClr val="C00000"/>
                </a:solidFill>
                <a:latin typeface="Arial Black" pitchFamily="34" charset="0"/>
              </a:rPr>
              <a:t>KVARTÉRNÍ struktura</a:t>
            </a:r>
            <a:endParaRPr lang="cs-CZ" sz="1400" dirty="0">
              <a:solidFill>
                <a:srgbClr val="C00000"/>
              </a:solidFill>
              <a:latin typeface="Arial Blac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PŘÍKLAD VYTVOŘENÍ </a:t>
            </a:r>
            <a:r>
              <a:rPr lang="cs-CZ" sz="2800" u="sng" dirty="0" smtClean="0">
                <a:solidFill>
                  <a:srgbClr val="FF0000"/>
                </a:solidFill>
                <a:latin typeface="Arial Black" pitchFamily="34" charset="0"/>
              </a:rPr>
              <a:t>KVARTÉRNÍ</a:t>
            </a:r>
            <a:r>
              <a:rPr lang="cs-CZ" sz="2800" dirty="0" smtClean="0">
                <a:solidFill>
                  <a:srgbClr val="FF0000"/>
                </a:solidFill>
                <a:latin typeface="Arial Black" pitchFamily="34" charset="0"/>
              </a:rPr>
              <a:t> </a:t>
            </a:r>
            <a:r>
              <a:rPr lang="cs-CZ" sz="2800" u="sng" dirty="0" smtClean="0">
                <a:solidFill>
                  <a:srgbClr val="FF0000"/>
                </a:solidFill>
                <a:latin typeface="Arial Black" pitchFamily="34" charset="0"/>
              </a:rPr>
              <a:t>STRUKTURY</a:t>
            </a:r>
            <a:r>
              <a:rPr lang="cs-CZ" sz="2800" dirty="0" smtClean="0">
                <a:solidFill>
                  <a:srgbClr val="FF0000"/>
                </a:solidFill>
                <a:latin typeface="Arial Black" pitchFamily="34" charset="0"/>
              </a:rPr>
              <a:t> - HEMOGLOBIN</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39</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smtClean="0">
                <a:solidFill>
                  <a:srgbClr val="0000FF"/>
                </a:solidFill>
                <a:latin typeface="Arial Black" pitchFamily="34" charset="0"/>
              </a:rPr>
              <a:t>SLOŽKY -  terciární struktury</a:t>
            </a:r>
            <a:endParaRPr lang="cs-CZ" sz="2400" dirty="0">
              <a:solidFill>
                <a:srgbClr val="0000FF"/>
              </a:solidFill>
              <a:latin typeface="Arial Black" pitchFamily="34" charset="0"/>
            </a:endParaRP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smtClean="0">
                <a:solidFill>
                  <a:srgbClr val="C00000"/>
                </a:solidFill>
                <a:latin typeface="Arial Black" pitchFamily="34" charset="0"/>
              </a:rPr>
              <a:t>KVARTÉRNÍ</a:t>
            </a:r>
            <a:r>
              <a:rPr lang="cs-CZ" sz="2400" u="sng" dirty="0" smtClean="0">
                <a:solidFill>
                  <a:srgbClr val="C00000"/>
                </a:solidFill>
              </a:rPr>
              <a:t> </a:t>
            </a:r>
            <a:r>
              <a:rPr lang="cs-CZ" sz="2400" u="sng" dirty="0" smtClean="0">
                <a:solidFill>
                  <a:srgbClr val="C00000"/>
                </a:solidFill>
                <a:latin typeface="Arial Black" pitchFamily="34" charset="0"/>
              </a:rPr>
              <a:t>STRUKTURA</a:t>
            </a:r>
            <a:endParaRPr lang="cs-CZ" sz="2400" u="sng" dirty="0">
              <a:solidFill>
                <a:srgbClr val="C00000"/>
              </a:solidFill>
              <a:latin typeface="Arial Black"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smtClean="0"/>
              <a:t>P. </a:t>
            </a:r>
            <a:r>
              <a:rPr lang="cs-CZ" sz="2400" dirty="0" err="1" smtClean="0"/>
              <a:t>Mokrejš</a:t>
            </a:r>
            <a:r>
              <a:rPr lang="cs-CZ" sz="2400" dirty="0" smtClean="0"/>
              <a:t>: </a:t>
            </a:r>
            <a:r>
              <a:rPr lang="cs-CZ" sz="2400" b="1" dirty="0" smtClean="0">
                <a:solidFill>
                  <a:srgbClr val="008000"/>
                </a:solidFill>
              </a:rPr>
              <a:t>Aplikace přírodních polymerů </a:t>
            </a:r>
            <a:r>
              <a:rPr lang="cs-CZ" sz="2400" dirty="0" smtClean="0">
                <a:solidFill>
                  <a:srgbClr val="008000"/>
                </a:solidFill>
              </a:rPr>
              <a:t>– Návody k laboratorním cvičením z předmětu</a:t>
            </a:r>
            <a:r>
              <a:rPr lang="cs-CZ" sz="2400" dirty="0" smtClean="0"/>
              <a:t>, skripta UTB Zlín, 2008 </a:t>
            </a:r>
          </a:p>
          <a:p>
            <a:r>
              <a:rPr lang="cs-CZ" sz="2400" dirty="0" smtClean="0"/>
              <a:t>P. </a:t>
            </a:r>
            <a:r>
              <a:rPr lang="cs-CZ" sz="2400" dirty="0" err="1" smtClean="0"/>
              <a:t>Mokrejš</a:t>
            </a:r>
            <a:r>
              <a:rPr lang="cs-CZ" sz="2400" dirty="0" smtClean="0"/>
              <a:t>, F. </a:t>
            </a:r>
            <a:r>
              <a:rPr lang="cs-CZ" sz="2400" dirty="0" err="1" smtClean="0"/>
              <a:t>Langmaier</a:t>
            </a:r>
            <a:r>
              <a:rPr lang="cs-CZ" sz="2400" dirty="0" smtClean="0"/>
              <a:t>: </a:t>
            </a:r>
            <a:r>
              <a:rPr lang="cs-CZ" sz="2400" b="1" dirty="0" smtClean="0">
                <a:solidFill>
                  <a:srgbClr val="008000"/>
                </a:solidFill>
              </a:rPr>
              <a:t>Aplikace přírodních polymerů</a:t>
            </a:r>
            <a:r>
              <a:rPr lang="cs-CZ" sz="2400" dirty="0" smtClean="0"/>
              <a:t>, skripta UTB Zlín, 2008 </a:t>
            </a:r>
          </a:p>
          <a:p>
            <a:r>
              <a:rPr lang="cs-CZ" sz="2400" dirty="0" smtClean="0"/>
              <a:t>Ing. J. Dvořáková: </a:t>
            </a:r>
            <a:r>
              <a:rPr lang="cs-CZ" sz="2400" b="1" dirty="0" smtClean="0">
                <a:solidFill>
                  <a:srgbClr val="C00000"/>
                </a:solidFill>
              </a:rPr>
              <a:t>PŘÍRODNÍ POLYMERY</a:t>
            </a:r>
            <a:r>
              <a:rPr lang="cs-CZ" sz="2400" dirty="0" smtClean="0"/>
              <a:t>, VŠCHT Praha, Katedra polymerů, skripta 1990</a:t>
            </a:r>
          </a:p>
          <a:p>
            <a:r>
              <a:rPr lang="cs-CZ" sz="2400" dirty="0" smtClean="0"/>
              <a:t>J. </a:t>
            </a:r>
            <a:r>
              <a:rPr lang="cs-CZ" sz="2400" dirty="0" err="1" smtClean="0"/>
              <a:t>Zelinger</a:t>
            </a:r>
            <a:r>
              <a:rPr lang="cs-CZ" sz="2400" dirty="0" smtClean="0"/>
              <a:t>, V. </a:t>
            </a:r>
            <a:r>
              <a:rPr lang="cs-CZ" sz="2400" dirty="0" err="1" smtClean="0"/>
              <a:t>Heidingsfeld</a:t>
            </a:r>
            <a:r>
              <a:rPr lang="cs-CZ" sz="2400" dirty="0" smtClean="0"/>
              <a:t>, P. Kotlík, E. Šimůnková: </a:t>
            </a:r>
            <a:r>
              <a:rPr lang="cs-CZ" sz="2400" b="1" dirty="0" smtClean="0">
                <a:solidFill>
                  <a:srgbClr val="0000FF"/>
                </a:solidFill>
              </a:rPr>
              <a:t>Chemie v práci konzervátora a restaurátora</a:t>
            </a:r>
            <a:r>
              <a:rPr lang="cs-CZ" sz="2400" dirty="0" smtClean="0"/>
              <a:t>, ACADEMIA Praha 1987,  </a:t>
            </a:r>
          </a:p>
          <a:p>
            <a:r>
              <a:rPr lang="cs-CZ" sz="2400" dirty="0" smtClean="0"/>
              <a:t>A. Blažej, V. </a:t>
            </a:r>
            <a:r>
              <a:rPr lang="cs-CZ" sz="2400" dirty="0" err="1" smtClean="0"/>
              <a:t>Szilvová</a:t>
            </a:r>
            <a:r>
              <a:rPr lang="cs-CZ" sz="2400" dirty="0" smtClean="0"/>
              <a:t>: </a:t>
            </a:r>
            <a:r>
              <a:rPr lang="cs-CZ" sz="2400" b="1" dirty="0" err="1" smtClean="0">
                <a:solidFill>
                  <a:srgbClr val="C00000"/>
                </a:solidFill>
              </a:rPr>
              <a:t>Prírodné</a:t>
            </a:r>
            <a:r>
              <a:rPr lang="cs-CZ" sz="2400" b="1" dirty="0" smtClean="0">
                <a:solidFill>
                  <a:srgbClr val="C00000"/>
                </a:solidFill>
              </a:rPr>
              <a:t> a syntetické polymery</a:t>
            </a:r>
            <a:r>
              <a:rPr lang="cs-CZ" sz="2400" dirty="0" smtClean="0"/>
              <a:t>, SVŠT Bratislava, skripta 1985</a:t>
            </a:r>
          </a:p>
          <a:p>
            <a:r>
              <a:rPr lang="cs-CZ" sz="2400" dirty="0" smtClean="0"/>
              <a:t>M. Mrazík: </a:t>
            </a:r>
            <a:r>
              <a:rPr lang="cs-CZ" sz="2400" b="1" dirty="0" smtClean="0">
                <a:solidFill>
                  <a:srgbClr val="FF0000"/>
                </a:solidFill>
              </a:rPr>
              <a:t>Koželužská technologie</a:t>
            </a:r>
            <a:r>
              <a:rPr lang="cs-CZ" sz="2400" dirty="0" smtClean="0"/>
              <a:t>, SNTL Praha 1989</a:t>
            </a:r>
          </a:p>
          <a:p>
            <a:r>
              <a:rPr lang="cs-CZ" sz="2400" dirty="0" smtClean="0"/>
              <a:t>J. </a:t>
            </a:r>
            <a:r>
              <a:rPr lang="cs-CZ" sz="2400" dirty="0" err="1" smtClean="0"/>
              <a:t>Bajzík</a:t>
            </a:r>
            <a:r>
              <a:rPr lang="cs-CZ" sz="2400" dirty="0" smtClean="0"/>
              <a:t>, P. </a:t>
            </a:r>
            <a:r>
              <a:rPr lang="cs-CZ" sz="2400" dirty="0" err="1" smtClean="0"/>
              <a:t>Múčka</a:t>
            </a:r>
            <a:r>
              <a:rPr lang="cs-CZ" sz="2400" dirty="0" smtClean="0"/>
              <a:t>: </a:t>
            </a:r>
            <a:r>
              <a:rPr lang="cs-CZ" sz="2400" b="1" dirty="0" smtClean="0">
                <a:solidFill>
                  <a:srgbClr val="FF0000"/>
                </a:solidFill>
              </a:rPr>
              <a:t>Chemická </a:t>
            </a:r>
            <a:r>
              <a:rPr lang="cs-CZ" sz="2400" b="1" dirty="0" err="1" smtClean="0">
                <a:solidFill>
                  <a:srgbClr val="FF0000"/>
                </a:solidFill>
              </a:rPr>
              <a:t>technológia</a:t>
            </a:r>
            <a:r>
              <a:rPr lang="cs-CZ" sz="2400" b="1" dirty="0" smtClean="0">
                <a:solidFill>
                  <a:srgbClr val="FF0000"/>
                </a:solidFill>
              </a:rPr>
              <a:t> </a:t>
            </a:r>
            <a:r>
              <a:rPr lang="cs-CZ" sz="2400" b="1" dirty="0" err="1" smtClean="0">
                <a:solidFill>
                  <a:srgbClr val="FF0000"/>
                </a:solidFill>
              </a:rPr>
              <a:t>kože</a:t>
            </a:r>
            <a:r>
              <a:rPr lang="cs-CZ" sz="2400" b="1" dirty="0" smtClean="0">
                <a:solidFill>
                  <a:srgbClr val="FF0000"/>
                </a:solidFill>
              </a:rPr>
              <a:t> II</a:t>
            </a:r>
            <a:r>
              <a:rPr lang="cs-CZ" sz="2400" dirty="0" smtClean="0"/>
              <a:t>, ALFA Bratislava 1987</a:t>
            </a:r>
          </a:p>
          <a:p>
            <a:endParaRPr lang="cs-CZ" sz="2400" dirty="0" smtClean="0"/>
          </a:p>
          <a:p>
            <a:endParaRPr lang="cs-CZ" sz="2400" dirty="0" smtClean="0"/>
          </a:p>
          <a:p>
            <a:endParaRPr lang="cs-CZ" sz="2400" dirty="0"/>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0000FF"/>
                </a:solidFill>
                <a:latin typeface="Arial Black" pitchFamily="34" charset="0"/>
              </a:rPr>
              <a:t>KVARTÉRNÍ STRUKTURA proteinů III</a:t>
            </a:r>
            <a:r>
              <a:rPr lang="cs-CZ" sz="2800" dirty="0" smtClean="0">
                <a:solidFill>
                  <a:srgbClr val="C00000"/>
                </a:solidFill>
                <a:latin typeface="Arial Black" pitchFamily="34" charset="0"/>
              </a:rPr>
              <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smtClean="0"/>
              <a:t>PŘÍRODNÍ POLYMERY PŘF MU  9 2016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00FF"/>
                </a:solidFill>
                <a:latin typeface="Arial Black" pitchFamily="34" charset="0"/>
              </a:rPr>
              <a:t>TERCIÁRNÍ STRUKTURY VZNIKÁ </a:t>
            </a:r>
            <a:r>
              <a:rPr lang="cs-CZ" b="1" dirty="0" smtClean="0">
                <a:solidFill>
                  <a:srgbClr val="C00000"/>
                </a:solidFill>
                <a:latin typeface="Arial Black" pitchFamily="34" charset="0"/>
              </a:rPr>
              <a:t>STRUKTURA </a:t>
            </a:r>
            <a:r>
              <a:rPr lang="cs-CZ" sz="2800" b="1" dirty="0" smtClean="0">
                <a:solidFill>
                  <a:srgbClr val="C00000"/>
                </a:solidFill>
                <a:latin typeface="Arial Black" pitchFamily="34" charset="0"/>
              </a:rPr>
              <a:t>KVARTÉRNÍ </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0000FF"/>
                </a:solidFill>
                <a:latin typeface="Arial Black" pitchFamily="34" charset="0"/>
              </a:rPr>
              <a:t>PARALELNÍ SVAZKY </a:t>
            </a:r>
            <a:r>
              <a:rPr lang="cs-CZ" sz="2000" b="1" dirty="0" smtClean="0">
                <a:solidFill>
                  <a:srgbClr val="0000FF"/>
                </a:solidFill>
                <a:latin typeface="Arial Black" pitchFamily="34" charset="0"/>
              </a:rPr>
              <a:t>TERCIÁRNÍ</a:t>
            </a:r>
            <a:r>
              <a:rPr lang="cs-CZ" sz="2000" b="1" dirty="0" smtClean="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smtClean="0">
                <a:latin typeface="Arial Black" pitchFamily="34" charset="0"/>
              </a:rPr>
              <a:t>Svazky </a:t>
            </a:r>
            <a:r>
              <a:rPr lang="cs-CZ" sz="2400" smtClean="0">
                <a:latin typeface="Arial Black" pitchFamily="34" charset="0"/>
              </a:rPr>
              <a:t>kolagenových vláken kvartérní </a:t>
            </a:r>
            <a:r>
              <a:rPr lang="cs-CZ" sz="2400" dirty="0" smtClean="0">
                <a:latin typeface="Arial Black" pitchFamily="34" charset="0"/>
              </a:rPr>
              <a:t>struktury </a:t>
            </a:r>
            <a:endParaRPr lang="cs-CZ" sz="2400" dirty="0">
              <a:latin typeface="Arial Black"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457200" y="980728"/>
            <a:ext cx="8229600" cy="5145435"/>
          </a:xfrm>
        </p:spPr>
        <p:txBody>
          <a:bodyPr/>
          <a:lstStyle/>
          <a:p>
            <a:r>
              <a:rPr lang="cs-CZ" sz="2400" b="1" dirty="0" smtClean="0"/>
              <a:t>Vazby jsou založeny na reakcích oxidované – HN</a:t>
            </a:r>
            <a:r>
              <a:rPr lang="cs-CZ" sz="2400" b="1" baseline="-25000" dirty="0" smtClean="0"/>
              <a:t>2</a:t>
            </a:r>
            <a:r>
              <a:rPr lang="cs-CZ" sz="2400" b="1" dirty="0" smtClean="0"/>
              <a:t> skupiny </a:t>
            </a:r>
            <a:r>
              <a:rPr lang="cs-CZ" b="1" dirty="0" smtClean="0">
                <a:solidFill>
                  <a:srgbClr val="FF0000"/>
                </a:solidFill>
                <a:latin typeface="Arial Black" pitchFamily="34" charset="0"/>
              </a:rPr>
              <a:t>lyzinu</a:t>
            </a:r>
            <a:r>
              <a:rPr lang="cs-CZ" b="1" dirty="0" smtClean="0"/>
              <a:t> </a:t>
            </a:r>
            <a:r>
              <a:rPr lang="cs-CZ" sz="2400" b="1" dirty="0" smtClean="0"/>
              <a:t>a reakcemi vzniklých skupin</a:t>
            </a:r>
          </a:p>
          <a:p>
            <a:r>
              <a:rPr lang="cs-CZ" sz="2400" b="1" dirty="0" smtClean="0"/>
              <a:t>Reakce jsou hlavně INTRAMOLEKULÁRNÍ,  ale také INTERMOLEKULÁRNÍ</a:t>
            </a:r>
          </a:p>
          <a:p>
            <a:r>
              <a:rPr lang="cs-CZ" sz="2400" b="1" dirty="0" smtClean="0"/>
              <a:t>V tzv. MLADÉM KOLAGENU  je méně příčných vazeb &gt; vyšší rozpustnost</a:t>
            </a:r>
          </a:p>
          <a:p>
            <a:r>
              <a:rPr lang="cs-CZ" sz="2400" b="1" i="1" dirty="0" smtClean="0"/>
              <a:t>V tzv. STARÉM KOLAGENU  je VÍCE příčných vazeb &gt; NIŽŠÍ rozpustnost</a:t>
            </a:r>
          </a:p>
          <a:p>
            <a:r>
              <a:rPr lang="cs-CZ" sz="4000" b="1" dirty="0" smtClean="0">
                <a:solidFill>
                  <a:srgbClr val="FF0000"/>
                </a:solidFill>
                <a:latin typeface="Arial Black" pitchFamily="34" charset="0"/>
              </a:rPr>
              <a:t>lyzin</a:t>
            </a:r>
            <a:endParaRPr lang="cs-CZ" sz="4000" b="1"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41</a:t>
            </a:fld>
            <a:endParaRPr lang="sk-SK"/>
          </a:p>
        </p:txBody>
      </p:sp>
      <p:pic>
        <p:nvPicPr>
          <p:cNvPr id="8" name="Obrázek 7" descr="Amminoacido_lisina_formula.png"/>
          <p:cNvPicPr>
            <a:picLocks noChangeAspect="1"/>
          </p:cNvPicPr>
          <p:nvPr/>
        </p:nvPicPr>
        <p:blipFill>
          <a:blip r:embed="rId2" cstate="print"/>
          <a:stretch>
            <a:fillRect/>
          </a:stretch>
        </p:blipFill>
        <p:spPr>
          <a:xfrm>
            <a:off x="2339752" y="4293096"/>
            <a:ext cx="4464496" cy="189337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42</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43</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45</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pic>
        <p:nvPicPr>
          <p:cNvPr id="15" name="Obrázek 14" descr="img807.jpg"/>
          <p:cNvPicPr>
            <a:picLocks noChangeAspect="1"/>
          </p:cNvPicPr>
          <p:nvPr/>
        </p:nvPicPr>
        <p:blipFill>
          <a:blip r:embed="rId2" cstate="print"/>
          <a:stretch>
            <a:fillRect/>
          </a:stretch>
        </p:blipFill>
        <p:spPr>
          <a:xfrm>
            <a:off x="467544" y="1052737"/>
            <a:ext cx="8280920" cy="50538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použití v medicíně</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smtClean="0"/>
              <a:t>PŘÍRODNÍ POLYMERY PŘF MU  9 2016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1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2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3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ceny pro kosmetiku, vodorozpustný</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sp>
        <p:nvSpPr>
          <p:cNvPr id="9" name="TextovéPole 8"/>
          <p:cNvSpPr txBox="1"/>
          <p:nvPr/>
        </p:nvSpPr>
        <p:spPr>
          <a:xfrm>
            <a:off x="251520" y="980728"/>
            <a:ext cx="8496944" cy="2554545"/>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en-US" sz="2400" b="1" dirty="0" smtClean="0">
                <a:solidFill>
                  <a:srgbClr val="0000FF"/>
                </a:solidFill>
                <a:latin typeface="Arial Black" pitchFamily="34" charset="0"/>
              </a:rPr>
              <a:t>100% Soluble In Water Solubility Hydrolyzed Collagen For Hair </a:t>
            </a:r>
            <a:endParaRPr lang="cs-CZ" sz="2400" b="1" dirty="0" smtClean="0">
              <a:solidFill>
                <a:srgbClr val="0000FF"/>
              </a:solidFill>
              <a:latin typeface="Arial Black" pitchFamily="34" charset="0"/>
            </a:endParaRP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cs-CZ" sz="4000" dirty="0" smtClean="0">
                <a:solidFill>
                  <a:srgbClr val="C00000"/>
                </a:solidFill>
                <a:latin typeface="Arial Black" pitchFamily="34" charset="0"/>
              </a:rPr>
              <a:t>ZEMĚ PŮVODU: ČÍNA (ČLR)</a:t>
            </a:r>
            <a:endParaRPr lang="cs-CZ" sz="4000" dirty="0">
              <a:solidFill>
                <a:srgbClr val="C00000"/>
              </a:solidFill>
              <a:latin typeface="Arial Black" pitchFamily="34" charset="0"/>
            </a:endParaRPr>
          </a:p>
        </p:txBody>
      </p:sp>
      <p:sp>
        <p:nvSpPr>
          <p:cNvPr id="10" name="TextovéPole 9"/>
          <p:cNvSpPr txBox="1"/>
          <p:nvPr/>
        </p:nvSpPr>
        <p:spPr>
          <a:xfrm>
            <a:off x="179512" y="3717032"/>
            <a:ext cx="8496944" cy="2185214"/>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cs-CZ" sz="2400" b="1" dirty="0" smtClean="0">
                <a:solidFill>
                  <a:srgbClr val="0000FF"/>
                </a:solidFill>
                <a:latin typeface="Arial Black" pitchFamily="34" charset="0"/>
              </a:rPr>
              <a:t>FOOD GRADE</a:t>
            </a: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cs-CZ" sz="4000" dirty="0" smtClean="0">
                <a:solidFill>
                  <a:srgbClr val="C00000"/>
                </a:solidFill>
                <a:latin typeface="Arial Black" pitchFamily="34" charset="0"/>
              </a:rPr>
              <a:t>ZEMĚ PŮVODU: ČÍNA (ČLR)</a:t>
            </a:r>
            <a:endParaRPr lang="cs-CZ" sz="4000" dirty="0">
              <a:solidFill>
                <a:srgbClr val="C00000"/>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rozpustnost</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smtClean="0"/>
              <a:t>Some cosmetics include soluble or </a:t>
            </a:r>
            <a:r>
              <a:rPr lang="en-US" sz="2400" dirty="0" smtClean="0">
                <a:solidFill>
                  <a:srgbClr val="FF0000"/>
                </a:solidFill>
                <a:latin typeface="Arial Black" pitchFamily="34" charset="0"/>
              </a:rPr>
              <a:t>hydrolyzed collagen</a:t>
            </a:r>
            <a:r>
              <a:rPr lang="en-US" sz="2400" dirty="0" smtClean="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smtClean="0">
                <a:solidFill>
                  <a:srgbClr val="0000FF"/>
                </a:solidFill>
                <a:latin typeface="Arial Black" pitchFamily="34" charset="0"/>
              </a:rPr>
              <a:t>ROZPUSTNOST KOLAGENU ZÁVISÍ NA:</a:t>
            </a:r>
          </a:p>
          <a:p>
            <a:pPr>
              <a:buFont typeface="Arial" pitchFamily="34" charset="0"/>
              <a:buChar char="•"/>
            </a:pPr>
            <a:r>
              <a:rPr lang="cs-CZ" sz="2800" dirty="0" smtClean="0">
                <a:solidFill>
                  <a:srgbClr val="0000FF"/>
                </a:solidFill>
                <a:latin typeface="Arial Black" pitchFamily="34" charset="0"/>
              </a:rPr>
              <a:t> MW &gt;  hydrolyzované typy jsou rozpustnější, a to i ve vodě</a:t>
            </a:r>
          </a:p>
          <a:p>
            <a:pPr>
              <a:buFont typeface="Arial" pitchFamily="34" charset="0"/>
              <a:buChar char="•"/>
            </a:pPr>
            <a:r>
              <a:rPr lang="cs-CZ" sz="2800" dirty="0" smtClean="0">
                <a:solidFill>
                  <a:srgbClr val="0000FF"/>
                </a:solidFill>
                <a:latin typeface="Arial Black" pitchFamily="34" charset="0"/>
              </a:rPr>
              <a:t> pH,</a:t>
            </a:r>
          </a:p>
          <a:p>
            <a:pPr>
              <a:buFont typeface="Arial" pitchFamily="34" charset="0"/>
              <a:buChar char="•"/>
            </a:pPr>
            <a:r>
              <a:rPr lang="cs-CZ" sz="2800" dirty="0" smtClean="0">
                <a:solidFill>
                  <a:srgbClr val="0000FF"/>
                </a:solidFill>
                <a:latin typeface="Arial Black" pitchFamily="34" charset="0"/>
              </a:rPr>
              <a:t> …………..</a:t>
            </a:r>
            <a:endParaRPr lang="cs-CZ" sz="2800" dirty="0">
              <a:solidFill>
                <a:srgbClr val="0000FF"/>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04056"/>
          </a:xfrm>
        </p:spPr>
        <p:txBody>
          <a:bodyPr/>
          <a:lstStyle/>
          <a:p>
            <a:r>
              <a:rPr lang="cs-CZ" sz="2800" dirty="0" smtClean="0">
                <a:solidFill>
                  <a:srgbClr val="FF0000"/>
                </a:solidFill>
                <a:latin typeface="Arial Black" pitchFamily="34" charset="0"/>
              </a:rPr>
              <a:t> KOLAGEN jako předmět chemických reakcí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sp>
        <p:nvSpPr>
          <p:cNvPr id="9" name="TextovéPole 8"/>
          <p:cNvSpPr txBox="1"/>
          <p:nvPr/>
        </p:nvSpPr>
        <p:spPr>
          <a:xfrm>
            <a:off x="179512" y="3284984"/>
            <a:ext cx="8712968" cy="2677656"/>
          </a:xfrm>
          <a:prstGeom prst="rect">
            <a:avLst/>
          </a:prstGeom>
          <a:noFill/>
        </p:spPr>
        <p:txBody>
          <a:bodyPr wrap="square" rtlCol="0">
            <a:spAutoFit/>
          </a:bodyPr>
          <a:lstStyle/>
          <a:p>
            <a:pPr>
              <a:buFont typeface="Arial" pitchFamily="34" charset="0"/>
              <a:buChar char="•"/>
            </a:pPr>
            <a:r>
              <a:rPr lang="cs-CZ" sz="2800" dirty="0" smtClean="0">
                <a:solidFill>
                  <a:srgbClr val="0000FF"/>
                </a:solidFill>
                <a:latin typeface="Arial Black" pitchFamily="34" charset="0"/>
              </a:rPr>
              <a:t> pokud možno POLYMERANALOGICKÉ PŘEMĚNY, tj. bez změn MW,</a:t>
            </a:r>
          </a:p>
          <a:p>
            <a:pPr>
              <a:buFont typeface="Arial" pitchFamily="34" charset="0"/>
              <a:buChar char="•"/>
            </a:pPr>
            <a:r>
              <a:rPr lang="cs-CZ" sz="2800" dirty="0" smtClean="0">
                <a:solidFill>
                  <a:srgbClr val="0000FF"/>
                </a:solidFill>
                <a:latin typeface="Arial Black" pitchFamily="34" charset="0"/>
              </a:rPr>
              <a:t> hlavně se jednalo o modifikace pro fotografické emulze &gt; </a:t>
            </a:r>
            <a:r>
              <a:rPr lang="cs-CZ" sz="2800" u="sng" dirty="0" smtClean="0">
                <a:solidFill>
                  <a:srgbClr val="0000FF"/>
                </a:solidFill>
                <a:latin typeface="Arial Black" pitchFamily="34" charset="0"/>
              </a:rPr>
              <a:t>PATENTY</a:t>
            </a:r>
            <a:r>
              <a:rPr lang="cs-CZ" sz="2800" dirty="0" smtClean="0">
                <a:solidFill>
                  <a:srgbClr val="0000FF"/>
                </a:solidFill>
                <a:latin typeface="Arial Black" pitchFamily="34" charset="0"/>
              </a:rPr>
              <a:t>,</a:t>
            </a:r>
          </a:p>
          <a:p>
            <a:pPr>
              <a:buFont typeface="Arial" pitchFamily="34" charset="0"/>
              <a:buChar char="•"/>
            </a:pPr>
            <a:r>
              <a:rPr lang="cs-CZ" sz="2800" dirty="0" smtClean="0">
                <a:solidFill>
                  <a:srgbClr val="0000FF"/>
                </a:solidFill>
                <a:latin typeface="Arial Black" pitchFamily="34" charset="0"/>
              </a:rPr>
              <a:t> nyní pro substráty na pěstování buněk,</a:t>
            </a:r>
          </a:p>
          <a:p>
            <a:pPr>
              <a:buFont typeface="Arial" pitchFamily="34" charset="0"/>
              <a:buChar char="•"/>
            </a:pPr>
            <a:r>
              <a:rPr lang="cs-CZ" sz="2800" dirty="0" smtClean="0">
                <a:solidFill>
                  <a:srgbClr val="0000FF"/>
                </a:solidFill>
                <a:latin typeface="Arial Black" pitchFamily="34" charset="0"/>
              </a:rPr>
              <a:t> řada patentů i publikací.</a:t>
            </a:r>
            <a:endParaRPr lang="cs-CZ" sz="2800" dirty="0">
              <a:solidFill>
                <a:srgbClr val="0000FF"/>
              </a:solidFill>
              <a:latin typeface="Arial Black" pitchFamily="34" charset="0"/>
            </a:endParaRPr>
          </a:p>
        </p:txBody>
      </p:sp>
      <p:sp>
        <p:nvSpPr>
          <p:cNvPr id="10" name="TextovéPole 9"/>
          <p:cNvSpPr txBox="1"/>
          <p:nvPr/>
        </p:nvSpPr>
        <p:spPr>
          <a:xfrm>
            <a:off x="0" y="836712"/>
            <a:ext cx="9144000" cy="2000548"/>
          </a:xfrm>
          <a:prstGeom prst="rect">
            <a:avLst/>
          </a:prstGeom>
          <a:noFill/>
        </p:spPr>
        <p:txBody>
          <a:bodyPr wrap="square" rtlCol="0">
            <a:spAutoFit/>
          </a:bodyPr>
          <a:lstStyle/>
          <a:p>
            <a:pPr algn="ctr"/>
            <a:r>
              <a:rPr lang="cs-CZ" sz="2800" dirty="0" smtClean="0">
                <a:solidFill>
                  <a:srgbClr val="008000"/>
                </a:solidFill>
                <a:latin typeface="Arial Black" pitchFamily="34" charset="0"/>
              </a:rPr>
              <a:t>Místem reakce bývá aminoskupina (-NH</a:t>
            </a:r>
            <a:r>
              <a:rPr lang="cs-CZ" sz="2800" baseline="-25000" dirty="0" smtClean="0">
                <a:solidFill>
                  <a:srgbClr val="008000"/>
                </a:solidFill>
                <a:latin typeface="Arial Black" pitchFamily="34" charset="0"/>
              </a:rPr>
              <a:t>2</a:t>
            </a:r>
            <a:r>
              <a:rPr lang="cs-CZ" sz="2800" dirty="0" smtClean="0">
                <a:solidFill>
                  <a:srgbClr val="008000"/>
                </a:solidFill>
                <a:latin typeface="Arial Black" pitchFamily="34" charset="0"/>
              </a:rPr>
              <a:t>)</a:t>
            </a:r>
          </a:p>
          <a:p>
            <a:pPr algn="ctr"/>
            <a:r>
              <a:rPr lang="cs-CZ" sz="2400" u="sng" dirty="0" smtClean="0">
                <a:solidFill>
                  <a:srgbClr val="FF0000"/>
                </a:solidFill>
                <a:latin typeface="Arial Black" pitchFamily="34" charset="0"/>
              </a:rPr>
              <a:t>ČLÁNEK (např.):</a:t>
            </a:r>
          </a:p>
          <a:p>
            <a:r>
              <a:rPr lang="cs-CZ" sz="2400" i="1" dirty="0" err="1" smtClean="0">
                <a:solidFill>
                  <a:srgbClr val="FF0000"/>
                </a:solidFill>
                <a:latin typeface="Arial Black" pitchFamily="34" charset="0"/>
              </a:rPr>
              <a:t>Synthesis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and</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properties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of</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some</a:t>
            </a:r>
            <a:r>
              <a:rPr lang="cs-CZ" sz="2400" i="1" dirty="0" smtClean="0">
                <a:solidFill>
                  <a:srgbClr val="FF0000"/>
                </a:solidFill>
                <a:latin typeface="Arial Black" pitchFamily="34" charset="0"/>
              </a:rPr>
              <a:t> </a:t>
            </a:r>
            <a:r>
              <a:rPr lang="cs-CZ" sz="2400" i="1" dirty="0" err="1" smtClean="0">
                <a:latin typeface="Arial Black" pitchFamily="34" charset="0"/>
              </a:rPr>
              <a:t>gelatin</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derivatives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with</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substituents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at</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the</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amino</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groups</a:t>
            </a:r>
            <a:endParaRPr lang="cs-CZ" sz="2400" i="1" dirty="0" smtClean="0">
              <a:solidFill>
                <a:srgbClr val="FF0000"/>
              </a:solidFill>
              <a:latin typeface="Arial Black" pitchFamily="34" charset="0"/>
            </a:endParaRPr>
          </a:p>
          <a:p>
            <a:r>
              <a:rPr lang="cs-CZ" sz="2400" dirty="0" smtClean="0">
                <a:solidFill>
                  <a:srgbClr val="FF0000"/>
                </a:solidFill>
                <a:latin typeface="Arial Black" pitchFamily="34" charset="0"/>
              </a:rPr>
              <a:t>J. </a:t>
            </a:r>
            <a:r>
              <a:rPr lang="cs-CZ" sz="2400" dirty="0" err="1" smtClean="0">
                <a:solidFill>
                  <a:srgbClr val="FF0000"/>
                </a:solidFill>
                <a:latin typeface="Arial Black" pitchFamily="34" charset="0"/>
              </a:rPr>
              <a:t>Chem</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Techn</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and</a:t>
            </a:r>
            <a:r>
              <a:rPr lang="cs-CZ" sz="2400" dirty="0" smtClean="0">
                <a:solidFill>
                  <a:srgbClr val="FF0000"/>
                </a:solidFill>
                <a:latin typeface="Arial Black" pitchFamily="34" charset="0"/>
              </a:rPr>
              <a:t> Biotechnology, </a:t>
            </a:r>
            <a:r>
              <a:rPr lang="cs-CZ" sz="2400" u="sng" dirty="0" smtClean="0">
                <a:solidFill>
                  <a:srgbClr val="FF0000"/>
                </a:solidFill>
                <a:latin typeface="Arial Black" pitchFamily="34" charset="0"/>
              </a:rPr>
              <a:t>15</a:t>
            </a:r>
            <a:r>
              <a:rPr lang="cs-CZ" sz="2400" dirty="0" smtClean="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016758"/>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b="1" dirty="0" smtClean="0">
                <a:solidFill>
                  <a:srgbClr val="008000"/>
                </a:solidFill>
                <a:latin typeface="Arial Black" pitchFamily="34" charset="0"/>
              </a:rPr>
              <a:t>reakce s monofunkčními </a:t>
            </a:r>
            <a:r>
              <a:rPr lang="cs-CZ" sz="3200" b="1" dirty="0" err="1" smtClean="0">
                <a:solidFill>
                  <a:srgbClr val="008000"/>
                </a:solidFill>
                <a:latin typeface="Arial Black" pitchFamily="34" charset="0"/>
              </a:rPr>
              <a:t>reagenty</a:t>
            </a:r>
            <a:endParaRPr lang="cs-CZ" sz="3200" b="1" dirty="0" smtClean="0">
              <a:solidFill>
                <a:srgbClr val="008000"/>
              </a:solidFill>
              <a:latin typeface="Arial Black" pitchFamily="34" charset="0"/>
            </a:endParaRP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acylace</a:t>
            </a:r>
            <a:r>
              <a:rPr lang="cs-CZ" sz="2800" b="1" dirty="0" smtClean="0">
                <a:solidFill>
                  <a:srgbClr val="0000FF"/>
                </a:solidFill>
              </a:rPr>
              <a:t> (acetanhydrid + aminoskupiny)</a:t>
            </a: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esterifikace</a:t>
            </a:r>
            <a:r>
              <a:rPr lang="cs-CZ" sz="2800" b="1" dirty="0" smtClean="0">
                <a:solidFill>
                  <a:srgbClr val="0000FF"/>
                </a:solidFill>
              </a:rPr>
              <a:t> (</a:t>
            </a:r>
            <a:r>
              <a:rPr lang="cs-CZ" sz="2800" b="1" dirty="0" err="1" smtClean="0">
                <a:solidFill>
                  <a:srgbClr val="0000FF"/>
                </a:solidFill>
              </a:rPr>
              <a:t>dimethylsulfátem</a:t>
            </a:r>
            <a:r>
              <a:rPr lang="cs-CZ" sz="2800" b="1" dirty="0" smtClean="0">
                <a:solidFill>
                  <a:srgbClr val="0000FF"/>
                </a:solidFill>
              </a:rPr>
              <a:t>, bezvodým </a:t>
            </a:r>
            <a:r>
              <a:rPr lang="cs-CZ" sz="2800" b="1" dirty="0" err="1" smtClean="0">
                <a:solidFill>
                  <a:srgbClr val="0000FF"/>
                </a:solidFill>
              </a:rPr>
              <a:t>methanolem</a:t>
            </a:r>
            <a:r>
              <a:rPr lang="cs-CZ" sz="2800" b="1" dirty="0" smtClean="0">
                <a:solidFill>
                  <a:srgbClr val="0000FF"/>
                </a:solidFill>
              </a:rPr>
              <a:t>) – mění průběh křivky </a:t>
            </a:r>
            <a:r>
              <a:rPr lang="cs-CZ" sz="2800" b="1" dirty="0" err="1" smtClean="0">
                <a:solidFill>
                  <a:srgbClr val="0000FF"/>
                </a:solidFill>
              </a:rPr>
              <a:t>botnání</a:t>
            </a:r>
            <a:r>
              <a:rPr lang="cs-CZ" sz="2800" b="1" dirty="0" smtClean="0">
                <a:solidFill>
                  <a:srgbClr val="0000FF"/>
                </a:solidFill>
              </a:rPr>
              <a:t>, struktura a nerozpustnost je zachována</a:t>
            </a: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deaminace</a:t>
            </a:r>
            <a:r>
              <a:rPr lang="cs-CZ" sz="2800" b="1" dirty="0" smtClean="0">
                <a:solidFill>
                  <a:srgbClr val="0000FF"/>
                </a:solidFill>
              </a:rPr>
              <a:t> (směs dusitanu sodného a ledové kyseliny octové) - aminoskupiny </a:t>
            </a:r>
            <a:r>
              <a:rPr lang="cs-CZ" sz="2800" b="1" dirty="0" smtClean="0">
                <a:solidFill>
                  <a:srgbClr val="0000FF"/>
                </a:solidFill>
                <a:sym typeface="Wingdings"/>
              </a:rPr>
              <a:t></a:t>
            </a:r>
            <a:r>
              <a:rPr lang="cs-CZ" sz="2800" b="1" dirty="0" smtClean="0">
                <a:solidFill>
                  <a:srgbClr val="0000FF"/>
                </a:solidFill>
              </a:rPr>
              <a:t> hydroxylové skupiny; změna křivky </a:t>
            </a:r>
            <a:r>
              <a:rPr lang="cs-CZ" sz="2800" b="1" dirty="0" err="1" smtClean="0">
                <a:solidFill>
                  <a:srgbClr val="0000FF"/>
                </a:solidFill>
              </a:rPr>
              <a:t>botnání</a:t>
            </a:r>
            <a:endParaRPr lang="cs-CZ" sz="2800" b="1" dirty="0" smtClean="0">
              <a:solidFill>
                <a:srgbClr val="0000FF"/>
              </a:solidFill>
            </a:endParaRPr>
          </a:p>
          <a:p>
            <a:pPr lvl="0">
              <a:buFont typeface="Arial" pitchFamily="34" charset="0"/>
              <a:buChar char="•"/>
            </a:pPr>
            <a:r>
              <a:rPr lang="cs-CZ" sz="2800" b="1" dirty="0" smtClean="0">
                <a:solidFill>
                  <a:srgbClr val="0000FF"/>
                </a:solidFill>
              </a:rPr>
              <a:t> </a:t>
            </a:r>
            <a:r>
              <a:rPr lang="cs-CZ" sz="2800" b="1" dirty="0" err="1" smtClean="0">
                <a:solidFill>
                  <a:srgbClr val="0000FF"/>
                </a:solidFill>
                <a:latin typeface="Arial Black" pitchFamily="34" charset="0"/>
              </a:rPr>
              <a:t>deguanidinace</a:t>
            </a:r>
            <a:r>
              <a:rPr lang="cs-CZ" sz="2800" b="1" dirty="0" smtClean="0">
                <a:solidFill>
                  <a:srgbClr val="0000FF"/>
                </a:solidFill>
              </a:rPr>
              <a:t> – arginin </a:t>
            </a:r>
            <a:r>
              <a:rPr lang="cs-CZ" sz="2800" b="1" dirty="0" smtClean="0">
                <a:solidFill>
                  <a:srgbClr val="0000FF"/>
                </a:solidFill>
                <a:sym typeface="Wingdings"/>
              </a:rPr>
              <a:t></a:t>
            </a:r>
            <a:r>
              <a:rPr lang="cs-CZ" sz="2800" b="1" dirty="0" smtClean="0">
                <a:solidFill>
                  <a:srgbClr val="0000FF"/>
                </a:solidFill>
              </a:rPr>
              <a:t> ornitin + močovina nebo citrulin + amoniak</a:t>
            </a:r>
            <a:endParaRPr lang="cs-CZ" b="1" dirty="0">
              <a:solidFill>
                <a:srgbClr val="0000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493538"/>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b="1" dirty="0" smtClean="0">
                <a:solidFill>
                  <a:srgbClr val="008000"/>
                </a:solidFill>
                <a:latin typeface="Arial Black" pitchFamily="34" charset="0"/>
              </a:rPr>
              <a:t>reakce vedoucí ke tvorbě síťovaného gelu</a:t>
            </a:r>
            <a:endParaRPr lang="cs-CZ" sz="2800" b="1" dirty="0" smtClean="0">
              <a:solidFill>
                <a:srgbClr val="008000"/>
              </a:solidFill>
              <a:latin typeface="Arial Black" pitchFamily="34" charset="0"/>
            </a:endParaRPr>
          </a:p>
          <a:p>
            <a:pPr>
              <a:buFont typeface="Arial" pitchFamily="34" charset="0"/>
              <a:buChar char="•"/>
            </a:pPr>
            <a:r>
              <a:rPr lang="cs-CZ" sz="2400" b="1" dirty="0" smtClean="0">
                <a:solidFill>
                  <a:srgbClr val="0000FF"/>
                </a:solidFill>
              </a:rPr>
              <a:t> větší pružnost, odolnost k </a:t>
            </a:r>
            <a:r>
              <a:rPr lang="cs-CZ" sz="2400" b="1" dirty="0" err="1" smtClean="0">
                <a:solidFill>
                  <a:srgbClr val="0000FF"/>
                </a:solidFill>
              </a:rPr>
              <a:t>proteázám</a:t>
            </a:r>
            <a:r>
              <a:rPr lang="cs-CZ" sz="2400" b="1" dirty="0" smtClean="0">
                <a:solidFill>
                  <a:srgbClr val="0000FF"/>
                </a:solidFill>
              </a:rPr>
              <a:t>, nižší stupeň </a:t>
            </a:r>
            <a:r>
              <a:rPr lang="cs-CZ" sz="2400" b="1" dirty="0" err="1" smtClean="0">
                <a:solidFill>
                  <a:srgbClr val="0000FF"/>
                </a:solidFill>
              </a:rPr>
              <a:t>nabotnání</a:t>
            </a:r>
            <a:r>
              <a:rPr lang="cs-CZ" sz="2400" b="1" dirty="0" smtClean="0">
                <a:solidFill>
                  <a:srgbClr val="0000FF"/>
                </a:solidFill>
              </a:rPr>
              <a:t> </a:t>
            </a:r>
            <a:r>
              <a:rPr lang="cs-CZ" sz="2400" b="1" dirty="0" smtClean="0">
                <a:solidFill>
                  <a:srgbClr val="0000FF"/>
                </a:solidFill>
                <a:sym typeface="Wingdings"/>
              </a:rPr>
              <a:t></a:t>
            </a:r>
            <a:r>
              <a:rPr lang="cs-CZ" sz="2400" b="1" dirty="0" smtClean="0">
                <a:solidFill>
                  <a:srgbClr val="0000FF"/>
                </a:solidFill>
              </a:rPr>
              <a:t> lepší produkt</a:t>
            </a:r>
          </a:p>
          <a:p>
            <a:pPr lvl="0">
              <a:buFont typeface="Arial" pitchFamily="34" charset="0"/>
              <a:buChar char="•"/>
            </a:pPr>
            <a:r>
              <a:rPr lang="cs-CZ" sz="2400" b="1" dirty="0" smtClean="0">
                <a:solidFill>
                  <a:srgbClr val="0000FF"/>
                </a:solidFill>
              </a:rPr>
              <a:t> </a:t>
            </a:r>
            <a:r>
              <a:rPr lang="cs-CZ" sz="2400" b="1" dirty="0" smtClean="0">
                <a:solidFill>
                  <a:srgbClr val="0000FF"/>
                </a:solidFill>
                <a:latin typeface="Arial Black" pitchFamily="34" charset="0"/>
              </a:rPr>
              <a:t>aldehydová kondenzace </a:t>
            </a:r>
            <a:r>
              <a:rPr lang="cs-CZ" sz="2400" b="1" dirty="0" smtClean="0">
                <a:solidFill>
                  <a:srgbClr val="0000FF"/>
                </a:solidFill>
              </a:rPr>
              <a:t>(</a:t>
            </a:r>
            <a:r>
              <a:rPr lang="cs-CZ" sz="2400" b="1" dirty="0" err="1" smtClean="0">
                <a:solidFill>
                  <a:srgbClr val="0000FF"/>
                </a:solidFill>
              </a:rPr>
              <a:t>glutaraldehyd</a:t>
            </a:r>
            <a:r>
              <a:rPr lang="cs-CZ" sz="2400" b="1" dirty="0" smtClean="0">
                <a:solidFill>
                  <a:srgbClr val="0000FF"/>
                </a:solidFill>
              </a:rPr>
              <a:t> tvoří můstky) </a:t>
            </a:r>
            <a:r>
              <a:rPr lang="cs-CZ" sz="2400" b="1" dirty="0" smtClean="0">
                <a:solidFill>
                  <a:srgbClr val="0000FF"/>
                </a:solidFill>
                <a:sym typeface="Wingdings"/>
              </a:rPr>
              <a:t></a:t>
            </a:r>
            <a:r>
              <a:rPr lang="cs-CZ" sz="2400" b="1" dirty="0" smtClean="0">
                <a:solidFill>
                  <a:srgbClr val="0000FF"/>
                </a:solidFill>
              </a:rPr>
              <a:t> dvojitá </a:t>
            </a:r>
            <a:r>
              <a:rPr lang="cs-CZ" sz="2400" b="1" i="1" dirty="0" err="1" smtClean="0">
                <a:solidFill>
                  <a:srgbClr val="0000FF"/>
                </a:solidFill>
              </a:rPr>
              <a:t>Schiffova</a:t>
            </a:r>
            <a:r>
              <a:rPr lang="cs-CZ" sz="2400" b="1" i="1" dirty="0" smtClean="0">
                <a:solidFill>
                  <a:srgbClr val="0000FF"/>
                </a:solidFill>
              </a:rPr>
              <a:t> báze</a:t>
            </a:r>
            <a:r>
              <a:rPr lang="cs-CZ" sz="2400" b="1" dirty="0" smtClean="0">
                <a:solidFill>
                  <a:srgbClr val="0000FF"/>
                </a:solidFill>
              </a:rPr>
              <a:t> – větší odolnost vůči kyselé nebo vysokoteplotní hydrolýze</a:t>
            </a:r>
          </a:p>
          <a:p>
            <a:pPr lvl="0">
              <a:buFont typeface="Arial" pitchFamily="34" charset="0"/>
              <a:buChar char="•"/>
            </a:pPr>
            <a:r>
              <a:rPr lang="cs-CZ" sz="2400" b="1" dirty="0" smtClean="0">
                <a:solidFill>
                  <a:srgbClr val="0000FF"/>
                </a:solidFill>
              </a:rPr>
              <a:t> </a:t>
            </a:r>
            <a:r>
              <a:rPr lang="cs-CZ" sz="2400" b="1" dirty="0" smtClean="0">
                <a:solidFill>
                  <a:srgbClr val="0000FF"/>
                </a:solidFill>
                <a:latin typeface="Arial Black" pitchFamily="34" charset="0"/>
              </a:rPr>
              <a:t>oxidace jodistanem </a:t>
            </a:r>
            <a:r>
              <a:rPr lang="cs-CZ" sz="2400" b="1" dirty="0" smtClean="0">
                <a:solidFill>
                  <a:srgbClr val="0000FF"/>
                </a:solidFill>
              </a:rPr>
              <a:t>(5-hydroxyprolin </a:t>
            </a:r>
            <a:r>
              <a:rPr lang="cs-CZ" sz="2400" b="1" dirty="0" smtClean="0">
                <a:solidFill>
                  <a:srgbClr val="0000FF"/>
                </a:solidFill>
                <a:sym typeface="Wingdings"/>
              </a:rPr>
              <a:t></a:t>
            </a:r>
            <a:r>
              <a:rPr lang="cs-CZ" sz="2400" b="1" dirty="0" smtClean="0">
                <a:solidFill>
                  <a:srgbClr val="0000FF"/>
                </a:solidFill>
              </a:rPr>
              <a:t> aldehyd </a:t>
            </a:r>
            <a:r>
              <a:rPr lang="cs-CZ" sz="2400" b="1" dirty="0" smtClean="0">
                <a:solidFill>
                  <a:srgbClr val="0000FF"/>
                </a:solidFill>
                <a:sym typeface="Wingdings"/>
              </a:rPr>
              <a:t></a:t>
            </a:r>
            <a:r>
              <a:rPr lang="cs-CZ" sz="2400" b="1" dirty="0" smtClean="0">
                <a:solidFill>
                  <a:srgbClr val="0000FF"/>
                </a:solidFill>
              </a:rPr>
              <a:t> + aminoskupiny </a:t>
            </a:r>
            <a:r>
              <a:rPr lang="cs-CZ" sz="2400" b="1" dirty="0" err="1" smtClean="0">
                <a:solidFill>
                  <a:srgbClr val="0000FF"/>
                </a:solidFill>
              </a:rPr>
              <a:t>lysinů</a:t>
            </a:r>
            <a:r>
              <a:rPr lang="cs-CZ" sz="2400" b="1" dirty="0" smtClean="0">
                <a:solidFill>
                  <a:srgbClr val="0000FF"/>
                </a:solidFill>
              </a:rPr>
              <a:t> </a:t>
            </a:r>
            <a:r>
              <a:rPr lang="cs-CZ" sz="2400" b="1" dirty="0" smtClean="0">
                <a:solidFill>
                  <a:srgbClr val="0000FF"/>
                </a:solidFill>
                <a:sym typeface="Wingdings"/>
              </a:rPr>
              <a:t></a:t>
            </a:r>
            <a:r>
              <a:rPr lang="cs-CZ" sz="2400" b="1" dirty="0" smtClean="0">
                <a:solidFill>
                  <a:srgbClr val="0000FF"/>
                </a:solidFill>
              </a:rPr>
              <a:t> síť) </a:t>
            </a:r>
            <a:r>
              <a:rPr lang="cs-CZ" sz="2400" b="1" dirty="0" smtClean="0">
                <a:solidFill>
                  <a:srgbClr val="0000FF"/>
                </a:solidFill>
                <a:sym typeface="Wingdings"/>
              </a:rPr>
              <a:t></a:t>
            </a:r>
            <a:r>
              <a:rPr lang="cs-CZ" sz="2400" b="1" dirty="0" smtClean="0">
                <a:solidFill>
                  <a:srgbClr val="0000FF"/>
                </a:solidFill>
              </a:rPr>
              <a:t> větší mechanická pevnost, </a:t>
            </a:r>
          </a:p>
          <a:p>
            <a:pPr lvl="0">
              <a:buFont typeface="Arial" pitchFamily="34" charset="0"/>
              <a:buChar char="•"/>
            </a:pPr>
            <a:endParaRPr lang="cs-CZ" b="1" dirty="0">
              <a:solidFill>
                <a:srgbClr val="0000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478423"/>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dirty="0" smtClean="0">
                <a:solidFill>
                  <a:srgbClr val="008000"/>
                </a:solidFill>
                <a:latin typeface="Arial Black" pitchFamily="34" charset="0"/>
              </a:rPr>
              <a:t>reakce se syntetickými polymery (povrchová imobilizace)</a:t>
            </a:r>
          </a:p>
          <a:p>
            <a:pPr lvl="0">
              <a:buFont typeface="Arial" pitchFamily="34" charset="0"/>
              <a:buChar char="•"/>
            </a:pPr>
            <a:r>
              <a:rPr lang="cs-CZ" sz="2400" dirty="0" smtClean="0"/>
              <a:t> </a:t>
            </a:r>
            <a:r>
              <a:rPr lang="cs-CZ" sz="2400" b="1" dirty="0" smtClean="0">
                <a:solidFill>
                  <a:srgbClr val="0000FF"/>
                </a:solidFill>
              </a:rPr>
              <a:t>potažení porézního </a:t>
            </a:r>
            <a:r>
              <a:rPr lang="cs-CZ" sz="2400" b="1" dirty="0" smtClean="0">
                <a:solidFill>
                  <a:srgbClr val="C00000"/>
                </a:solidFill>
              </a:rPr>
              <a:t>KOPOLYMERU</a:t>
            </a:r>
            <a:r>
              <a:rPr lang="cs-CZ" sz="2400" b="1" dirty="0" smtClean="0">
                <a:solidFill>
                  <a:srgbClr val="0000FF"/>
                </a:solidFill>
              </a:rPr>
              <a:t> </a:t>
            </a:r>
            <a:r>
              <a:rPr lang="cs-CZ" sz="2400" b="1" dirty="0" err="1" smtClean="0">
                <a:solidFill>
                  <a:srgbClr val="0000FF"/>
                </a:solidFill>
              </a:rPr>
              <a:t>polyethylenu</a:t>
            </a:r>
            <a:r>
              <a:rPr lang="cs-CZ" sz="2400" b="1" dirty="0" smtClean="0">
                <a:solidFill>
                  <a:srgbClr val="0000FF"/>
                </a:solidFill>
              </a:rPr>
              <a:t> s </a:t>
            </a:r>
            <a:r>
              <a:rPr lang="cs-CZ" sz="2400" b="1" dirty="0" smtClean="0">
                <a:solidFill>
                  <a:srgbClr val="C00000"/>
                </a:solidFill>
              </a:rPr>
              <a:t>kyselinou akrylovou </a:t>
            </a:r>
            <a:r>
              <a:rPr lang="cs-CZ" sz="2400" b="1" dirty="0" smtClean="0">
                <a:solidFill>
                  <a:srgbClr val="0000FF"/>
                </a:solidFill>
              </a:rPr>
              <a:t>kolagenem vázaným k povrchu kovalentní amidovou vazbou </a:t>
            </a:r>
            <a:r>
              <a:rPr lang="cs-CZ" sz="2400" b="1" dirty="0" smtClean="0">
                <a:solidFill>
                  <a:srgbClr val="C00000"/>
                </a:solidFill>
              </a:rPr>
              <a:t>(mezi karboxylovými skupinami kyseliny akrylové a aminoskupinami molekul kolagenu) </a:t>
            </a:r>
            <a:r>
              <a:rPr lang="cs-CZ" sz="2400" b="1" dirty="0" smtClean="0">
                <a:solidFill>
                  <a:srgbClr val="0000FF"/>
                </a:solidFill>
                <a:sym typeface="Wingdings"/>
              </a:rPr>
              <a:t></a:t>
            </a:r>
            <a:r>
              <a:rPr lang="cs-CZ" sz="2400" b="1" dirty="0" smtClean="0">
                <a:solidFill>
                  <a:srgbClr val="0000FF"/>
                </a:solidFill>
              </a:rPr>
              <a:t> zvýšení biokompatibility implantátů</a:t>
            </a:r>
          </a:p>
          <a:p>
            <a:pPr lvl="0" algn="ctr"/>
            <a:r>
              <a:rPr lang="cs-CZ" sz="2400" b="1" dirty="0" smtClean="0">
                <a:solidFill>
                  <a:srgbClr val="0000FF"/>
                </a:solidFill>
              </a:rPr>
              <a:t> </a:t>
            </a:r>
            <a:r>
              <a:rPr lang="cs-CZ" sz="6600" b="1" dirty="0" smtClean="0">
                <a:solidFill>
                  <a:srgbClr val="FF0000"/>
                </a:solidFill>
                <a:latin typeface="Arial Black" pitchFamily="34" charset="0"/>
              </a:rPr>
              <a:t>PŘÍKLAD</a:t>
            </a:r>
            <a:endParaRPr lang="cs-CZ" sz="3200" b="1" dirty="0" smtClean="0">
              <a:solidFill>
                <a:srgbClr val="FF0000"/>
              </a:solidFill>
              <a:latin typeface="Arial Black" pitchFamily="34" charset="0"/>
            </a:endParaRPr>
          </a:p>
          <a:p>
            <a:pPr lvl="0" algn="ctr"/>
            <a:r>
              <a:rPr lang="cs-CZ" sz="3200" b="1" dirty="0" smtClean="0">
                <a:solidFill>
                  <a:srgbClr val="FF0000"/>
                </a:solidFill>
                <a:latin typeface="Arial Black" pitchFamily="34" charset="0"/>
              </a:rPr>
              <a:t>Potahování cévních náhrad z PET pleteniny</a:t>
            </a:r>
            <a:endParaRPr lang="cs-CZ" b="1" dirty="0">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smtClean="0">
                <a:latin typeface="Arial Black" pitchFamily="34" charset="0"/>
              </a:rPr>
              <a:t>Obsahuje hodně metod na bílkoviny &amp; aminokyseliny a na dřevo, málo na škrob</a:t>
            </a:r>
            <a:endParaRPr lang="cs-CZ" sz="3200" dirty="0">
              <a:latin typeface="Arial Black"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60</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Medicínské aplikace  KOLAGENU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2800" b="1" dirty="0" smtClean="0">
                <a:solidFill>
                  <a:srgbClr val="0000FF"/>
                </a:solidFill>
              </a:rPr>
              <a:t> ze střev stočená </a:t>
            </a:r>
            <a:r>
              <a:rPr lang="cs-CZ" sz="3600" b="1" dirty="0" smtClean="0">
                <a:solidFill>
                  <a:srgbClr val="0000FF"/>
                </a:solidFill>
                <a:latin typeface="Arial Black" pitchFamily="34" charset="0"/>
              </a:rPr>
              <a:t>šicí vlákna </a:t>
            </a:r>
            <a:r>
              <a:rPr lang="cs-CZ" sz="2800" b="1" dirty="0" smtClean="0">
                <a:solidFill>
                  <a:srgbClr val="0000FF"/>
                </a:solidFill>
              </a:rPr>
              <a:t>(“</a:t>
            </a:r>
            <a:r>
              <a:rPr lang="cs-CZ" sz="3600" b="1" dirty="0" smtClean="0">
                <a:solidFill>
                  <a:srgbClr val="0000FF"/>
                </a:solidFill>
                <a:latin typeface="Arial Black" pitchFamily="34" charset="0"/>
              </a:rPr>
              <a:t>catgu</a:t>
            </a:r>
            <a:r>
              <a:rPr lang="cs-CZ" sz="2800" b="1" dirty="0" smtClean="0">
                <a:solidFill>
                  <a:srgbClr val="0000FF"/>
                </a:solidFill>
              </a:rPr>
              <a:t>t”) – </a:t>
            </a:r>
            <a:r>
              <a:rPr lang="cs-CZ" sz="2800" b="1" dirty="0" err="1" smtClean="0">
                <a:solidFill>
                  <a:srgbClr val="0000FF"/>
                </a:solidFill>
              </a:rPr>
              <a:t>resorbovatelnost</a:t>
            </a:r>
            <a:r>
              <a:rPr lang="cs-CZ" sz="2800" b="1" dirty="0" smtClean="0">
                <a:solidFill>
                  <a:srgbClr val="0000FF"/>
                </a:solidFill>
              </a:rPr>
              <a:t> se řídí </a:t>
            </a:r>
            <a:r>
              <a:rPr lang="cs-CZ" sz="2800" b="1" dirty="0" err="1" smtClean="0">
                <a:solidFill>
                  <a:srgbClr val="0000FF"/>
                </a:solidFill>
              </a:rPr>
              <a:t>zesíťováním</a:t>
            </a:r>
            <a:r>
              <a:rPr lang="cs-CZ" sz="2800" b="1" dirty="0" smtClean="0">
                <a:solidFill>
                  <a:srgbClr val="0000FF"/>
                </a:solidFill>
              </a:rPr>
              <a:t> solemi chromu</a:t>
            </a:r>
          </a:p>
          <a:p>
            <a:pPr lvl="0">
              <a:buFont typeface="Arial" pitchFamily="34" charset="0"/>
              <a:buChar char="•"/>
            </a:pPr>
            <a:r>
              <a:rPr lang="cs-CZ" sz="2800" b="1" dirty="0" smtClean="0">
                <a:solidFill>
                  <a:srgbClr val="0000FF"/>
                </a:solidFill>
              </a:rPr>
              <a:t> </a:t>
            </a:r>
            <a:r>
              <a:rPr lang="cs-CZ" sz="2800" b="1" dirty="0" smtClean="0">
                <a:solidFill>
                  <a:srgbClr val="008000"/>
                </a:solidFill>
              </a:rPr>
              <a:t>kožní štípenky, netkané textilie, fixované pěny </a:t>
            </a:r>
            <a:r>
              <a:rPr lang="cs-CZ" sz="2800" b="1" dirty="0" smtClean="0">
                <a:solidFill>
                  <a:srgbClr val="008000"/>
                </a:solidFill>
                <a:sym typeface="Wingdings"/>
              </a:rPr>
              <a:t></a:t>
            </a:r>
            <a:r>
              <a:rPr lang="cs-CZ" sz="2800" b="1" dirty="0" smtClean="0">
                <a:solidFill>
                  <a:srgbClr val="008000"/>
                </a:solidFill>
              </a:rPr>
              <a:t> radiačně-chemická sterilizace </a:t>
            </a:r>
            <a:r>
              <a:rPr lang="cs-CZ" sz="2800" b="1" dirty="0" smtClean="0">
                <a:solidFill>
                  <a:srgbClr val="008000"/>
                </a:solidFill>
                <a:sym typeface="Wingdings"/>
              </a:rPr>
              <a:t></a:t>
            </a:r>
            <a:r>
              <a:rPr lang="cs-CZ" sz="2800" b="1" dirty="0" smtClean="0">
                <a:solidFill>
                  <a:srgbClr val="008000"/>
                </a:solidFill>
              </a:rPr>
              <a:t> </a:t>
            </a:r>
            <a:r>
              <a:rPr lang="cs-CZ" sz="3200" b="1" dirty="0" smtClean="0">
                <a:solidFill>
                  <a:srgbClr val="008000"/>
                </a:solidFill>
                <a:latin typeface="Arial Black" pitchFamily="34" charset="0"/>
              </a:rPr>
              <a:t>zakrytí ran a popálenin</a:t>
            </a:r>
            <a:endParaRPr lang="cs-CZ" sz="2800" b="1" dirty="0" smtClean="0">
              <a:solidFill>
                <a:srgbClr val="008000"/>
              </a:solidFill>
              <a:latin typeface="Arial Black" pitchFamily="34" charset="0"/>
            </a:endParaRPr>
          </a:p>
          <a:p>
            <a:pPr lvl="0">
              <a:buFont typeface="Arial" pitchFamily="34" charset="0"/>
              <a:buChar char="•"/>
            </a:pPr>
            <a:r>
              <a:rPr lang="cs-CZ" sz="2800" b="1" dirty="0" smtClean="0">
                <a:solidFill>
                  <a:srgbClr val="0000FF"/>
                </a:solidFill>
              </a:rPr>
              <a:t> </a:t>
            </a:r>
            <a:r>
              <a:rPr lang="cs-CZ" sz="2800" b="1" dirty="0" smtClean="0">
                <a:solidFill>
                  <a:srgbClr val="C00000"/>
                </a:solidFill>
              </a:rPr>
              <a:t>sprejová </a:t>
            </a:r>
            <a:r>
              <a:rPr lang="cs-CZ" sz="3200" b="1" dirty="0" smtClean="0">
                <a:solidFill>
                  <a:srgbClr val="C00000"/>
                </a:solidFill>
                <a:latin typeface="Arial Black" pitchFamily="34" charset="0"/>
              </a:rPr>
              <a:t>bandáž na rány </a:t>
            </a:r>
            <a:r>
              <a:rPr lang="cs-CZ" sz="2800" b="1" dirty="0" smtClean="0">
                <a:solidFill>
                  <a:srgbClr val="C00000"/>
                </a:solidFill>
              </a:rPr>
              <a:t>(práškový kolagen)</a:t>
            </a:r>
          </a:p>
          <a:p>
            <a:pPr lvl="0">
              <a:buFont typeface="Arial" pitchFamily="34" charset="0"/>
              <a:buChar char="•"/>
            </a:pPr>
            <a:r>
              <a:rPr lang="cs-CZ" sz="2800" b="1" dirty="0" smtClean="0">
                <a:solidFill>
                  <a:srgbClr val="0000FF"/>
                </a:solidFill>
              </a:rPr>
              <a:t> </a:t>
            </a:r>
            <a:r>
              <a:rPr lang="cs-CZ" sz="3200" b="1" dirty="0" smtClean="0">
                <a:solidFill>
                  <a:srgbClr val="FFC000"/>
                </a:solidFill>
                <a:latin typeface="Arial Black" pitchFamily="34" charset="0"/>
              </a:rPr>
              <a:t>oprava cév, náhrady šlach</a:t>
            </a:r>
            <a:endParaRPr lang="cs-CZ" sz="2800" b="1" dirty="0" smtClean="0">
              <a:solidFill>
                <a:srgbClr val="FFC000"/>
              </a:solidFill>
              <a:latin typeface="Arial Black" pitchFamily="34" charset="0"/>
            </a:endParaRPr>
          </a:p>
          <a:p>
            <a:pPr lvl="0">
              <a:buFont typeface="Arial" pitchFamily="34" charset="0"/>
              <a:buChar char="•"/>
            </a:pPr>
            <a:r>
              <a:rPr lang="cs-CZ" sz="2800" b="1" dirty="0" smtClean="0">
                <a:solidFill>
                  <a:srgbClr val="0000FF"/>
                </a:solidFill>
              </a:rPr>
              <a:t> </a:t>
            </a:r>
            <a:r>
              <a:rPr lang="cs-CZ" sz="3200" b="1" dirty="0" smtClean="0">
                <a:solidFill>
                  <a:srgbClr val="FF0000"/>
                </a:solidFill>
                <a:latin typeface="Arial Black" pitchFamily="34" charset="0"/>
              </a:rPr>
              <a:t>pěstování buněčných kultur </a:t>
            </a:r>
            <a:r>
              <a:rPr lang="cs-CZ" sz="2800" b="1" i="1" dirty="0" smtClean="0">
                <a:solidFill>
                  <a:srgbClr val="FF0000"/>
                </a:solidFill>
              </a:rPr>
              <a:t>in </a:t>
            </a:r>
            <a:r>
              <a:rPr lang="cs-CZ" sz="2800" b="1" i="1" dirty="0" err="1" smtClean="0">
                <a:solidFill>
                  <a:srgbClr val="FF0000"/>
                </a:solidFill>
              </a:rPr>
              <a:t>vitro</a:t>
            </a:r>
            <a:endParaRPr lang="cs-CZ" sz="2800" b="1" dirty="0" smtClean="0">
              <a:solidFill>
                <a:srgbClr val="FF0000"/>
              </a:solidFill>
            </a:endParaRPr>
          </a:p>
          <a:p>
            <a:pPr lvl="0">
              <a:buFont typeface="Arial" pitchFamily="34" charset="0"/>
              <a:buChar char="•"/>
            </a:pPr>
            <a:r>
              <a:rPr lang="cs-CZ" sz="2800" b="1" dirty="0" smtClean="0">
                <a:solidFill>
                  <a:srgbClr val="0000FF"/>
                </a:solidFill>
              </a:rPr>
              <a:t> </a:t>
            </a:r>
            <a:r>
              <a:rPr lang="cs-CZ" sz="2800" b="1" dirty="0" smtClean="0">
                <a:solidFill>
                  <a:srgbClr val="7030A0"/>
                </a:solidFill>
              </a:rPr>
              <a:t>kombinace s Goretexem, </a:t>
            </a:r>
            <a:r>
              <a:rPr lang="cs-CZ" sz="2800" b="1" dirty="0" err="1" smtClean="0">
                <a:solidFill>
                  <a:srgbClr val="7030A0"/>
                </a:solidFill>
              </a:rPr>
              <a:t>Poromeriksem</a:t>
            </a:r>
            <a:r>
              <a:rPr lang="cs-CZ" sz="2800" b="1" dirty="0" smtClean="0">
                <a:solidFill>
                  <a:srgbClr val="7030A0"/>
                </a:solidFill>
              </a:rPr>
              <a:t> – brání vysušení</a:t>
            </a:r>
          </a:p>
          <a:p>
            <a:endParaRPr lang="cs-CZ" sz="16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61</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Medicínské aplikace  KOLAGENU 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3200" b="1" dirty="0" smtClean="0">
                <a:solidFill>
                  <a:srgbClr val="0000FF"/>
                </a:solidFill>
              </a:rPr>
              <a:t> hemostyptika, membrány,netkané textilie  zástava krvácení, hojení operačních ran</a:t>
            </a:r>
          </a:p>
          <a:p>
            <a:pPr lvl="0">
              <a:buFont typeface="Arial" pitchFamily="34" charset="0"/>
              <a:buChar char="•"/>
            </a:pPr>
            <a:r>
              <a:rPr lang="cs-CZ" sz="3200" b="1" dirty="0" smtClean="0">
                <a:solidFill>
                  <a:srgbClr val="0000FF"/>
                </a:solidFill>
              </a:rPr>
              <a:t> </a:t>
            </a:r>
            <a:r>
              <a:rPr lang="cs-CZ" sz="3200" b="1" dirty="0" smtClean="0">
                <a:solidFill>
                  <a:srgbClr val="008000"/>
                </a:solidFill>
              </a:rPr>
              <a:t>teflonové hadice vyložené kolagenem &gt; </a:t>
            </a:r>
            <a:r>
              <a:rPr lang="cs-CZ" sz="3200" b="1" dirty="0" smtClean="0">
                <a:solidFill>
                  <a:srgbClr val="008000"/>
                </a:solidFill>
                <a:latin typeface="Arial Black" pitchFamily="34" charset="0"/>
              </a:rPr>
              <a:t>CÉVNÍ NÁHRADY</a:t>
            </a:r>
          </a:p>
          <a:p>
            <a:pPr lvl="0">
              <a:buFont typeface="Arial" pitchFamily="34" charset="0"/>
              <a:buChar char="•"/>
            </a:pPr>
            <a:r>
              <a:rPr lang="cs-CZ" sz="3200" b="1" dirty="0" smtClean="0">
                <a:solidFill>
                  <a:srgbClr val="0000FF"/>
                </a:solidFill>
              </a:rPr>
              <a:t> </a:t>
            </a:r>
            <a:r>
              <a:rPr lang="cs-CZ" sz="3200" b="1" dirty="0" smtClean="0">
                <a:solidFill>
                  <a:srgbClr val="C00000"/>
                </a:solidFill>
              </a:rPr>
              <a:t>kombinace s fosforečnanem vápenatým </a:t>
            </a:r>
            <a:r>
              <a:rPr lang="cs-CZ" sz="3200" b="1" dirty="0" smtClean="0">
                <a:solidFill>
                  <a:srgbClr val="C00000"/>
                </a:solidFill>
                <a:sym typeface="Wingdings"/>
              </a:rPr>
              <a:t></a:t>
            </a:r>
            <a:r>
              <a:rPr lang="cs-CZ" sz="3200" b="1" dirty="0" smtClean="0">
                <a:solidFill>
                  <a:srgbClr val="C00000"/>
                </a:solidFill>
              </a:rPr>
              <a:t> náhrada kostí a zubů</a:t>
            </a:r>
          </a:p>
          <a:p>
            <a:pPr lvl="0">
              <a:buFont typeface="Arial" pitchFamily="34" charset="0"/>
              <a:buChar char="•"/>
            </a:pPr>
            <a:r>
              <a:rPr lang="cs-CZ" sz="3200" b="1" dirty="0" smtClean="0">
                <a:solidFill>
                  <a:srgbClr val="0000FF"/>
                </a:solidFill>
              </a:rPr>
              <a:t> </a:t>
            </a:r>
            <a:r>
              <a:rPr lang="cs-CZ" sz="3200" b="1" dirty="0" smtClean="0">
                <a:solidFill>
                  <a:srgbClr val="FFC000"/>
                </a:solidFill>
              </a:rPr>
              <a:t>vstřikování </a:t>
            </a:r>
            <a:r>
              <a:rPr lang="cs-CZ" sz="3200" b="1" dirty="0" err="1" smtClean="0">
                <a:solidFill>
                  <a:srgbClr val="FFC000"/>
                </a:solidFill>
              </a:rPr>
              <a:t>mikrokapslí</a:t>
            </a:r>
            <a:r>
              <a:rPr lang="cs-CZ" sz="3200" b="1" dirty="0" smtClean="0">
                <a:solidFill>
                  <a:srgbClr val="FFC000"/>
                </a:solidFill>
              </a:rPr>
              <a:t> napuštěných účinnou látkou – hojení ran</a:t>
            </a:r>
          </a:p>
          <a:p>
            <a:pPr lvl="0">
              <a:buFont typeface="Arial" pitchFamily="34" charset="0"/>
              <a:buChar char="•"/>
            </a:pPr>
            <a:r>
              <a:rPr lang="cs-CZ" sz="3200" b="1" dirty="0" smtClean="0">
                <a:solidFill>
                  <a:srgbClr val="0000FF"/>
                </a:solidFill>
              </a:rPr>
              <a:t> </a:t>
            </a:r>
            <a:r>
              <a:rPr lang="cs-CZ" sz="3200" b="1" dirty="0" smtClean="0">
                <a:solidFill>
                  <a:srgbClr val="FF0000"/>
                </a:solidFill>
              </a:rPr>
              <a:t>kolagenová lepidla v chirurgii</a:t>
            </a:r>
          </a:p>
          <a:p>
            <a:pPr lvl="0">
              <a:buFont typeface="Arial" pitchFamily="34" charset="0"/>
              <a:buChar char="•"/>
            </a:pPr>
            <a:r>
              <a:rPr lang="cs-CZ" sz="3200" b="1" dirty="0" smtClean="0">
                <a:solidFill>
                  <a:srgbClr val="0000FF"/>
                </a:solidFill>
              </a:rPr>
              <a:t> </a:t>
            </a:r>
            <a:r>
              <a:rPr lang="cs-CZ" sz="3200" b="1" dirty="0" smtClean="0">
                <a:solidFill>
                  <a:srgbClr val="7030A0"/>
                </a:solidFill>
              </a:rPr>
              <a:t>s polyakryláty – kontaktní čočky</a:t>
            </a:r>
          </a:p>
          <a:p>
            <a:pPr lvl="0">
              <a:buFont typeface="Arial" pitchFamily="34" charset="0"/>
              <a:buChar char="•"/>
            </a:pPr>
            <a:endParaRPr lang="cs-CZ" sz="3200" b="1" dirty="0">
              <a:solidFill>
                <a:srgbClr val="0000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smtClean="0">
                <a:solidFill>
                  <a:srgbClr val="FF0000"/>
                </a:solidFill>
                <a:latin typeface="Arial Black" pitchFamily="34" charset="0"/>
              </a:rPr>
              <a:t>Výrobci kolagenních preparátů v tuzemsku – dva příklady</a:t>
            </a:r>
            <a:endParaRPr lang="cs-CZ"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62</a:t>
            </a:fld>
            <a:endParaRPr lang="sk-SK"/>
          </a:p>
        </p:txBody>
      </p:sp>
      <p:sp>
        <p:nvSpPr>
          <p:cNvPr id="6" name="TextovéPole 5"/>
          <p:cNvSpPr txBox="1"/>
          <p:nvPr/>
        </p:nvSpPr>
        <p:spPr>
          <a:xfrm>
            <a:off x="107504" y="1484784"/>
            <a:ext cx="8640960" cy="1815882"/>
          </a:xfrm>
          <a:prstGeom prst="rect">
            <a:avLst/>
          </a:prstGeom>
          <a:noFill/>
        </p:spPr>
        <p:txBody>
          <a:bodyPr wrap="square" rtlCol="0">
            <a:spAutoFit/>
          </a:bodyPr>
          <a:lstStyle/>
          <a:p>
            <a:pPr algn="ctr"/>
            <a:r>
              <a:rPr lang="cs-CZ" sz="2800" u="sng" dirty="0" smtClean="0">
                <a:solidFill>
                  <a:srgbClr val="0000FF"/>
                </a:solidFill>
                <a:latin typeface="Arial Black" pitchFamily="34" charset="0"/>
              </a:rPr>
              <a:t>STOSPOL</a:t>
            </a:r>
            <a:r>
              <a:rPr lang="cs-CZ" sz="2800" dirty="0" smtClean="0">
                <a:solidFill>
                  <a:srgbClr val="0000FF"/>
                </a:solidFill>
                <a:latin typeface="Arial Black" pitchFamily="34" charset="0"/>
              </a:rPr>
              <a:t>,  s.r.o., Valašské Meziříčí  </a:t>
            </a:r>
            <a:r>
              <a:rPr lang="cs-CZ" sz="2800" i="1" dirty="0" smtClean="0">
                <a:solidFill>
                  <a:srgbClr val="0000FF"/>
                </a:solidFill>
                <a:latin typeface="Arial Black" pitchFamily="34" charset="0"/>
              </a:rPr>
              <a:t>GEPROCOL</a:t>
            </a:r>
            <a:r>
              <a:rPr lang="cs-CZ" sz="2800" dirty="0" smtClean="0">
                <a:solidFill>
                  <a:srgbClr val="0000FF"/>
                </a:solidFill>
                <a:latin typeface="Arial Black" pitchFamily="34" charset="0"/>
              </a:rPr>
              <a:t>  (ENZYMATICKÝ HYDROLYZÁT KOLAGENU),  doplněk stravy s stopovým množstvím </a:t>
            </a:r>
            <a:r>
              <a:rPr lang="cs-CZ" sz="2800" dirty="0" err="1" smtClean="0">
                <a:solidFill>
                  <a:srgbClr val="0000FF"/>
                </a:solidFill>
                <a:latin typeface="Arial Black" pitchFamily="34" charset="0"/>
              </a:rPr>
              <a:t>Cr</a:t>
            </a:r>
            <a:r>
              <a:rPr lang="cs-CZ" sz="2800" baseline="30000" dirty="0" smtClean="0">
                <a:solidFill>
                  <a:srgbClr val="0000FF"/>
                </a:solidFill>
                <a:latin typeface="Arial Black" pitchFamily="34" charset="0"/>
              </a:rPr>
              <a:t>+3</a:t>
            </a:r>
            <a:r>
              <a:rPr lang="cs-CZ" sz="2800" dirty="0" smtClean="0">
                <a:solidFill>
                  <a:srgbClr val="0000FF"/>
                </a:solidFill>
                <a:latin typeface="Arial Black" pitchFamily="34" charset="0"/>
              </a:rPr>
              <a:t> </a:t>
            </a:r>
            <a:endParaRPr lang="cs-CZ" sz="2800" dirty="0">
              <a:solidFill>
                <a:srgbClr val="0000FF"/>
              </a:solidFill>
              <a:latin typeface="Arial Black" pitchFamily="34" charset="0"/>
            </a:endParaRPr>
          </a:p>
        </p:txBody>
      </p:sp>
      <p:sp>
        <p:nvSpPr>
          <p:cNvPr id="7" name="TextovéPole 6"/>
          <p:cNvSpPr txBox="1"/>
          <p:nvPr/>
        </p:nvSpPr>
        <p:spPr>
          <a:xfrm>
            <a:off x="107504" y="3933056"/>
            <a:ext cx="8784976" cy="2246769"/>
          </a:xfrm>
          <a:prstGeom prst="rect">
            <a:avLst/>
          </a:prstGeom>
          <a:noFill/>
        </p:spPr>
        <p:txBody>
          <a:bodyPr wrap="square" rtlCol="0">
            <a:spAutoFit/>
          </a:bodyPr>
          <a:lstStyle/>
          <a:p>
            <a:pPr algn="ctr"/>
            <a:r>
              <a:rPr lang="cs-CZ" sz="2800" u="sng" dirty="0" err="1" smtClean="0">
                <a:solidFill>
                  <a:srgbClr val="008000"/>
                </a:solidFill>
                <a:latin typeface="Arial Black" pitchFamily="34" charset="0"/>
              </a:rPr>
              <a:t>Hypro</a:t>
            </a:r>
            <a:r>
              <a:rPr lang="cs-CZ" sz="2800" dirty="0" smtClean="0">
                <a:solidFill>
                  <a:srgbClr val="008000"/>
                </a:solidFill>
                <a:latin typeface="Arial Black" pitchFamily="34" charset="0"/>
              </a:rPr>
              <a:t>, s.r.o., Otrokovice</a:t>
            </a:r>
          </a:p>
          <a:p>
            <a:r>
              <a:rPr lang="cs-CZ" sz="2800" u="sng" dirty="0" smtClean="0">
                <a:solidFill>
                  <a:srgbClr val="008000"/>
                </a:solidFill>
                <a:latin typeface="Arial Black" pitchFamily="34" charset="0"/>
              </a:rPr>
              <a:t>Používá hovězí kolagen</a:t>
            </a:r>
          </a:p>
          <a:p>
            <a:r>
              <a:rPr lang="cs-CZ" sz="2800" i="1" dirty="0" err="1" smtClean="0">
                <a:solidFill>
                  <a:srgbClr val="008000"/>
                </a:solidFill>
                <a:latin typeface="Arial Black" pitchFamily="34" charset="0"/>
              </a:rPr>
              <a:t>Hypro</a:t>
            </a:r>
            <a:r>
              <a:rPr lang="cs-CZ" sz="2800" i="1" dirty="0" smtClean="0">
                <a:solidFill>
                  <a:srgbClr val="008000"/>
                </a:solidFill>
                <a:latin typeface="Arial Black" pitchFamily="34" charset="0"/>
              </a:rPr>
              <a:t>-</a:t>
            </a:r>
            <a:r>
              <a:rPr lang="cs-CZ" sz="2800" i="1" dirty="0" err="1" smtClean="0">
                <a:solidFill>
                  <a:srgbClr val="008000"/>
                </a:solidFill>
                <a:latin typeface="Arial Black" pitchFamily="34" charset="0"/>
              </a:rPr>
              <a:t>sorb</a:t>
            </a:r>
            <a:r>
              <a:rPr lang="cs-CZ" sz="2800" dirty="0" smtClean="0">
                <a:solidFill>
                  <a:srgbClr val="008000"/>
                </a:solidFill>
                <a:latin typeface="Arial Black" pitchFamily="34" charset="0"/>
              </a:rPr>
              <a:t> (krycí roušky, hemostatické vstřebatelné plsti a další medicínské aplikace)</a:t>
            </a:r>
            <a:endParaRPr lang="cs-CZ" sz="2800" dirty="0">
              <a:solidFill>
                <a:srgbClr val="008000"/>
              </a:solidFill>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196752"/>
            <a:ext cx="8928992" cy="3312368"/>
          </a:xfrm>
        </p:spPr>
        <p:txBody>
          <a:bodyPr/>
          <a:lstStyle/>
          <a:p>
            <a:pPr marL="742950" indent="-742950" algn="ctr">
              <a:buFont typeface="+mj-lt"/>
              <a:buAutoNum type="arabicPeriod" startAt="3"/>
            </a:pPr>
            <a:r>
              <a:rPr lang="cs-CZ" sz="4400" dirty="0" smtClean="0">
                <a:solidFill>
                  <a:srgbClr val="FF0000"/>
                </a:solidFill>
                <a:latin typeface="Arial Black" pitchFamily="34" charset="0"/>
              </a:rPr>
              <a:t>Výroba želatiny a klihu</a:t>
            </a:r>
          </a:p>
          <a:p>
            <a:pPr marL="742950" indent="-742950" algn="ctr">
              <a:buNone/>
            </a:pPr>
            <a:r>
              <a:rPr lang="cs-CZ" sz="4400" dirty="0" smtClean="0">
                <a:solidFill>
                  <a:srgbClr val="0000FF"/>
                </a:solidFill>
                <a:latin typeface="Arial Black" pitchFamily="34" charset="0"/>
              </a:rPr>
              <a:t>TANEX, Vladislav u Třebíč</a:t>
            </a:r>
          </a:p>
          <a:p>
            <a:pPr marL="742950" indent="-742950" algn="ctr">
              <a:buNone/>
            </a:pPr>
            <a:r>
              <a:rPr lang="cs-CZ" sz="4400" dirty="0" smtClean="0">
                <a:solidFill>
                  <a:srgbClr val="008000"/>
                </a:solidFill>
                <a:latin typeface="Arial Black" pitchFamily="34" charset="0"/>
              </a:rPr>
              <a:t>Snímky pořízeny při exkurzi</a:t>
            </a:r>
          </a:p>
          <a:p>
            <a:pPr marL="742950" indent="-742950" algn="ctr">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63</a:t>
            </a:fld>
            <a:endParaRPr lang="sk-SK"/>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64</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smtClean="0">
                <a:solidFill>
                  <a:srgbClr val="FFFF00"/>
                </a:solidFill>
                <a:latin typeface="Arial Black" pitchFamily="34" charset="0"/>
              </a:rPr>
              <a:t>Jateční odpad z vepřového dobytka </a:t>
            </a:r>
          </a:p>
          <a:p>
            <a:r>
              <a:rPr lang="cs-CZ" sz="2400" dirty="0" smtClean="0">
                <a:solidFill>
                  <a:srgbClr val="FFFF00"/>
                </a:solidFill>
                <a:latin typeface="Arial Black" pitchFamily="34" charset="0"/>
              </a:rPr>
              <a:t>Kůže, uši atd.</a:t>
            </a:r>
            <a:endParaRPr lang="cs-CZ" sz="2400" dirty="0">
              <a:solidFill>
                <a:srgbClr val="FFFF00"/>
              </a:solidFill>
              <a:latin typeface="Arial Black"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65</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smtClean="0">
                <a:solidFill>
                  <a:srgbClr val="FFFF00"/>
                </a:solidFill>
                <a:latin typeface="Arial Black" pitchFamily="34" charset="0"/>
              </a:rPr>
              <a:t>Jateční odpad z vepřového dobytka </a:t>
            </a:r>
          </a:p>
          <a:p>
            <a:r>
              <a:rPr lang="cs-CZ" sz="2400" dirty="0" smtClean="0">
                <a:solidFill>
                  <a:srgbClr val="FFFF00"/>
                </a:solidFill>
                <a:latin typeface="Arial Black" pitchFamily="34" charset="0"/>
              </a:rPr>
              <a:t>Kůže, uši atd.</a:t>
            </a:r>
            <a:endParaRPr lang="cs-CZ" sz="2400" dirty="0">
              <a:solidFill>
                <a:srgbClr val="FFFF00"/>
              </a:solidFill>
              <a:latin typeface="Arial Black"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220072" y="188640"/>
            <a:ext cx="3600400" cy="2923877"/>
          </a:xfrm>
          <a:prstGeom prst="rect">
            <a:avLst/>
          </a:prstGeom>
          <a:noFill/>
        </p:spPr>
        <p:txBody>
          <a:bodyPr wrap="square" rtlCol="0">
            <a:spAutoFit/>
          </a:bodyPr>
          <a:lstStyle/>
          <a:p>
            <a:r>
              <a:rPr lang="cs-CZ" sz="2400" b="1" dirty="0" smtClean="0">
                <a:solidFill>
                  <a:srgbClr val="008000"/>
                </a:solidFill>
                <a:latin typeface="Arial Black" pitchFamily="34" charset="0"/>
              </a:rPr>
              <a:t>Lepší suroviny &amp; MÍRNĚJŠÍ PODMÍNKY &gt; </a:t>
            </a:r>
            <a:r>
              <a:rPr lang="cs-CZ" sz="3200" b="1" dirty="0" smtClean="0">
                <a:solidFill>
                  <a:srgbClr val="008000"/>
                </a:solidFill>
                <a:latin typeface="Arial Black" pitchFamily="34" charset="0"/>
              </a:rPr>
              <a:t>ŽELATINA</a:t>
            </a:r>
            <a:endParaRPr lang="cs-CZ" sz="2400" b="1" dirty="0" smtClean="0">
              <a:solidFill>
                <a:srgbClr val="008000"/>
              </a:solidFill>
              <a:latin typeface="Arial Black" pitchFamily="34" charset="0"/>
            </a:endParaRPr>
          </a:p>
          <a:p>
            <a:r>
              <a:rPr lang="cs-CZ" sz="2400" b="1" dirty="0" smtClean="0">
                <a:solidFill>
                  <a:srgbClr val="0000FF"/>
                </a:solidFill>
                <a:latin typeface="Arial Black" pitchFamily="34" charset="0"/>
              </a:rPr>
              <a:t>Horší suroviny &amp; DRSNĚJŠÍ PODMÍNKY &gt; </a:t>
            </a:r>
            <a:r>
              <a:rPr lang="cs-CZ" sz="3200" b="1" dirty="0" smtClean="0">
                <a:solidFill>
                  <a:srgbClr val="0000FF"/>
                </a:solidFill>
                <a:latin typeface="Arial Black" pitchFamily="34" charset="0"/>
              </a:rPr>
              <a:t>KLIH</a:t>
            </a:r>
            <a:endParaRPr lang="cs-CZ" sz="2400" b="1" dirty="0">
              <a:solidFill>
                <a:srgbClr val="0000FF"/>
              </a:solidFill>
              <a:latin typeface="Arial Black" pitchFamily="34" charset="0"/>
            </a:endParaRPr>
          </a:p>
        </p:txBody>
      </p:sp>
      <p:sp>
        <p:nvSpPr>
          <p:cNvPr id="13" name="TextovéPole 12"/>
          <p:cNvSpPr txBox="1"/>
          <p:nvPr/>
        </p:nvSpPr>
        <p:spPr>
          <a:xfrm>
            <a:off x="323528" y="3284984"/>
            <a:ext cx="3672408" cy="3046988"/>
          </a:xfrm>
          <a:prstGeom prst="rect">
            <a:avLst/>
          </a:prstGeom>
          <a:noFill/>
        </p:spPr>
        <p:txBody>
          <a:bodyPr wrap="square" rtlCol="0">
            <a:spAutoFit/>
          </a:bodyPr>
          <a:lstStyle/>
          <a:p>
            <a:r>
              <a:rPr lang="cs-CZ" sz="2400" u="sng" dirty="0" smtClean="0">
                <a:solidFill>
                  <a:srgbClr val="FF0000"/>
                </a:solidFill>
                <a:latin typeface="Arial Black" pitchFamily="34" charset="0"/>
              </a:rPr>
              <a:t>SUROVINY:</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ODPAD Z KOŽELUŽEN a jatek (kůže a usně) &gt; KOŽNÍ KLIH</a:t>
            </a:r>
          </a:p>
          <a:p>
            <a:pPr>
              <a:buFont typeface="Arial" pitchFamily="34" charset="0"/>
              <a:buChar char="•"/>
            </a:pPr>
            <a:r>
              <a:rPr lang="cs-CZ" sz="2400" dirty="0" smtClean="0">
                <a:latin typeface="Arial Black" pitchFamily="34" charset="0"/>
              </a:rPr>
              <a:t> </a:t>
            </a:r>
            <a:r>
              <a:rPr lang="cs-CZ" sz="2400" dirty="0" smtClean="0">
                <a:solidFill>
                  <a:srgbClr val="7030A0"/>
                </a:solidFill>
                <a:latin typeface="Arial Black" pitchFamily="34" charset="0"/>
              </a:rPr>
              <a:t>ODPAD Z JATEK (kosti) &gt; KOSTNÍ KLIH</a:t>
            </a:r>
            <a:endParaRPr lang="cs-CZ" sz="2400" dirty="0">
              <a:solidFill>
                <a:srgbClr val="7030A0"/>
              </a:solidFill>
              <a:latin typeface="Arial Black" pitchFamily="34" charset="0"/>
            </a:endParaRP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smtClean="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259632" y="1052736"/>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292080" y="4077072"/>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a:pPr>
            <a:r>
              <a:rPr lang="cs-CZ" sz="2400" b="1" dirty="0" smtClean="0"/>
              <a:t>Praní klihovky (odstranění </a:t>
            </a:r>
            <a:r>
              <a:rPr lang="cs-CZ" sz="2400" b="1" dirty="0" err="1" smtClean="0"/>
              <a:t>konzervantů</a:t>
            </a:r>
            <a:r>
              <a:rPr lang="cs-CZ" sz="2400" b="1" dirty="0" smtClean="0"/>
              <a:t> – Ca(OH)</a:t>
            </a:r>
            <a:r>
              <a:rPr lang="cs-CZ" sz="2400" b="1" baseline="-25000" dirty="0" smtClean="0"/>
              <a:t>2</a:t>
            </a:r>
            <a:r>
              <a:rPr lang="cs-CZ" sz="2400" b="1" dirty="0" smtClean="0"/>
              <a:t>) a okyselení na pH 6,2 – 6,5 pomocí </a:t>
            </a:r>
            <a:r>
              <a:rPr lang="cs-CZ" sz="2400" b="1" dirty="0" err="1" smtClean="0"/>
              <a:t>HCl</a:t>
            </a:r>
            <a:r>
              <a:rPr lang="cs-CZ" sz="2400" b="1" dirty="0" smtClean="0"/>
              <a:t> nebo H</a:t>
            </a:r>
            <a:r>
              <a:rPr lang="cs-CZ" sz="2400" b="1" baseline="-25000" dirty="0" smtClean="0"/>
              <a:t>2</a:t>
            </a:r>
            <a:r>
              <a:rPr lang="cs-CZ" sz="2400" b="1" dirty="0" smtClean="0"/>
              <a:t>SO</a:t>
            </a:r>
            <a:r>
              <a:rPr lang="cs-CZ" sz="2400" b="1" baseline="-25000" dirty="0" smtClean="0"/>
              <a:t>4</a:t>
            </a:r>
          </a:p>
          <a:p>
            <a:pPr marL="514350" indent="-514350">
              <a:buFont typeface="+mj-lt"/>
              <a:buAutoNum type="arabicPeriod"/>
            </a:pPr>
            <a:r>
              <a:rPr lang="cs-CZ" sz="2400" b="1" dirty="0" smtClean="0"/>
              <a:t>Vaření </a:t>
            </a:r>
            <a:r>
              <a:rPr lang="cs-CZ" sz="2400" b="1" dirty="0" smtClean="0">
                <a:solidFill>
                  <a:srgbClr val="FF0000"/>
                </a:solidFill>
              </a:rPr>
              <a:t>želatiny a klihu </a:t>
            </a:r>
            <a:r>
              <a:rPr lang="cs-CZ" sz="2400" b="1" dirty="0" smtClean="0"/>
              <a:t>&gt; přeměna kolagenu na GLUTINOVÝ  roztok </a:t>
            </a:r>
            <a:r>
              <a:rPr lang="cs-CZ" sz="2400" b="1" i="1" u="sng" dirty="0" smtClean="0">
                <a:solidFill>
                  <a:srgbClr val="7030A0"/>
                </a:solidFill>
              </a:rPr>
              <a:t>(! NE gluten!) </a:t>
            </a:r>
            <a:r>
              <a:rPr lang="cs-CZ" sz="2400" b="1" dirty="0" smtClean="0"/>
              <a:t>, </a:t>
            </a:r>
            <a:r>
              <a:rPr lang="cs-CZ" sz="2400" b="1" dirty="0" smtClean="0">
                <a:solidFill>
                  <a:srgbClr val="0000FF"/>
                </a:solidFill>
              </a:rPr>
              <a:t>postupně v několika vařeních</a:t>
            </a:r>
            <a:r>
              <a:rPr lang="cs-CZ" sz="2400" b="1" dirty="0" smtClean="0"/>
              <a:t>, až  zbude jen cca. 2 – 5 % vsázky, např. odpadních kůží a usní</a:t>
            </a:r>
          </a:p>
          <a:p>
            <a:pPr marL="514350" indent="-514350">
              <a:buFont typeface="+mj-lt"/>
              <a:buAutoNum type="arabicPeriod"/>
            </a:pPr>
            <a:r>
              <a:rPr lang="cs-CZ" sz="2400" b="1" dirty="0" smtClean="0"/>
              <a:t>Filtrace – odstranění nečistot</a:t>
            </a:r>
          </a:p>
          <a:p>
            <a:pPr marL="514350" indent="-514350">
              <a:buFont typeface="+mj-lt"/>
              <a:buAutoNum type="arabicPeriod"/>
            </a:pPr>
            <a:r>
              <a:rPr lang="cs-CZ" sz="2400" b="1" dirty="0" smtClean="0"/>
              <a:t>Konzervace a bělení – SO</a:t>
            </a:r>
            <a:r>
              <a:rPr lang="cs-CZ" sz="2400" b="1" baseline="-25000" dirty="0" smtClean="0"/>
              <a:t>2</a:t>
            </a:r>
            <a:r>
              <a:rPr lang="cs-CZ" sz="2400" b="1" dirty="0" smtClean="0"/>
              <a:t> nebo </a:t>
            </a:r>
            <a:r>
              <a:rPr lang="cs-CZ" sz="2400" b="1" dirty="0" smtClean="0">
                <a:solidFill>
                  <a:srgbClr val="008000"/>
                </a:solidFill>
              </a:rPr>
              <a:t>H</a:t>
            </a:r>
            <a:r>
              <a:rPr lang="cs-CZ" sz="2400" b="1" baseline="-25000" dirty="0" smtClean="0">
                <a:solidFill>
                  <a:srgbClr val="008000"/>
                </a:solidFill>
              </a:rPr>
              <a:t>2</a:t>
            </a:r>
            <a:r>
              <a:rPr lang="cs-CZ" sz="2400" b="1" dirty="0" smtClean="0">
                <a:solidFill>
                  <a:srgbClr val="008000"/>
                </a:solidFill>
              </a:rPr>
              <a:t>O</a:t>
            </a:r>
            <a:r>
              <a:rPr lang="cs-CZ" sz="2400" b="1" baseline="-25000" dirty="0" smtClean="0">
                <a:solidFill>
                  <a:srgbClr val="008000"/>
                </a:solidFill>
              </a:rPr>
              <a:t>2</a:t>
            </a:r>
          </a:p>
          <a:p>
            <a:pPr marL="514350" indent="-514350">
              <a:buFont typeface="+mj-lt"/>
              <a:buAutoNum type="arabicPeriod"/>
            </a:pPr>
            <a:r>
              <a:rPr lang="cs-CZ" sz="2400" b="1" dirty="0" smtClean="0"/>
              <a:t>Zahušťování v odparce</a:t>
            </a:r>
          </a:p>
          <a:p>
            <a:pPr marL="514350" indent="-514350">
              <a:buFont typeface="+mj-lt"/>
              <a:buAutoNum type="arabicPeriod"/>
            </a:pPr>
            <a:r>
              <a:rPr lang="cs-CZ" sz="2400" b="1" dirty="0" smtClean="0"/>
              <a:t>Ochlazení a formování &gt; KLIHOVÁ GALERTA</a:t>
            </a:r>
          </a:p>
          <a:p>
            <a:pPr marL="514350" indent="-514350">
              <a:buFont typeface="+mj-lt"/>
              <a:buAutoNum type="arabicPeriod"/>
            </a:pPr>
            <a:r>
              <a:rPr lang="cs-CZ" sz="2400" b="1" dirty="0" smtClean="0"/>
              <a:t>Sušení na obsah vody 12 – 15 %</a:t>
            </a:r>
          </a:p>
          <a:p>
            <a:pPr marL="514350" indent="-514350">
              <a:buFont typeface="+mj-lt"/>
              <a:buAutoNum type="arabicPeriod"/>
            </a:pPr>
            <a:r>
              <a:rPr lang="cs-CZ" sz="2400" b="1" dirty="0" smtClean="0"/>
              <a:t>Sekání na kostičky nebo mletí na drť</a:t>
            </a:r>
          </a:p>
          <a:p>
            <a:pPr marL="514350" indent="-514350">
              <a:buFont typeface="+mj-lt"/>
              <a:buAutoNum type="arabicPeriod"/>
            </a:pPr>
            <a:endParaRPr lang="cs-CZ" sz="2400" b="1" dirty="0" smtClean="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008000"/>
                </a:solidFill>
                <a:latin typeface="+mn-lt"/>
              </a:rPr>
              <a:t>TECHNOLOGICKÉ ODPADY</a:t>
            </a:r>
            <a:endParaRPr lang="cs-CZ" sz="2800" b="1"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sp>
        <p:nvSpPr>
          <p:cNvPr id="8" name="Zástupný symbol pro obsah 7"/>
          <p:cNvSpPr>
            <a:spLocks noGrp="1"/>
          </p:cNvSpPr>
          <p:nvPr>
            <p:ph idx="1"/>
          </p:nvPr>
        </p:nvSpPr>
        <p:spPr>
          <a:xfrm>
            <a:off x="457200" y="1196752"/>
            <a:ext cx="8229600" cy="4929411"/>
          </a:xfrm>
        </p:spPr>
        <p:txBody>
          <a:bodyPr/>
          <a:lstStyle/>
          <a:p>
            <a:pPr marL="457200" indent="-457200">
              <a:buFont typeface="+mj-lt"/>
              <a:buAutoNum type="arabicPeriod"/>
            </a:pPr>
            <a:r>
              <a:rPr lang="cs-CZ" sz="2400" b="1" dirty="0" smtClean="0">
                <a:solidFill>
                  <a:srgbClr val="0000FF"/>
                </a:solidFill>
                <a:latin typeface="Arial Black" pitchFamily="34" charset="0"/>
              </a:rPr>
              <a:t>KOŽNÍ TUK </a:t>
            </a:r>
            <a:r>
              <a:rPr lang="cs-CZ" sz="2400" b="1" dirty="0" smtClean="0">
                <a:solidFill>
                  <a:srgbClr val="0000FF"/>
                </a:solidFill>
              </a:rPr>
              <a:t>&gt;  rafinace &gt; prodej nebo výroba mýdla</a:t>
            </a:r>
          </a:p>
          <a:p>
            <a:pPr marL="457200" indent="-457200">
              <a:buFont typeface="+mj-lt"/>
              <a:buAutoNum type="arabicPeriod"/>
            </a:pPr>
            <a:r>
              <a:rPr lang="cs-CZ" sz="2400" b="1" dirty="0" smtClean="0">
                <a:solidFill>
                  <a:srgbClr val="C00000"/>
                </a:solidFill>
                <a:latin typeface="Arial Black" pitchFamily="34" charset="0"/>
              </a:rPr>
              <a:t>Odfiltrované nečistoty </a:t>
            </a:r>
            <a:r>
              <a:rPr lang="cs-CZ" sz="2400" b="1" dirty="0" smtClean="0">
                <a:solidFill>
                  <a:srgbClr val="C00000"/>
                </a:solidFill>
              </a:rPr>
              <a:t>&gt; bioplyn nebo skládka nebo spalování</a:t>
            </a:r>
            <a:endParaRPr lang="cs-CZ" sz="2400" b="1"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smtClean="0">
                <a:latin typeface="Arial Black" pitchFamily="34" charset="0"/>
              </a:rPr>
              <a:t>Zopakování základních pojmů týkajících se BÍLKOVIN (přednáška 9)</a:t>
            </a:r>
          </a:p>
          <a:p>
            <a:pPr marL="742950" indent="-742950">
              <a:buFont typeface="+mj-lt"/>
              <a:buAutoNum type="arabicPeriod"/>
            </a:pPr>
            <a:r>
              <a:rPr lang="cs-CZ" sz="3600" dirty="0" smtClean="0">
                <a:latin typeface="Arial Black" pitchFamily="34" charset="0"/>
              </a:rPr>
              <a:t>Vláknité bílkoviny</a:t>
            </a:r>
          </a:p>
          <a:p>
            <a:pPr marL="742950" indent="-742950">
              <a:buFont typeface="+mj-lt"/>
              <a:buAutoNum type="arabicPeriod"/>
            </a:pPr>
            <a:r>
              <a:rPr lang="cs-CZ" sz="3600" dirty="0" smtClean="0">
                <a:latin typeface="Arial Black" pitchFamily="34" charset="0"/>
              </a:rPr>
              <a:t>Výroba želatiny a klihu</a:t>
            </a:r>
          </a:p>
          <a:p>
            <a:pPr marL="742950" indent="-742950">
              <a:buFont typeface="+mj-lt"/>
              <a:buAutoNum type="arabicPeriod"/>
            </a:pPr>
            <a:r>
              <a:rPr lang="cs-CZ" sz="3600" dirty="0" smtClean="0">
                <a:latin typeface="Arial Black" pitchFamily="34" charset="0"/>
              </a:rPr>
              <a:t>Koželužství</a:t>
            </a:r>
          </a:p>
          <a:p>
            <a:pPr marL="1143000" lvl="1" indent="-742950">
              <a:buFont typeface="+mj-lt"/>
              <a:buAutoNum type="arabicPeriod"/>
            </a:pPr>
            <a:r>
              <a:rPr lang="cs-CZ" dirty="0" smtClean="0">
                <a:latin typeface="Arial Black" pitchFamily="34" charset="0"/>
              </a:rPr>
              <a:t>Kůže versus useň</a:t>
            </a:r>
          </a:p>
          <a:p>
            <a:pPr marL="1143000" lvl="1" indent="-742950">
              <a:buFont typeface="+mj-lt"/>
              <a:buAutoNum type="arabicPeriod"/>
            </a:pPr>
            <a:r>
              <a:rPr lang="cs-CZ" dirty="0" smtClean="0">
                <a:latin typeface="Arial Black" pitchFamily="34" charset="0"/>
              </a:rPr>
              <a:t>Postup činění kůží</a:t>
            </a:r>
          </a:p>
          <a:p>
            <a:pPr marL="742950" indent="-742950">
              <a:buFont typeface="+mj-lt"/>
              <a:buAutoNum type="arabicPeriod"/>
            </a:pPr>
            <a:r>
              <a:rPr lang="cs-CZ" sz="3600" dirty="0" smtClean="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smtClean="0"/>
              <a:t>Kožní klih a technická želatina</a:t>
            </a:r>
            <a:r>
              <a:rPr lang="cs-CZ" sz="3000" dirty="0" smtClean="0"/>
              <a:t> je směs </a:t>
            </a:r>
            <a:r>
              <a:rPr lang="cs-CZ" sz="3000" dirty="0" smtClean="0">
                <a:solidFill>
                  <a:srgbClr val="FF0000"/>
                </a:solidFill>
                <a:latin typeface="Arial Black" pitchFamily="34" charset="0"/>
              </a:rPr>
              <a:t>glutinu</a:t>
            </a:r>
            <a:r>
              <a:rPr lang="cs-CZ" sz="3000" dirty="0" smtClean="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dirty="0" smtClean="0">
                <a:solidFill>
                  <a:srgbClr val="FF0000"/>
                </a:solidFill>
                <a:latin typeface="Arial Black" pitchFamily="34" charset="0"/>
              </a:rPr>
              <a:t>Glutin = málo přečištěná želatina</a:t>
            </a:r>
            <a:endParaRPr lang="cs-CZ"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graphicFrame>
        <p:nvGraphicFramePr>
          <p:cNvPr id="9" name="Tabulka 8"/>
          <p:cNvGraphicFramePr>
            <a:graphicFrameLocks noGrp="1"/>
          </p:cNvGraphicFramePr>
          <p:nvPr/>
        </p:nvGraphicFramePr>
        <p:xfrm>
          <a:off x="2123728" y="1340768"/>
          <a:ext cx="5644444" cy="4956378"/>
        </p:xfrm>
        <a:graphic>
          <a:graphicData uri="http://schemas.openxmlformats.org/drawingml/2006/table">
            <a:tbl>
              <a:tblPr/>
              <a:tblGrid>
                <a:gridCol w="2822222"/>
                <a:gridCol w="2822222"/>
              </a:tblGrid>
              <a:tr h="338667">
                <a:tc gridSpan="2">
                  <a:txBody>
                    <a:bodyPr/>
                    <a:lstStyle/>
                    <a:p>
                      <a:pPr algn="ctr"/>
                      <a:r>
                        <a:rPr lang="cs-CZ" sz="3200" b="1" dirty="0" smtClean="0">
                          <a:solidFill>
                            <a:srgbClr val="008000"/>
                          </a:solidFill>
                          <a:latin typeface="Arial Black" pitchFamily="34" charset="0"/>
                        </a:rPr>
                        <a:t>TECHNICKÁ ŽELATINA</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sz="1700" b="1"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3 - 5,5 </a:t>
                      </a:r>
                      <a:r>
                        <a:rPr lang="cs-CZ" sz="1700" b="1" dirty="0" err="1"/>
                        <a:t>Engler</a:t>
                      </a:r>
                      <a:r>
                        <a:rPr lang="cs-CZ" sz="1700" b="1"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14 %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10 -15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200 - 350 </a:t>
                      </a:r>
                      <a:r>
                        <a:rPr lang="cs-CZ" sz="1700" b="1" dirty="0" err="1"/>
                        <a:t>Bloom</a:t>
                      </a:r>
                      <a:r>
                        <a:rPr lang="cs-CZ" sz="1700" b="1"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graphicFrame>
        <p:nvGraphicFramePr>
          <p:cNvPr id="9" name="Tabulka 8"/>
          <p:cNvGraphicFramePr>
            <a:graphicFrameLocks noGrp="1"/>
          </p:cNvGraphicFramePr>
          <p:nvPr/>
        </p:nvGraphicFramePr>
        <p:xfrm>
          <a:off x="2339752" y="1196752"/>
          <a:ext cx="6552728" cy="5235786"/>
        </p:xfrm>
        <a:graphic>
          <a:graphicData uri="http://schemas.openxmlformats.org/drawingml/2006/table">
            <a:tbl>
              <a:tblPr/>
              <a:tblGrid>
                <a:gridCol w="3528392"/>
                <a:gridCol w="3024336"/>
              </a:tblGrid>
              <a:tr h="338667">
                <a:tc gridSpan="2">
                  <a:txBody>
                    <a:bodyPr/>
                    <a:lstStyle/>
                    <a:p>
                      <a:pPr algn="ctr"/>
                      <a:r>
                        <a:rPr lang="cs-CZ" sz="3200" b="1" dirty="0" smtClean="0">
                          <a:solidFill>
                            <a:srgbClr val="008000"/>
                          </a:solidFill>
                          <a:latin typeface="Arial Black" pitchFamily="34" charset="0"/>
                        </a:rPr>
                        <a:t>SIRKÁRENSKÝ KLIH </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min. 5 </a:t>
                      </a:r>
                      <a:r>
                        <a:rPr lang="cs-CZ" b="1" dirty="0" err="1"/>
                        <a:t>Engler</a:t>
                      </a:r>
                      <a:r>
                        <a:rPr lang="cs-CZ" b="1"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do 14 %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10 - 15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280 - 340 </a:t>
                      </a:r>
                      <a:r>
                        <a:rPr lang="cs-CZ" b="1" dirty="0" err="1"/>
                        <a:t>Bloom</a:t>
                      </a:r>
                      <a:r>
                        <a:rPr lang="cs-CZ" b="1" dirty="0"/>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smtClean="0">
                <a:solidFill>
                  <a:srgbClr val="FF0000"/>
                </a:solidFill>
              </a:rPr>
              <a:t>S vysokou PĚNIVOSTÍ &amp; NÍZKÝM OBSAHEM TUKU</a:t>
            </a:r>
            <a:endParaRPr lang="cs-CZ" sz="2400" b="1" dirty="0">
              <a:solidFill>
                <a:srgbClr val="FF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IV</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73</a:t>
            </a:fld>
            <a:endParaRPr lang="sk-SK"/>
          </a:p>
        </p:txBody>
      </p:sp>
      <p:graphicFrame>
        <p:nvGraphicFramePr>
          <p:cNvPr id="9" name="Tabulka 8"/>
          <p:cNvGraphicFramePr>
            <a:graphicFrameLocks noGrp="1"/>
          </p:cNvGraphicFramePr>
          <p:nvPr/>
        </p:nvGraphicFramePr>
        <p:xfrm>
          <a:off x="2195736" y="1196752"/>
          <a:ext cx="6552728" cy="5235786"/>
        </p:xfrm>
        <a:graphic>
          <a:graphicData uri="http://schemas.openxmlformats.org/drawingml/2006/table">
            <a:tbl>
              <a:tblPr/>
              <a:tblGrid>
                <a:gridCol w="3528392"/>
                <a:gridCol w="3024336"/>
              </a:tblGrid>
              <a:tr h="338667">
                <a:tc gridSpan="2">
                  <a:txBody>
                    <a:bodyPr/>
                    <a:lstStyle/>
                    <a:p>
                      <a:pPr algn="ctr"/>
                      <a:r>
                        <a:rPr lang="cs-CZ" sz="3200" b="1" dirty="0" smtClean="0">
                          <a:solidFill>
                            <a:srgbClr val="008000"/>
                          </a:solidFill>
                          <a:latin typeface="Arial Black" pitchFamily="34" charset="0"/>
                        </a:rPr>
                        <a:t>KLIH TOPAZ SPECIÁL</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0" y="3"/>
          <a:ext cx="9143999" cy="6876848"/>
        </p:xfrm>
        <a:graphic>
          <a:graphicData uri="http://schemas.openxmlformats.org/drawingml/2006/table">
            <a:tbl>
              <a:tblPr/>
              <a:tblGrid>
                <a:gridCol w="2043952"/>
                <a:gridCol w="2151531"/>
                <a:gridCol w="2474258"/>
                <a:gridCol w="2474258"/>
              </a:tblGrid>
              <a:tr h="582220">
                <a:tc gridSpan="2">
                  <a:txBody>
                    <a:bodyPr/>
                    <a:lstStyle/>
                    <a:p>
                      <a:pPr algn="l"/>
                      <a:r>
                        <a:rPr lang="cs-CZ" sz="1600" b="1" dirty="0" smtClean="0">
                          <a:solidFill>
                            <a:srgbClr val="008000"/>
                          </a:solidFill>
                          <a:latin typeface="Arial Black" pitchFamily="34" charset="0"/>
                        </a:rPr>
                        <a:t>KLIH TOPAZ SPECIÁL</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smtClean="0">
                          <a:solidFill>
                            <a:srgbClr val="008000"/>
                          </a:solidFill>
                          <a:latin typeface="Arial Black" pitchFamily="34" charset="0"/>
                        </a:rPr>
                        <a:t>SIRKÁRENSKÝ</a:t>
                      </a:r>
                    </a:p>
                    <a:p>
                      <a:pPr algn="l"/>
                      <a:r>
                        <a:rPr lang="cs-CZ" sz="1600" b="1" dirty="0" smtClean="0">
                          <a:solidFill>
                            <a:srgbClr val="008000"/>
                          </a:solidFill>
                          <a:latin typeface="Arial Black" pitchFamily="34" charset="0"/>
                        </a:rPr>
                        <a:t>KLIH</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600" b="1" dirty="0" smtClean="0">
                          <a:solidFill>
                            <a:srgbClr val="008000"/>
                          </a:solidFill>
                          <a:latin typeface="Arial Black" pitchFamily="34" charset="0"/>
                        </a:rPr>
                        <a:t>TECHNICKÁ ŽELATINA</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665">
                <a:tc>
                  <a:txBody>
                    <a:bodyPr/>
                    <a:lstStyle/>
                    <a:p>
                      <a:r>
                        <a:rPr lang="cs-CZ" sz="1400" b="1" dirty="0"/>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596">
                <a:tc>
                  <a:txBody>
                    <a:bodyPr/>
                    <a:lstStyle/>
                    <a:p>
                      <a:r>
                        <a:rPr lang="cs-CZ" sz="1400"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9111">
                <a:tc>
                  <a:txBody>
                    <a:bodyPr/>
                    <a:lstStyle/>
                    <a:p>
                      <a:r>
                        <a:rPr lang="cs-CZ" sz="1600" b="1" dirty="0">
                          <a:solidFill>
                            <a:srgbClr val="C00000"/>
                          </a:solidFill>
                          <a:latin typeface="Arial Black" pitchFamily="34" charset="0"/>
                        </a:rPr>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C00000"/>
                          </a:solidFill>
                          <a:latin typeface="Arial Black" pitchFamily="34" charset="0"/>
                        </a:rPr>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464">
                <a:tc>
                  <a:txBody>
                    <a:bodyPr/>
                    <a:lstStyle/>
                    <a:p>
                      <a:r>
                        <a:rPr lang="cs-CZ" sz="1400"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9111">
                <a:tc>
                  <a:txBody>
                    <a:bodyPr/>
                    <a:lstStyle/>
                    <a:p>
                      <a:r>
                        <a:rPr lang="cs-CZ" sz="1600" b="1" dirty="0">
                          <a:solidFill>
                            <a:srgbClr val="0000FF"/>
                          </a:solidFill>
                          <a:latin typeface="Arial Black" pitchFamily="34" charset="0"/>
                        </a:rPr>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5 - 6 </a:t>
                      </a:r>
                      <a:r>
                        <a:rPr lang="cs-CZ" sz="1600" b="1" dirty="0" err="1">
                          <a:solidFill>
                            <a:srgbClr val="0000FF"/>
                          </a:solidFill>
                          <a:latin typeface="Arial Black" pitchFamily="34" charset="0"/>
                        </a:rPr>
                        <a:t>Engler</a:t>
                      </a:r>
                      <a:r>
                        <a:rPr lang="cs-CZ" sz="16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min. 5 </a:t>
                      </a:r>
                      <a:r>
                        <a:rPr lang="cs-CZ" sz="1600" b="1" dirty="0" err="1">
                          <a:solidFill>
                            <a:srgbClr val="0000FF"/>
                          </a:solidFill>
                          <a:latin typeface="Arial Black" pitchFamily="34" charset="0"/>
                        </a:rPr>
                        <a:t>Engler</a:t>
                      </a:r>
                      <a:r>
                        <a:rPr lang="cs-CZ" sz="16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3 - 5,5 </a:t>
                      </a:r>
                      <a:r>
                        <a:rPr lang="cs-CZ" sz="1600" b="1" dirty="0" err="1">
                          <a:solidFill>
                            <a:srgbClr val="0000FF"/>
                          </a:solidFill>
                          <a:latin typeface="Arial Black" pitchFamily="34" charset="0"/>
                        </a:rPr>
                        <a:t>Engler</a:t>
                      </a:r>
                      <a:r>
                        <a:rPr lang="cs-CZ" sz="1600" b="1" dirty="0">
                          <a:solidFill>
                            <a:srgbClr val="0000FF"/>
                          </a:solidFill>
                          <a:latin typeface="Arial Black" pitchFamily="34" charset="0"/>
                        </a:rPr>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558">
                <a:tc>
                  <a:txBody>
                    <a:bodyPr/>
                    <a:lstStyle/>
                    <a:p>
                      <a:r>
                        <a:rPr lang="cs-CZ" sz="1400"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464">
                <a:tc>
                  <a:txBody>
                    <a:bodyPr/>
                    <a:lstStyle/>
                    <a:p>
                      <a:r>
                        <a:rPr lang="cs-CZ" sz="1400"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85">
                <a:tc>
                  <a:txBody>
                    <a:bodyPr/>
                    <a:lstStyle/>
                    <a:p>
                      <a:r>
                        <a:rPr lang="cs-CZ" sz="1400"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15 %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14 %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14 %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464">
                <a:tc>
                  <a:txBody>
                    <a:bodyPr/>
                    <a:lstStyle/>
                    <a:p>
                      <a:r>
                        <a:rPr lang="cs-CZ" sz="1400"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10 -15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88">
                <a:tc>
                  <a:txBody>
                    <a:bodyPr/>
                    <a:lstStyle/>
                    <a:p>
                      <a:r>
                        <a:rPr lang="cs-CZ" sz="1400"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1926">
                <a:tc>
                  <a:txBody>
                    <a:bodyPr/>
                    <a:lstStyle/>
                    <a:p>
                      <a:r>
                        <a:rPr lang="cs-CZ" sz="1600" b="1" dirty="0">
                          <a:solidFill>
                            <a:srgbClr val="0000FF"/>
                          </a:solidFill>
                          <a:latin typeface="Arial Black" pitchFamily="34" charset="0"/>
                        </a:rPr>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280 - 340 </a:t>
                      </a:r>
                      <a:r>
                        <a:rPr lang="cs-CZ" sz="1600" b="1" dirty="0" err="1">
                          <a:solidFill>
                            <a:srgbClr val="0000FF"/>
                          </a:solidFill>
                          <a:latin typeface="Arial Black" pitchFamily="34" charset="0"/>
                        </a:rPr>
                        <a:t>Bloom</a:t>
                      </a:r>
                      <a:r>
                        <a:rPr lang="cs-CZ" sz="1600" b="1" dirty="0">
                          <a:solidFill>
                            <a:srgbClr val="0000FF"/>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280 - 340 </a:t>
                      </a:r>
                      <a:r>
                        <a:rPr lang="cs-CZ" sz="1600" b="1" dirty="0" err="1">
                          <a:solidFill>
                            <a:srgbClr val="0000FF"/>
                          </a:solidFill>
                          <a:latin typeface="Arial Black" pitchFamily="34" charset="0"/>
                        </a:rPr>
                        <a:t>Bloom</a:t>
                      </a:r>
                      <a:r>
                        <a:rPr lang="cs-CZ" sz="1600" b="1" dirty="0">
                          <a:solidFill>
                            <a:srgbClr val="0000FF"/>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200 - 350 </a:t>
                      </a:r>
                      <a:r>
                        <a:rPr lang="cs-CZ" sz="1600" b="1" dirty="0" err="1">
                          <a:solidFill>
                            <a:srgbClr val="0000FF"/>
                          </a:solidFill>
                          <a:latin typeface="Arial Black" pitchFamily="34" charset="0"/>
                        </a:rPr>
                        <a:t>Bloom</a:t>
                      </a:r>
                      <a:r>
                        <a:rPr lang="cs-CZ" sz="1600" b="1" dirty="0">
                          <a:solidFill>
                            <a:srgbClr val="0000FF"/>
                          </a:solidFill>
                          <a:latin typeface="Arial Black" pitchFamily="34" charset="0"/>
                        </a:rPr>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596">
                <a:tc>
                  <a:txBody>
                    <a:bodyPr/>
                    <a:lstStyle/>
                    <a:p>
                      <a:r>
                        <a:rPr lang="cs-CZ" sz="1400"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51520" y="0"/>
            <a:ext cx="8229600" cy="922114"/>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a:t>
            </a:r>
            <a:r>
              <a:rPr lang="cs-CZ" sz="2800" b="1" cap="all" dirty="0" smtClean="0">
                <a:solidFill>
                  <a:srgbClr val="0000FF"/>
                </a:solidFill>
                <a:latin typeface="+mn-lt"/>
              </a:rPr>
              <a:t>DALŠÍHO</a:t>
            </a:r>
            <a:r>
              <a:rPr lang="cs-CZ" sz="2800" b="1" cap="all" dirty="0" smtClean="0">
                <a:solidFill>
                  <a:srgbClr val="008000"/>
                </a:solidFill>
                <a:latin typeface="+mn-lt"/>
              </a:rPr>
              <a:t> sortimentu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107504" y="908720"/>
            <a:ext cx="8928992" cy="5328592"/>
          </a:xfrm>
        </p:spPr>
        <p:txBody>
          <a:bodyPr/>
          <a:lstStyle/>
          <a:p>
            <a:pPr marL="457200" indent="-457200">
              <a:buFont typeface="+mj-lt"/>
              <a:buAutoNum type="arabicPeriod"/>
            </a:pPr>
            <a:r>
              <a:rPr lang="cs-CZ" sz="2400" b="1" dirty="0" smtClean="0"/>
              <a:t>KRÁLIČÍ KLIH</a:t>
            </a:r>
          </a:p>
          <a:p>
            <a:pPr marL="457200" indent="-457200">
              <a:buFont typeface="+mj-lt"/>
              <a:buAutoNum type="arabicPeriod"/>
            </a:pPr>
            <a:r>
              <a:rPr lang="cs-CZ" sz="2400" b="1" dirty="0" smtClean="0"/>
              <a:t>TOPAZ I  - pro náročné zákazníky</a:t>
            </a:r>
          </a:p>
          <a:p>
            <a:pPr marL="457200" indent="-457200">
              <a:buFont typeface="+mj-lt"/>
              <a:buAutoNum type="arabicPeriod"/>
            </a:pPr>
            <a:r>
              <a:rPr lang="cs-CZ" b="1" dirty="0" smtClean="0">
                <a:solidFill>
                  <a:srgbClr val="0000FF"/>
                </a:solidFill>
                <a:latin typeface="Arial Black" pitchFamily="34" charset="0"/>
              </a:rPr>
              <a:t>TOPAZ II  - NEJPRODÁVANĚJŠÍ DRUH</a:t>
            </a:r>
            <a:endParaRPr lang="cs-CZ" sz="2400" b="1" dirty="0" smtClean="0">
              <a:solidFill>
                <a:srgbClr val="0000FF"/>
              </a:solidFill>
              <a:latin typeface="Arial Black" pitchFamily="34" charset="0"/>
            </a:endParaRPr>
          </a:p>
          <a:p>
            <a:pPr marL="457200" indent="-457200">
              <a:buFont typeface="+mj-lt"/>
              <a:buAutoNum type="arabicPeriod"/>
            </a:pPr>
            <a:r>
              <a:rPr lang="cs-CZ" sz="2400" b="1" dirty="0" smtClean="0"/>
              <a:t>Kožní klih K2 – náhrada kostního klihu</a:t>
            </a:r>
          </a:p>
          <a:p>
            <a:pPr marL="457200" indent="-457200" algn="ctr">
              <a:buNone/>
            </a:pPr>
            <a:r>
              <a:rPr lang="cs-CZ" sz="2400" b="1" cap="all" dirty="0" smtClean="0">
                <a:solidFill>
                  <a:srgbClr val="C00000"/>
                </a:solidFill>
                <a:latin typeface="Arial Black" pitchFamily="34" charset="0"/>
              </a:rPr>
              <a:t>Kožní</a:t>
            </a:r>
            <a:r>
              <a:rPr lang="cs-CZ" sz="2400" b="1" dirty="0" smtClean="0">
                <a:solidFill>
                  <a:srgbClr val="C00000"/>
                </a:solidFill>
                <a:latin typeface="Arial Black" pitchFamily="34" charset="0"/>
              </a:rPr>
              <a:t> versus </a:t>
            </a:r>
            <a:r>
              <a:rPr lang="cs-CZ" sz="2400" b="1" cap="all" dirty="0" smtClean="0">
                <a:solidFill>
                  <a:srgbClr val="C00000"/>
                </a:solidFill>
                <a:latin typeface="Arial Black" pitchFamily="34" charset="0"/>
              </a:rPr>
              <a:t>kostní</a:t>
            </a:r>
            <a:r>
              <a:rPr lang="cs-CZ" sz="2400" b="1" dirty="0" smtClean="0">
                <a:solidFill>
                  <a:srgbClr val="C00000"/>
                </a:solidFill>
                <a:latin typeface="Arial Black" pitchFamily="34" charset="0"/>
              </a:rPr>
              <a:t> klih</a:t>
            </a:r>
          </a:p>
          <a:p>
            <a:pPr marL="457200" indent="-457200"/>
            <a:r>
              <a:rPr lang="cs-CZ" sz="2400" b="1" dirty="0" smtClean="0">
                <a:solidFill>
                  <a:srgbClr val="C00000"/>
                </a:solidFill>
              </a:rPr>
              <a:t>Kožní klih dává lepší vlastnosti</a:t>
            </a:r>
          </a:p>
          <a:p>
            <a:pPr marL="457200" indent="-457200" algn="ctr">
              <a:buNone/>
            </a:pPr>
            <a:r>
              <a:rPr lang="cs-CZ" sz="2400" b="1" dirty="0" smtClean="0">
                <a:solidFill>
                  <a:srgbClr val="FF0000"/>
                </a:solidFill>
                <a:latin typeface="Arial Black" pitchFamily="34" charset="0"/>
              </a:rPr>
              <a:t>POSTUPNÉ VAŘENÍ KLIHU</a:t>
            </a:r>
          </a:p>
          <a:p>
            <a:pPr marL="457200" indent="-457200"/>
            <a:r>
              <a:rPr lang="cs-CZ" sz="2400" b="1" dirty="0" smtClean="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179512" y="1196752"/>
            <a:ext cx="8784976" cy="4929411"/>
          </a:xfrm>
        </p:spPr>
        <p:txBody>
          <a:bodyPr/>
          <a:lstStyle/>
          <a:p>
            <a:r>
              <a:rPr lang="cs-CZ" sz="2400" b="1" dirty="0" smtClean="0">
                <a:solidFill>
                  <a:srgbClr val="0000FF"/>
                </a:solidFill>
                <a:latin typeface="Arial Black" pitchFamily="34" charset="0"/>
              </a:rPr>
              <a:t>ŽELATINA OBSAHUJE MÉNĚ NÍZKOMOLEKULÁRNÍCH LÁTEK NEŽ KLIH</a:t>
            </a:r>
          </a:p>
          <a:p>
            <a:r>
              <a:rPr lang="cs-CZ" sz="2400" b="1" dirty="0" smtClean="0"/>
              <a:t>Do 20°C želatina ve vodě jen silně </a:t>
            </a:r>
            <a:r>
              <a:rPr lang="cs-CZ" sz="2400" b="1" dirty="0" err="1" smtClean="0"/>
              <a:t>botná</a:t>
            </a:r>
            <a:endParaRPr lang="cs-CZ" sz="2400" b="1" dirty="0" smtClean="0"/>
          </a:p>
          <a:p>
            <a:r>
              <a:rPr lang="cs-CZ" sz="2400" b="1" dirty="0" smtClean="0"/>
              <a:t>Želatina bobtná víc než klihy</a:t>
            </a:r>
          </a:p>
          <a:p>
            <a:r>
              <a:rPr lang="cs-CZ" sz="2400" b="1" dirty="0" smtClean="0"/>
              <a:t>Nad 35 °C tvoří želatina viskózní roztoky </a:t>
            </a:r>
          </a:p>
          <a:p>
            <a:r>
              <a:rPr lang="cs-CZ" sz="2400" b="1" dirty="0" smtClean="0"/>
              <a:t>Po ochlazení roztoků vytváří želatina GEL  již při nízké koncentraci pod 1 % hmot.</a:t>
            </a:r>
          </a:p>
          <a:p>
            <a:r>
              <a:rPr lang="cs-CZ" sz="2400" b="1" dirty="0" smtClean="0"/>
              <a:t>Vlivy na viskozitu mají i soli či formaldehyd (TEN VYTVÁŘÍ NEROZPUSTNÉ GELY)</a:t>
            </a:r>
          </a:p>
          <a:p>
            <a:r>
              <a:rPr lang="cs-CZ" sz="2400" b="1" dirty="0" smtClean="0"/>
              <a:t>Podobná je reakce s ionty </a:t>
            </a:r>
            <a:r>
              <a:rPr lang="cs-CZ" sz="2400" b="1" dirty="0" err="1" smtClean="0"/>
              <a:t>Al</a:t>
            </a:r>
            <a:r>
              <a:rPr lang="cs-CZ" sz="2400" b="1" dirty="0" smtClean="0"/>
              <a:t>, </a:t>
            </a:r>
            <a:r>
              <a:rPr lang="cs-CZ" sz="2400" b="1" dirty="0" err="1" smtClean="0"/>
              <a:t>Cr</a:t>
            </a:r>
            <a:r>
              <a:rPr lang="cs-CZ" sz="2400" b="1" dirty="0" smtClean="0"/>
              <a:t> a </a:t>
            </a:r>
            <a:r>
              <a:rPr lang="cs-CZ" sz="2400" b="1" dirty="0" err="1" smtClean="0"/>
              <a:t>Fe</a:t>
            </a:r>
            <a:r>
              <a:rPr lang="cs-CZ" sz="2400" b="1" dirty="0" smtClean="0"/>
              <a:t> &gt; činění kůží </a:t>
            </a:r>
          </a:p>
          <a:p>
            <a:r>
              <a:rPr lang="cs-CZ" sz="2400" b="1" dirty="0" smtClean="0"/>
              <a:t>Nadměrným zahříváním nad 35 °C klesá MW a tím i viskozita a zhoršují se vlastnosti </a:t>
            </a:r>
            <a:endParaRPr lang="cs-CZ"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smtClean="0"/>
              <a:t>1 St = 1 cm</a:t>
            </a:r>
            <a:r>
              <a:rPr lang="cs-CZ" baseline="30000" dirty="0" smtClean="0"/>
              <a:t>2</a:t>
            </a:r>
            <a:r>
              <a:rPr lang="cs-CZ" dirty="0" smtClean="0"/>
              <a:t>·s</a:t>
            </a:r>
            <a:r>
              <a:rPr lang="cs-CZ" baseline="30000" dirty="0" smtClean="0"/>
              <a:t>-1</a:t>
            </a:r>
            <a:r>
              <a:rPr lang="cs-CZ" dirty="0" smtClean="0"/>
              <a:t> = 10</a:t>
            </a:r>
            <a:r>
              <a:rPr lang="cs-CZ" baseline="30000" dirty="0" smtClean="0"/>
              <a:t>-4</a:t>
            </a:r>
            <a:r>
              <a:rPr lang="cs-CZ" dirty="0" smtClean="0"/>
              <a:t> m</a:t>
            </a:r>
            <a:r>
              <a:rPr lang="cs-CZ" baseline="30000" dirty="0" smtClean="0"/>
              <a:t>2</a:t>
            </a:r>
            <a:r>
              <a:rPr lang="cs-CZ" dirty="0" smtClean="0"/>
              <a:t>·s</a:t>
            </a:r>
            <a:r>
              <a:rPr lang="cs-CZ" baseline="30000" dirty="0" smtClean="0"/>
              <a:t>-1 </a:t>
            </a:r>
          </a:p>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a:t>
            </a:r>
            <a:r>
              <a:rPr lang="cs-CZ" dirty="0" smtClean="0"/>
              <a:t>= </a:t>
            </a:r>
            <a:r>
              <a:rPr lang="cs-CZ" sz="2300" dirty="0" smtClean="0">
                <a:solidFill>
                  <a:srgbClr val="7030A0"/>
                </a:solidFill>
                <a:latin typeface="Arial Black" pitchFamily="34" charset="0"/>
              </a:rPr>
              <a:t>1 mm</a:t>
            </a:r>
            <a:r>
              <a:rPr lang="cs-CZ" sz="2300" baseline="30000" dirty="0" smtClean="0">
                <a:solidFill>
                  <a:srgbClr val="7030A0"/>
                </a:solidFill>
                <a:latin typeface="Arial Black" pitchFamily="34" charset="0"/>
              </a:rPr>
              <a:t>2</a:t>
            </a:r>
            <a:r>
              <a:rPr lang="cs-CZ" sz="2300" dirty="0" smtClean="0">
                <a:solidFill>
                  <a:srgbClr val="7030A0"/>
                </a:solidFill>
                <a:latin typeface="Arial Black" pitchFamily="34" charset="0"/>
              </a:rPr>
              <a:t>·s</a:t>
            </a:r>
            <a:r>
              <a:rPr lang="cs-CZ" sz="2300" baseline="30000" dirty="0" smtClean="0">
                <a:solidFill>
                  <a:srgbClr val="7030A0"/>
                </a:solidFill>
                <a:latin typeface="Arial Black" pitchFamily="34" charset="0"/>
              </a:rPr>
              <a:t>-1</a:t>
            </a:r>
            <a:r>
              <a:rPr lang="cs-CZ" sz="2300" dirty="0" smtClean="0">
                <a:solidFill>
                  <a:srgbClr val="7030A0"/>
                </a:solidFill>
                <a:latin typeface="Arial Black" pitchFamily="34" charset="0"/>
              </a:rPr>
              <a:t> </a:t>
            </a:r>
            <a:r>
              <a:rPr lang="cs-CZ" dirty="0" smtClean="0"/>
              <a:t>= 10</a:t>
            </a:r>
            <a:r>
              <a:rPr lang="cs-CZ" baseline="30000" dirty="0" smtClean="0"/>
              <a:t>-6</a:t>
            </a:r>
            <a:r>
              <a:rPr lang="cs-CZ" dirty="0" smtClean="0"/>
              <a:t>m</a:t>
            </a:r>
            <a:r>
              <a:rPr lang="cs-CZ" baseline="30000" dirty="0" smtClean="0"/>
              <a:t>2</a:t>
            </a:r>
            <a:r>
              <a:rPr lang="cs-CZ" dirty="0" smtClean="0"/>
              <a:t>·s</a:t>
            </a:r>
            <a:r>
              <a:rPr lang="cs-CZ" baseline="30000" dirty="0" smtClean="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&gt; </a:t>
            </a:r>
            <a:r>
              <a:rPr lang="cs-CZ" b="1" dirty="0" err="1" smtClean="0">
                <a:solidFill>
                  <a:srgbClr val="FF0000"/>
                </a:solidFill>
              </a:rPr>
              <a:t>centistoke</a:t>
            </a:r>
            <a:r>
              <a:rPr lang="cs-CZ" b="1" dirty="0" smtClean="0">
                <a:solidFill>
                  <a:srgbClr val="FF0000"/>
                </a:solidFill>
              </a:rPr>
              <a:t> (podle G. G. </a:t>
            </a:r>
            <a:r>
              <a:rPr lang="cs-CZ" b="1" dirty="0" err="1" smtClean="0">
                <a:solidFill>
                  <a:srgbClr val="FF0000"/>
                </a:solidFill>
              </a:rPr>
              <a:t>Stokes</a:t>
            </a:r>
            <a:r>
              <a:rPr lang="cs-CZ" b="1" dirty="0" smtClean="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IV</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smtClean="0">
                <a:solidFill>
                  <a:srgbClr val="FF0000"/>
                </a:solidFill>
                <a:latin typeface="Arial Black" pitchFamily="34" charset="0"/>
              </a:rPr>
              <a:t>Zopakování základních pojmů týkajících se BÍLKOVIN (přednáška 9)</a:t>
            </a: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V</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pPr algn="ctr">
              <a:buNone/>
            </a:pPr>
            <a:r>
              <a:rPr lang="cs-CZ" b="1" dirty="0" smtClean="0">
                <a:solidFill>
                  <a:srgbClr val="FF0000"/>
                </a:solidFill>
              </a:rPr>
              <a:t>HLAVNÍ PARAMETRY KVALITY</a:t>
            </a:r>
          </a:p>
          <a:p>
            <a:pPr algn="ctr">
              <a:buNone/>
            </a:pPr>
            <a:r>
              <a:rPr lang="cs-CZ" b="1" dirty="0" smtClean="0">
                <a:solidFill>
                  <a:srgbClr val="FF0000"/>
                </a:solidFill>
              </a:rPr>
              <a:t> </a:t>
            </a:r>
            <a:r>
              <a:rPr lang="cs-CZ" b="1" dirty="0" smtClean="0">
                <a:solidFill>
                  <a:srgbClr val="0000FF"/>
                </a:solidFill>
              </a:rPr>
              <a:t>želatiny</a:t>
            </a:r>
            <a:r>
              <a:rPr lang="cs-CZ" b="1" dirty="0" smtClean="0">
                <a:solidFill>
                  <a:srgbClr val="FF0000"/>
                </a:solidFill>
              </a:rPr>
              <a:t> a klihu</a:t>
            </a:r>
          </a:p>
          <a:p>
            <a:r>
              <a:rPr lang="cs-CZ" b="1" dirty="0" smtClean="0">
                <a:solidFill>
                  <a:srgbClr val="FF0000"/>
                </a:solidFill>
              </a:rPr>
              <a:t>Viskozita roztoku &gt; vyšší viskozita &gt; pevnější spoj</a:t>
            </a:r>
          </a:p>
          <a:p>
            <a:r>
              <a:rPr lang="cs-CZ" b="1" dirty="0" smtClean="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smtClean="0">
                <a:solidFill>
                  <a:srgbClr val="008000"/>
                </a:solidFill>
              </a:rPr>
              <a:t>Lepení dřeva,</a:t>
            </a:r>
          </a:p>
          <a:p>
            <a:r>
              <a:rPr lang="cs-CZ" sz="2400" b="1" dirty="0" smtClean="0">
                <a:solidFill>
                  <a:srgbClr val="008000"/>
                </a:solidFill>
              </a:rPr>
              <a:t>Knižní vazba,</a:t>
            </a:r>
          </a:p>
          <a:p>
            <a:r>
              <a:rPr lang="cs-CZ" sz="2400" b="1" dirty="0" smtClean="0">
                <a:solidFill>
                  <a:srgbClr val="008000"/>
                </a:solidFill>
              </a:rPr>
              <a:t>Pojivo barev,</a:t>
            </a:r>
          </a:p>
          <a:p>
            <a:r>
              <a:rPr lang="cs-CZ" sz="2400" b="1" dirty="0" smtClean="0">
                <a:solidFill>
                  <a:srgbClr val="008000"/>
                </a:solidFill>
              </a:rPr>
              <a:t>Podklady pod malbu</a:t>
            </a:r>
          </a:p>
          <a:p>
            <a:r>
              <a:rPr lang="cs-CZ" sz="2400" b="1" dirty="0" smtClean="0">
                <a:solidFill>
                  <a:srgbClr val="008000"/>
                </a:solidFill>
              </a:rPr>
              <a:t>Pojení netkaného textilu</a:t>
            </a:r>
          </a:p>
          <a:p>
            <a:endParaRPr lang="cs-CZ" sz="2400" b="1" dirty="0" smtClean="0">
              <a:solidFill>
                <a:srgbClr val="008000"/>
              </a:solidFill>
            </a:endParaRPr>
          </a:p>
          <a:p>
            <a:r>
              <a:rPr lang="cs-CZ" sz="2400" b="1" dirty="0" smtClean="0">
                <a:solidFill>
                  <a:srgbClr val="0000FF"/>
                </a:solidFill>
              </a:rPr>
              <a:t>Fotografické desky a filmy</a:t>
            </a:r>
          </a:p>
          <a:p>
            <a:r>
              <a:rPr lang="cs-CZ" sz="2400" b="1" dirty="0" smtClean="0">
                <a:solidFill>
                  <a:srgbClr val="0000FF"/>
                </a:solidFill>
              </a:rPr>
              <a:t>Odlévací formy</a:t>
            </a:r>
          </a:p>
          <a:p>
            <a:r>
              <a:rPr lang="cs-CZ" sz="2400" b="1" dirty="0" smtClean="0">
                <a:solidFill>
                  <a:srgbClr val="0000FF"/>
                </a:solidFill>
              </a:rPr>
              <a:t>Podklady pro zlacení</a:t>
            </a:r>
          </a:p>
          <a:p>
            <a:endParaRPr lang="cs-CZ" sz="24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cs-CZ" sz="3200" dirty="0" smtClean="0">
                <a:solidFill>
                  <a:srgbClr val="FF0000"/>
                </a:solidFill>
                <a:latin typeface="Arial Black" pitchFamily="34" charset="0"/>
              </a:rPr>
              <a:t>ŽELATINA  - čiření vína a ovocných šťáv</a:t>
            </a:r>
            <a:endParaRPr lang="cs-CZ"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82</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384995"/>
          </a:xfrm>
          <a:prstGeom prst="rect">
            <a:avLst/>
          </a:prstGeom>
          <a:noFill/>
        </p:spPr>
        <p:txBody>
          <a:bodyPr wrap="square" rtlCol="0">
            <a:spAutoFit/>
          </a:bodyPr>
          <a:lstStyle/>
          <a:p>
            <a:r>
              <a:rPr lang="cs-CZ" sz="2800" dirty="0" smtClean="0">
                <a:solidFill>
                  <a:srgbClr val="0000FF"/>
                </a:solidFill>
                <a:latin typeface="Arial Black" pitchFamily="34" charset="0"/>
              </a:rPr>
              <a:t>ČIŘENÍ = opatření, jak odstranit látky tvořící ZÁKALY</a:t>
            </a:r>
            <a:endParaRPr lang="cs-CZ" sz="2800" dirty="0">
              <a:solidFill>
                <a:srgbClr val="0000FF"/>
              </a:solidFill>
              <a:latin typeface="Arial Black" pitchFamily="34" charset="0"/>
            </a:endParaRPr>
          </a:p>
        </p:txBody>
      </p:sp>
      <p:sp>
        <p:nvSpPr>
          <p:cNvPr id="8" name="TextovéPole 7"/>
          <p:cNvSpPr txBox="1"/>
          <p:nvPr/>
        </p:nvSpPr>
        <p:spPr>
          <a:xfrm>
            <a:off x="5652120" y="4509120"/>
            <a:ext cx="3096344" cy="1815882"/>
          </a:xfrm>
          <a:prstGeom prst="rect">
            <a:avLst/>
          </a:prstGeom>
          <a:noFill/>
        </p:spPr>
        <p:txBody>
          <a:bodyPr wrap="square" rtlCol="0">
            <a:spAutoFit/>
          </a:bodyPr>
          <a:lstStyle/>
          <a:p>
            <a:r>
              <a:rPr lang="cs-CZ" sz="2800" dirty="0" smtClean="0">
                <a:solidFill>
                  <a:srgbClr val="008000"/>
                </a:solidFill>
                <a:latin typeface="Arial Black" pitchFamily="34" charset="0"/>
              </a:rPr>
              <a:t>Hlavní látkou tvořící ZÁKALY  jsou  PEKTINY </a:t>
            </a:r>
            <a:endParaRPr lang="cs-CZ" sz="2800" dirty="0">
              <a:solidFill>
                <a:srgbClr val="008000"/>
              </a:solidFill>
              <a:latin typeface="Arial Black" pitchFamily="34" charset="0"/>
            </a:endParaRPr>
          </a:p>
        </p:txBody>
      </p:sp>
      <p:pic>
        <p:nvPicPr>
          <p:cNvPr id="9" name="Obrázek 8" descr="PEKTIN 15012016.jpg"/>
          <p:cNvPicPr>
            <a:picLocks noChangeAspect="1"/>
          </p:cNvPicPr>
          <p:nvPr/>
        </p:nvPicPr>
        <p:blipFill>
          <a:blip r:embed="rId3" cstate="print"/>
          <a:stretch>
            <a:fillRect/>
          </a:stretch>
        </p:blipFill>
        <p:spPr>
          <a:xfrm rot="16200000">
            <a:off x="5323407" y="965137"/>
            <a:ext cx="2016224" cy="5071742"/>
          </a:xfrm>
          <a:prstGeom prst="rect">
            <a:avLst/>
          </a:prstGeom>
        </p:spPr>
      </p:pic>
      <p:cxnSp>
        <p:nvCxnSpPr>
          <p:cNvPr id="11" name="Přímá spojovací čára 10"/>
          <p:cNvCxnSpPr/>
          <p:nvPr/>
        </p:nvCxnSpPr>
        <p:spPr>
          <a:xfrm>
            <a:off x="4788024"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732240"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724128" y="42210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83</a:t>
            </a:fld>
            <a:endParaRPr lang="sk-SK"/>
          </a:p>
        </p:txBody>
      </p:sp>
      <p:sp>
        <p:nvSpPr>
          <p:cNvPr id="5" name="TextovéPole 4"/>
          <p:cNvSpPr txBox="1"/>
          <p:nvPr/>
        </p:nvSpPr>
        <p:spPr>
          <a:xfrm>
            <a:off x="107504" y="188640"/>
            <a:ext cx="8784976" cy="5816977"/>
          </a:xfrm>
          <a:prstGeom prst="rect">
            <a:avLst/>
          </a:prstGeom>
          <a:noFill/>
        </p:spPr>
        <p:txBody>
          <a:bodyPr wrap="square" rtlCol="0">
            <a:spAutoFit/>
          </a:bodyPr>
          <a:lstStyle/>
          <a:p>
            <a:pPr algn="ctr"/>
            <a:r>
              <a:rPr lang="cs-CZ" sz="3600" dirty="0" smtClean="0">
                <a:solidFill>
                  <a:srgbClr val="0000FF"/>
                </a:solidFill>
                <a:latin typeface="Arial Black" pitchFamily="34" charset="0"/>
              </a:rPr>
              <a:t>KVALITATIVNĚ NEJNIŽŠÍ </a:t>
            </a:r>
            <a:r>
              <a:rPr lang="cs-CZ" sz="3600" smtClean="0">
                <a:solidFill>
                  <a:srgbClr val="0000FF"/>
                </a:solidFill>
                <a:latin typeface="Arial Black" pitchFamily="34" charset="0"/>
              </a:rPr>
              <a:t>MW MÁ</a:t>
            </a:r>
          </a:p>
          <a:p>
            <a:pPr algn="ctr"/>
            <a:endParaRPr lang="cs-CZ" sz="3600" dirty="0" smtClean="0">
              <a:solidFill>
                <a:srgbClr val="0000FF"/>
              </a:solidFill>
              <a:latin typeface="Arial Black" pitchFamily="34" charset="0"/>
            </a:endParaRPr>
          </a:p>
          <a:p>
            <a:pPr algn="ctr"/>
            <a:r>
              <a:rPr lang="cs-CZ" sz="3600" dirty="0" smtClean="0">
                <a:solidFill>
                  <a:srgbClr val="0000FF"/>
                </a:solidFill>
                <a:latin typeface="Arial Black" pitchFamily="34" charset="0"/>
              </a:rPr>
              <a:t>	</a:t>
            </a:r>
            <a:r>
              <a:rPr lang="cs-CZ" sz="4800" dirty="0" smtClean="0">
                <a:solidFill>
                  <a:srgbClr val="FF0000"/>
                </a:solidFill>
                <a:latin typeface="Arial Black" pitchFamily="34" charset="0"/>
              </a:rPr>
              <a:t>MALÍŘSKÝ KLIH</a:t>
            </a:r>
          </a:p>
          <a:p>
            <a:pPr algn="ctr"/>
            <a:endParaRPr lang="cs-CZ" sz="3600" dirty="0" smtClean="0">
              <a:solidFill>
                <a:srgbClr val="FF0000"/>
              </a:solidFill>
              <a:latin typeface="Arial Black" pitchFamily="34" charset="0"/>
            </a:endParaRPr>
          </a:p>
          <a:p>
            <a:pPr algn="ctr"/>
            <a:r>
              <a:rPr lang="cs-CZ" sz="3600" dirty="0" smtClean="0">
                <a:solidFill>
                  <a:srgbClr val="0000FF"/>
                </a:solidFill>
                <a:latin typeface="Arial Black" pitchFamily="34" charset="0"/>
              </a:rPr>
              <a:t>Na malování v interiéru, kde se dává kvůli soudržnosti malby</a:t>
            </a:r>
          </a:p>
          <a:p>
            <a:pPr algn="ctr"/>
            <a:endParaRPr lang="cs-CZ" sz="3600" dirty="0" smtClean="0">
              <a:solidFill>
                <a:srgbClr val="0000FF"/>
              </a:solidFill>
              <a:latin typeface="Arial Black" pitchFamily="34" charset="0"/>
            </a:endParaRPr>
          </a:p>
          <a:p>
            <a:pPr algn="ctr"/>
            <a:r>
              <a:rPr lang="cs-CZ" sz="3600" dirty="0" smtClean="0">
                <a:solidFill>
                  <a:srgbClr val="008000"/>
                </a:solidFill>
                <a:latin typeface="Arial Black" pitchFamily="34" charset="0"/>
              </a:rPr>
              <a:t>Protože má nejnižší MW, tj. je to nejvíce odbouraný KOLAGEN,  je rozpustný zastudena </a:t>
            </a:r>
            <a:r>
              <a:rPr lang="cs-CZ" sz="3600" dirty="0" smtClean="0">
                <a:solidFill>
                  <a:srgbClr val="0000FF"/>
                </a:solidFill>
                <a:latin typeface="Arial Black" pitchFamily="34" charset="0"/>
              </a:rPr>
              <a:t> </a:t>
            </a:r>
            <a:endParaRPr lang="cs-CZ" sz="3600" dirty="0">
              <a:solidFill>
                <a:srgbClr val="0000FF"/>
              </a:solidFill>
              <a:latin typeface="Arial Black"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84</a:t>
            </a:fld>
            <a:endParaRPr lang="sk-SK"/>
          </a:p>
        </p:txBody>
      </p:sp>
      <p:pic>
        <p:nvPicPr>
          <p:cNvPr id="5" name="Obrázek 4" descr="img194.jpg"/>
          <p:cNvPicPr>
            <a:picLocks noChangeAspect="1"/>
          </p:cNvPicPr>
          <p:nvPr/>
        </p:nvPicPr>
        <p:blipFill>
          <a:blip r:embed="rId2" cstate="print"/>
          <a:stretch>
            <a:fillRect/>
          </a:stretch>
        </p:blipFill>
        <p:spPr>
          <a:xfrm rot="10800000">
            <a:off x="107504" y="260648"/>
            <a:ext cx="4798314" cy="2555748"/>
          </a:xfrm>
          <a:prstGeom prst="rect">
            <a:avLst/>
          </a:prstGeom>
        </p:spPr>
      </p:pic>
      <p:pic>
        <p:nvPicPr>
          <p:cNvPr id="6" name="Obrázek 5" descr="img195.jpg"/>
          <p:cNvPicPr>
            <a:picLocks noChangeAspect="1"/>
          </p:cNvPicPr>
          <p:nvPr/>
        </p:nvPicPr>
        <p:blipFill>
          <a:blip r:embed="rId3" cstate="print"/>
          <a:stretch>
            <a:fillRect/>
          </a:stretch>
        </p:blipFill>
        <p:spPr>
          <a:xfrm rot="10800000">
            <a:off x="2987824" y="3140968"/>
            <a:ext cx="6014466" cy="3579876"/>
          </a:xfrm>
          <a:prstGeom prst="rect">
            <a:avLst/>
          </a:prstGeom>
        </p:spPr>
      </p:pic>
      <p:sp>
        <p:nvSpPr>
          <p:cNvPr id="7" name="TextovéPole 6"/>
          <p:cNvSpPr txBox="1"/>
          <p:nvPr/>
        </p:nvSpPr>
        <p:spPr>
          <a:xfrm>
            <a:off x="5004048" y="260648"/>
            <a:ext cx="3960440" cy="2308324"/>
          </a:xfrm>
          <a:prstGeom prst="rect">
            <a:avLst/>
          </a:prstGeom>
          <a:noFill/>
        </p:spPr>
        <p:txBody>
          <a:bodyPr wrap="square" rtlCol="0">
            <a:spAutoFit/>
          </a:bodyPr>
          <a:lstStyle/>
          <a:p>
            <a:r>
              <a:rPr lang="cs-CZ" sz="3600" dirty="0" smtClean="0">
                <a:solidFill>
                  <a:srgbClr val="FF0000"/>
                </a:solidFill>
                <a:latin typeface="Arial Black" pitchFamily="34" charset="0"/>
              </a:rPr>
              <a:t>Kniha je dost stará, ale ono se to tak vyrábí pořád</a:t>
            </a:r>
            <a:endParaRPr lang="cs-CZ" sz="3600" dirty="0">
              <a:solidFill>
                <a:srgbClr val="FF0000"/>
              </a:solidFill>
              <a:latin typeface="Arial Black"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smtClean="0">
                <a:solidFill>
                  <a:srgbClr val="FF0000"/>
                </a:solidFill>
                <a:latin typeface="Arial Black" pitchFamily="34" charset="0"/>
              </a:rPr>
              <a:t>Koželužství</a:t>
            </a:r>
          </a:p>
          <a:p>
            <a:pPr marL="1143000" lvl="1" indent="-742950">
              <a:buNone/>
            </a:pPr>
            <a:r>
              <a:rPr lang="cs-CZ" sz="4400" dirty="0" smtClean="0">
                <a:solidFill>
                  <a:srgbClr val="FF0000"/>
                </a:solidFill>
                <a:latin typeface="Arial Black" pitchFamily="34" charset="0"/>
              </a:rPr>
              <a:t>3.1 Kůže versus useň</a:t>
            </a:r>
          </a:p>
          <a:p>
            <a:pPr marL="1143000" lvl="1" indent="-742950">
              <a:buNone/>
            </a:pPr>
            <a:r>
              <a:rPr lang="cs-CZ" sz="4400" dirty="0" smtClean="0">
                <a:solidFill>
                  <a:srgbClr val="FF0000"/>
                </a:solidFill>
                <a:latin typeface="Arial Black" pitchFamily="34" charset="0"/>
              </a:rPr>
              <a:t>3.2 Postup činění kůží</a:t>
            </a:r>
          </a:p>
          <a:p>
            <a:pPr marL="1143000" lvl="1" indent="-742950">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85</a:t>
            </a:fld>
            <a:endParaRPr lang="sk-SK"/>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smtClean="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smtClean="0"/>
              <a:t>7. 12. 2016</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86</a:t>
            </a:fld>
            <a:endParaRPr lang="sk-SK"/>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a:t>
            </a:r>
            <a:r>
              <a:rPr lang="cs-CZ" sz="2800" dirty="0" smtClean="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smtClean="0">
                <a:latin typeface="Arial Black" pitchFamily="34" charset="0"/>
              </a:rPr>
              <a:t>KŮŽE = TO CO SE ZÍSKÁ PO USMRCENÍ ZVÍŘETE</a:t>
            </a:r>
            <a:endParaRPr lang="cs-CZ" sz="2800" dirty="0">
              <a:latin typeface="Arial Black" pitchFamily="34" charset="0"/>
            </a:endParaRP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USEŇ = ZPRACOVANÁ KŮŽE</a:t>
            </a:r>
            <a:endParaRPr lang="cs-CZ" sz="2800" dirty="0">
              <a:solidFill>
                <a:srgbClr val="FF0000"/>
              </a:solidFill>
              <a:latin typeface="Arial Black" pitchFamily="34" charset="0"/>
            </a:endParaRP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smtClean="0">
                <a:solidFill>
                  <a:srgbClr val="008000"/>
                </a:solidFill>
                <a:latin typeface="Arial Black" pitchFamily="34" charset="0"/>
              </a:rPr>
              <a:t>PRO VÝROBU USNĚ JE VÝZNAMNÁ ŠKÁRA.</a:t>
            </a:r>
          </a:p>
          <a:p>
            <a:r>
              <a:rPr lang="cs-CZ" sz="2800" dirty="0" smtClean="0">
                <a:solidFill>
                  <a:srgbClr val="0000FF"/>
                </a:solidFill>
                <a:latin typeface="Arial Black" pitchFamily="34" charset="0"/>
              </a:rPr>
              <a:t>POKOŽKA I PODKOŽNÍ VAZIVO SE ODSTRAŇUJÍ V PRŮBĚHU ZPRACOVÁNÍ</a:t>
            </a:r>
            <a:endParaRPr lang="cs-CZ" sz="2800" dirty="0">
              <a:solidFill>
                <a:srgbClr val="0000FF"/>
              </a:solidFill>
              <a:latin typeface="Arial Black"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3" y="980728"/>
            <a:ext cx="3672408" cy="2754306"/>
          </a:xfrm>
        </p:spPr>
      </p:pic>
      <p:sp>
        <p:nvSpPr>
          <p:cNvPr id="14" name="TextovéPole 13"/>
          <p:cNvSpPr txBox="1"/>
          <p:nvPr/>
        </p:nvSpPr>
        <p:spPr>
          <a:xfrm>
            <a:off x="4427984" y="980728"/>
            <a:ext cx="4392488" cy="3046988"/>
          </a:xfrm>
          <a:prstGeom prst="rect">
            <a:avLst/>
          </a:prstGeom>
          <a:noFill/>
        </p:spPr>
        <p:txBody>
          <a:bodyPr wrap="square" rtlCol="0">
            <a:spAutoFit/>
          </a:bodyPr>
          <a:lstStyle/>
          <a:p>
            <a:pPr>
              <a:buFont typeface="Arial" pitchFamily="34" charset="0"/>
              <a:buChar char="•"/>
            </a:pPr>
            <a:r>
              <a:rPr lang="cs-CZ" sz="2400" dirty="0" smtClean="0">
                <a:latin typeface="Arial Black" pitchFamily="34" charset="0"/>
              </a:rPr>
              <a:t> bílkoviny</a:t>
            </a:r>
          </a:p>
          <a:p>
            <a:pPr lvl="1">
              <a:buFont typeface="Arial" pitchFamily="34" charset="0"/>
              <a:buChar char="•"/>
            </a:pPr>
            <a:r>
              <a:rPr lang="cs-CZ" sz="2400" dirty="0" smtClean="0">
                <a:latin typeface="Arial Black" pitchFamily="34" charset="0"/>
              </a:rPr>
              <a:t> fibrilární (kolagen)</a:t>
            </a:r>
          </a:p>
          <a:p>
            <a:pPr lvl="1">
              <a:buFont typeface="Arial" pitchFamily="34" charset="0"/>
              <a:buChar char="•"/>
            </a:pPr>
            <a:r>
              <a:rPr lang="cs-CZ" sz="2400" dirty="0" smtClean="0">
                <a:latin typeface="Arial Black" pitchFamily="34" charset="0"/>
              </a:rPr>
              <a:t> </a:t>
            </a:r>
            <a:r>
              <a:rPr lang="cs-CZ" sz="2400" dirty="0" err="1" smtClean="0">
                <a:latin typeface="Arial Black" pitchFamily="34" charset="0"/>
              </a:rPr>
              <a:t>globulární</a:t>
            </a:r>
            <a:r>
              <a:rPr lang="cs-CZ" sz="2400" dirty="0" smtClean="0">
                <a:latin typeface="Arial Black" pitchFamily="34" charset="0"/>
              </a:rPr>
              <a:t> (např. albumin, odstraňují se před činěním)</a:t>
            </a:r>
          </a:p>
          <a:p>
            <a:pPr>
              <a:buFont typeface="Arial" pitchFamily="34" charset="0"/>
              <a:buChar char="•"/>
            </a:pPr>
            <a:r>
              <a:rPr lang="cs-CZ" sz="2400" dirty="0" smtClean="0">
                <a:latin typeface="Arial Black" pitchFamily="34" charset="0"/>
              </a:rPr>
              <a:t> </a:t>
            </a:r>
            <a:r>
              <a:rPr lang="cs-CZ" sz="2400" dirty="0" smtClean="0">
                <a:solidFill>
                  <a:srgbClr val="008000"/>
                </a:solidFill>
                <a:latin typeface="Arial Black" pitchFamily="34" charset="0"/>
              </a:rPr>
              <a:t>tuky</a:t>
            </a:r>
            <a:r>
              <a:rPr lang="cs-CZ" sz="2400" dirty="0" smtClean="0">
                <a:latin typeface="Arial Black" pitchFamily="34" charset="0"/>
              </a:rPr>
              <a:t> </a:t>
            </a:r>
          </a:p>
          <a:p>
            <a:pPr>
              <a:buFont typeface="Arial" pitchFamily="34" charset="0"/>
              <a:buChar char="•"/>
            </a:pPr>
            <a:r>
              <a:rPr lang="cs-CZ" sz="2400" dirty="0" smtClean="0">
                <a:solidFill>
                  <a:srgbClr val="0000FF"/>
                </a:solidFill>
                <a:latin typeface="Arial Black" pitchFamily="34" charset="0"/>
              </a:rPr>
              <a:t> voda</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anorganické látky</a:t>
            </a:r>
            <a:endParaRPr lang="cs-CZ" sz="2400" dirty="0">
              <a:solidFill>
                <a:srgbClr val="C00000"/>
              </a:solidFill>
              <a:latin typeface="Arial Black" pitchFamily="34" charset="0"/>
            </a:endParaRPr>
          </a:p>
        </p:txBody>
      </p:sp>
      <p:sp>
        <p:nvSpPr>
          <p:cNvPr id="15" name="TextovéPole 14"/>
          <p:cNvSpPr txBox="1"/>
          <p:nvPr/>
        </p:nvSpPr>
        <p:spPr>
          <a:xfrm>
            <a:off x="107504" y="4437112"/>
            <a:ext cx="8928992" cy="523220"/>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ZPRACOVANÍ KŮŽE na USEŇ = ČINĚNÍ KŮŽE</a:t>
            </a:r>
            <a:endParaRPr lang="cs-CZ" sz="2800" dirty="0">
              <a:solidFill>
                <a:srgbClr val="FF0000"/>
              </a:solidFill>
              <a:latin typeface="Arial Black"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smtClean="0">
                <a:solidFill>
                  <a:srgbClr val="FF0000"/>
                </a:solidFill>
                <a:latin typeface="Arial Black" pitchFamily="34" charset="0"/>
              </a:rPr>
              <a:t>KOLAGEN</a:t>
            </a:r>
          </a:p>
          <a:p>
            <a:pPr lvl="1"/>
            <a:r>
              <a:rPr lang="cs-CZ" sz="2400" b="1" dirty="0" smtClean="0">
                <a:solidFill>
                  <a:srgbClr val="FF0000"/>
                </a:solidFill>
              </a:rPr>
              <a:t>VLÁKNA VYTVÁŘEJÍ </a:t>
            </a:r>
            <a:r>
              <a:rPr lang="cs-CZ" sz="2400" b="1" u="sng" dirty="0" smtClean="0">
                <a:solidFill>
                  <a:srgbClr val="FF0000"/>
                </a:solidFill>
                <a:latin typeface="Arial Black" pitchFamily="34" charset="0"/>
              </a:rPr>
              <a:t>TROJROZMĚRNOU STRUKTURU</a:t>
            </a:r>
          </a:p>
          <a:p>
            <a:r>
              <a:rPr lang="cs-CZ" sz="2800" b="1" dirty="0" smtClean="0">
                <a:solidFill>
                  <a:srgbClr val="0000FF"/>
                </a:solidFill>
              </a:rPr>
              <a:t>POVRCHOVÁ VRSTVA ŠKÁRY = </a:t>
            </a:r>
            <a:r>
              <a:rPr lang="cs-CZ" sz="2800" b="1" dirty="0" smtClean="0">
                <a:solidFill>
                  <a:srgbClr val="0000FF"/>
                </a:solidFill>
                <a:latin typeface="Arial Black" pitchFamily="34" charset="0"/>
              </a:rPr>
              <a:t>PAPILÁRNÍ VRSTVA</a:t>
            </a:r>
          </a:p>
          <a:p>
            <a:r>
              <a:rPr lang="cs-CZ" sz="2800" b="1" dirty="0" smtClean="0">
                <a:solidFill>
                  <a:srgbClr val="008000"/>
                </a:solidFill>
              </a:rPr>
              <a:t>Spodní vrstva škáry = </a:t>
            </a:r>
            <a:r>
              <a:rPr lang="cs-CZ" sz="2800" b="1" dirty="0" smtClean="0">
                <a:solidFill>
                  <a:srgbClr val="008000"/>
                </a:solidFill>
                <a:latin typeface="Arial Black" pitchFamily="34" charset="0"/>
              </a:rPr>
              <a:t>RETIKULÁRNÍ VRSTVA</a:t>
            </a:r>
          </a:p>
          <a:p>
            <a:r>
              <a:rPr lang="cs-CZ" sz="2800" b="1" dirty="0" smtClean="0">
                <a:solidFill>
                  <a:srgbClr val="C00000"/>
                </a:solidFill>
              </a:rPr>
              <a:t>Poměr tloušťek </a:t>
            </a:r>
            <a:r>
              <a:rPr lang="cs-CZ" sz="2800" b="1" dirty="0" smtClean="0">
                <a:solidFill>
                  <a:srgbClr val="0000FF"/>
                </a:solidFill>
                <a:latin typeface="Arial Black" pitchFamily="34" charset="0"/>
              </a:rPr>
              <a:t>PAPILÁRNÍ</a:t>
            </a:r>
            <a:r>
              <a:rPr lang="cs-CZ" sz="2800" b="1" dirty="0" smtClean="0">
                <a:solidFill>
                  <a:srgbClr val="0000FF"/>
                </a:solidFill>
              </a:rPr>
              <a:t> </a:t>
            </a:r>
            <a:r>
              <a:rPr lang="cs-CZ" sz="2800" b="1" dirty="0" smtClean="0">
                <a:solidFill>
                  <a:srgbClr val="0000FF"/>
                </a:solidFill>
                <a:latin typeface="Arial Black" pitchFamily="34" charset="0"/>
              </a:rPr>
              <a:t>versus</a:t>
            </a:r>
            <a:r>
              <a:rPr lang="cs-CZ" sz="2800" b="1" dirty="0" smtClean="0">
                <a:solidFill>
                  <a:srgbClr val="0000FF"/>
                </a:solidFill>
              </a:rPr>
              <a:t> </a:t>
            </a:r>
            <a:r>
              <a:rPr lang="cs-CZ" sz="2800" b="1" dirty="0" smtClean="0">
                <a:solidFill>
                  <a:srgbClr val="008000"/>
                </a:solidFill>
                <a:latin typeface="Arial Black" pitchFamily="34" charset="0"/>
              </a:rPr>
              <a:t>RETIKULÁRNÍ</a:t>
            </a:r>
            <a:r>
              <a:rPr lang="cs-CZ" sz="2800" b="1" dirty="0" smtClean="0">
                <a:solidFill>
                  <a:srgbClr val="008000"/>
                </a:solidFill>
              </a:rPr>
              <a:t> </a:t>
            </a:r>
            <a:r>
              <a:rPr lang="cs-CZ" sz="2800" b="1" dirty="0" smtClean="0">
                <a:solidFill>
                  <a:srgbClr val="C00000"/>
                </a:solidFill>
              </a:rPr>
              <a:t>vrstvy určuje kvalitu kůže a u různých živočichů se liší</a:t>
            </a:r>
          </a:p>
          <a:p>
            <a:endParaRPr lang="cs-CZ"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smtClean="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smtClean="0">
                <a:solidFill>
                  <a:srgbClr val="FF0000"/>
                </a:solidFill>
                <a:latin typeface="Arial Black" pitchFamily="34" charset="0"/>
              </a:rPr>
              <a:t>Primární struktura </a:t>
            </a:r>
            <a:r>
              <a:rPr lang="cs-CZ" sz="2800" b="1" dirty="0" smtClean="0">
                <a:solidFill>
                  <a:srgbClr val="FF0000"/>
                </a:solidFill>
              </a:rPr>
              <a:t>– sled aminokyselin</a:t>
            </a:r>
          </a:p>
          <a:p>
            <a:r>
              <a:rPr lang="cs-CZ" sz="2800" b="1" dirty="0" smtClean="0">
                <a:solidFill>
                  <a:srgbClr val="0000FF"/>
                </a:solidFill>
                <a:latin typeface="Arial Black" pitchFamily="34" charset="0"/>
              </a:rPr>
              <a:t>Sekundární struktura </a:t>
            </a:r>
            <a:r>
              <a:rPr lang="cs-CZ" sz="2800" b="1" dirty="0" smtClean="0">
                <a:solidFill>
                  <a:srgbClr val="0000FF"/>
                </a:solidFill>
              </a:rPr>
              <a:t>– interakce v rámci jedné makromolekuly </a:t>
            </a:r>
          </a:p>
          <a:p>
            <a:r>
              <a:rPr lang="cs-CZ" sz="2800" b="1" dirty="0" smtClean="0">
                <a:solidFill>
                  <a:srgbClr val="008000"/>
                </a:solidFill>
                <a:latin typeface="Arial Black" pitchFamily="34" charset="0"/>
              </a:rPr>
              <a:t>Terciární struktura </a:t>
            </a:r>
            <a:r>
              <a:rPr lang="cs-CZ" sz="2800" b="1" dirty="0" smtClean="0">
                <a:solidFill>
                  <a:srgbClr val="008000"/>
                </a:solidFill>
              </a:rPr>
              <a:t>- interakce v rámci více makromolekul, svazky řetězců nebo nesousedními segmenty polymerního řetězce</a:t>
            </a:r>
          </a:p>
          <a:p>
            <a:r>
              <a:rPr lang="cs-CZ" sz="2800" b="1" dirty="0" smtClean="0">
                <a:solidFill>
                  <a:srgbClr val="C00000"/>
                </a:solidFill>
                <a:latin typeface="Arial Black" pitchFamily="34" charset="0"/>
              </a:rPr>
              <a:t>Kvartérní struktura </a:t>
            </a:r>
            <a:r>
              <a:rPr lang="cs-CZ" sz="2800" b="1" dirty="0" smtClean="0">
                <a:solidFill>
                  <a:srgbClr val="C00000"/>
                </a:solidFill>
              </a:rPr>
              <a:t>– interakce mezi svazky řetězců</a:t>
            </a:r>
          </a:p>
          <a:p>
            <a:pPr algn="ctr">
              <a:buNone/>
            </a:pPr>
            <a:r>
              <a:rPr lang="cs-CZ" sz="2800" b="1" u="sng" dirty="0" smtClean="0">
                <a:solidFill>
                  <a:srgbClr val="7030A0"/>
                </a:solidFill>
                <a:latin typeface="Arial Black" pitchFamily="34" charset="0"/>
              </a:rPr>
              <a:t>Terciární a kvartérní struktury – tomu se budeme věnovat nyní u kolagenu</a:t>
            </a:r>
            <a:endParaRPr lang="cs-CZ" sz="2800" b="1" u="sng" dirty="0">
              <a:solidFill>
                <a:srgbClr val="7030A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smtClean="0">
                <a:solidFill>
                  <a:srgbClr val="C00000"/>
                </a:solidFill>
                <a:latin typeface="Arial Black" pitchFamily="34" charset="0"/>
              </a:rPr>
              <a:t>TEPLOTA SMRŠTĚNÍ </a:t>
            </a:r>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2123658"/>
          </a:xfrm>
          <a:prstGeom prst="rect">
            <a:avLst/>
          </a:prstGeom>
          <a:noFill/>
        </p:spPr>
        <p:txBody>
          <a:bodyPr wrap="square" rtlCol="0">
            <a:spAutoFit/>
          </a:bodyPr>
          <a:lstStyle/>
          <a:p>
            <a:pPr algn="ctr"/>
            <a:r>
              <a:rPr lang="cs-CZ" sz="2400" dirty="0" smtClean="0">
                <a:solidFill>
                  <a:srgbClr val="C00000"/>
                </a:solidFill>
                <a:latin typeface="Arial Black" pitchFamily="34" charset="0"/>
              </a:rPr>
              <a:t>TEPLOTA SMRŠTĚNÍ</a:t>
            </a:r>
          </a:p>
          <a:p>
            <a:r>
              <a:rPr lang="cs-CZ" sz="2400" dirty="0" smtClean="0">
                <a:solidFill>
                  <a:srgbClr val="C00000"/>
                </a:solidFill>
                <a:latin typeface="Arial Black" pitchFamily="34" charset="0"/>
              </a:rPr>
              <a:t>Uvolnění vodíkových vazeb mezi vlákny kolagenu vlivem zvýšené teploty a smrštění takto uvolněných vláken</a:t>
            </a:r>
          </a:p>
          <a:p>
            <a:pPr algn="ctr"/>
            <a:r>
              <a:rPr lang="cs-CZ" sz="3600" dirty="0" smtClean="0">
                <a:solidFill>
                  <a:srgbClr val="FF0000"/>
                </a:solidFill>
                <a:latin typeface="Arial Black" pitchFamily="34" charset="0"/>
              </a:rPr>
              <a:t>Tento proces je NEVRATNÝ</a:t>
            </a:r>
            <a:endParaRPr lang="cs-CZ" sz="3600" dirty="0">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smtClean="0">
                <a:solidFill>
                  <a:srgbClr val="FF0000"/>
                </a:solidFill>
                <a:latin typeface="Arial Black" pitchFamily="34" charset="0"/>
              </a:rPr>
              <a:t>USEŇ</a:t>
            </a:r>
            <a:r>
              <a:rPr lang="cs-CZ" sz="2800" b="1" dirty="0" smtClean="0"/>
              <a:t> je ve vlhkém prostředí odolnější vůči mikroorganismům </a:t>
            </a:r>
          </a:p>
          <a:p>
            <a:r>
              <a:rPr lang="cs-CZ" sz="2800" b="1" dirty="0" smtClean="0">
                <a:solidFill>
                  <a:srgbClr val="FF0000"/>
                </a:solidFill>
                <a:latin typeface="Arial Black" pitchFamily="34" charset="0"/>
              </a:rPr>
              <a:t>USEŇ </a:t>
            </a:r>
            <a:r>
              <a:rPr lang="cs-CZ" sz="2800" b="1" dirty="0" smtClean="0">
                <a:latin typeface="+mj-lt"/>
              </a:rPr>
              <a:t>má vyšší chemickou stabilitu, méně </a:t>
            </a:r>
            <a:r>
              <a:rPr lang="cs-CZ" sz="2800" b="1" dirty="0" err="1" smtClean="0">
                <a:latin typeface="+mj-lt"/>
              </a:rPr>
              <a:t>botná</a:t>
            </a:r>
            <a:r>
              <a:rPr lang="cs-CZ" sz="2800" b="1" dirty="0" smtClean="0">
                <a:latin typeface="+mj-lt"/>
              </a:rPr>
              <a:t> ve vodě</a:t>
            </a:r>
          </a:p>
          <a:p>
            <a:r>
              <a:rPr lang="cs-CZ" sz="2800" b="1" dirty="0" smtClean="0">
                <a:solidFill>
                  <a:srgbClr val="FF0000"/>
                </a:solidFill>
                <a:latin typeface="Arial Black" pitchFamily="34" charset="0"/>
              </a:rPr>
              <a:t>USEŇ </a:t>
            </a:r>
            <a:r>
              <a:rPr lang="cs-CZ" sz="2800" b="1" dirty="0" smtClean="0"/>
              <a:t>má lepší a výhodnější mechanické vlastnosti a v suchém stavu je měkká a vláčná</a:t>
            </a:r>
          </a:p>
          <a:p>
            <a:r>
              <a:rPr lang="cs-CZ" sz="2800" b="1" dirty="0" smtClean="0">
                <a:solidFill>
                  <a:srgbClr val="FF0000"/>
                </a:solidFill>
                <a:latin typeface="Arial Black" pitchFamily="34" charset="0"/>
              </a:rPr>
              <a:t>USEŇ </a:t>
            </a:r>
            <a:r>
              <a:rPr lang="cs-CZ" sz="2800" b="1" dirty="0" smtClean="0"/>
              <a:t>má vyšší </a:t>
            </a:r>
            <a:r>
              <a:rPr lang="cs-CZ" sz="2800" dirty="0" smtClean="0">
                <a:solidFill>
                  <a:srgbClr val="C00000"/>
                </a:solidFill>
                <a:latin typeface="Arial Black" pitchFamily="34" charset="0"/>
              </a:rPr>
              <a:t>TEPLOTU SMRŠTĚNÍ </a:t>
            </a:r>
            <a:endParaRPr lang="cs-CZ" sz="2800" b="1" dirty="0" smtClean="0"/>
          </a:p>
          <a:p>
            <a:endParaRPr lang="cs-CZ" sz="2800" b="1" dirty="0" smtClean="0"/>
          </a:p>
          <a:p>
            <a:endParaRPr lang="cs-CZ" sz="2800" b="1" dirty="0"/>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smtClean="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92</a:t>
            </a:fld>
            <a:endParaRPr lang="sk-SK"/>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93</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smtClean="0">
                <a:solidFill>
                  <a:srgbClr val="7030A0"/>
                </a:solidFill>
              </a:rPr>
              <a:t>Asi jen pro modifikaci</a:t>
            </a:r>
            <a:endParaRPr lang="cs-CZ" dirty="0">
              <a:solidFill>
                <a:srgbClr val="7030A0"/>
              </a:solidFill>
            </a:endParaRP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7. 12. 2016</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94</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smtClean="0">
                <a:solidFill>
                  <a:srgbClr val="FF0000"/>
                </a:solidFill>
                <a:latin typeface="Arial Black" pitchFamily="34" charset="0"/>
              </a:rPr>
              <a:t>V Brně máme ulice JIRCHÁŘSKÁ  a KOŽELUŽSKÁ </a:t>
            </a:r>
            <a:endParaRPr lang="cs-CZ" sz="2200" dirty="0">
              <a:solidFill>
                <a:srgbClr val="FF0000"/>
              </a:solidFill>
              <a:latin typeface="Arial Black"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smtClean="0">
                <a:solidFill>
                  <a:schemeClr val="tx1"/>
                </a:solidFill>
                <a:latin typeface="Arial Black" pitchFamily="34" charset="0"/>
              </a:rPr>
              <a:t>POSTUP  zpracování kůže na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548680"/>
            <a:ext cx="8579296" cy="5688632"/>
          </a:xfrm>
        </p:spPr>
        <p:txBody>
          <a:bodyPr/>
          <a:lstStyle/>
          <a:p>
            <a:pPr marL="457200" indent="-457200">
              <a:buFont typeface="+mj-lt"/>
              <a:buAutoNum type="arabicPeriod"/>
            </a:pPr>
            <a:r>
              <a:rPr lang="cs-CZ" sz="2400" b="1" dirty="0" smtClean="0"/>
              <a:t>Konzervování</a:t>
            </a:r>
          </a:p>
          <a:p>
            <a:pPr marL="457200" indent="-457200">
              <a:buFont typeface="+mj-lt"/>
              <a:buAutoNum type="arabicPeriod"/>
            </a:pPr>
            <a:r>
              <a:rPr lang="cs-CZ" sz="2400" b="1" dirty="0" smtClean="0">
                <a:solidFill>
                  <a:srgbClr val="FFC000"/>
                </a:solidFill>
              </a:rPr>
              <a:t>Máčení</a:t>
            </a:r>
          </a:p>
          <a:p>
            <a:pPr marL="457200" indent="-457200">
              <a:buFont typeface="+mj-lt"/>
              <a:buAutoNum type="arabicPeriod"/>
            </a:pPr>
            <a:r>
              <a:rPr lang="cs-CZ" b="1" dirty="0" err="1" smtClean="0">
                <a:solidFill>
                  <a:srgbClr val="C00000"/>
                </a:solidFill>
              </a:rPr>
              <a:t>Loužení</a:t>
            </a:r>
            <a:r>
              <a:rPr lang="cs-CZ" b="1" dirty="0" smtClean="0">
                <a:solidFill>
                  <a:srgbClr val="C00000"/>
                </a:solidFill>
              </a:rPr>
              <a:t> </a:t>
            </a:r>
            <a:r>
              <a:rPr lang="cs-CZ" dirty="0" smtClean="0">
                <a:solidFill>
                  <a:srgbClr val="C00000"/>
                </a:solidFill>
              </a:rPr>
              <a:t>v roztoku </a:t>
            </a:r>
            <a:r>
              <a:rPr lang="cs-CZ" dirty="0" smtClean="0">
                <a:solidFill>
                  <a:srgbClr val="C00000"/>
                </a:solidFill>
                <a:hlinkClick r:id="rId4" tooltip="Sulfid sodný"/>
              </a:rPr>
              <a:t>sulfidu sodného</a:t>
            </a:r>
            <a:r>
              <a:rPr lang="cs-CZ" dirty="0" smtClean="0">
                <a:solidFill>
                  <a:srgbClr val="C00000"/>
                </a:solidFill>
              </a:rPr>
              <a:t> a </a:t>
            </a:r>
            <a:r>
              <a:rPr lang="cs-CZ" dirty="0" smtClean="0">
                <a:solidFill>
                  <a:srgbClr val="C00000"/>
                </a:solidFill>
                <a:hlinkClick r:id="rId5" tooltip="Hydroxid vápenatý"/>
              </a:rPr>
              <a:t>vápna</a:t>
            </a:r>
            <a:r>
              <a:rPr lang="cs-CZ" dirty="0" smtClean="0">
                <a:solidFill>
                  <a:srgbClr val="C00000"/>
                </a:solidFill>
              </a:rPr>
              <a:t> (dnes) kvůli odstranění </a:t>
            </a:r>
            <a:r>
              <a:rPr lang="cs-CZ" dirty="0" smtClean="0">
                <a:solidFill>
                  <a:srgbClr val="C00000"/>
                </a:solidFill>
                <a:hlinkClick r:id="rId6" tooltip="Srst"/>
              </a:rPr>
              <a:t>srsti</a:t>
            </a:r>
            <a:r>
              <a:rPr lang="cs-CZ" dirty="0" smtClean="0">
                <a:solidFill>
                  <a:srgbClr val="C00000"/>
                </a:solidFill>
              </a:rPr>
              <a:t> a vznikne holina.</a:t>
            </a:r>
            <a:endParaRPr lang="cs-CZ" b="1" dirty="0" smtClean="0">
              <a:solidFill>
                <a:srgbClr val="C00000"/>
              </a:solidFill>
            </a:endParaRPr>
          </a:p>
          <a:p>
            <a:pPr marL="457200" indent="-457200">
              <a:buFont typeface="+mj-lt"/>
              <a:buAutoNum type="arabicPeriod"/>
            </a:pPr>
            <a:r>
              <a:rPr lang="cs-CZ" sz="2400" b="1" dirty="0" smtClean="0"/>
              <a:t>Odchlupování</a:t>
            </a:r>
          </a:p>
          <a:p>
            <a:pPr marL="457200" indent="-457200">
              <a:buFont typeface="+mj-lt"/>
              <a:buAutoNum type="arabicPeriod"/>
            </a:pPr>
            <a:r>
              <a:rPr lang="cs-CZ" b="1" dirty="0" err="1" smtClean="0">
                <a:solidFill>
                  <a:srgbClr val="0000FF"/>
                </a:solidFill>
              </a:rPr>
              <a:t>Mízdření</a:t>
            </a:r>
            <a:r>
              <a:rPr lang="cs-CZ" b="1" dirty="0" smtClean="0">
                <a:solidFill>
                  <a:srgbClr val="0000FF"/>
                </a:solidFill>
              </a:rPr>
              <a:t> - </a:t>
            </a:r>
            <a:r>
              <a:rPr lang="cs-CZ" dirty="0" smtClean="0">
                <a:solidFill>
                  <a:srgbClr val="0000FF"/>
                </a:solidFill>
              </a:rPr>
              <a:t>odřeže se vazivo a zbytky svalů</a:t>
            </a:r>
            <a:endParaRPr lang="cs-CZ" b="1" dirty="0" smtClean="0">
              <a:solidFill>
                <a:srgbClr val="0000FF"/>
              </a:solidFill>
            </a:endParaRPr>
          </a:p>
          <a:p>
            <a:pPr marL="457200" indent="-457200">
              <a:buFont typeface="+mj-lt"/>
              <a:buAutoNum type="arabicPeriod"/>
            </a:pPr>
            <a:r>
              <a:rPr lang="cs-CZ" b="1" dirty="0" smtClean="0">
                <a:solidFill>
                  <a:srgbClr val="008000"/>
                </a:solidFill>
              </a:rPr>
              <a:t>Odvápňování – viz 3, odstranění Ca solí</a:t>
            </a:r>
          </a:p>
          <a:p>
            <a:pPr marL="457200" indent="-457200">
              <a:buFont typeface="+mj-lt"/>
              <a:buAutoNum type="arabicPeriod"/>
            </a:pPr>
            <a:r>
              <a:rPr lang="cs-CZ" b="1" dirty="0" smtClean="0">
                <a:solidFill>
                  <a:srgbClr val="7030A0"/>
                </a:solidFill>
              </a:rPr>
              <a:t>Moření – příprava na ČINĚNÍ</a:t>
            </a:r>
          </a:p>
          <a:p>
            <a:pPr marL="457200" indent="-457200">
              <a:buFont typeface="+mj-lt"/>
              <a:buAutoNum type="arabicPeriod"/>
            </a:pPr>
            <a:r>
              <a:rPr lang="cs-CZ" b="1" dirty="0" smtClean="0">
                <a:solidFill>
                  <a:srgbClr val="FF0000"/>
                </a:solidFill>
                <a:latin typeface="Arial Black" pitchFamily="34" charset="0"/>
              </a:rPr>
              <a:t>ČINĚNÍ</a:t>
            </a:r>
          </a:p>
          <a:p>
            <a:pPr marL="457200" indent="-457200">
              <a:buFont typeface="+mj-lt"/>
              <a:buAutoNum type="arabicPeriod"/>
            </a:pPr>
            <a:r>
              <a:rPr lang="cs-CZ" sz="2400" b="1" dirty="0" smtClean="0"/>
              <a:t>Mazání (</a:t>
            </a:r>
            <a:r>
              <a:rPr lang="cs-CZ" sz="2400" b="1" dirty="0" err="1" smtClean="0"/>
              <a:t>tukování</a:t>
            </a:r>
            <a:r>
              <a:rPr lang="cs-CZ" sz="2400" b="1" dirty="0" smtClean="0"/>
              <a:t>)</a:t>
            </a:r>
          </a:p>
          <a:p>
            <a:pPr marL="457200" indent="-457200">
              <a:buFont typeface="+mj-lt"/>
              <a:buAutoNum type="arabicPeriod"/>
            </a:pPr>
            <a:endParaRPr lang="cs-CZ" sz="2400" b="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smtClean="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96</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smtClean="0">
                <a:solidFill>
                  <a:srgbClr val="FF0000"/>
                </a:solidFill>
                <a:latin typeface="Arial Black" pitchFamily="34" charset="0"/>
              </a:rPr>
              <a:t> KOLAGEN – PŘÍČNÉ VAZBY IN VITRO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JSOU </a:t>
            </a:r>
            <a:r>
              <a:rPr lang="cs-CZ" sz="3200" dirty="0" smtClean="0">
                <a:solidFill>
                  <a:srgbClr val="0000FF"/>
                </a:solidFill>
                <a:latin typeface="Arial Black" pitchFamily="34" charset="0"/>
              </a:rPr>
              <a:t>CHEMICKOU PODSTATOU</a:t>
            </a:r>
            <a:r>
              <a:rPr lang="cs-CZ" sz="3200" dirty="0" smtClean="0">
                <a:solidFill>
                  <a:srgbClr val="FF0000"/>
                </a:solidFill>
                <a:latin typeface="Arial Black" pitchFamily="34" charset="0"/>
              </a:rPr>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97</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smtClean="0">
                <a:solidFill>
                  <a:srgbClr val="FF0000"/>
                </a:solidFill>
                <a:latin typeface="Arial Black" pitchFamily="34" charset="0"/>
              </a:rPr>
              <a:t>č</a:t>
            </a:r>
            <a:r>
              <a:rPr lang="cs-CZ" sz="2800" dirty="0" smtClean="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smtClean="0">
                <a:solidFill>
                  <a:srgbClr val="FF0000"/>
                </a:solidFill>
                <a:latin typeface="Arial Black" pitchFamily="34" charset="0"/>
              </a:rPr>
              <a:t>č</a:t>
            </a:r>
            <a:r>
              <a:rPr lang="cs-CZ" sz="2400" dirty="0" smtClean="0">
                <a:solidFill>
                  <a:srgbClr val="FF0000"/>
                </a:solidFill>
                <a:latin typeface="Arial Black" pitchFamily="34" charset="0"/>
              </a:rPr>
              <a:t>inění kůže </a:t>
            </a:r>
            <a:r>
              <a:rPr lang="cs-CZ" sz="2400" dirty="0" smtClean="0">
                <a:solidFill>
                  <a:srgbClr val="FF0000"/>
                </a:solidFill>
              </a:rPr>
              <a:t>je </a:t>
            </a:r>
            <a:r>
              <a:rPr lang="cs-CZ" sz="2400" b="1" dirty="0" smtClean="0">
                <a:solidFill>
                  <a:srgbClr val="0000FF"/>
                </a:solidFill>
              </a:rPr>
              <a:t>CHEMICKÁ OPERACE</a:t>
            </a:r>
            <a:r>
              <a:rPr lang="cs-CZ" sz="2400" dirty="0" smtClean="0">
                <a:solidFill>
                  <a:srgbClr val="FF0000"/>
                </a:solidFill>
              </a:rPr>
              <a:t>,  kdy  reagují funkční skupiny </a:t>
            </a:r>
            <a:r>
              <a:rPr lang="cs-CZ" sz="2400" b="1" dirty="0" smtClean="0">
                <a:solidFill>
                  <a:srgbClr val="FF0000"/>
                </a:solidFill>
              </a:rPr>
              <a:t>KOLAGENU</a:t>
            </a:r>
            <a:r>
              <a:rPr lang="cs-CZ" sz="2400" dirty="0" smtClean="0">
                <a:solidFill>
                  <a:srgbClr val="FF0000"/>
                </a:solidFill>
              </a:rPr>
              <a:t> s </a:t>
            </a:r>
            <a:r>
              <a:rPr lang="cs-CZ" sz="2400" b="1" cap="all" dirty="0" smtClean="0">
                <a:solidFill>
                  <a:srgbClr val="008000"/>
                </a:solidFill>
              </a:rPr>
              <a:t>činící látkou</a:t>
            </a:r>
          </a:p>
          <a:p>
            <a:pPr algn="ctr">
              <a:buNone/>
            </a:pPr>
            <a:r>
              <a:rPr lang="cs-CZ" b="1" cap="all" dirty="0" smtClean="0">
                <a:solidFill>
                  <a:srgbClr val="008000"/>
                </a:solidFill>
                <a:latin typeface="Arial Black" pitchFamily="34" charset="0"/>
              </a:rPr>
              <a:t>činící látky</a:t>
            </a:r>
          </a:p>
          <a:p>
            <a:pPr marL="457200" indent="-457200">
              <a:buFont typeface="+mj-lt"/>
              <a:buAutoNum type="arabicPeriod"/>
            </a:pPr>
            <a:r>
              <a:rPr lang="cs-CZ" sz="2400" b="1" cap="all" dirty="0" smtClean="0">
                <a:solidFill>
                  <a:srgbClr val="008000"/>
                </a:solidFill>
              </a:rPr>
              <a:t>Třísloviny (HYDROLYZOVATELNÉ NEBO KONDENZOVANÉ)</a:t>
            </a:r>
          </a:p>
          <a:p>
            <a:pPr marL="457200" indent="-457200">
              <a:buFont typeface="+mj-lt"/>
              <a:buAutoNum type="arabicPeriod"/>
            </a:pPr>
            <a:r>
              <a:rPr lang="cs-CZ" sz="2400" b="1" cap="all" dirty="0" smtClean="0">
                <a:solidFill>
                  <a:srgbClr val="008000"/>
                </a:solidFill>
              </a:rPr>
              <a:t>Kamence (SÍRANY HLINITO-DRASELNÉ)</a:t>
            </a:r>
          </a:p>
          <a:p>
            <a:pPr marL="457200" indent="-457200">
              <a:buFont typeface="+mj-lt"/>
              <a:buAutoNum type="arabicPeriod"/>
            </a:pPr>
            <a:r>
              <a:rPr lang="cs-CZ" sz="2400" b="1" cap="all" dirty="0" smtClean="0">
                <a:solidFill>
                  <a:srgbClr val="008000"/>
                </a:solidFill>
              </a:rPr>
              <a:t>Chromité sloučeniny</a:t>
            </a:r>
            <a:endParaRPr lang="cs-CZ" sz="2400" b="1" cap="all" dirty="0">
              <a:solidFill>
                <a:srgbClr val="008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smtClean="0">
                <a:solidFill>
                  <a:srgbClr val="FF0000"/>
                </a:solidFill>
                <a:latin typeface="Arial Black" pitchFamily="34" charset="0"/>
              </a:rPr>
              <a:t>činění</a:t>
            </a:r>
            <a:r>
              <a:rPr lang="cs-CZ" sz="2800" dirty="0" smtClean="0">
                <a:solidFill>
                  <a:srgbClr val="FF0000"/>
                </a:solidFill>
                <a:latin typeface="Arial Black" pitchFamily="34" charset="0"/>
              </a:rPr>
              <a:t> kůže na USEŇ</a:t>
            </a:r>
            <a:br>
              <a:rPr lang="cs-CZ" sz="2800" dirty="0" smtClean="0">
                <a:solidFill>
                  <a:srgbClr val="FF0000"/>
                </a:solidFill>
                <a:latin typeface="Arial Black" pitchFamily="34" charset="0"/>
              </a:rPr>
            </a:br>
            <a:r>
              <a:rPr lang="cs-CZ" sz="2800" dirty="0" smtClean="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7. 12. 2016</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2016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smtClean="0">
                <a:solidFill>
                  <a:srgbClr val="FF0000"/>
                </a:solidFill>
                <a:latin typeface="Arial Black" pitchFamily="34" charset="0"/>
              </a:rPr>
              <a:t>č</a:t>
            </a:r>
            <a:r>
              <a:rPr lang="cs-CZ" sz="2800" b="1" dirty="0" smtClean="0">
                <a:solidFill>
                  <a:srgbClr val="FF0000"/>
                </a:solidFill>
                <a:latin typeface="Arial Black" pitchFamily="34" charset="0"/>
              </a:rPr>
              <a:t>inění kůže </a:t>
            </a:r>
            <a:r>
              <a:rPr lang="cs-CZ" sz="2800" b="1" dirty="0" smtClean="0">
                <a:solidFill>
                  <a:srgbClr val="FF0000"/>
                </a:solidFill>
              </a:rPr>
              <a:t>je </a:t>
            </a:r>
            <a:r>
              <a:rPr lang="cs-CZ" sz="2800" b="1" dirty="0" smtClean="0">
                <a:solidFill>
                  <a:srgbClr val="FF0000"/>
                </a:solidFill>
                <a:latin typeface="Arial Black" pitchFamily="34" charset="0"/>
              </a:rPr>
              <a:t>CHEMICKÁ OPERACE (REAKCE)</a:t>
            </a:r>
            <a:r>
              <a:rPr lang="cs-CZ" sz="2800" b="1" dirty="0" smtClean="0">
                <a:solidFill>
                  <a:srgbClr val="FF0000"/>
                </a:solidFill>
                <a:latin typeface="+mj-lt"/>
              </a:rPr>
              <a:t>,  kdy  reagují funkční skupiny </a:t>
            </a:r>
            <a:r>
              <a:rPr lang="cs-CZ" sz="2800" b="1" dirty="0" smtClean="0">
                <a:solidFill>
                  <a:srgbClr val="FF0000"/>
                </a:solidFill>
                <a:latin typeface="Arial Black" pitchFamily="34" charset="0"/>
              </a:rPr>
              <a:t>KOLAGENU</a:t>
            </a:r>
            <a:r>
              <a:rPr lang="cs-CZ" sz="2800" b="1" dirty="0" smtClean="0">
                <a:solidFill>
                  <a:srgbClr val="FF0000"/>
                </a:solidFill>
                <a:latin typeface="+mj-lt"/>
              </a:rPr>
              <a:t> s </a:t>
            </a:r>
            <a:r>
              <a:rPr lang="cs-CZ" sz="2800" b="1" cap="all" dirty="0" smtClean="0">
                <a:solidFill>
                  <a:srgbClr val="FF0000"/>
                </a:solidFill>
                <a:latin typeface="Arial Black" pitchFamily="34" charset="0"/>
              </a:rPr>
              <a:t>činící látkou </a:t>
            </a:r>
            <a:r>
              <a:rPr lang="cs-CZ" sz="2800" b="1" dirty="0" smtClean="0">
                <a:solidFill>
                  <a:srgbClr val="FF0000"/>
                </a:solidFill>
                <a:latin typeface="+mj-lt"/>
              </a:rPr>
              <a:t>a vytvářejí </a:t>
            </a:r>
            <a:r>
              <a:rPr lang="cs-CZ" sz="2800" b="1" dirty="0" smtClean="0">
                <a:solidFill>
                  <a:srgbClr val="FF0000"/>
                </a:solidFill>
                <a:latin typeface="Arial Black" pitchFamily="34" charset="0"/>
              </a:rPr>
              <a:t>SÍŤ MEZI MAKROMOLEKULAMI KOLAGENU</a:t>
            </a:r>
          </a:p>
          <a:p>
            <a:pPr>
              <a:buNone/>
            </a:pPr>
            <a:endParaRPr lang="cs-CZ" sz="2800" b="1" dirty="0" smtClean="0">
              <a:solidFill>
                <a:srgbClr val="008000"/>
              </a:solidFill>
            </a:endParaRPr>
          </a:p>
          <a:p>
            <a:pPr>
              <a:buNone/>
            </a:pPr>
            <a:r>
              <a:rPr lang="cs-CZ" sz="2800" dirty="0" smtClean="0">
                <a:solidFill>
                  <a:srgbClr val="C00000"/>
                </a:solidFill>
                <a:latin typeface="Arial Black" pitchFamily="34" charset="0"/>
              </a:rPr>
              <a:t>VULKANIZACE kaučuku na PRYŽ je CHEMICKÁ </a:t>
            </a:r>
            <a:r>
              <a:rPr lang="cs-CZ" sz="2800" smtClean="0">
                <a:solidFill>
                  <a:srgbClr val="C00000"/>
                </a:solidFill>
                <a:latin typeface="Arial Black" pitchFamily="34" charset="0"/>
              </a:rPr>
              <a:t>OPERACE (VULKANIZACE) </a:t>
            </a:r>
            <a:r>
              <a:rPr lang="cs-CZ" sz="2800" b="1" dirty="0" smtClean="0">
                <a:solidFill>
                  <a:srgbClr val="C00000"/>
                </a:solidFill>
                <a:latin typeface="Arial Black" pitchFamily="34" charset="0"/>
              </a:rPr>
              <a:t>vytvářející SÍŤ MEZI MAKROMOLEKULAMI</a:t>
            </a:r>
            <a:r>
              <a:rPr lang="cs-CZ" sz="2800" dirty="0" smtClean="0">
                <a:solidFill>
                  <a:srgbClr val="C00000"/>
                </a:solidFill>
                <a:latin typeface="Arial Black" pitchFamily="34" charset="0"/>
              </a:rPr>
              <a:t> POLYIZOPRENU</a:t>
            </a:r>
            <a:endParaRPr lang="cs-CZ" sz="2800" b="1" dirty="0" smtClean="0">
              <a:solidFill>
                <a:srgbClr val="C00000"/>
              </a:solidFill>
              <a:latin typeface="Arial Black"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9730</TotalTime>
  <Words>5357</Words>
  <Application>Microsoft Office PowerPoint</Application>
  <PresentationFormat>Předvádění na obrazovce (4:3)</PresentationFormat>
  <Paragraphs>1159</Paragraphs>
  <Slides>105</Slides>
  <Notes>0</Notes>
  <HiddenSlides>0</HiddenSlides>
  <MMClips>0</MMClips>
  <ScaleCrop>false</ScaleCrop>
  <HeadingPairs>
    <vt:vector size="4" baseType="variant">
      <vt:variant>
        <vt:lpstr>Motiv</vt:lpstr>
      </vt:variant>
      <vt:variant>
        <vt:i4>1</vt:i4>
      </vt:variant>
      <vt:variant>
        <vt:lpstr>Nadpisy snímků</vt:lpstr>
      </vt:variant>
      <vt:variant>
        <vt:i4>105</vt:i4>
      </vt:variant>
    </vt:vector>
  </HeadingPairs>
  <TitlesOfParts>
    <vt:vector size="106" baseType="lpstr">
      <vt:lpstr>Default Design</vt:lpstr>
      <vt:lpstr>PŘÍRODNÍ POLYMERY   Bílkovinná vlákna I - KOLAGEN</vt:lpstr>
      <vt:lpstr>Časový plán</vt:lpstr>
      <vt:lpstr>Bylo již probráno v přednášce 9: Kasein, syrovátka, vaječné proteiny</vt:lpstr>
      <vt:lpstr>Snímek 4</vt:lpstr>
      <vt:lpstr>Snímek 5</vt:lpstr>
      <vt:lpstr>Snímek 6</vt:lpstr>
      <vt:lpstr>Snímek 7</vt:lpstr>
      <vt:lpstr>Snímek 8</vt:lpstr>
      <vt:lpstr>Strukturní hierarchie peptidů a proteinů( bílkovin)</vt:lpstr>
      <vt:lpstr>Dělení proteinů( bílkovin) podle výskytu dalších složek v makromolekule </vt:lpstr>
      <vt:lpstr>Dělení proteinů( bílkovin) podle rozpustnosti ve vodě</vt:lpstr>
      <vt:lpstr>Snímek 12</vt:lpstr>
      <vt:lpstr>Snímek 13</vt:lpstr>
      <vt:lpstr>Snímek 14</vt:lpstr>
      <vt:lpstr>Dělení proteinů( bílkovin) podle tvaru molekul či nadmolekulárních útvarů</vt:lpstr>
      <vt:lpstr>Denaturace a koagulace proteinů </vt:lpstr>
      <vt:lpstr>Snímek 17</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Snímek 19</vt:lpstr>
      <vt:lpstr>Snímek 20</vt:lpstr>
      <vt:lpstr>PRIMÁRNÍ STRUKTURA proteinů I</vt:lpstr>
      <vt:lpstr>KOLAGEN jako příklad FIBRILÁRNÍCH PROTEINŮ</vt:lpstr>
      <vt:lpstr>Snímek 23</vt:lpstr>
      <vt:lpstr>PRIMÁRNÍ STRUKTURA proteinů II - KOLAGEN jako příklad (uvedeny počty jednotlivých aminokyselin v makromolekule)</vt:lpstr>
      <vt:lpstr>PRIMÁRNÍ STRUKTURA proteinů III KOLAGEN jako příklad</vt:lpstr>
      <vt:lpstr>Snímek 26</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Snímek 33</vt:lpstr>
      <vt:lpstr>KVARTÉRNÍ STRUKTURA proteinů I  KOLAGEN jako příklad</vt:lpstr>
      <vt:lpstr>KVARTÉRNÍ STRUKTURA proteinů II  KOLAGEN jako příklad</vt:lpstr>
      <vt:lpstr> KOLAGEN – hierarchie struktur</vt:lpstr>
      <vt:lpstr>Snímek 37</vt:lpstr>
      <vt:lpstr>Snímek 38</vt:lpstr>
      <vt:lpstr>PŘÍKLAD VYTVOŘENÍ KVARTÉRNÍ STRUKTURY - HEMOGLOBIN</vt:lpstr>
      <vt:lpstr>KVARTÉRNÍ STRUKTURA proteinů III  KOLAGEN jako příklad</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 hierarchie struktur</vt:lpstr>
      <vt:lpstr> KOLAGEN – použití v medicíně</vt:lpstr>
      <vt:lpstr> KOLAGEN – nanovlákna 1  (laskavostí CONTIPRO)</vt:lpstr>
      <vt:lpstr> KOLAGEN – nanovlákna 2  (laskavostí CONTIPRO)</vt:lpstr>
      <vt:lpstr> KOLAGEN – nanovlákna 3  (laskavostí CONTIPRO)</vt:lpstr>
      <vt:lpstr> KOLAGEN – ceny pro kosmetiku, vodorozpustný</vt:lpstr>
      <vt:lpstr> KOLAGEN – rozpustnost</vt:lpstr>
      <vt:lpstr> KOLAGEN jako předmět chemických reakcí</vt:lpstr>
      <vt:lpstr>Snímek 57</vt:lpstr>
      <vt:lpstr>Snímek 58</vt:lpstr>
      <vt:lpstr>Snímek 59</vt:lpstr>
      <vt:lpstr>Snímek 60</vt:lpstr>
      <vt:lpstr>Snímek 61</vt:lpstr>
      <vt:lpstr>Výrobci kolagenních preparátů v tuzemsku – dva příklady</vt:lpstr>
      <vt:lpstr>Snímek 63</vt:lpstr>
      <vt:lpstr>Výroba želatiny a klihu suroviny nevypadají vábně 1!</vt:lpstr>
      <vt:lpstr>Výroba želatiny a klihu suroviny nevypadají vábně 2!</vt:lpstr>
      <vt:lpstr>Výroba želatiny a klihu základní schéma</vt:lpstr>
      <vt:lpstr>Snímek 67</vt:lpstr>
      <vt:lpstr>Výroba želatiny a klihu TECHNOLOGICKÉ KROKY</vt:lpstr>
      <vt:lpstr>Výroba želatiny a klihu TECHNOLOGICKÉ ODPADY</vt:lpstr>
      <vt:lpstr>Výroba klihu příklad sortimentu I tanex Vladislav</vt:lpstr>
      <vt:lpstr>Výroba klihu příklad sortimentu iI tanex Vladislav</vt:lpstr>
      <vt:lpstr>Výroba klihu příklad sortimentu IiI tanex Vladislav</vt:lpstr>
      <vt:lpstr>Výroba klihu příklad sortimentu IV tanex Vladislav</vt:lpstr>
      <vt:lpstr>Snímek 74</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&amp;ŽELATINA a KONZERVÁTOR – RESTAURÁTOR VI</vt:lpstr>
      <vt:lpstr>ŽELATINA  - čiření vína a ovocných šťáv</vt:lpstr>
      <vt:lpstr>Snímek 83</vt:lpstr>
      <vt:lpstr>Snímek 84</vt:lpstr>
      <vt:lpstr>Snímek 85</vt:lpstr>
      <vt:lpstr>Snímek 86</vt:lpstr>
      <vt:lpstr>Kůže versus useň</vt:lpstr>
      <vt:lpstr>Složení kůže</vt:lpstr>
      <vt:lpstr>Kůže – SLOŽENÍ ŠKÁRY</vt:lpstr>
      <vt:lpstr>TEPLOTA SMRŠTĚNÍ Kůže VERSUS USEŇ</vt:lpstr>
      <vt:lpstr>Kůže VERSUS USEŇ</vt:lpstr>
      <vt:lpstr>3.2 Postup činění kůží</vt:lpstr>
      <vt:lpstr>Snímek 93</vt:lpstr>
      <vt:lpstr>Snímek 94</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tŘÍSLOčINĚNÍ kůže na USEŇ 1</vt:lpstr>
      <vt:lpstr>tŘÍSLOčINĚNÍ kůže na USEŇ 2</vt:lpstr>
      <vt:lpstr>chromočINĚNÍ kůže na USEŇ 1</vt:lpstr>
      <vt:lpstr>Snímek 103</vt:lpstr>
      <vt:lpstr>Snímek 104</vt:lpstr>
      <vt:lpstr>KAMENCOVÉ čINĚNÍ kůže na USEŇ</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850</cp:revision>
  <dcterms:created xsi:type="dcterms:W3CDTF">2008-02-10T16:41:08Z</dcterms:created>
  <dcterms:modified xsi:type="dcterms:W3CDTF">2017-01-14T11:49:01Z</dcterms:modified>
</cp:coreProperties>
</file>