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78" r:id="rId3"/>
    <p:sldId id="383" r:id="rId4"/>
    <p:sldId id="382" r:id="rId5"/>
    <p:sldId id="341" r:id="rId6"/>
    <p:sldId id="379" r:id="rId7"/>
    <p:sldId id="380" r:id="rId8"/>
    <p:sldId id="381" r:id="rId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scontrolplast.cz/" TargetMode="External"/><Relationship Id="rId2" Type="http://schemas.openxmlformats.org/officeDocument/2006/relationships/hyperlink" Target="mailto:pospisil@gascontrolplast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Cis-trans_izomerie" TargetMode="External"/><Relationship Id="rId3" Type="http://schemas.openxmlformats.org/officeDocument/2006/relationships/hyperlink" Target="https://cs.wikipedia.org/wiki/Organick%C3%A1_slou%C4%8Denina" TargetMode="External"/><Relationship Id="rId7" Type="http://schemas.openxmlformats.org/officeDocument/2006/relationships/hyperlink" Target="https://cs.wikipedia.org/w/index.php?title=Kyselina_beta-eleostearov%C3%A1&amp;action=edit&amp;redlink=1" TargetMode="External"/><Relationship Id="rId12" Type="http://schemas.openxmlformats.org/officeDocument/2006/relationships/hyperlink" Target="https://cs.wikipedia.org/w/index.php?title=Zasychav%C3%BD_olej&amp;action=edit&amp;redlink=1" TargetMode="External"/><Relationship Id="rId2" Type="http://schemas.openxmlformats.org/officeDocument/2006/relationships/hyperlink" Target="https://cs.wikipedia.org/wiki/Systematick%C3%BD_n%C3%A1zev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s.wikipedia.org/w/index.php?title=Kyselina_oktadekatrienov%C3%A1&amp;action=edit&amp;redlink=1" TargetMode="External"/><Relationship Id="rId11" Type="http://schemas.openxmlformats.org/officeDocument/2006/relationships/hyperlink" Target="https://cs.wikipedia.org/w/index.php?title=Ho%C5%99k%C3%A1_okurka&amp;action=edit&amp;redlink=1" TargetMode="External"/><Relationship Id="rId5" Type="http://schemas.openxmlformats.org/officeDocument/2006/relationships/hyperlink" Target="https://cs.wikipedia.org/wiki/Konformace" TargetMode="External"/><Relationship Id="rId10" Type="http://schemas.openxmlformats.org/officeDocument/2006/relationships/hyperlink" Target="https://cs.wikipedia.org/w/index.php?title=Tungov%C3%BD_olej&amp;action=edit&amp;redlink=1" TargetMode="External"/><Relationship Id="rId4" Type="http://schemas.openxmlformats.org/officeDocument/2006/relationships/hyperlink" Target="https://cs.wikipedia.org/w/index.php?title=Konjugovan%C3%A1_linolenov%C3%A1_kyselina&amp;action=edit&amp;redlink=1" TargetMode="External"/><Relationship Id="rId9" Type="http://schemas.openxmlformats.org/officeDocument/2006/relationships/hyperlink" Target="https://cs.wikipedia.org/wiki/Mastn%C3%A1_kyselin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wmflabs.org/magnustools/cas.php?language=en&amp;cas=1338-24-5&amp;title=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en.wikipedia.org/wiki/CAS_registry_numb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Atomic_mass_unit" TargetMode="External"/><Relationship Id="rId5" Type="http://schemas.openxmlformats.org/officeDocument/2006/relationships/hyperlink" Target="http://en.wikipedia.org/wiki/Cyclohexane" TargetMode="External"/><Relationship Id="rId4" Type="http://schemas.openxmlformats.org/officeDocument/2006/relationships/hyperlink" Target="http://en.wikipedia.org/wiki/Cyclopentan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259632" y="6237312"/>
            <a:ext cx="7128272" cy="476250"/>
          </a:xfrm>
          <a:noFill/>
        </p:spPr>
        <p:txBody>
          <a:bodyPr/>
          <a:lstStyle/>
          <a:p>
            <a:r>
              <a:rPr lang="pl-PL" smtClean="0"/>
              <a:t>PŘÍRODNÍ POLYMERY PŘF MU  dodatek II k lekci 2 2016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88640"/>
            <a:ext cx="7772400" cy="2016224"/>
          </a:xfrm>
        </p:spPr>
        <p:txBody>
          <a:bodyPr/>
          <a:lstStyle/>
          <a:p>
            <a:pPr eaLnBrk="1" hangingPunct="1"/>
            <a:r>
              <a:rPr lang="sk-SK" sz="4000" b="1" dirty="0" smtClean="0">
                <a:solidFill>
                  <a:srgbClr val="FF0000"/>
                </a:solidFill>
              </a:rPr>
              <a:t>PŘÍRODNÍ POLYMERY</a:t>
            </a:r>
            <a:br>
              <a:rPr lang="sk-SK" sz="4000" b="1" dirty="0" smtClean="0">
                <a:solidFill>
                  <a:srgbClr val="FF0000"/>
                </a:solidFill>
              </a:rPr>
            </a:br>
            <a:r>
              <a:rPr lang="sk-SK" sz="4000" b="1" dirty="0" err="1" smtClean="0">
                <a:solidFill>
                  <a:srgbClr val="008000"/>
                </a:solidFill>
              </a:rPr>
              <a:t>Dřevný</a:t>
            </a:r>
            <a:r>
              <a:rPr lang="sk-SK" sz="4000" b="1" dirty="0" smtClean="0">
                <a:solidFill>
                  <a:srgbClr val="FF0000"/>
                </a:solidFill>
              </a:rPr>
              <a:t> </a:t>
            </a:r>
            <a: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olej, </a:t>
            </a:r>
            <a:r>
              <a:rPr lang="sk-SK" sz="4000" b="1" kern="1200" dirty="0" err="1" smtClean="0">
                <a:solidFill>
                  <a:srgbClr val="008000"/>
                </a:solidFill>
                <a:ea typeface="Times New Roman"/>
                <a:cs typeface="Times New Roman"/>
              </a:rPr>
              <a:t>naftenát</a:t>
            </a:r>
            <a: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kobaltu</a:t>
            </a:r>
            <a:br>
              <a:rPr lang="sk-SK" sz="40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</a:br>
            <a:r>
              <a:rPr lang="pl-PL" sz="4000" b="1" dirty="0" smtClean="0">
                <a:solidFill>
                  <a:srgbClr val="FF0000"/>
                </a:solidFill>
              </a:rPr>
              <a:t> </a:t>
            </a:r>
            <a:r>
              <a:rPr lang="pl-PL" sz="4000" b="1" i="1" u="sng" dirty="0" smtClean="0">
                <a:solidFill>
                  <a:srgbClr val="FF0000"/>
                </a:solidFill>
              </a:rPr>
              <a:t>DODATEK II K PŘEDNÁŠCE </a:t>
            </a:r>
            <a:endParaRPr lang="sk-SK" sz="4000" b="1" i="1" u="sng" dirty="0" smtClean="0">
              <a:solidFill>
                <a:srgbClr val="008000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636912"/>
            <a:ext cx="6400800" cy="3600400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RNDr. Ladislav Pospíšil, CSc.</a:t>
            </a:r>
          </a:p>
          <a:p>
            <a:pPr eaLnBrk="1" hangingPunct="1"/>
            <a:r>
              <a:rPr lang="cs-CZ" sz="2400" dirty="0" err="1" smtClean="0">
                <a:solidFill>
                  <a:srgbClr val="C00000"/>
                </a:solidFill>
                <a:hlinkClick r:id="rId2"/>
              </a:rPr>
              <a:t>pospisil</a:t>
            </a:r>
            <a:r>
              <a:rPr lang="cs-CZ" sz="2400" dirty="0" smtClean="0">
                <a:solidFill>
                  <a:srgbClr val="C00000"/>
                </a:solidFill>
                <a:hlinkClick r:id="rId2"/>
              </a:rPr>
              <a:t>@</a:t>
            </a:r>
            <a:r>
              <a:rPr lang="cs-CZ" sz="2400" dirty="0" err="1" smtClean="0">
                <a:solidFill>
                  <a:srgbClr val="C00000"/>
                </a:solidFill>
                <a:hlinkClick r:id="rId2"/>
              </a:rPr>
              <a:t>gascontrolplast.cz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</a:p>
          <a:p>
            <a:pPr eaLnBrk="1" hangingPunct="1"/>
            <a:r>
              <a:rPr lang="cs-CZ" sz="2400" dirty="0" smtClean="0">
                <a:solidFill>
                  <a:srgbClr val="C00000"/>
                </a:solidFill>
                <a:hlinkClick r:id="rId3"/>
              </a:rPr>
              <a:t>www.</a:t>
            </a:r>
            <a:r>
              <a:rPr lang="cs-CZ" sz="2400" dirty="0" err="1" smtClean="0">
                <a:solidFill>
                  <a:srgbClr val="C00000"/>
                </a:solidFill>
                <a:hlinkClick r:id="rId3"/>
              </a:rPr>
              <a:t>gascontrolplast.cz</a:t>
            </a:r>
            <a:r>
              <a:rPr lang="cs-CZ" sz="2400" dirty="0" smtClean="0">
                <a:solidFill>
                  <a:srgbClr val="C00000"/>
                </a:solidFill>
              </a:rPr>
              <a:t> </a:t>
            </a:r>
          </a:p>
          <a:p>
            <a:pPr eaLnBrk="1" hangingPunct="1"/>
            <a:r>
              <a:rPr lang="cs-CZ" sz="2400" b="1" dirty="0" smtClean="0">
                <a:solidFill>
                  <a:srgbClr val="C00000"/>
                </a:solidFill>
              </a:rPr>
              <a:t>UČO:29716</a:t>
            </a:r>
            <a:endParaRPr lang="sk-SK" sz="24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5. 10. 2016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Dřevný = čínský = tungový olej 1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6120680" cy="476250"/>
          </a:xfrm>
        </p:spPr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cs-CZ" sz="2800" b="1" dirty="0" smtClean="0"/>
              <a:t>Získává se z jader ořechů stromu rostoucího v Číně</a:t>
            </a:r>
          </a:p>
          <a:p>
            <a:r>
              <a:rPr lang="cs-CZ" sz="2800" b="1" dirty="0" smtClean="0"/>
              <a:t>Dříve hojně používaný do olejových laků</a:t>
            </a:r>
          </a:p>
          <a:p>
            <a:r>
              <a:rPr lang="cs-CZ" sz="2800" b="1" dirty="0" smtClean="0"/>
              <a:t>Rychle zasychá, protože …..</a:t>
            </a:r>
          </a:p>
          <a:p>
            <a:r>
              <a:rPr lang="cs-CZ" sz="2800" b="1" dirty="0" smtClean="0">
                <a:solidFill>
                  <a:srgbClr val="008000"/>
                </a:solidFill>
              </a:rPr>
              <a:t>Major </a:t>
            </a:r>
            <a:r>
              <a:rPr lang="cs-CZ" sz="2800" b="1" dirty="0" err="1" smtClean="0">
                <a:solidFill>
                  <a:srgbClr val="008000"/>
                </a:solidFill>
              </a:rPr>
              <a:t>fatty</a:t>
            </a:r>
            <a:r>
              <a:rPr lang="cs-CZ" sz="2800" b="1" dirty="0" smtClean="0">
                <a:solidFill>
                  <a:srgbClr val="008000"/>
                </a:solidFill>
              </a:rPr>
              <a:t> </a:t>
            </a:r>
            <a:r>
              <a:rPr lang="cs-CZ" sz="2800" b="1" dirty="0" err="1" smtClean="0">
                <a:solidFill>
                  <a:srgbClr val="008000"/>
                </a:solidFill>
              </a:rPr>
              <a:t>acid</a:t>
            </a:r>
            <a:r>
              <a:rPr lang="cs-CZ" sz="2800" b="1" dirty="0" smtClean="0">
                <a:solidFill>
                  <a:srgbClr val="008000"/>
                </a:solidFill>
              </a:rPr>
              <a:t> </a:t>
            </a:r>
            <a:r>
              <a:rPr lang="cs-CZ" sz="2800" b="1" dirty="0" err="1" smtClean="0">
                <a:solidFill>
                  <a:srgbClr val="008000"/>
                </a:solidFill>
              </a:rPr>
              <a:t>composition</a:t>
            </a:r>
            <a:r>
              <a:rPr lang="cs-CZ" sz="2800" b="1" dirty="0" smtClean="0">
                <a:solidFill>
                  <a:srgbClr val="008000"/>
                </a:solidFill>
              </a:rPr>
              <a:t> </a:t>
            </a:r>
            <a:r>
              <a:rPr lang="cs-CZ" sz="2800" b="1" dirty="0" err="1" smtClean="0">
                <a:solidFill>
                  <a:srgbClr val="008000"/>
                </a:solidFill>
              </a:rPr>
              <a:t>of</a:t>
            </a:r>
            <a:r>
              <a:rPr lang="cs-CZ" sz="2800" b="1" dirty="0" smtClean="0">
                <a:solidFill>
                  <a:srgbClr val="008000"/>
                </a:solidFill>
              </a:rPr>
              <a:t> tung </a:t>
            </a:r>
            <a:r>
              <a:rPr lang="cs-CZ" sz="2800" b="1" dirty="0" err="1" smtClean="0">
                <a:solidFill>
                  <a:srgbClr val="008000"/>
                </a:solidFill>
              </a:rPr>
              <a:t>oil</a:t>
            </a:r>
            <a:r>
              <a:rPr lang="cs-CZ" sz="2800" b="1" dirty="0" smtClean="0">
                <a:solidFill>
                  <a:srgbClr val="008000"/>
                </a:solidFill>
              </a:rPr>
              <a:t>:</a:t>
            </a:r>
          </a:p>
          <a:p>
            <a:pPr lvl="1"/>
            <a:r>
              <a:rPr lang="cs-CZ" sz="2400" b="1" dirty="0" err="1" smtClean="0">
                <a:solidFill>
                  <a:srgbClr val="008000"/>
                </a:solidFill>
              </a:rPr>
              <a:t>Palmitic</a:t>
            </a:r>
            <a:r>
              <a:rPr lang="cs-CZ" sz="2400" b="1" dirty="0" smtClean="0">
                <a:solidFill>
                  <a:srgbClr val="008000"/>
                </a:solidFill>
              </a:rPr>
              <a:t> </a:t>
            </a:r>
            <a:r>
              <a:rPr lang="cs-CZ" sz="2400" b="1" dirty="0" err="1" smtClean="0">
                <a:solidFill>
                  <a:srgbClr val="008000"/>
                </a:solidFill>
              </a:rPr>
              <a:t>acid</a:t>
            </a:r>
            <a:r>
              <a:rPr lang="cs-CZ" sz="2400" b="1" dirty="0" smtClean="0">
                <a:solidFill>
                  <a:srgbClr val="008000"/>
                </a:solidFill>
              </a:rPr>
              <a:t> 5.5% </a:t>
            </a:r>
          </a:p>
          <a:p>
            <a:pPr lvl="1"/>
            <a:r>
              <a:rPr lang="cs-CZ" sz="2400" b="1" dirty="0" err="1" smtClean="0">
                <a:solidFill>
                  <a:srgbClr val="008000"/>
                </a:solidFill>
              </a:rPr>
              <a:t>Oleic</a:t>
            </a:r>
            <a:r>
              <a:rPr lang="cs-CZ" sz="2400" b="1" dirty="0" smtClean="0">
                <a:solidFill>
                  <a:srgbClr val="008000"/>
                </a:solidFill>
              </a:rPr>
              <a:t> </a:t>
            </a:r>
            <a:r>
              <a:rPr lang="cs-CZ" sz="2400" b="1" dirty="0" err="1" smtClean="0">
                <a:solidFill>
                  <a:srgbClr val="008000"/>
                </a:solidFill>
              </a:rPr>
              <a:t>acid</a:t>
            </a:r>
            <a:r>
              <a:rPr lang="cs-CZ" sz="2400" b="1" dirty="0" smtClean="0">
                <a:solidFill>
                  <a:srgbClr val="008000"/>
                </a:solidFill>
              </a:rPr>
              <a:t> 4.0% </a:t>
            </a:r>
          </a:p>
          <a:p>
            <a:pPr lvl="1"/>
            <a:r>
              <a:rPr lang="cs-CZ" sz="2400" b="1" dirty="0" err="1" smtClean="0">
                <a:solidFill>
                  <a:srgbClr val="008000"/>
                </a:solidFill>
              </a:rPr>
              <a:t>Linoleic</a:t>
            </a:r>
            <a:r>
              <a:rPr lang="cs-CZ" sz="2400" b="1" dirty="0" smtClean="0">
                <a:solidFill>
                  <a:srgbClr val="008000"/>
                </a:solidFill>
              </a:rPr>
              <a:t> </a:t>
            </a:r>
            <a:r>
              <a:rPr lang="cs-CZ" sz="2400" b="1" dirty="0" err="1" smtClean="0">
                <a:solidFill>
                  <a:srgbClr val="008000"/>
                </a:solidFill>
              </a:rPr>
              <a:t>acid</a:t>
            </a:r>
            <a:r>
              <a:rPr lang="cs-CZ" sz="2400" b="1" dirty="0" smtClean="0">
                <a:solidFill>
                  <a:srgbClr val="008000"/>
                </a:solidFill>
              </a:rPr>
              <a:t> 8.5% </a:t>
            </a:r>
          </a:p>
          <a:p>
            <a:pPr lvl="1"/>
            <a:r>
              <a:rPr lang="cs-CZ" sz="2400" b="1" dirty="0" err="1" smtClean="0">
                <a:solidFill>
                  <a:srgbClr val="008000"/>
                </a:solidFill>
              </a:rPr>
              <a:t>alpha</a:t>
            </a:r>
            <a:r>
              <a:rPr lang="cs-CZ" sz="2400" b="1" dirty="0" smtClean="0">
                <a:solidFill>
                  <a:srgbClr val="008000"/>
                </a:solidFill>
              </a:rPr>
              <a:t>-</a:t>
            </a:r>
            <a:r>
              <a:rPr lang="cs-CZ" sz="2400" b="1" dirty="0" err="1" smtClean="0">
                <a:solidFill>
                  <a:srgbClr val="008000"/>
                </a:solidFill>
              </a:rPr>
              <a:t>Eleostearic</a:t>
            </a:r>
            <a:r>
              <a:rPr lang="cs-CZ" sz="2400" b="1" dirty="0" smtClean="0">
                <a:solidFill>
                  <a:srgbClr val="008000"/>
                </a:solidFill>
              </a:rPr>
              <a:t> </a:t>
            </a:r>
            <a:r>
              <a:rPr lang="cs-CZ" sz="2400" b="1" dirty="0" err="1" smtClean="0">
                <a:solidFill>
                  <a:srgbClr val="008000"/>
                </a:solidFill>
              </a:rPr>
              <a:t>acid</a:t>
            </a:r>
            <a:r>
              <a:rPr lang="cs-CZ" sz="2400" b="1" dirty="0" smtClean="0">
                <a:solidFill>
                  <a:srgbClr val="008000"/>
                </a:solidFill>
              </a:rPr>
              <a:t> 82.0% </a:t>
            </a:r>
          </a:p>
          <a:p>
            <a:endParaRPr lang="cs-CZ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Dřevný = čínský = tungový olej </a:t>
            </a:r>
            <a:r>
              <a:rPr lang="cs-CZ" sz="2800" b="1" dirty="0" smtClean="0">
                <a:solidFill>
                  <a:srgbClr val="FF0000"/>
                </a:solidFill>
              </a:rPr>
              <a:t>2</a:t>
            </a:r>
            <a:endParaRPr lang="cs-CZ" sz="280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  <p:sp>
        <p:nvSpPr>
          <p:cNvPr id="6" name="Obdélník 5"/>
          <p:cNvSpPr/>
          <p:nvPr/>
        </p:nvSpPr>
        <p:spPr>
          <a:xfrm>
            <a:off x="323528" y="836712"/>
            <a:ext cx="820891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 smtClean="0"/>
              <a:t>Kyselina α-</a:t>
            </a:r>
            <a:r>
              <a:rPr lang="cs-CZ" sz="2600" b="1" dirty="0" err="1" smtClean="0"/>
              <a:t>eleostearová</a:t>
            </a:r>
            <a:r>
              <a:rPr lang="cs-CZ" sz="2600" dirty="0" smtClean="0"/>
              <a:t> (</a:t>
            </a:r>
            <a:r>
              <a:rPr lang="cs-CZ" sz="2600" dirty="0" smtClean="0">
                <a:hlinkClick r:id="rId2" tooltip="Systematický název"/>
              </a:rPr>
              <a:t>systematický název</a:t>
            </a:r>
            <a:r>
              <a:rPr lang="cs-CZ" sz="2600" dirty="0" smtClean="0"/>
              <a:t> </a:t>
            </a:r>
            <a:r>
              <a:rPr lang="cs-CZ" sz="2600" b="1" dirty="0" smtClean="0"/>
              <a:t>kyselina (9</a:t>
            </a:r>
            <a:r>
              <a:rPr lang="cs-CZ" sz="2600" b="1" i="1" dirty="0" smtClean="0"/>
              <a:t>Z</a:t>
            </a:r>
            <a:r>
              <a:rPr lang="cs-CZ" sz="2600" b="1" dirty="0" smtClean="0"/>
              <a:t>,11</a:t>
            </a:r>
            <a:r>
              <a:rPr lang="cs-CZ" sz="2600" b="1" i="1" dirty="0" smtClean="0"/>
              <a:t>E</a:t>
            </a:r>
            <a:r>
              <a:rPr lang="cs-CZ" sz="2600" b="1" dirty="0" smtClean="0"/>
              <a:t>,13</a:t>
            </a:r>
            <a:r>
              <a:rPr lang="cs-CZ" sz="2600" b="1" i="1" dirty="0" smtClean="0"/>
              <a:t>E</a:t>
            </a:r>
            <a:r>
              <a:rPr lang="cs-CZ" sz="2600" b="1" dirty="0" smtClean="0"/>
              <a:t>)-</a:t>
            </a:r>
            <a:r>
              <a:rPr lang="cs-CZ" sz="2600" b="1" dirty="0" err="1" smtClean="0"/>
              <a:t>oktadeka</a:t>
            </a:r>
            <a:r>
              <a:rPr lang="cs-CZ" sz="2600" b="1" dirty="0" smtClean="0"/>
              <a:t>-9,11,13-</a:t>
            </a:r>
            <a:r>
              <a:rPr lang="cs-CZ" sz="2600" b="1" dirty="0" err="1" smtClean="0"/>
              <a:t>trienová</a:t>
            </a:r>
            <a:r>
              <a:rPr lang="cs-CZ" sz="2600" dirty="0" smtClean="0"/>
              <a:t>) je </a:t>
            </a:r>
            <a:r>
              <a:rPr lang="cs-CZ" sz="2600" dirty="0" smtClean="0">
                <a:hlinkClick r:id="rId3" tooltip="Organická sloučenina"/>
              </a:rPr>
              <a:t>organická sloučenina</a:t>
            </a:r>
            <a:r>
              <a:rPr lang="cs-CZ" sz="2600" dirty="0" smtClean="0"/>
              <a:t> patřící mezi </a:t>
            </a:r>
            <a:r>
              <a:rPr lang="cs-CZ" sz="2600" dirty="0" smtClean="0">
                <a:hlinkClick r:id="rId4" tooltip="Konjugovaná linolenová kyselina (stránka neexistuje)"/>
              </a:rPr>
              <a:t>konjugované </a:t>
            </a:r>
            <a:r>
              <a:rPr lang="cs-CZ" sz="2600" dirty="0" err="1" smtClean="0">
                <a:hlinkClick r:id="rId4" tooltip="Konjugovaná linolenová kyselina (stránka neexistuje)"/>
              </a:rPr>
              <a:t>linolenové</a:t>
            </a:r>
            <a:r>
              <a:rPr lang="cs-CZ" sz="2600" dirty="0" smtClean="0">
                <a:hlinkClick r:id="rId4" tooltip="Konjugovaná linolenová kyselina (stránka neexistuje)"/>
              </a:rPr>
              <a:t> kyseliny</a:t>
            </a:r>
            <a:r>
              <a:rPr lang="cs-CZ" sz="2600" dirty="0" smtClean="0"/>
              <a:t>. Je jedním z </a:t>
            </a:r>
            <a:r>
              <a:rPr lang="cs-CZ" sz="2600" dirty="0" err="1" smtClean="0">
                <a:hlinkClick r:id="rId5" tooltip="Konformace"/>
              </a:rPr>
              <a:t>konformačních</a:t>
            </a:r>
            <a:r>
              <a:rPr lang="cs-CZ" sz="2600" dirty="0" smtClean="0">
                <a:hlinkClick r:id="rId5" tooltip="Konformace"/>
              </a:rPr>
              <a:t> izomerů</a:t>
            </a:r>
            <a:r>
              <a:rPr lang="cs-CZ" sz="2600" dirty="0" smtClean="0"/>
              <a:t> </a:t>
            </a:r>
            <a:r>
              <a:rPr lang="cs-CZ" sz="2600" dirty="0" smtClean="0">
                <a:hlinkClick r:id="rId6" tooltip="Kyselina oktadekatrienová (stránka neexistuje)"/>
              </a:rPr>
              <a:t>kyseliny </a:t>
            </a:r>
            <a:r>
              <a:rPr lang="cs-CZ" sz="2600" dirty="0" err="1" smtClean="0">
                <a:hlinkClick r:id="rId6" tooltip="Kyselina oktadekatrienová (stránka neexistuje)"/>
              </a:rPr>
              <a:t>oktadekatrienové</a:t>
            </a:r>
            <a:r>
              <a:rPr lang="cs-CZ" sz="2600" dirty="0" smtClean="0"/>
              <a:t>. Často se nazývá jednoduše „</a:t>
            </a:r>
            <a:r>
              <a:rPr lang="cs-CZ" sz="2600" dirty="0" err="1" smtClean="0"/>
              <a:t>eleostearová</a:t>
            </a:r>
            <a:r>
              <a:rPr lang="cs-CZ" sz="2600" dirty="0" smtClean="0"/>
              <a:t>“, přestože existuje také </a:t>
            </a:r>
            <a:r>
              <a:rPr lang="cs-CZ" sz="2600" dirty="0" smtClean="0">
                <a:hlinkClick r:id="rId7" tooltip="Kyselina beta-eleostearová (stránka neexistuje)"/>
              </a:rPr>
              <a:t>kyselina β-</a:t>
            </a:r>
            <a:r>
              <a:rPr lang="cs-CZ" sz="2600" dirty="0" err="1" smtClean="0">
                <a:hlinkClick r:id="rId7" tooltip="Kyselina beta-eleostearová (stránka neexistuje)"/>
              </a:rPr>
              <a:t>eleostearová</a:t>
            </a:r>
            <a:r>
              <a:rPr lang="cs-CZ" sz="2600" dirty="0" smtClean="0"/>
              <a:t> (</a:t>
            </a:r>
            <a:r>
              <a:rPr lang="cs-CZ" sz="2600" dirty="0" smtClean="0">
                <a:hlinkClick r:id="rId8" tooltip="Cis-trans izomerie"/>
              </a:rPr>
              <a:t>izomer </a:t>
            </a:r>
            <a:r>
              <a:rPr lang="cs-CZ" sz="2600" i="1" dirty="0" smtClean="0">
                <a:hlinkClick r:id="rId8" tooltip="Cis-trans izomerie"/>
              </a:rPr>
              <a:t>trans</a:t>
            </a:r>
            <a:r>
              <a:rPr lang="cs-CZ" sz="2600" dirty="0" smtClean="0"/>
              <a:t> čili (9</a:t>
            </a:r>
            <a:r>
              <a:rPr lang="cs-CZ" sz="2600" i="1" dirty="0" smtClean="0"/>
              <a:t>E</a:t>
            </a:r>
            <a:r>
              <a:rPr lang="cs-CZ" sz="2600" dirty="0" smtClean="0"/>
              <a:t>,11</a:t>
            </a:r>
            <a:r>
              <a:rPr lang="cs-CZ" sz="2600" i="1" dirty="0" smtClean="0"/>
              <a:t>E</a:t>
            </a:r>
            <a:r>
              <a:rPr lang="cs-CZ" sz="2600" dirty="0" smtClean="0"/>
              <a:t>,13</a:t>
            </a:r>
            <a:r>
              <a:rPr lang="cs-CZ" sz="2600" i="1" dirty="0" smtClean="0"/>
              <a:t>E</a:t>
            </a:r>
            <a:r>
              <a:rPr lang="cs-CZ" sz="2600" dirty="0" smtClean="0"/>
              <a:t>)).</a:t>
            </a:r>
          </a:p>
          <a:p>
            <a:r>
              <a:rPr lang="cs-CZ" sz="2600" dirty="0" smtClean="0"/>
              <a:t>Tvoří přibližně 8 % </a:t>
            </a:r>
            <a:r>
              <a:rPr lang="cs-CZ" sz="2600" dirty="0" smtClean="0">
                <a:hlinkClick r:id="rId9" tooltip="Mastná kyselina"/>
              </a:rPr>
              <a:t>mastných kyselin</a:t>
            </a:r>
            <a:r>
              <a:rPr lang="cs-CZ" sz="2600" dirty="0" smtClean="0"/>
              <a:t> obsažených v </a:t>
            </a:r>
            <a:r>
              <a:rPr lang="cs-CZ" sz="2600" dirty="0" smtClean="0">
                <a:hlinkClick r:id="rId10" tooltip="Tungový olej (stránka neexistuje)"/>
              </a:rPr>
              <a:t>tungovém (čínském dřevném) oleji</a:t>
            </a:r>
            <a:r>
              <a:rPr lang="cs-CZ" sz="2600" dirty="0" smtClean="0"/>
              <a:t> a 60 % v oleji semen </a:t>
            </a:r>
            <a:r>
              <a:rPr lang="cs-CZ" sz="2600" dirty="0" smtClean="0">
                <a:hlinkClick r:id="rId11" tooltip="Hořká okurka (stránka neexistuje)"/>
              </a:rPr>
              <a:t>hořké okurky</a:t>
            </a:r>
            <a:r>
              <a:rPr lang="cs-CZ" sz="2600" dirty="0" smtClean="0"/>
              <a:t>. Díky svému vysokému stupni </a:t>
            </a:r>
            <a:r>
              <a:rPr lang="cs-CZ" sz="2600" dirty="0" smtClean="0">
                <a:hlinkClick r:id="rId9" tooltip="Mastná kyselina"/>
              </a:rPr>
              <a:t>nenasycenosti</a:t>
            </a:r>
            <a:r>
              <a:rPr lang="cs-CZ" sz="2600" dirty="0" smtClean="0"/>
              <a:t> propůjčuje tungovému oleji vlastnosti </a:t>
            </a:r>
            <a:r>
              <a:rPr lang="cs-CZ" sz="2600" dirty="0" err="1" smtClean="0">
                <a:hlinkClick r:id="rId12" tooltip="Zasychavý olej (stránka neexistuje)"/>
              </a:rPr>
              <a:t>zasychavého</a:t>
            </a:r>
            <a:r>
              <a:rPr lang="cs-CZ" sz="2600" dirty="0" smtClean="0">
                <a:hlinkClick r:id="rId12" tooltip="Zasychavý olej (stránka neexistuje)"/>
              </a:rPr>
              <a:t> oleje</a:t>
            </a:r>
            <a:r>
              <a:rPr lang="cs-CZ" sz="2600" dirty="0" smtClean="0"/>
              <a:t>.</a:t>
            </a:r>
            <a:endParaRPr lang="cs-CZ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Dřevný = čínský = tungový olej </a:t>
            </a:r>
            <a:r>
              <a:rPr lang="cs-CZ" sz="2800" b="1" dirty="0" smtClean="0">
                <a:solidFill>
                  <a:srgbClr val="FF0000"/>
                </a:solidFill>
              </a:rPr>
              <a:t>3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384735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bdélník 12"/>
          <p:cNvSpPr/>
          <p:nvPr/>
        </p:nvSpPr>
        <p:spPr>
          <a:xfrm>
            <a:off x="395536" y="3861048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008000"/>
                </a:solidFill>
              </a:rPr>
              <a:t>alpha</a:t>
            </a:r>
            <a:r>
              <a:rPr lang="cs-CZ" b="1" dirty="0" smtClean="0">
                <a:solidFill>
                  <a:srgbClr val="008000"/>
                </a:solidFill>
              </a:rPr>
              <a:t>-</a:t>
            </a:r>
            <a:r>
              <a:rPr lang="cs-CZ" b="1" dirty="0" err="1" smtClean="0">
                <a:solidFill>
                  <a:srgbClr val="008000"/>
                </a:solidFill>
              </a:rPr>
              <a:t>Eleostearic</a:t>
            </a:r>
            <a:r>
              <a:rPr lang="cs-CZ" b="1" dirty="0" smtClean="0">
                <a:solidFill>
                  <a:srgbClr val="008000"/>
                </a:solidFill>
              </a:rPr>
              <a:t> </a:t>
            </a:r>
            <a:r>
              <a:rPr lang="cs-CZ" b="1" dirty="0" err="1" smtClean="0">
                <a:solidFill>
                  <a:srgbClr val="008000"/>
                </a:solidFill>
              </a:rPr>
              <a:t>acid</a:t>
            </a:r>
            <a:r>
              <a:rPr lang="cs-CZ" b="1" dirty="0" smtClean="0">
                <a:solidFill>
                  <a:srgbClr val="008000"/>
                </a:solidFill>
              </a:rPr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572000" y="1268760"/>
            <a:ext cx="42484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8000"/>
                </a:solidFill>
              </a:rPr>
              <a:t>„Svařování oleje“ – zahřátí na cca. 230 ° &gt; částečná polymerace &gt; rychlejší zasýchání</a:t>
            </a:r>
            <a:endParaRPr lang="cs-CZ" sz="2800" b="1" dirty="0">
              <a:solidFill>
                <a:srgbClr val="008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572000" y="3284984"/>
            <a:ext cx="424847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00FF"/>
                </a:solidFill>
              </a:rPr>
              <a:t>Dvojné </a:t>
            </a:r>
            <a:r>
              <a:rPr lang="cs-CZ" sz="2800" b="1" dirty="0" smtClean="0">
                <a:solidFill>
                  <a:srgbClr val="0000FF"/>
                </a:solidFill>
              </a:rPr>
              <a:t>vazby</a:t>
            </a:r>
            <a:r>
              <a:rPr lang="cs-CZ" sz="2400" b="1" dirty="0" smtClean="0">
                <a:solidFill>
                  <a:srgbClr val="0000FF"/>
                </a:solidFill>
              </a:rPr>
              <a:t> mohou reagovat i s např. </a:t>
            </a:r>
            <a:r>
              <a:rPr lang="cs-CZ" sz="2400" b="1" dirty="0" err="1" smtClean="0">
                <a:solidFill>
                  <a:srgbClr val="0000FF"/>
                </a:solidFill>
              </a:rPr>
              <a:t>maleinanhyridem</a:t>
            </a:r>
            <a:r>
              <a:rPr lang="cs-CZ" sz="2400" b="1" dirty="0" smtClean="0">
                <a:solidFill>
                  <a:srgbClr val="0000FF"/>
                </a:solidFill>
              </a:rPr>
              <a:t> &gt; modifikace pro vytvoření esterů (kromě –COOH už v molekule původní)</a:t>
            </a:r>
            <a:endParaRPr lang="cs-CZ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Jak URYCHLIT VYSÝCHÁNÍ OLEJE?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pic>
        <p:nvPicPr>
          <p:cNvPr id="12" name="Obrázek 11" descr="img4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3272413" y="-1248077"/>
            <a:ext cx="2736304" cy="8634074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323528" y="836712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00FF"/>
                </a:solidFill>
              </a:rPr>
              <a:t>Kovy přechodné valence, např. Fe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3+ </a:t>
            </a:r>
            <a:r>
              <a:rPr lang="cs-CZ" sz="2400" b="1" dirty="0" smtClean="0">
                <a:solidFill>
                  <a:srgbClr val="0000FF"/>
                </a:solidFill>
              </a:rPr>
              <a:t>, Co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2+ </a:t>
            </a:r>
            <a:r>
              <a:rPr lang="cs-CZ" sz="2400" b="1" dirty="0" smtClean="0">
                <a:solidFill>
                  <a:srgbClr val="0000FF"/>
                </a:solidFill>
              </a:rPr>
              <a:t>, Mn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2+ </a:t>
            </a:r>
            <a:r>
              <a:rPr lang="cs-CZ" sz="2400" b="1" dirty="0" smtClean="0">
                <a:solidFill>
                  <a:srgbClr val="0000FF"/>
                </a:solidFill>
              </a:rPr>
              <a:t>, </a:t>
            </a:r>
            <a:r>
              <a:rPr lang="cs-CZ" sz="2400" b="1" dirty="0" err="1" smtClean="0">
                <a:solidFill>
                  <a:srgbClr val="0000FF"/>
                </a:solidFill>
              </a:rPr>
              <a:t>Pb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+2</a:t>
            </a:r>
            <a:endParaRPr lang="cs-CZ" sz="2400" b="1" dirty="0" smtClean="0">
              <a:solidFill>
                <a:srgbClr val="0000FF"/>
              </a:solidFill>
            </a:endParaRPr>
          </a:p>
          <a:p>
            <a:r>
              <a:rPr lang="cs-CZ" sz="2400" b="1" dirty="0" smtClean="0">
                <a:solidFill>
                  <a:srgbClr val="0000FF"/>
                </a:solidFill>
              </a:rPr>
              <a:t>Tzv.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SIKATIVY</a:t>
            </a:r>
            <a:r>
              <a:rPr lang="cs-CZ" sz="3200" b="1" baseline="30000" dirty="0" smtClean="0">
                <a:solidFill>
                  <a:srgbClr val="0000FF"/>
                </a:solidFill>
                <a:latin typeface="Arial Black" pitchFamily="34" charset="0"/>
              </a:rPr>
              <a:t>  </a:t>
            </a:r>
            <a:endParaRPr lang="cs-CZ" sz="2400" b="1" baseline="30000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Naftenát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kobaltu – </a:t>
            </a:r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nejběžnější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SIKATIV 1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b="1" dirty="0" smtClean="0">
                <a:solidFill>
                  <a:srgbClr val="0000FF"/>
                </a:solidFill>
                <a:latin typeface="Arial Black" pitchFamily="34" charset="0"/>
              </a:rPr>
              <a:t>NENÍ ODVOZEN OD NAFTALÉNU!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Naphthenic acid (</a:t>
            </a:r>
            <a:r>
              <a:rPr lang="en-US" b="1" dirty="0" smtClean="0">
                <a:solidFill>
                  <a:srgbClr val="FF0000"/>
                </a:solidFill>
                <a:hlinkClick r:id="rId2" tooltip="CAS registry number"/>
              </a:rPr>
              <a:t>CAS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b="1" dirty="0" smtClean="0">
                <a:solidFill>
                  <a:srgbClr val="FF0000"/>
                </a:solidFill>
                <a:hlinkClick r:id="rId3"/>
              </a:rPr>
              <a:t>1338-24-5</a:t>
            </a:r>
            <a:r>
              <a:rPr lang="en-US" b="1" dirty="0" smtClean="0">
                <a:solidFill>
                  <a:srgbClr val="FF0000"/>
                </a:solidFill>
              </a:rPr>
              <a:t> ) </a:t>
            </a:r>
            <a:endParaRPr lang="cs-CZ" b="1" dirty="0" smtClean="0">
              <a:solidFill>
                <a:srgbClr val="FF0000"/>
              </a:solidFill>
            </a:endParaRPr>
          </a:p>
          <a:p>
            <a:pPr lvl="1" algn="just"/>
            <a:r>
              <a:rPr lang="en-US" sz="2000" b="1" dirty="0" smtClean="0"/>
              <a:t>is the name for an unspecific mixture of several </a:t>
            </a:r>
            <a:r>
              <a:rPr lang="en-US" sz="2000" b="1" dirty="0" err="1" smtClean="0">
                <a:hlinkClick r:id="rId4" tooltip="Cyclopentane"/>
              </a:rPr>
              <a:t>cyclopentyl</a:t>
            </a:r>
            <a:r>
              <a:rPr lang="en-US" sz="2000" b="1" dirty="0" smtClean="0"/>
              <a:t> and </a:t>
            </a:r>
            <a:r>
              <a:rPr lang="en-US" sz="2000" b="1" dirty="0" err="1" smtClean="0">
                <a:hlinkClick r:id="rId5" tooltip="Cyclohexane"/>
              </a:rPr>
              <a:t>cyclohexyl</a:t>
            </a:r>
            <a:r>
              <a:rPr lang="en-US" sz="2000" b="1" dirty="0" smtClean="0"/>
              <a:t> carboxylic acids with molecular weight of 120 to well over 700 </a:t>
            </a:r>
            <a:r>
              <a:rPr lang="en-US" sz="2000" b="1" dirty="0" smtClean="0">
                <a:hlinkClick r:id="rId6" tooltip="Atomic mass unit"/>
              </a:rPr>
              <a:t>atomic mass units</a:t>
            </a:r>
            <a:r>
              <a:rPr lang="en-US" sz="2000" b="1" dirty="0" smtClean="0"/>
              <a:t>. The main fraction are carboxylic acids with a carbon backbone of 9 to 20 carbons. Salts of naphthenic acids, which are </a:t>
            </a:r>
            <a:r>
              <a:rPr lang="en-US" sz="2000" b="1" dirty="0" err="1" smtClean="0"/>
              <a:t>naphthenates</a:t>
            </a:r>
            <a:r>
              <a:rPr lang="en-US" sz="2000" b="1" dirty="0" smtClean="0"/>
              <a:t>, are widely used as hydrophobic sources of metal ions in diverse applications.</a:t>
            </a:r>
            <a:endParaRPr lang="cs-CZ" sz="2000" b="1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pic>
        <p:nvPicPr>
          <p:cNvPr id="13" name="Obrázek 12" descr="425PX-~1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427984" y="4797152"/>
            <a:ext cx="4048125" cy="13525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Naftenát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kobaltu – </a:t>
            </a:r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nejběžnější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SIKATIV 2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824536"/>
          </a:xfrm>
        </p:spPr>
        <p:txBody>
          <a:bodyPr/>
          <a:lstStyle/>
          <a:p>
            <a:r>
              <a:rPr lang="cs-CZ" dirty="0" smtClean="0"/>
              <a:t>Rozpustný ve vysýchavých olejích</a:t>
            </a:r>
          </a:p>
          <a:p>
            <a:r>
              <a:rPr lang="cs-CZ" b="1" dirty="0" smtClean="0">
                <a:solidFill>
                  <a:srgbClr val="0000FF"/>
                </a:solidFill>
              </a:rPr>
              <a:t>Příprava:</a:t>
            </a:r>
          </a:p>
          <a:p>
            <a:pPr lvl="1"/>
            <a:r>
              <a:rPr lang="cs-CZ" b="1" dirty="0" err="1" smtClean="0">
                <a:solidFill>
                  <a:srgbClr val="0000FF"/>
                </a:solidFill>
              </a:rPr>
              <a:t>CoO</a:t>
            </a:r>
            <a:r>
              <a:rPr lang="cs-CZ" b="1" dirty="0" smtClean="0">
                <a:solidFill>
                  <a:srgbClr val="0000FF"/>
                </a:solidFill>
              </a:rPr>
              <a:t> + </a:t>
            </a:r>
            <a:r>
              <a:rPr lang="en-US" b="1" dirty="0" smtClean="0">
                <a:solidFill>
                  <a:srgbClr val="0000FF"/>
                </a:solidFill>
              </a:rPr>
              <a:t>naphthenic acids</a:t>
            </a:r>
            <a:r>
              <a:rPr lang="cs-CZ" b="1" dirty="0" smtClean="0">
                <a:solidFill>
                  <a:srgbClr val="0000FF"/>
                </a:solidFill>
              </a:rPr>
              <a:t> &gt; vaření při teplotách nad 200 °C</a:t>
            </a:r>
          </a:p>
          <a:p>
            <a:pPr lvl="1"/>
            <a:r>
              <a:rPr lang="cs-CZ" b="1" dirty="0" smtClean="0">
                <a:solidFill>
                  <a:srgbClr val="008000"/>
                </a:solidFill>
              </a:rPr>
              <a:t>Často se svařují směsi kysličníků </a:t>
            </a:r>
            <a:r>
              <a:rPr lang="cs-CZ" b="1" dirty="0" err="1" smtClean="0">
                <a:solidFill>
                  <a:srgbClr val="008000"/>
                </a:solidFill>
              </a:rPr>
              <a:t>Pb</a:t>
            </a:r>
            <a:r>
              <a:rPr lang="cs-CZ" b="1" dirty="0" smtClean="0">
                <a:solidFill>
                  <a:srgbClr val="008000"/>
                </a:solidFill>
              </a:rPr>
              <a:t> + Co + </a:t>
            </a:r>
            <a:r>
              <a:rPr lang="cs-CZ" b="1" dirty="0" err="1" smtClean="0">
                <a:solidFill>
                  <a:srgbClr val="008000"/>
                </a:solidFill>
              </a:rPr>
              <a:t>Mn</a:t>
            </a:r>
            <a:endParaRPr lang="cs-CZ" b="1" dirty="0" smtClean="0">
              <a:solidFill>
                <a:srgbClr val="008000"/>
              </a:solidFill>
            </a:endParaRPr>
          </a:p>
          <a:p>
            <a:r>
              <a:rPr lang="cs-CZ" dirty="0" smtClean="0"/>
              <a:t>Předpokládá se jak iontová vazba, tj. disociace na aniont s karboxylem a kationt Co</a:t>
            </a:r>
            <a:r>
              <a:rPr lang="cs-CZ" baseline="30000" dirty="0" smtClean="0"/>
              <a:t>+2</a:t>
            </a:r>
            <a:r>
              <a:rPr lang="cs-CZ" dirty="0" smtClean="0"/>
              <a:t>, tak jen koordinační sloučenina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SIKATIV 3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824536"/>
          </a:xfrm>
        </p:spPr>
        <p:txBody>
          <a:bodyPr/>
          <a:lstStyle/>
          <a:p>
            <a:r>
              <a:rPr lang="cs-CZ" b="1" dirty="0" smtClean="0">
                <a:solidFill>
                  <a:srgbClr val="008000"/>
                </a:solidFill>
              </a:rPr>
              <a:t>Často se svařují směsi kysličníků </a:t>
            </a:r>
            <a:r>
              <a:rPr lang="cs-CZ" b="1" dirty="0" err="1" smtClean="0">
                <a:solidFill>
                  <a:srgbClr val="008000"/>
                </a:solidFill>
              </a:rPr>
              <a:t>Pb</a:t>
            </a:r>
            <a:r>
              <a:rPr lang="cs-CZ" b="1" dirty="0" smtClean="0">
                <a:solidFill>
                  <a:srgbClr val="008000"/>
                </a:solidFill>
              </a:rPr>
              <a:t> + Co + </a:t>
            </a:r>
            <a:r>
              <a:rPr lang="cs-CZ" b="1" dirty="0" err="1" smtClean="0">
                <a:solidFill>
                  <a:srgbClr val="008000"/>
                </a:solidFill>
              </a:rPr>
              <a:t>Mn</a:t>
            </a:r>
            <a:r>
              <a:rPr lang="cs-CZ" b="1" dirty="0" smtClean="0">
                <a:solidFill>
                  <a:srgbClr val="008000"/>
                </a:solidFill>
              </a:rPr>
              <a:t>  v KALAFUNĚ </a:t>
            </a:r>
            <a:r>
              <a:rPr lang="cs-CZ" b="1" dirty="0" smtClean="0">
                <a:solidFill>
                  <a:srgbClr val="0000FF"/>
                </a:solidFill>
              </a:rPr>
              <a:t>&gt; vaření při teplotách až 300 °C</a:t>
            </a:r>
            <a:endParaRPr lang="cs-CZ" b="1" dirty="0" smtClean="0">
              <a:solidFill>
                <a:srgbClr val="008000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5. 10. 2016</a:t>
            </a:r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dodatek II k lekci 2 2016</a:t>
            </a:r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A1800-BFC7-4E22-8964-B8A4E143B637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2120</TotalTime>
  <Words>481</Words>
  <Application>Microsoft Office PowerPoint</Application>
  <PresentationFormat>Předvádění na obrazovce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Default Design</vt:lpstr>
      <vt:lpstr>PŘÍRODNÍ POLYMERY Dřevný olej, naftenát kobaltu  DODATEK II K PŘEDNÁŠCE </vt:lpstr>
      <vt:lpstr>Dřevný = čínský = tungový olej 1</vt:lpstr>
      <vt:lpstr>Dřevný = čínský = tungový olej 2</vt:lpstr>
      <vt:lpstr>Dřevný = čínský = tungový olej 3</vt:lpstr>
      <vt:lpstr>Jak URYCHLIT VYSÝCHÁNÍ OLEJE?</vt:lpstr>
      <vt:lpstr>Naftenát kobaltu – nejběžnější SIKATIV 1</vt:lpstr>
      <vt:lpstr>Naftenát kobaltu – nejběžnější SIKATIV 2</vt:lpstr>
      <vt:lpstr>SIKATIV 3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ladapospa</cp:lastModifiedBy>
  <cp:revision>202</cp:revision>
  <dcterms:created xsi:type="dcterms:W3CDTF">2008-02-10T16:41:08Z</dcterms:created>
  <dcterms:modified xsi:type="dcterms:W3CDTF">2016-10-04T15:12:33Z</dcterms:modified>
</cp:coreProperties>
</file>