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14" r:id="rId3"/>
    <p:sldId id="415" r:id="rId4"/>
    <p:sldId id="416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7" r:id="rId17"/>
    <p:sldId id="411" r:id="rId18"/>
    <p:sldId id="418" r:id="rId19"/>
    <p:sldId id="413" r:id="rId20"/>
    <p:sldId id="412" r:id="rId21"/>
    <p:sldId id="419" r:id="rId22"/>
    <p:sldId id="420" r:id="rId23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8000"/>
    <a:srgbClr val="0000FF"/>
    <a:srgbClr val="FFFF99"/>
    <a:srgbClr val="FFFFCC"/>
    <a:srgbClr val="FF0000"/>
    <a:srgbClr val="000099"/>
    <a:srgbClr val="CC33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6_2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6_2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6_2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6_2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6_2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6_2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6_2 2016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6_2 2016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6_2 2016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6_2 2016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6_2 2016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polysacharidy škrob PŘF MU 6_2 2016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polysacharidy škrob PŘF MU 6_2 2016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polysacharidy škrob PŘF MU 6_2 2016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6000" b="1" dirty="0" smtClean="0">
                <a:solidFill>
                  <a:srgbClr val="008000"/>
                </a:solidFill>
                <a:latin typeface="Arial Black" pitchFamily="34" charset="0"/>
              </a:rPr>
              <a:t>NÁZVOSLOVÍ SACHARIDŮ 1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9. 11. 2016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MASAMUNEHO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335699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VAZBA SMĚŘUJE NAD ROVINU PAPÍRU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707904" y="37890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VAZBA SMĚŘUJE POD ROVINU PAPÍRU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39552" y="414908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ČÍSLOVÁNÍ  atomů začíná VPRAVO. Dvojná vazba na kyslík je VPRAVO.</a:t>
            </a:r>
            <a:endParaRPr lang="cs-CZ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7" name="Obrázek 16" descr="img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908720"/>
            <a:ext cx="8784976" cy="2439926"/>
          </a:xfrm>
          <a:prstGeom prst="rect">
            <a:avLst/>
          </a:prstGeom>
        </p:spPr>
      </p:pic>
      <p:cxnSp>
        <p:nvCxnSpPr>
          <p:cNvPr id="23" name="Přímá spojovací šipka 22"/>
          <p:cNvCxnSpPr>
            <a:stCxn id="13" idx="0"/>
          </p:cNvCxnSpPr>
          <p:nvPr/>
        </p:nvCxnSpPr>
        <p:spPr>
          <a:xfrm flipH="1" flipV="1">
            <a:off x="2699792" y="2204864"/>
            <a:ext cx="108012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stCxn id="16" idx="0"/>
          </p:cNvCxnSpPr>
          <p:nvPr/>
        </p:nvCxnSpPr>
        <p:spPr>
          <a:xfrm flipV="1">
            <a:off x="6336196" y="2060848"/>
            <a:ext cx="180020" cy="172819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V="1">
            <a:off x="2771800" y="2132856"/>
            <a:ext cx="648072" cy="2448272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3707904" y="5373216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LINEÁRNÍ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4365104"/>
            <a:ext cx="4536504" cy="83099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FF0000"/>
                </a:solidFill>
                <a:latin typeface="Arial Black" pitchFamily="34" charset="0"/>
              </a:rPr>
              <a:t>Někdy je toto nazýváno: </a:t>
            </a:r>
          </a:p>
          <a:p>
            <a:r>
              <a:rPr lang="cs-CZ" sz="2400" b="1" dirty="0" err="1" smtClean="0">
                <a:latin typeface="Arial Black" pitchFamily="34" charset="0"/>
              </a:rPr>
              <a:t>Wedge</a:t>
            </a:r>
            <a:r>
              <a:rPr lang="cs-CZ" sz="2400" b="1" dirty="0" smtClean="0">
                <a:latin typeface="Arial Black" pitchFamily="34" charset="0"/>
              </a:rPr>
              <a:t>-</a:t>
            </a:r>
            <a:r>
              <a:rPr lang="cs-CZ" sz="2400" b="1" dirty="0" err="1" smtClean="0">
                <a:latin typeface="Arial Black" pitchFamily="34" charset="0"/>
              </a:rPr>
              <a:t>slash</a:t>
            </a:r>
            <a:r>
              <a:rPr lang="cs-CZ" sz="2400" b="1" dirty="0" smtClean="0">
                <a:latin typeface="Arial Black" pitchFamily="34" charset="0"/>
              </a:rPr>
              <a:t> vzorce</a:t>
            </a:r>
            <a:endParaRPr lang="cs-CZ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</a:t>
            </a:r>
            <a:r>
              <a:rPr lang="cs-CZ" sz="3200" kern="0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TOLLENSOVY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79912" y="5661248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5" name="Obrázek 14" descr="img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041" y="836712"/>
            <a:ext cx="8909439" cy="3168352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107504" y="3933056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POLOACETAL =  produkt reakce 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KARBONYLu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a  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HYDROXYLu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87016" y="486916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Pětičlenný kruh &gt; FURANOSA</a:t>
            </a:r>
          </a:p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Šestičlenný kruh &gt; PYRANOSA 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5" name="Přímá spojovací šipka 24"/>
          <p:cNvCxnSpPr/>
          <p:nvPr/>
        </p:nvCxnSpPr>
        <p:spPr>
          <a:xfrm flipV="1">
            <a:off x="539552" y="3861048"/>
            <a:ext cx="1728192" cy="144016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1979712" y="3861048"/>
            <a:ext cx="5040560" cy="1152128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flipV="1">
            <a:off x="3635896" y="2276872"/>
            <a:ext cx="576064" cy="180020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HAWORTHOVY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79912" y="5805264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827584" y="5877272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POLOACETAL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2" name="Obrázek 11" descr="img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5"/>
            <a:ext cx="8712968" cy="5040561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 flipV="1">
            <a:off x="1043608" y="4437112"/>
            <a:ext cx="1872208" cy="1584176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2987824" y="4437112"/>
            <a:ext cx="936104" cy="648072"/>
          </a:xfrm>
          <a:prstGeom prst="ellipse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šipka 19"/>
          <p:cNvCxnSpPr/>
          <p:nvPr/>
        </p:nvCxnSpPr>
        <p:spPr>
          <a:xfrm flipV="1">
            <a:off x="3707904" y="2132856"/>
            <a:ext cx="720080" cy="2520280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H="1" flipV="1">
            <a:off x="2411760" y="2708920"/>
            <a:ext cx="1224136" cy="1944216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0" y="3645024"/>
            <a:ext cx="2123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309319"/>
            <a:ext cx="6624736" cy="41215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  <p:sp>
        <p:nvSpPr>
          <p:cNvPr id="11" name="Nadpis 4"/>
          <p:cNvSpPr txBox="1">
            <a:spLocks/>
          </p:cNvSpPr>
          <p:nvPr/>
        </p:nvSpPr>
        <p:spPr bwMode="auto">
          <a:xfrm>
            <a:off x="179512" y="3861048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HAWORTHOVY vzorce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kern="0" dirty="0" smtClean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ŽIDLIČKOVÁ KONFORMACE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339752" y="227687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označení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X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5" name="Obrázek 4" descr="img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260648"/>
            <a:ext cx="8640960" cy="59766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7504" y="3140968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Atomy VODÍKU  se někdy VYNECHÁVAJÍ!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2339752" y="4005064"/>
            <a:ext cx="1584176" cy="108012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2339752" y="2780928"/>
            <a:ext cx="1656184" cy="57606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</a:t>
            </a:r>
            <a:r>
              <a:rPr kumimoji="0" lang="cs-CZ" sz="3200" b="0" i="0" u="none" strike="noStrike" kern="0" cap="all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millesovy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79912" y="5733256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CYKLICKÉ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5" name="Obrázek 14" descr="img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8784976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Vzorce – s čím se ještě můžete setkat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Obrázek 7" descr="img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59210" y="1289062"/>
            <a:ext cx="5009156" cy="496855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292080" y="1268760"/>
            <a:ext cx="3672408" cy="2246769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poloha NENÍ  přesně známa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mohou být (existovat) obě polohy 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3347864" y="2780928"/>
            <a:ext cx="792088" cy="792088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označení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(pravotočivý)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 </a:t>
            </a: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(levotočivý)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optických izomerů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Obrázek 7" descr="img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7504" y="1700808"/>
            <a:ext cx="8495879" cy="151216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79512" y="335699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Uhlík C2 &gt; CHIRÁLNÍ CENTRUM = </a:t>
            </a:r>
            <a:r>
              <a:rPr lang="cs-CZ" sz="2400" i="1" dirty="0" smtClean="0">
                <a:solidFill>
                  <a:srgbClr val="C00000"/>
                </a:solidFill>
                <a:latin typeface="Arial Black" pitchFamily="34" charset="0"/>
              </a:rPr>
              <a:t>KONFIGURAČNÍ ATOM </a:t>
            </a:r>
          </a:p>
          <a:p>
            <a:pPr algn="ctr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(centrum optické aktivity) 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4581128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Když vložíme mezi uhlíky </a:t>
            </a:r>
            <a:r>
              <a:rPr lang="cs-CZ" sz="2000" cap="all" dirty="0" smtClean="0">
                <a:solidFill>
                  <a:srgbClr val="9900CC"/>
                </a:solidFill>
                <a:latin typeface="Arial Black" pitchFamily="34" charset="0"/>
              </a:rPr>
              <a:t>c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1 a </a:t>
            </a:r>
            <a:r>
              <a:rPr lang="cs-CZ" sz="2000" cap="all" dirty="0" smtClean="0">
                <a:solidFill>
                  <a:srgbClr val="9900CC"/>
                </a:solidFill>
                <a:latin typeface="Arial Black" pitchFamily="34" charset="0"/>
              </a:rPr>
              <a:t>c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2 při zachování konfigurace na atomu C2 další </a:t>
            </a:r>
            <a:r>
              <a:rPr lang="cs-CZ" sz="2000" u="sng" dirty="0" smtClean="0">
                <a:solidFill>
                  <a:srgbClr val="9900CC"/>
                </a:solidFill>
                <a:latin typeface="Arial Black" pitchFamily="34" charset="0"/>
              </a:rPr>
              <a:t>skupinu odlišné konfigurace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, </a:t>
            </a:r>
          </a:p>
          <a:p>
            <a:pPr algn="ctr"/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vzniknou dva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EPIMERY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.</a:t>
            </a:r>
          </a:p>
          <a:p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EPIMERY</a:t>
            </a:r>
            <a:r>
              <a:rPr lang="cs-CZ" sz="2400" dirty="0" smtClean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cs-CZ" sz="2000" dirty="0" smtClean="0">
                <a:solidFill>
                  <a:srgbClr val="9900CC"/>
                </a:solidFill>
                <a:latin typeface="Arial Black" pitchFamily="34" charset="0"/>
              </a:rPr>
              <a:t>= liší se jen konfigurací na atomu v sousedství karbonylové skupiny, </a:t>
            </a:r>
            <a:r>
              <a:rPr lang="cs-CZ" sz="2000" i="1" u="sng" dirty="0" smtClean="0">
                <a:solidFill>
                  <a:srgbClr val="9900CC"/>
                </a:solidFill>
                <a:latin typeface="Arial Black" pitchFamily="34" charset="0"/>
              </a:rPr>
              <a:t>PŘÍPADNĚ JEN NA JEDNOM UHLÍKU</a:t>
            </a:r>
            <a:endParaRPr lang="cs-CZ" sz="2000" i="1" u="sng" dirty="0">
              <a:solidFill>
                <a:srgbClr val="9900CC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1547664" y="2348880"/>
            <a:ext cx="288032" cy="108012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 flipV="1">
            <a:off x="1907704" y="2060848"/>
            <a:ext cx="2520280" cy="2592288"/>
          </a:xfrm>
          <a:prstGeom prst="straightConnector1">
            <a:avLst/>
          </a:prstGeom>
          <a:ln w="38100">
            <a:solidFill>
              <a:srgbClr val="9900C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EPIMERY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u hexóz </a:t>
            </a:r>
          </a:p>
        </p:txBody>
      </p:sp>
      <p:pic>
        <p:nvPicPr>
          <p:cNvPr id="14" name="Obrázek 13" descr="img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7"/>
            <a:ext cx="6408712" cy="5380841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156176" y="980728"/>
            <a:ext cx="2808312" cy="15696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Jen zde, na jednom uhlíku,  je odlišná KONFIGURACE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7" name="Přímá spojovací šipka 16"/>
          <p:cNvCxnSpPr/>
          <p:nvPr/>
        </p:nvCxnSpPr>
        <p:spPr>
          <a:xfrm flipH="1">
            <a:off x="1835696" y="980728"/>
            <a:ext cx="4320480" cy="93610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 flipV="1">
            <a:off x="5076056" y="2132856"/>
            <a:ext cx="1080120" cy="7200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Konfigurační předpony sacharidů </a:t>
            </a:r>
          </a:p>
        </p:txBody>
      </p:sp>
      <p:pic>
        <p:nvPicPr>
          <p:cNvPr id="11" name="Obrázek 10" descr="img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764704"/>
            <a:ext cx="8568953" cy="1026222"/>
          </a:xfrm>
          <a:prstGeom prst="rect">
            <a:avLst/>
          </a:prstGeom>
        </p:spPr>
      </p:pic>
      <p:pic>
        <p:nvPicPr>
          <p:cNvPr id="12" name="Obrázek 11" descr="img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5534" y="2204864"/>
            <a:ext cx="8515273" cy="3816424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79512" y="1484784"/>
            <a:ext cx="8568952" cy="36004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555776" y="5085184"/>
            <a:ext cx="1008112" cy="1008112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635896" y="6093296"/>
            <a:ext cx="2448272" cy="40011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TŘI formy názvů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pic>
        <p:nvPicPr>
          <p:cNvPr id="6" name="Obrázek 5" descr="img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12968" cy="56627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5" name="Obrázek 4" descr="img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836712"/>
            <a:ext cx="8640960" cy="530235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7504" y="11663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Od D-</a:t>
            </a:r>
            <a:r>
              <a:rPr lang="cs-CZ" sz="3200" dirty="0" err="1" smtClean="0">
                <a:solidFill>
                  <a:srgbClr val="FF0000"/>
                </a:solidFill>
                <a:latin typeface="Arial Black" pitchFamily="34" charset="0"/>
              </a:rPr>
              <a:t>glyceralaldedydu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ke HEXÓZÁM 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8172400" y="548680"/>
            <a:ext cx="216024" cy="403244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179512" y="4581128"/>
            <a:ext cx="8496944" cy="165618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0" y="548680"/>
            <a:ext cx="2339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Všechny HEXÓZY odvozené od </a:t>
            </a:r>
          </a:p>
          <a:p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D-glyceraldehydu </a:t>
            </a:r>
          </a:p>
          <a:p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jsou </a:t>
            </a:r>
            <a:r>
              <a:rPr lang="cs-CZ" sz="1600" dirty="0" err="1" smtClean="0">
                <a:solidFill>
                  <a:srgbClr val="0000FF"/>
                </a:solidFill>
                <a:latin typeface="Arial Black" pitchFamily="34" charset="0"/>
              </a:rPr>
              <a:t>enantiomery</a:t>
            </a:r>
            <a:r>
              <a:rPr lang="cs-CZ" sz="1600" dirty="0" smtClean="0">
                <a:solidFill>
                  <a:srgbClr val="0000FF"/>
                </a:solidFill>
                <a:latin typeface="Arial Black" pitchFamily="34" charset="0"/>
              </a:rPr>
              <a:t> D</a:t>
            </a:r>
            <a:endParaRPr lang="cs-CZ" sz="1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2051720" y="1196752"/>
            <a:ext cx="1944216" cy="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24736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ENANTIOMERY </a:t>
            </a: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a </a:t>
            </a:r>
            <a:r>
              <a:rPr kumimoji="0" lang="cs-CZ" sz="3200" b="0" i="0" u="none" strike="noStrike" kern="0" cap="sm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</a:t>
            </a:r>
          </a:p>
        </p:txBody>
      </p:sp>
      <p:pic>
        <p:nvPicPr>
          <p:cNvPr id="14" name="Obrázek 13" descr="img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1"/>
            <a:ext cx="5688632" cy="5372749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5796136" y="908720"/>
            <a:ext cx="31683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kern="0" dirty="0" smtClean="0">
                <a:solidFill>
                  <a:srgbClr val="FF0000"/>
                </a:solidFill>
                <a:latin typeface="Arial Black" pitchFamily="34" charset="0"/>
              </a:rPr>
              <a:t>ENANTIOMERY</a:t>
            </a:r>
            <a:r>
              <a:rPr lang="cs-CZ" kern="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cs-CZ" kern="0" dirty="0" smtClean="0">
                <a:solidFill>
                  <a:srgbClr val="0000FF"/>
                </a:solidFill>
                <a:latin typeface="Arial Black" pitchFamily="34" charset="0"/>
              </a:rPr>
              <a:t>MAJÍ OPAČNOU KONFIGURACÍ NA VŠECH ASYMETRICKÝCH UHLÍCÍCH</a:t>
            </a:r>
            <a:endParaRPr lang="cs-CZ" dirty="0">
              <a:solidFill>
                <a:srgbClr val="0000FF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>
            <a:off x="1475656" y="2636912"/>
            <a:ext cx="72008" cy="244827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2699792" y="2204864"/>
            <a:ext cx="72008" cy="2520280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3995936" y="1916832"/>
            <a:ext cx="72008" cy="2448272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012160" y="3501008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d</a:t>
            </a:r>
            <a:r>
              <a:rPr lang="cs-CZ" sz="2400" kern="0" dirty="0" smtClean="0">
                <a:solidFill>
                  <a:srgbClr val="008000"/>
                </a:solidFill>
                <a:latin typeface="Arial Black" pitchFamily="34" charset="0"/>
              </a:rPr>
              <a:t> a </a:t>
            </a:r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l píšeme jako kapitálky, </a:t>
            </a:r>
            <a:r>
              <a:rPr lang="cs-CZ" sz="2400" kern="0" dirty="0" smtClean="0">
                <a:solidFill>
                  <a:srgbClr val="008000"/>
                </a:solidFill>
                <a:latin typeface="Arial Black" pitchFamily="34" charset="0"/>
              </a:rPr>
              <a:t>VELKÁ PÍSMENA  o </a:t>
            </a:r>
            <a:r>
              <a:rPr lang="cs-CZ" sz="2400" kern="0" cap="small" dirty="0" smtClean="0">
                <a:solidFill>
                  <a:srgbClr val="008000"/>
                </a:solidFill>
                <a:latin typeface="Arial Black" pitchFamily="34" charset="0"/>
              </a:rPr>
              <a:t>velikosti písmen malých</a:t>
            </a:r>
            <a:endParaRPr lang="cs-CZ" sz="2400" cap="small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672" y="6309319"/>
            <a:ext cx="6624736" cy="41215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339752" y="227687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olidFill>
                  <a:srgbClr val="0000FF"/>
                </a:solidFill>
                <a:latin typeface="Arial Black" pitchFamily="34" charset="0"/>
              </a:rPr>
              <a:t>VŠIMNĚTE SI: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ČÍSLOVÁNÍ ATOMŮ UHLÍKU,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označení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X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endParaRPr lang="cs-CZ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3933056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Izomery</a:t>
            </a:r>
            <a:r>
              <a:rPr lang="cs-CZ" sz="3200" dirty="0" smtClean="0"/>
              <a:t> </a:t>
            </a:r>
            <a:r>
              <a:rPr lang="cs-CZ" sz="3200" b="1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a</a:t>
            </a:r>
            <a:r>
              <a:rPr lang="cs-CZ" sz="32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latin typeface="Symbol" pitchFamily="18" charset="2"/>
              </a:rPr>
              <a:t>b 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jsou AMOMERY</a:t>
            </a:r>
            <a:r>
              <a:rPr lang="cs-CZ" sz="32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7" name="Obrázek 6" descr="img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95922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768752" cy="268139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6" name="Obrázek 5" descr="img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76672"/>
            <a:ext cx="8990626" cy="25613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Definice sacharidů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37312"/>
            <a:ext cx="3600400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9" name="Obrázek 8" descr="img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934208" y="-2062000"/>
            <a:ext cx="3168352" cy="867774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07504" y="400506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GENERICKÝ = druhový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259632" y="1700808"/>
            <a:ext cx="1296144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ovací čára 12"/>
          <p:cNvCxnSpPr/>
          <p:nvPr/>
        </p:nvCxnSpPr>
        <p:spPr>
          <a:xfrm>
            <a:off x="2195736" y="1412776"/>
            <a:ext cx="396044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 descr="img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3117" y="3573016"/>
            <a:ext cx="5110119" cy="2648310"/>
          </a:xfrm>
          <a:prstGeom prst="rect">
            <a:avLst/>
          </a:prstGeom>
        </p:spPr>
      </p:pic>
      <p:cxnSp>
        <p:nvCxnSpPr>
          <p:cNvPr id="16" name="Přímá spojovací čára 15"/>
          <p:cNvCxnSpPr/>
          <p:nvPr/>
        </p:nvCxnSpPr>
        <p:spPr>
          <a:xfrm>
            <a:off x="3275856" y="1412776"/>
            <a:ext cx="864096" cy="2736304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5580112" y="1412776"/>
            <a:ext cx="2088232" cy="2808312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flipH="1">
            <a:off x="395536" y="1772816"/>
            <a:ext cx="288032" cy="2232248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3200" u="sng" dirty="0" smtClean="0">
                <a:solidFill>
                  <a:srgbClr val="C00000"/>
                </a:solidFill>
                <a:latin typeface="Arial Black" pitchFamily="34" charset="0"/>
              </a:rPr>
              <a:t>NESPRÁVNÉ</a:t>
            </a:r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  označení pro sacharidy</a:t>
            </a:r>
            <a:endParaRPr lang="cs-CZ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18" name="Zástupný symbol pro obsah 17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212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Česky</a:t>
                      </a:r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Anglicky</a:t>
                      </a:r>
                      <a:endParaRPr lang="cs-CZ" sz="24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Německy</a:t>
                      </a:r>
                      <a:endParaRPr lang="cs-CZ" sz="2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Uhlohydráty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8000"/>
                          </a:solidFill>
                        </a:rPr>
                        <a:t>Carbohydrates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FF"/>
                          </a:solidFill>
                        </a:rPr>
                        <a:t>Kohlehydrat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Uhlovodany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395536" y="3789040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SPRÁVNÉ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 označení pro sacharidy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251520" y="4725144"/>
          <a:ext cx="8229600" cy="141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Česky</a:t>
                      </a:r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Anglicky</a:t>
                      </a:r>
                      <a:endParaRPr lang="cs-CZ" sz="240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Německy</a:t>
                      </a:r>
                      <a:endParaRPr lang="cs-CZ" sz="2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Sacharidy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8000"/>
                          </a:solidFill>
                        </a:rPr>
                        <a:t>Sacchadides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FF"/>
                          </a:solidFill>
                        </a:rPr>
                        <a:t>Sacharides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název podle počtu uhlíků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323528" y="1124744"/>
          <a:ext cx="8424936" cy="496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176464"/>
              </a:tblGrid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Počet uhlíků</a:t>
                      </a:r>
                      <a:endParaRPr lang="cs-CZ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Druhový název</a:t>
                      </a:r>
                      <a:endParaRPr lang="cs-CZ" sz="24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3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Triosa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4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Tetrosa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Pentosa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Hexosa 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7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err="1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Heptosa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28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8</a:t>
                      </a:r>
                      <a:endParaRPr lang="cs-CZ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err="1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Oktosa</a:t>
                      </a:r>
                      <a:r>
                        <a:rPr lang="cs-CZ" sz="360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 </a:t>
                      </a:r>
                      <a:endParaRPr lang="cs-CZ" sz="3600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názvy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Obrázek 6" descr="img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607050" y="-1679714"/>
            <a:ext cx="3960440" cy="884927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644008" y="3501008"/>
            <a:ext cx="1728192" cy="2880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644008" y="3861048"/>
            <a:ext cx="2160240" cy="216024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267744" y="4365104"/>
            <a:ext cx="5112568" cy="216024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7504" y="486916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Budeme používat hlavně TRIVIÁLNÍ NÁZVY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9. 11. 2016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PŘÍRODNÍ POLYMERY polysacharidy škrob PŘF MU 6_2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19" name="Nadpis 4"/>
          <p:cNvSpPr txBox="1">
            <a:spLocks/>
          </p:cNvSpPr>
          <p:nvPr/>
        </p:nvSpPr>
        <p:spPr bwMode="auto">
          <a:xfrm>
            <a:off x="61156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Sacharidy – 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FISCHEROVY VZORCE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2" name="Obrázek 11" descr="img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50462" y="-1758174"/>
            <a:ext cx="2515084" cy="8712968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419872" y="76470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VAZBA SMĚŘUJE NAD ROVINU PAPÍRU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H="1">
            <a:off x="4067944" y="1052736"/>
            <a:ext cx="576064" cy="936104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539552" y="458112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VAZBA SMĚŘUJE POD ROVINU PAPÍRU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H="1" flipV="1">
            <a:off x="1187624" y="3429000"/>
            <a:ext cx="432048" cy="1296144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084168" y="4293096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ČÍSLOVÁNÍ  atomů začíná NAHOŘE  směrem dolů. Dvojná vazba na kyslík je nahoře.</a:t>
            </a:r>
            <a:endParaRPr lang="cs-CZ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2" name="Přímá spojovací šipka 21"/>
          <p:cNvCxnSpPr/>
          <p:nvPr/>
        </p:nvCxnSpPr>
        <p:spPr>
          <a:xfrm flipH="1" flipV="1">
            <a:off x="5940152" y="1628800"/>
            <a:ext cx="1944216" cy="266429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51520" y="5229200"/>
            <a:ext cx="5184576" cy="646331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  <a:latin typeface="Arial Black" pitchFamily="34" charset="0"/>
              </a:rPr>
              <a:t>LINEÁRNÍ VZORCE</a:t>
            </a:r>
            <a:endParaRPr lang="cs-CZ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11008</TotalTime>
  <Words>666</Words>
  <Application>Microsoft Office PowerPoint</Application>
  <PresentationFormat>Předvádění na obrazovce (4:3)</PresentationFormat>
  <Paragraphs>157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Default Design</vt:lpstr>
      <vt:lpstr>PŘÍRODNÍ POLYMERY NÁZVOSLOVÍ SACHARIDŮ 1 </vt:lpstr>
      <vt:lpstr>Snímek 2</vt:lpstr>
      <vt:lpstr>Snímek 3</vt:lpstr>
      <vt:lpstr>Snímek 4</vt:lpstr>
      <vt:lpstr>Definice sacharidů</vt:lpstr>
      <vt:lpstr>NESPRÁVNÉ  označení pro sacharidy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643</cp:revision>
  <dcterms:created xsi:type="dcterms:W3CDTF">2008-02-10T16:41:08Z</dcterms:created>
  <dcterms:modified xsi:type="dcterms:W3CDTF">2016-11-09T16:38:26Z</dcterms:modified>
</cp:coreProperties>
</file>