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6"/>
  </p:notesMasterIdLst>
  <p:sldIdLst>
    <p:sldId id="256" r:id="rId2"/>
    <p:sldId id="493" r:id="rId3"/>
    <p:sldId id="494" r:id="rId4"/>
    <p:sldId id="397" r:id="rId5"/>
    <p:sldId id="497" r:id="rId6"/>
    <p:sldId id="420" r:id="rId7"/>
    <p:sldId id="398" r:id="rId8"/>
    <p:sldId id="399" r:id="rId9"/>
    <p:sldId id="474" r:id="rId10"/>
    <p:sldId id="466" r:id="rId11"/>
    <p:sldId id="400" r:id="rId12"/>
    <p:sldId id="421" r:id="rId13"/>
    <p:sldId id="463" r:id="rId14"/>
    <p:sldId id="464" r:id="rId15"/>
    <p:sldId id="465" r:id="rId16"/>
    <p:sldId id="401" r:id="rId17"/>
    <p:sldId id="404" r:id="rId18"/>
    <p:sldId id="403" r:id="rId19"/>
    <p:sldId id="432" r:id="rId20"/>
    <p:sldId id="484" r:id="rId21"/>
    <p:sldId id="406" r:id="rId22"/>
    <p:sldId id="405" r:id="rId23"/>
    <p:sldId id="402" r:id="rId24"/>
    <p:sldId id="407" r:id="rId25"/>
    <p:sldId id="409" r:id="rId26"/>
    <p:sldId id="410" r:id="rId27"/>
    <p:sldId id="408" r:id="rId28"/>
    <p:sldId id="492" r:id="rId29"/>
    <p:sldId id="491" r:id="rId30"/>
    <p:sldId id="490" r:id="rId31"/>
    <p:sldId id="416" r:id="rId32"/>
    <p:sldId id="475" r:id="rId33"/>
    <p:sldId id="478" r:id="rId34"/>
    <p:sldId id="471" r:id="rId35"/>
    <p:sldId id="414" r:id="rId36"/>
    <p:sldId id="413" r:id="rId37"/>
    <p:sldId id="415" r:id="rId38"/>
    <p:sldId id="495" r:id="rId39"/>
    <p:sldId id="411" r:id="rId40"/>
    <p:sldId id="472" r:id="rId41"/>
    <p:sldId id="418" r:id="rId42"/>
    <p:sldId id="419" r:id="rId43"/>
    <p:sldId id="423" r:id="rId44"/>
    <p:sldId id="502" r:id="rId45"/>
    <p:sldId id="501" r:id="rId46"/>
    <p:sldId id="422" r:id="rId47"/>
    <p:sldId id="424" r:id="rId48"/>
    <p:sldId id="425" r:id="rId49"/>
    <p:sldId id="428" r:id="rId50"/>
    <p:sldId id="427" r:id="rId51"/>
    <p:sldId id="426" r:id="rId52"/>
    <p:sldId id="500" r:id="rId53"/>
    <p:sldId id="476" r:id="rId54"/>
    <p:sldId id="477" r:id="rId55"/>
    <p:sldId id="467" r:id="rId56"/>
    <p:sldId id="479" r:id="rId57"/>
    <p:sldId id="481" r:id="rId58"/>
    <p:sldId id="489" r:id="rId59"/>
    <p:sldId id="480" r:id="rId60"/>
    <p:sldId id="417" r:id="rId61"/>
    <p:sldId id="431" r:id="rId62"/>
    <p:sldId id="469" r:id="rId63"/>
    <p:sldId id="468" r:id="rId64"/>
    <p:sldId id="412" r:id="rId65"/>
    <p:sldId id="436" r:id="rId66"/>
    <p:sldId id="470" r:id="rId67"/>
    <p:sldId id="433" r:id="rId68"/>
    <p:sldId id="437" r:id="rId69"/>
    <p:sldId id="482" r:id="rId70"/>
    <p:sldId id="434" r:id="rId71"/>
    <p:sldId id="488" r:id="rId72"/>
    <p:sldId id="496" r:id="rId73"/>
    <p:sldId id="485" r:id="rId74"/>
    <p:sldId id="486" r:id="rId75"/>
    <p:sldId id="487" r:id="rId76"/>
    <p:sldId id="435" r:id="rId77"/>
    <p:sldId id="438" r:id="rId78"/>
    <p:sldId id="440" r:id="rId79"/>
    <p:sldId id="444" r:id="rId80"/>
    <p:sldId id="442" r:id="rId81"/>
    <p:sldId id="441" r:id="rId82"/>
    <p:sldId id="443" r:id="rId83"/>
    <p:sldId id="445" r:id="rId84"/>
    <p:sldId id="446" r:id="rId85"/>
    <p:sldId id="447" r:id="rId86"/>
    <p:sldId id="503" r:id="rId87"/>
    <p:sldId id="504" r:id="rId88"/>
    <p:sldId id="448" r:id="rId89"/>
    <p:sldId id="449" r:id="rId90"/>
    <p:sldId id="450" r:id="rId91"/>
    <p:sldId id="451" r:id="rId92"/>
    <p:sldId id="452" r:id="rId93"/>
    <p:sldId id="453" r:id="rId94"/>
    <p:sldId id="454" r:id="rId95"/>
    <p:sldId id="455" r:id="rId96"/>
    <p:sldId id="456" r:id="rId97"/>
    <p:sldId id="457" r:id="rId98"/>
    <p:sldId id="458" r:id="rId99"/>
    <p:sldId id="459" r:id="rId100"/>
    <p:sldId id="460" r:id="rId101"/>
    <p:sldId id="473" r:id="rId102"/>
    <p:sldId id="505" r:id="rId103"/>
    <p:sldId id="506" r:id="rId104"/>
    <p:sldId id="507" r:id="rId105"/>
    <p:sldId id="461" r:id="rId106"/>
    <p:sldId id="516" r:id="rId107"/>
    <p:sldId id="517" r:id="rId108"/>
    <p:sldId id="462" r:id="rId109"/>
    <p:sldId id="439" r:id="rId110"/>
    <p:sldId id="508" r:id="rId111"/>
    <p:sldId id="509" r:id="rId112"/>
    <p:sldId id="510" r:id="rId113"/>
    <p:sldId id="511" r:id="rId114"/>
    <p:sldId id="512" r:id="rId115"/>
    <p:sldId id="513" r:id="rId116"/>
    <p:sldId id="514" r:id="rId117"/>
    <p:sldId id="515" r:id="rId118"/>
    <p:sldId id="483" r:id="rId119"/>
    <p:sldId id="498" r:id="rId120"/>
    <p:sldId id="499" r:id="rId121"/>
    <p:sldId id="518" r:id="rId122"/>
    <p:sldId id="519" r:id="rId123"/>
    <p:sldId id="520" r:id="rId124"/>
    <p:sldId id="521" r:id="rId125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00CC"/>
    <a:srgbClr val="008000"/>
    <a:srgbClr val="FFFFCC"/>
    <a:srgbClr val="FFFF99"/>
    <a:srgbClr val="FF0000"/>
    <a:srgbClr val="000099"/>
    <a:srgbClr val="CC3300"/>
    <a:srgbClr val="DDDDD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1792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 smtClean="0"/>
              <a:t>Click to edit Master text styles</a:t>
            </a:r>
          </a:p>
          <a:p>
            <a:pPr lvl="1"/>
            <a:r>
              <a:rPr lang="sk-SK" noProof="0" smtClean="0"/>
              <a:t>Second level</a:t>
            </a:r>
          </a:p>
          <a:p>
            <a:pPr lvl="2"/>
            <a:r>
              <a:rPr lang="sk-SK" noProof="0" smtClean="0"/>
              <a:t>Third level</a:t>
            </a:r>
          </a:p>
          <a:p>
            <a:pPr lvl="3"/>
            <a:r>
              <a:rPr lang="sk-SK" noProof="0" smtClean="0"/>
              <a:t>Fourth level</a:t>
            </a:r>
          </a:p>
          <a:p>
            <a:pPr lvl="4"/>
            <a:r>
              <a:rPr lang="sk-SK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AA020E8-AC26-45A2-8DDA-4796D5812D2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6632456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A020E8-AC26-45A2-8DDA-4796D5812D29}" type="slidenum">
              <a:rPr lang="sk-SK" smtClean="0"/>
              <a:pPr>
                <a:defRPr/>
              </a:pPr>
              <a:t>101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159F9-13B7-4B9F-BAF9-1E91E2B4D07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E0EF-75A2-445F-BA42-21AAA1105D5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0A45-28A5-461E-8B92-945FC723D89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F317E-C5B4-4DAB-9674-AFCC279BEA9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1B0DE-FA74-4AFF-A5C7-1440790630E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162C-1DBC-4BD0-B3FA-CB1FC3ECB06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68248-660C-447C-855D-37CBFB62877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A1800-BFC7-4E22-8964-B8A4E143B63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865BE-C659-4ABD-A817-DED046766B3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AE1EA-64DE-4526-BF42-981E8B573A5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294A2-FC15-4664-8301-AA3F984E846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01612-7D2C-4A80-B82F-FB90E81E0EC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5CD623B-DDD8-4A6A-9C50-793E8D3E8A3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garose" TargetMode="External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Vl%C3%A1knina" TargetMode="External"/><Relationship Id="rId13" Type="http://schemas.openxmlformats.org/officeDocument/2006/relationships/hyperlink" Target="https://cs.wikipedia.org/wiki/Jednolet%C3%A1_rostlina" TargetMode="External"/><Relationship Id="rId18" Type="http://schemas.openxmlformats.org/officeDocument/2006/relationships/hyperlink" Target="https://cs.wikipedia.org/wiki/L%C3%A9%C4%8Div%C3%A1_rostlina" TargetMode="External"/><Relationship Id="rId3" Type="http://schemas.openxmlformats.org/officeDocument/2006/relationships/hyperlink" Target="https://cs.wikipedia.org/wiki/Plant%C3%A1%C5%BE" TargetMode="External"/><Relationship Id="rId7" Type="http://schemas.openxmlformats.org/officeDocument/2006/relationships/hyperlink" Target="https://cs.wikipedia.org/wiki/Afrika" TargetMode="External"/><Relationship Id="rId12" Type="http://schemas.openxmlformats.org/officeDocument/2006/relationships/hyperlink" Target="https://cs.wikipedia.org/wiki/Laxativum" TargetMode="External"/><Relationship Id="rId17" Type="http://schemas.openxmlformats.org/officeDocument/2006/relationships/hyperlink" Target="https://cs.wikipedia.org/wiki/Plevel" TargetMode="External"/><Relationship Id="rId2" Type="http://schemas.openxmlformats.org/officeDocument/2006/relationships/hyperlink" Target="https://cs.wikipedia.org/wiki/Farmakologie" TargetMode="External"/><Relationship Id="rId16" Type="http://schemas.openxmlformats.org/officeDocument/2006/relationships/hyperlink" Target="https://cs.wikipedia.org/wiki/Jitrocel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s.wikipedia.org/wiki/Bl%C3%ADzk%C3%BD_v%C3%BDchod" TargetMode="External"/><Relationship Id="rId11" Type="http://schemas.openxmlformats.org/officeDocument/2006/relationships/hyperlink" Target="https://cs.wikipedia.org/wiki/Osemen%C3%AD" TargetMode="External"/><Relationship Id="rId5" Type="http://schemas.openxmlformats.org/officeDocument/2006/relationships/hyperlink" Target="https://cs.wikipedia.org/wiki/Braz%C3%ADlie" TargetMode="External"/><Relationship Id="rId15" Type="http://schemas.openxmlformats.org/officeDocument/2006/relationships/hyperlink" Target="https://cs.wikipedia.org/wiki/Rod_(biologie)" TargetMode="External"/><Relationship Id="rId10" Type="http://schemas.openxmlformats.org/officeDocument/2006/relationships/hyperlink" Target="https://cs.wikipedia.org/wiki/Bobtn%C3%A1n%C3%AD" TargetMode="External"/><Relationship Id="rId19" Type="http://schemas.openxmlformats.org/officeDocument/2006/relationships/hyperlink" Target="https://cs.wikipedia.org/wiki/Semeno" TargetMode="External"/><Relationship Id="rId4" Type="http://schemas.openxmlformats.org/officeDocument/2006/relationships/hyperlink" Target="https://cs.wikipedia.org/wiki/Indie" TargetMode="External"/><Relationship Id="rId9" Type="http://schemas.openxmlformats.org/officeDocument/2006/relationships/hyperlink" Target="https://cs.wikipedia.org/wiki/Sliz" TargetMode="External"/><Relationship Id="rId14" Type="http://schemas.openxmlformats.org/officeDocument/2006/relationships/hyperlink" Target="https://cs.wikipedia.org/wiki/Druh_(biologie)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Epimer" TargetMode="External"/><Relationship Id="rId3" Type="http://schemas.openxmlformats.org/officeDocument/2006/relationships/hyperlink" Target="https://en.wikipedia.org/wiki/Molar_mass" TargetMode="External"/><Relationship Id="rId7" Type="http://schemas.openxmlformats.org/officeDocument/2006/relationships/hyperlink" Target="https://en.wikipedia.org/w/index.php?title=Mannuronate&amp;action=edit&amp;redlink=1" TargetMode="External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Homopolymer" TargetMode="External"/><Relationship Id="rId5" Type="http://schemas.openxmlformats.org/officeDocument/2006/relationships/hyperlink" Target="https://en.wikipedia.org/wiki/Copolymer" TargetMode="External"/><Relationship Id="rId10" Type="http://schemas.openxmlformats.org/officeDocument/2006/relationships/hyperlink" Target="https://en.wikipedia.org/wiki/Covalently" TargetMode="External"/><Relationship Id="rId4" Type="http://schemas.openxmlformats.org/officeDocument/2006/relationships/image" Target="../media/image124.jpeg"/><Relationship Id="rId9" Type="http://schemas.openxmlformats.org/officeDocument/2006/relationships/hyperlink" Target="https://en.wikipedia.org/w/index.php?title=Guluronic_acid&amp;action=edit&amp;redlink=1" TargetMode="Externa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Wikipedia:Citation_needed" TargetMode="External"/><Relationship Id="rId13" Type="http://schemas.openxmlformats.org/officeDocument/2006/relationships/hyperlink" Target="https://en.wikipedia.org/wiki/Impression_(dental)" TargetMode="External"/><Relationship Id="rId18" Type="http://schemas.openxmlformats.org/officeDocument/2006/relationships/hyperlink" Target="https://en.wikipedia.org/wiki/Reactive_dye_printing" TargetMode="External"/><Relationship Id="rId3" Type="http://schemas.openxmlformats.org/officeDocument/2006/relationships/hyperlink" Target="https://en.wikipedia.org/wiki/Diet_aid" TargetMode="External"/><Relationship Id="rId21" Type="http://schemas.openxmlformats.org/officeDocument/2006/relationships/hyperlink" Target="https://en.wikipedia.org/wiki/Alginic_acid" TargetMode="External"/><Relationship Id="rId7" Type="http://schemas.openxmlformats.org/officeDocument/2006/relationships/hyperlink" Target="https://en.wikipedia.org/wiki/Gelling_agent" TargetMode="External"/><Relationship Id="rId12" Type="http://schemas.openxmlformats.org/officeDocument/2006/relationships/hyperlink" Target="https://en.wikipedia.org/wiki/Gastroesophageal_reflux_disease" TargetMode="External"/><Relationship Id="rId17" Type="http://schemas.openxmlformats.org/officeDocument/2006/relationships/hyperlink" Target="https://en.wikipedia.org/wiki/Casting" TargetMode="External"/><Relationship Id="rId2" Type="http://schemas.openxmlformats.org/officeDocument/2006/relationships/hyperlink" Target="https://en.wikipedia.org/wiki/Dehydrated" TargetMode="External"/><Relationship Id="rId16" Type="http://schemas.openxmlformats.org/officeDocument/2006/relationships/hyperlink" Target="https://en.wikipedia.org/wiki/Lifecasting" TargetMode="External"/><Relationship Id="rId20" Type="http://schemas.openxmlformats.org/officeDocument/2006/relationships/hyperlink" Target="https://en.wikipedia.org/wiki/Textile_printin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Thickening" TargetMode="External"/><Relationship Id="rId11" Type="http://schemas.openxmlformats.org/officeDocument/2006/relationships/hyperlink" Target="https://en.wikipedia.org/wiki/Bicarbonate" TargetMode="External"/><Relationship Id="rId5" Type="http://schemas.openxmlformats.org/officeDocument/2006/relationships/hyperlink" Target="https://en.wikipedia.org/wiki/Fireproofing" TargetMode="External"/><Relationship Id="rId15" Type="http://schemas.openxmlformats.org/officeDocument/2006/relationships/hyperlink" Target="https://en.wikipedia.org/wiki/Prosthetic" TargetMode="External"/><Relationship Id="rId23" Type="http://schemas.openxmlformats.org/officeDocument/2006/relationships/hyperlink" Target="https://en.wikipedia.org/wiki/Wound_dressing" TargetMode="External"/><Relationship Id="rId10" Type="http://schemas.openxmlformats.org/officeDocument/2006/relationships/hyperlink" Target="https://en.wikipedia.org/wiki/Gaviscon" TargetMode="External"/><Relationship Id="rId19" Type="http://schemas.openxmlformats.org/officeDocument/2006/relationships/hyperlink" Target="https://en.wikipedia.org/wiki/Reactive_dye" TargetMode="External"/><Relationship Id="rId4" Type="http://schemas.openxmlformats.org/officeDocument/2006/relationships/hyperlink" Target="https://en.wikipedia.org/wiki/Waterproofing" TargetMode="External"/><Relationship Id="rId9" Type="http://schemas.openxmlformats.org/officeDocument/2006/relationships/hyperlink" Target="https://en.wikipedia.org/wiki/Pharmaceutical" TargetMode="External"/><Relationship Id="rId14" Type="http://schemas.openxmlformats.org/officeDocument/2006/relationships/hyperlink" Target="https://en.wikipedia.org/wiki/Dentistry" TargetMode="External"/><Relationship Id="rId22" Type="http://schemas.openxmlformats.org/officeDocument/2006/relationships/hyperlink" Target="https://en.wikipedia.org/wiki/Calcium_alginate" TargetMode="Externa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Polysacharidy" TargetMode="External"/><Relationship Id="rId7" Type="http://schemas.openxmlformats.org/officeDocument/2006/relationships/image" Target="../media/image126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s.wikipedia.org/wiki/N-acetylgalaktosamin" TargetMode="External"/><Relationship Id="rId5" Type="http://schemas.openxmlformats.org/officeDocument/2006/relationships/hyperlink" Target="https://cs.wikipedia.org/wiki/Glukuron%C3%A1t" TargetMode="External"/><Relationship Id="rId4" Type="http://schemas.openxmlformats.org/officeDocument/2006/relationships/hyperlink" Target="https://cs.wikipedia.org/wiki/Monomer" TargetMode="External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Bolest" TargetMode="External"/><Relationship Id="rId13" Type="http://schemas.openxmlformats.org/officeDocument/2006/relationships/hyperlink" Target="https://cs.wikipedia.org/w/index.php?title=Antiflogistika&amp;action=edit&amp;redlink=1" TargetMode="External"/><Relationship Id="rId3" Type="http://schemas.openxmlformats.org/officeDocument/2006/relationships/hyperlink" Target="https://cs.wikipedia.org/wiki/Glukosamin" TargetMode="External"/><Relationship Id="rId7" Type="http://schemas.openxmlformats.org/officeDocument/2006/relationships/hyperlink" Target="https://cs.wikipedia.org/wiki/Osteoartr%C3%B3za" TargetMode="External"/><Relationship Id="rId12" Type="http://schemas.openxmlformats.org/officeDocument/2006/relationships/hyperlink" Target="https://cs.wikipedia.org/wiki/Steroidy" TargetMode="External"/><Relationship Id="rId2" Type="http://schemas.openxmlformats.org/officeDocument/2006/relationships/hyperlink" Target="https://cs.wikipedia.org/wiki/Polysacharidy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s.wikipedia.org/wiki/Proteoglykan" TargetMode="External"/><Relationship Id="rId11" Type="http://schemas.openxmlformats.org/officeDocument/2006/relationships/hyperlink" Target="https://cs.wikipedia.org/wiki/Analgetika" TargetMode="External"/><Relationship Id="rId5" Type="http://schemas.openxmlformats.org/officeDocument/2006/relationships/hyperlink" Target="https://cs.wikipedia.org/wiki/Biosynt%C3%A9za" TargetMode="External"/><Relationship Id="rId10" Type="http://schemas.openxmlformats.org/officeDocument/2006/relationships/hyperlink" Target="https://cs.wikipedia.org/wiki/Kloub" TargetMode="External"/><Relationship Id="rId4" Type="http://schemas.openxmlformats.org/officeDocument/2006/relationships/hyperlink" Target="https://cs.wikipedia.org/wiki/Monomer" TargetMode="External"/><Relationship Id="rId9" Type="http://schemas.openxmlformats.org/officeDocument/2006/relationships/hyperlink" Target="https://cs.wikipedia.org/wiki/Z%C3%A1n%C4%9Bt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Chemik" TargetMode="External"/><Relationship Id="rId3" Type="http://schemas.openxmlformats.org/officeDocument/2006/relationships/hyperlink" Target="https://cs.wikipedia.org/wiki/1872" TargetMode="External"/><Relationship Id="rId7" Type="http://schemas.openxmlformats.org/officeDocument/2006/relationships/hyperlink" Target="https://cs.wikipedia.org/wiki/Praha" TargetMode="External"/><Relationship Id="rId12" Type="http://schemas.openxmlformats.org/officeDocument/2006/relationships/image" Target="../media/image3.png"/><Relationship Id="rId2" Type="http://schemas.openxmlformats.org/officeDocument/2006/relationships/hyperlink" Target="https://cs.wikipedia.org/wiki/5._%C5%99%C3%ADjen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s.wikipedia.org/wiki/1950" TargetMode="External"/><Relationship Id="rId11" Type="http://schemas.openxmlformats.org/officeDocument/2006/relationships/image" Target="../media/image2.png"/><Relationship Id="rId5" Type="http://schemas.openxmlformats.org/officeDocument/2006/relationships/hyperlink" Target="https://cs.wikipedia.org/wiki/11._%C5%99%C3%ADjen" TargetMode="External"/><Relationship Id="rId10" Type="http://schemas.openxmlformats.org/officeDocument/2006/relationships/image" Target="../media/image1.jpeg"/><Relationship Id="rId4" Type="http://schemas.openxmlformats.org/officeDocument/2006/relationships/hyperlink" Target="https://cs.wikipedia.org/wiki/Hostinn%C3%A9" TargetMode="External"/><Relationship Id="rId9" Type="http://schemas.openxmlformats.org/officeDocument/2006/relationships/hyperlink" Target="https://cs.wikipedia.org/wiki/Hudebn%C3%AD_skladatel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%C4%8Cesko" TargetMode="External"/><Relationship Id="rId13" Type="http://schemas.openxmlformats.org/officeDocument/2006/relationships/hyperlink" Target="https://cs.wikipedia.org/wiki/Pedagogika" TargetMode="External"/><Relationship Id="rId18" Type="http://schemas.openxmlformats.org/officeDocument/2006/relationships/hyperlink" Target="https://cs.wikipedia.org/wiki/%C4%8Cesk%C3%A9_vysok%C3%A9_u%C4%8Den%C3%AD_technick%C3%A9_v_Praze" TargetMode="External"/><Relationship Id="rId26" Type="http://schemas.openxmlformats.org/officeDocument/2006/relationships/hyperlink" Target="https://cs.wikipedia.org/wiki/Nacismus" TargetMode="External"/><Relationship Id="rId3" Type="http://schemas.openxmlformats.org/officeDocument/2006/relationships/hyperlink" Target="https://cs.wikipedia.org/wiki/1872" TargetMode="External"/><Relationship Id="rId21" Type="http://schemas.openxmlformats.org/officeDocument/2006/relationships/hyperlink" Target="https://cs.wikipedia.org/wiki/1895" TargetMode="External"/><Relationship Id="rId7" Type="http://schemas.openxmlformats.org/officeDocument/2006/relationships/hyperlink" Target="https://cs.wikipedia.org/wiki/Praha" TargetMode="External"/><Relationship Id="rId12" Type="http://schemas.openxmlformats.org/officeDocument/2006/relationships/hyperlink" Target="https://cs.wikipedia.org/w/index.php?title=%C4%8Cesk%C3%A9_chemick%C3%A9_n%C3%A1zvoslov%C3%AD&amp;action=edit&amp;redlink=1" TargetMode="External"/><Relationship Id="rId17" Type="http://schemas.openxmlformats.org/officeDocument/2006/relationships/hyperlink" Target="https://cs.wikipedia.org/wiki/Obchodn%C3%AD_akademie" TargetMode="External"/><Relationship Id="rId25" Type="http://schemas.openxmlformats.org/officeDocument/2006/relationships/hyperlink" Target="https://cs.wikipedia.org/wiki/1939" TargetMode="External"/><Relationship Id="rId2" Type="http://schemas.openxmlformats.org/officeDocument/2006/relationships/hyperlink" Target="https://cs.wikipedia.org/wiki/5._%C5%99%C3%ADjen" TargetMode="External"/><Relationship Id="rId16" Type="http://schemas.openxmlformats.org/officeDocument/2006/relationships/hyperlink" Target="https://cs.wikipedia.org/wiki/Slovn%C3%ADk" TargetMode="External"/><Relationship Id="rId20" Type="http://schemas.openxmlformats.org/officeDocument/2006/relationships/hyperlink" Target="https://cs.wikipedia.org/wiki/G%C3%B6ttingen" TargetMode="External"/><Relationship Id="rId29" Type="http://schemas.openxmlformats.org/officeDocument/2006/relationships/hyperlink" Target="https://cs.wikipedia.org/wiki/Alexandr_Sommer_Bat%C4%9Bk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s.wikipedia.org/wiki/1950" TargetMode="External"/><Relationship Id="rId11" Type="http://schemas.openxmlformats.org/officeDocument/2006/relationships/hyperlink" Target="https://cs.wikipedia.org/wiki/Monosacharidy" TargetMode="External"/><Relationship Id="rId24" Type="http://schemas.openxmlformats.org/officeDocument/2006/relationships/hyperlink" Target="https://cs.wikipedia.org/wiki/1907" TargetMode="External"/><Relationship Id="rId5" Type="http://schemas.openxmlformats.org/officeDocument/2006/relationships/hyperlink" Target="https://cs.wikipedia.org/wiki/11._%C5%99%C3%ADjen" TargetMode="External"/><Relationship Id="rId15" Type="http://schemas.openxmlformats.org/officeDocument/2006/relationships/hyperlink" Target="https://cs.wikipedia.org/wiki/Hudebn%C3%AD_teorie" TargetMode="External"/><Relationship Id="rId23" Type="http://schemas.openxmlformats.org/officeDocument/2006/relationships/hyperlink" Target="https://cs.wikipedia.org/wiki/Docent" TargetMode="External"/><Relationship Id="rId28" Type="http://schemas.openxmlformats.org/officeDocument/2006/relationships/hyperlink" Target="https://cs.wikipedia.org/wiki/Voto%C4%8Dkovo_%C4%8Dinidlo" TargetMode="External"/><Relationship Id="rId10" Type="http://schemas.openxmlformats.org/officeDocument/2006/relationships/hyperlink" Target="https://cs.wikipedia.org/wiki/Organick%C3%A1_chemie" TargetMode="External"/><Relationship Id="rId19" Type="http://schemas.openxmlformats.org/officeDocument/2006/relationships/hyperlink" Target="https://cs.wikipedia.org/wiki/Mulhouse" TargetMode="External"/><Relationship Id="rId4" Type="http://schemas.openxmlformats.org/officeDocument/2006/relationships/hyperlink" Target="https://cs.wikipedia.org/wiki/Hostinn%C3%A9" TargetMode="External"/><Relationship Id="rId9" Type="http://schemas.openxmlformats.org/officeDocument/2006/relationships/hyperlink" Target="https://cs.wikipedia.org/wiki/Chemie" TargetMode="External"/><Relationship Id="rId14" Type="http://schemas.openxmlformats.org/officeDocument/2006/relationships/hyperlink" Target="https://cs.wikipedia.org/wiki/Hudebn%C3%AD_skladatel" TargetMode="External"/><Relationship Id="rId22" Type="http://schemas.openxmlformats.org/officeDocument/2006/relationships/hyperlink" Target="https://cs.wikipedia.org/wiki/1905" TargetMode="External"/><Relationship Id="rId27" Type="http://schemas.openxmlformats.org/officeDocument/2006/relationships/hyperlink" Target="https://cs.wikipedia.org/wiki/Profesor" TargetMode="External"/><Relationship Id="rId30" Type="http://schemas.openxmlformats.org/officeDocument/2006/relationships/hyperlink" Target="https://cs.wikipedia.org/wiki/Hudba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tarch" TargetMode="External"/><Relationship Id="rId2" Type="http://schemas.openxmlformats.org/officeDocument/2006/relationships/hyperlink" Target="https://en.wikipedia.org/wiki/Thiosulfat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Iodometry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eu.wiley.com/WileyCDA/Section/id-302479.html?query=Leszek+Moscicki" TargetMode="External"/><Relationship Id="rId2" Type="http://schemas.openxmlformats.org/officeDocument/2006/relationships/hyperlink" Target="http://eu.wiley.com/WileyCDA/Section/id-302479.html?query=Leon+Janssen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Gluk%C3%B3za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547813" y="6245225"/>
            <a:ext cx="6696075" cy="476250"/>
          </a:xfrm>
          <a:noFill/>
        </p:spPr>
        <p:txBody>
          <a:bodyPr/>
          <a:lstStyle/>
          <a:p>
            <a:r>
              <a:rPr lang="pl-PL" smtClean="0"/>
              <a:t>PŘÍRODNÍ POLYMERY polysacharidy škrob PŘF MU 6 2016</a:t>
            </a:r>
            <a:endParaRPr lang="sk-SK"/>
          </a:p>
        </p:txBody>
      </p:sp>
      <p:sp>
        <p:nvSpPr>
          <p:cNvPr id="307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0CBC22-831C-497A-92CA-C8075AB01A1C}" type="slidenum">
              <a:rPr lang="sk-SK" smtClean="0"/>
              <a:pPr/>
              <a:t>1</a:t>
            </a:fld>
            <a:endParaRPr lang="sk-SK" smtClean="0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188640"/>
            <a:ext cx="7772400" cy="4320480"/>
          </a:xfrm>
        </p:spPr>
        <p:txBody>
          <a:bodyPr/>
          <a:lstStyle/>
          <a:p>
            <a:pPr eaLnBrk="1" hangingPunct="1"/>
            <a:r>
              <a:rPr lang="sk-SK" sz="4800" b="1" dirty="0" smtClean="0">
                <a:solidFill>
                  <a:srgbClr val="FF0000"/>
                </a:solidFill>
                <a:latin typeface="Arial Black" pitchFamily="34" charset="0"/>
              </a:rPr>
              <a:t>PŘÍRODNÍ POLYMERY</a:t>
            </a:r>
            <a:r>
              <a:rPr lang="sk-SK" sz="4000" b="1" dirty="0" smtClean="0">
                <a:solidFill>
                  <a:srgbClr val="FF0000"/>
                </a:solidFill>
              </a:rPr>
              <a:t/>
            </a:r>
            <a:br>
              <a:rPr lang="sk-SK" sz="4000" b="1" dirty="0" smtClean="0">
                <a:solidFill>
                  <a:srgbClr val="FF0000"/>
                </a:solidFill>
              </a:rPr>
            </a:br>
            <a: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Polysacharidy I  škrob </a:t>
            </a:r>
            <a:r>
              <a:rPr lang="cs-CZ" sz="3200" dirty="0" smtClean="0">
                <a:latin typeface="Calibri"/>
                <a:ea typeface="Calibri"/>
                <a:cs typeface="Times New Roman"/>
              </a:rPr>
              <a:t/>
            </a:r>
            <a:br>
              <a:rPr lang="cs-CZ" sz="3200" dirty="0" smtClean="0">
                <a:latin typeface="Calibri"/>
                <a:ea typeface="Calibri"/>
                <a:cs typeface="Times New Roman"/>
              </a:rPr>
            </a:br>
            <a:endParaRPr lang="sk-SK" sz="4000" b="1" dirty="0" smtClean="0">
              <a:solidFill>
                <a:srgbClr val="008000"/>
              </a:solidFill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4653136"/>
            <a:ext cx="6400800" cy="1584176"/>
          </a:xfrm>
        </p:spPr>
        <p:txBody>
          <a:bodyPr/>
          <a:lstStyle/>
          <a:p>
            <a:pPr eaLnBrk="1" hangingPunct="1"/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RNDr. Ladislav Pospíšil, CSc.</a:t>
            </a:r>
          </a:p>
        </p:txBody>
      </p:sp>
      <p:sp>
        <p:nvSpPr>
          <p:cNvPr id="3078" name="Zástupný symbol pro datum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cs-CZ" smtClean="0"/>
              <a:t>2. 11. 2016</a:t>
            </a:r>
            <a:endParaRPr lang="sk-SK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  <p:pic>
        <p:nvPicPr>
          <p:cNvPr id="5" name="Obrázek 4" descr="1280px-Wheat_starch_granul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381000"/>
            <a:ext cx="7592392" cy="569429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139952" y="404664"/>
            <a:ext cx="4464496" cy="369332"/>
          </a:xfrm>
          <a:prstGeom prst="rect">
            <a:avLst/>
          </a:prstGeom>
          <a:solidFill>
            <a:srgbClr val="DDDDDD"/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Pšeničný škrob – dvě velikosti zrn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lvl="1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Použití modifikovaných škrobů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b="1" dirty="0" smtClean="0">
                <a:latin typeface="Arial Black" pitchFamily="34" charset="0"/>
              </a:rPr>
              <a:t>Výroba a úpravy papíru</a:t>
            </a:r>
          </a:p>
          <a:p>
            <a:r>
              <a:rPr lang="cs-CZ" b="1" dirty="0" smtClean="0">
                <a:latin typeface="Arial Black" pitchFamily="34" charset="0"/>
              </a:rPr>
              <a:t>Potraviny</a:t>
            </a:r>
          </a:p>
          <a:p>
            <a:r>
              <a:rPr lang="cs-CZ" b="1" dirty="0" smtClean="0">
                <a:latin typeface="Arial Black" pitchFamily="34" charset="0"/>
              </a:rPr>
              <a:t>Textilní průmysl</a:t>
            </a:r>
          </a:p>
          <a:p>
            <a:r>
              <a:rPr lang="cs-CZ" b="1" dirty="0" smtClean="0">
                <a:latin typeface="Arial Black" pitchFamily="34" charset="0"/>
              </a:rPr>
              <a:t>Lepidla</a:t>
            </a:r>
          </a:p>
          <a:p>
            <a:r>
              <a:rPr lang="cs-CZ" b="1" dirty="0" smtClean="0">
                <a:latin typeface="Arial Black" pitchFamily="34" charset="0"/>
              </a:rPr>
              <a:t>Farmacie</a:t>
            </a:r>
          </a:p>
          <a:p>
            <a:r>
              <a:rPr lang="cs-CZ" b="1" dirty="0" err="1" smtClean="0">
                <a:latin typeface="Arial Black" pitchFamily="34" charset="0"/>
              </a:rPr>
              <a:t>Flokulanty</a:t>
            </a:r>
            <a:r>
              <a:rPr lang="cs-CZ" b="1" dirty="0" smtClean="0">
                <a:latin typeface="Arial Black" pitchFamily="34" charset="0"/>
              </a:rPr>
              <a:t> při </a:t>
            </a:r>
            <a:r>
              <a:rPr lang="cs-CZ" b="1" smtClean="0">
                <a:latin typeface="Arial Black" pitchFamily="34" charset="0"/>
              </a:rPr>
              <a:t>čištění vod</a:t>
            </a:r>
            <a:endParaRPr lang="cs-CZ" b="1" dirty="0" smtClean="0">
              <a:latin typeface="Arial Black" pitchFamily="34" charset="0"/>
            </a:endParaRPr>
          </a:p>
          <a:p>
            <a:r>
              <a:rPr lang="cs-CZ" b="1" dirty="0" smtClean="0">
                <a:latin typeface="Arial Black" pitchFamily="34" charset="0"/>
              </a:rPr>
              <a:t>……………..</a:t>
            </a:r>
            <a:endParaRPr lang="cs-CZ" b="1" dirty="0"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195736" y="6245225"/>
            <a:ext cx="597666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100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32048"/>
          </a:xfrm>
        </p:spPr>
        <p:txBody>
          <a:bodyPr/>
          <a:lstStyle/>
          <a:p>
            <a:pPr lvl="1"/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Lepidla ze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škrobů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63688" y="6381327"/>
            <a:ext cx="6480720" cy="340147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101</a:t>
            </a:fld>
            <a:endParaRPr lang="sk-SK"/>
          </a:p>
        </p:txBody>
      </p:sp>
      <p:pic>
        <p:nvPicPr>
          <p:cNvPr id="10" name="Obrázek 9" descr="škrob + NaO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76672"/>
            <a:ext cx="8712968" cy="2808312"/>
          </a:xfrm>
          <a:prstGeom prst="rect">
            <a:avLst/>
          </a:prstGeom>
        </p:spPr>
      </p:pic>
      <p:pic>
        <p:nvPicPr>
          <p:cNvPr id="11" name="Obrázek 10" descr="lepidlo ze škrob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356992"/>
            <a:ext cx="8352928" cy="2880320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395536" y="4941168"/>
            <a:ext cx="8280920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251520" y="2564904"/>
            <a:ext cx="8640960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107504" y="5157192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Obvykle se PRŮMYSLOVĚ používá směs bramborového a kukuřičného škrobu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102</a:t>
            </a:fld>
            <a:endParaRPr lang="sk-SK"/>
          </a:p>
        </p:txBody>
      </p:sp>
      <p:sp>
        <p:nvSpPr>
          <p:cNvPr id="5" name="TextovéPole 4"/>
          <p:cNvSpPr txBox="1"/>
          <p:nvPr/>
        </p:nvSpPr>
        <p:spPr>
          <a:xfrm>
            <a:off x="395536" y="404664"/>
            <a:ext cx="8280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Výrobu dextrinů asi dám do </a:t>
            </a:r>
            <a:r>
              <a:rPr lang="cs-CZ" sz="4000" dirty="0" err="1" smtClean="0">
                <a:solidFill>
                  <a:srgbClr val="FF0000"/>
                </a:solidFill>
                <a:latin typeface="Arial Black" pitchFamily="34" charset="0"/>
              </a:rPr>
              <a:t>laborek</a:t>
            </a:r>
            <a:endParaRPr lang="cs-CZ" sz="4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39552" y="2204864"/>
            <a:ext cx="8280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>
                <a:solidFill>
                  <a:srgbClr val="0000FF"/>
                </a:solidFill>
                <a:latin typeface="Arial Black" pitchFamily="34" charset="0"/>
              </a:rPr>
              <a:t>Výrobu ŠKROBOVÉHO LEPIDLA asi také dám do </a:t>
            </a:r>
            <a:r>
              <a:rPr lang="cs-CZ" sz="4000" dirty="0" err="1" smtClean="0">
                <a:solidFill>
                  <a:srgbClr val="0000FF"/>
                </a:solidFill>
                <a:latin typeface="Arial Black" pitchFamily="34" charset="0"/>
              </a:rPr>
              <a:t>laborek</a:t>
            </a:r>
            <a:endParaRPr lang="cs-CZ" sz="40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1008112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Příklad technologie výrobku ze škrobu</a:t>
            </a:r>
            <a:b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ŠKROB NA PRÁDLO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547664" y="6453335"/>
            <a:ext cx="6696744" cy="268139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polysacharidy škrob PŘF MU 6 2016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103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0" y="112474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 Black" pitchFamily="34" charset="0"/>
              </a:rPr>
              <a:t>Nativní škrob se musí vařit a proto jsou používány MODIFIKOVANÉ ŠKROBY</a:t>
            </a:r>
            <a:endParaRPr lang="cs-CZ" sz="2400" dirty="0">
              <a:latin typeface="Arial Black" pitchFamily="34" charset="0"/>
            </a:endParaRPr>
          </a:p>
        </p:txBody>
      </p:sp>
      <p:pic>
        <p:nvPicPr>
          <p:cNvPr id="7" name="Obrázek 6" descr="img1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483496" y="-1387151"/>
            <a:ext cx="2232250" cy="8840217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7504" y="4149080"/>
            <a:ext cx="885698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BORAX</a:t>
            </a:r>
            <a:r>
              <a:rPr lang="cs-CZ" sz="2400" dirty="0" smtClean="0"/>
              <a:t> </a:t>
            </a:r>
            <a:r>
              <a:rPr lang="cs-CZ" b="1" dirty="0" smtClean="0">
                <a:solidFill>
                  <a:srgbClr val="0000FF"/>
                </a:solidFill>
              </a:rPr>
              <a:t>– rozrušuje vodíkové můstky mezi makromolekulami a tak zvyšuje rozpustnost zastudena, vytváří </a:t>
            </a:r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DIESTER ŠKROBU</a:t>
            </a:r>
            <a:endParaRPr lang="cs-CZ" b="1" dirty="0" smtClean="0">
              <a:solidFill>
                <a:srgbClr val="0000FF"/>
              </a:solidFill>
              <a:latin typeface="Arial Black" pitchFamily="34" charset="0"/>
            </a:endParaRPr>
          </a:p>
          <a:p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Na</a:t>
            </a:r>
            <a:r>
              <a:rPr lang="cs-CZ" sz="2400" b="1" baseline="-25000" dirty="0" smtClean="0">
                <a:solidFill>
                  <a:srgbClr val="0000FF"/>
                </a:solidFill>
                <a:latin typeface="Arial Black" pitchFamily="34" charset="0"/>
              </a:rPr>
              <a:t>2</a:t>
            </a:r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SO</a:t>
            </a:r>
            <a:r>
              <a:rPr lang="cs-CZ" sz="2400" b="1" baseline="-25000" dirty="0" smtClean="0">
                <a:solidFill>
                  <a:srgbClr val="0000FF"/>
                </a:solidFill>
                <a:latin typeface="Arial Black" pitchFamily="34" charset="0"/>
              </a:rPr>
              <a:t>4</a:t>
            </a:r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b="1" dirty="0" smtClean="0">
                <a:solidFill>
                  <a:srgbClr val="0000FF"/>
                </a:solidFill>
              </a:rPr>
              <a:t>– zvyšuje rozpustnost</a:t>
            </a:r>
          </a:p>
          <a:p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PEO vosk </a:t>
            </a:r>
            <a:r>
              <a:rPr lang="cs-CZ" b="1" dirty="0" smtClean="0">
                <a:solidFill>
                  <a:srgbClr val="0000FF"/>
                </a:solidFill>
              </a:rPr>
              <a:t>– proti shlukování při rozpouštění, regulace lepivosti při žehlení</a:t>
            </a:r>
          </a:p>
          <a:p>
            <a:r>
              <a:rPr lang="cs-CZ" sz="2000" b="1" dirty="0" smtClean="0">
                <a:solidFill>
                  <a:srgbClr val="008000"/>
                </a:solidFill>
              </a:rPr>
              <a:t>Může se přidat i PARAFÍNOVÝ VOSK &gt; regulace lepivosti při žehlení</a:t>
            </a:r>
            <a:endParaRPr lang="cs-CZ" sz="2000" b="1" dirty="0">
              <a:solidFill>
                <a:srgbClr val="008000"/>
              </a:solidFill>
            </a:endParaRPr>
          </a:p>
        </p:txBody>
      </p:sp>
      <p:cxnSp>
        <p:nvCxnSpPr>
          <p:cNvPr id="10" name="Přímá spojovací šipka 9"/>
          <p:cNvCxnSpPr/>
          <p:nvPr/>
        </p:nvCxnSpPr>
        <p:spPr>
          <a:xfrm flipV="1">
            <a:off x="2051720" y="2492896"/>
            <a:ext cx="2808312" cy="1368152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4716016" y="2204864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Modřidlo, pro potlačení žlutého odstínu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547664" y="6453335"/>
            <a:ext cx="6696744" cy="268139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polysacharidy škrob PŘF MU 6 2016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104</a:t>
            </a:fld>
            <a:endParaRPr lang="sk-SK"/>
          </a:p>
        </p:txBody>
      </p:sp>
      <p:pic>
        <p:nvPicPr>
          <p:cNvPr id="6" name="Obrázek 5" descr="img1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614157" y="-3318014"/>
            <a:ext cx="1843677" cy="8856984"/>
          </a:xfrm>
          <a:prstGeom prst="rect">
            <a:avLst/>
          </a:prstGeom>
        </p:spPr>
      </p:pic>
      <p:pic>
        <p:nvPicPr>
          <p:cNvPr id="7" name="Obrázek 6" descr="img1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535267" y="-1294908"/>
            <a:ext cx="2001457" cy="8712968"/>
          </a:xfrm>
          <a:prstGeom prst="rect">
            <a:avLst/>
          </a:prstGeom>
        </p:spPr>
      </p:pic>
      <p:pic>
        <p:nvPicPr>
          <p:cNvPr id="8" name="Obrázek 7" descr="img1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246622" y="937954"/>
            <a:ext cx="2506741" cy="8640962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547664" y="1628800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HEREROGENNÍ REAKCE &gt; PROČ???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059832" y="4077072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Běžná sušina škrobu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ŠKROBY JAKO BIODEGRADABILNÍ ADITIVA DO SYNTETICKÝCH TERMOPLASTŮ</a:t>
            </a:r>
            <a:endParaRPr lang="cs-CZ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105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00FF"/>
                </a:solidFill>
              </a:rPr>
              <a:t>VĚTŠINOU NUTNO „POPOHNAT“ </a:t>
            </a:r>
            <a:r>
              <a:rPr lang="cs-CZ" b="1" dirty="0" err="1" smtClean="0">
                <a:solidFill>
                  <a:srgbClr val="0000FF"/>
                </a:solidFill>
              </a:rPr>
              <a:t>termooxidací</a:t>
            </a:r>
            <a:r>
              <a:rPr lang="cs-CZ" b="1" dirty="0" smtClean="0">
                <a:solidFill>
                  <a:srgbClr val="0000FF"/>
                </a:solidFill>
              </a:rPr>
              <a:t> </a:t>
            </a:r>
          </a:p>
          <a:p>
            <a:pPr algn="ctr">
              <a:buNone/>
            </a:pPr>
            <a:r>
              <a:rPr lang="cs-CZ" sz="6000" b="1" dirty="0" smtClean="0">
                <a:solidFill>
                  <a:srgbClr val="FF0000"/>
                </a:solidFill>
              </a:rPr>
              <a:t>Co jsem dělal já</a:t>
            </a:r>
          </a:p>
          <a:p>
            <a:r>
              <a:rPr lang="cs-CZ" b="1" dirty="0" smtClean="0"/>
              <a:t>LDPE fólie</a:t>
            </a:r>
          </a:p>
          <a:p>
            <a:r>
              <a:rPr lang="cs-CZ" b="1" dirty="0" smtClean="0"/>
              <a:t>Části brokového střeliva</a:t>
            </a:r>
          </a:p>
          <a:p>
            <a:r>
              <a:rPr lang="cs-CZ" b="1" dirty="0" smtClean="0"/>
              <a:t>Vlákna</a:t>
            </a:r>
          </a:p>
          <a:p>
            <a:r>
              <a:rPr lang="cs-CZ" b="1" dirty="0" smtClean="0"/>
              <a:t>…………………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Polypropylénová vlákna s kukuřičným škrobem 1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106</a:t>
            </a:fld>
            <a:endParaRPr lang="sk-SK"/>
          </a:p>
        </p:txBody>
      </p:sp>
      <p:pic>
        <p:nvPicPr>
          <p:cNvPr id="6" name="Obrázek 5" descr="PP skrob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268760"/>
            <a:ext cx="4317885" cy="3744416"/>
          </a:xfrm>
          <a:prstGeom prst="rect">
            <a:avLst/>
          </a:prstGeom>
        </p:spPr>
      </p:pic>
      <p:pic>
        <p:nvPicPr>
          <p:cNvPr id="7" name="Obrázek 6" descr="PP skrob 2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820308"/>
            <a:ext cx="4541118" cy="393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Polypropylénová vlákna s kukuřičným škrobem 1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107</a:t>
            </a:fld>
            <a:endParaRPr lang="sk-SK"/>
          </a:p>
        </p:txBody>
      </p:sp>
      <p:pic>
        <p:nvPicPr>
          <p:cNvPr id="8" name="Obrázek 7" descr="PP skrob 5kx 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042642"/>
            <a:ext cx="4392488" cy="3809110"/>
          </a:xfrm>
          <a:prstGeom prst="rect">
            <a:avLst/>
          </a:prstGeom>
        </p:spPr>
      </p:pic>
      <p:pic>
        <p:nvPicPr>
          <p:cNvPr id="9" name="Obrázek 8" descr="PP skrob 5kx 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05472" y="2492896"/>
            <a:ext cx="4835637" cy="419340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6084168" y="1124744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FIBRILACE PP vlákna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 flipH="1">
            <a:off x="4788024" y="1412776"/>
            <a:ext cx="1368152" cy="1656184"/>
          </a:xfrm>
          <a:prstGeom prst="straightConnector1">
            <a:avLst/>
          </a:prstGeom>
          <a:ln w="38100">
            <a:solidFill>
              <a:srgbClr val="FFFF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 flipH="1" flipV="1">
            <a:off x="971600" y="1268760"/>
            <a:ext cx="5184576" cy="144016"/>
          </a:xfrm>
          <a:prstGeom prst="straightConnector1">
            <a:avLst/>
          </a:prstGeom>
          <a:ln w="38100">
            <a:solidFill>
              <a:srgbClr val="FFFF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TERMOPLASTICKÉ ŠKROBY</a:t>
            </a:r>
            <a:endParaRPr lang="cs-CZ" sz="2800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b="1" dirty="0" smtClean="0"/>
              <a:t>ZPRACOVÁNÍ TECHNOLOGIEMI PRO SYNTETICKÉ TERMOPLASTY, ale velmi náročné (</a:t>
            </a:r>
            <a:r>
              <a:rPr lang="cs-CZ" b="1" u="sng" dirty="0" smtClean="0">
                <a:solidFill>
                  <a:srgbClr val="FF0000"/>
                </a:solidFill>
              </a:rPr>
              <a:t>zatím</a:t>
            </a:r>
            <a:r>
              <a:rPr lang="cs-CZ" b="1" dirty="0" smtClean="0"/>
              <a:t>)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Nutno ale použít změkčovadla – voda &amp; glycerol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Výrobky jsou BIODEGRADOVATELNÉ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Ve spojení s PŘÍRODNÍMI VLÁKNY  (např. len) &gt; </a:t>
            </a:r>
            <a:r>
              <a:rPr lang="cs-CZ" b="1" dirty="0" smtClean="0">
                <a:solidFill>
                  <a:srgbClr val="008000"/>
                </a:solidFill>
              </a:rPr>
              <a:t>BIODEGRADOVATELNÉ KOMPOZITY</a:t>
            </a:r>
            <a:endParaRPr lang="cs-CZ" b="1" dirty="0" smtClean="0"/>
          </a:p>
          <a:p>
            <a:endParaRPr lang="cs-CZ" b="1" dirty="0" smtClean="0"/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108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Škrob v práci konzervátora a restaurátora</a:t>
            </a: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12" name="Zástupný symbol pro obsah 11"/>
          <p:cNvGraphicFramePr>
            <a:graphicFrameLocks noGrp="1"/>
          </p:cNvGraphicFramePr>
          <p:nvPr>
            <p:ph idx="1"/>
          </p:nvPr>
        </p:nvGraphicFramePr>
        <p:xfrm>
          <a:off x="457200" y="981076"/>
          <a:ext cx="8229600" cy="52413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1985392"/>
                <a:gridCol w="2129408"/>
                <a:gridCol w="2057400"/>
              </a:tblGrid>
              <a:tr h="735637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rgbClr val="FF0000"/>
                          </a:solidFill>
                        </a:rPr>
                        <a:t>Typ škrobu nebo jeho derivátu</a:t>
                      </a:r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rgbClr val="FF0000"/>
                          </a:solidFill>
                        </a:rPr>
                        <a:t>Fyzikální forma</a:t>
                      </a:r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>
                          <a:solidFill>
                            <a:srgbClr val="FF0000"/>
                          </a:solidFill>
                        </a:rPr>
                        <a:t>Použití</a:t>
                      </a:r>
                    </a:p>
                    <a:p>
                      <a:pPr algn="ctr"/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rgbClr val="FF0000"/>
                          </a:solidFill>
                        </a:rPr>
                        <a:t>poznámka</a:t>
                      </a:r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159">
                <a:tc>
                  <a:txBody>
                    <a:bodyPr/>
                    <a:lstStyle/>
                    <a:p>
                      <a:r>
                        <a:rPr lang="cs-CZ" sz="2400" b="1" dirty="0" smtClean="0"/>
                        <a:t>Nativní škrob</a:t>
                      </a:r>
                      <a:endParaRPr lang="cs-CZ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Maz</a:t>
                      </a:r>
                      <a:endParaRPr lang="cs-CZ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Rentoaláž</a:t>
                      </a:r>
                      <a:endParaRPr lang="cs-CZ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Přídavek formalínu proti napadení plísněmi</a:t>
                      </a:r>
                    </a:p>
                    <a:p>
                      <a:r>
                        <a:rPr lang="cs-CZ" sz="1800" dirty="0" smtClean="0"/>
                        <a:t>Emulgace s balzámy &gt; vyšší lepivost</a:t>
                      </a:r>
                      <a:endParaRPr lang="cs-CZ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2148">
                <a:tc>
                  <a:txBody>
                    <a:bodyPr/>
                    <a:lstStyle/>
                    <a:p>
                      <a:r>
                        <a:rPr lang="cs-CZ" sz="2400" b="1" dirty="0" smtClean="0"/>
                        <a:t>Dextrin</a:t>
                      </a:r>
                      <a:endParaRPr lang="cs-CZ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Roztok</a:t>
                      </a:r>
                      <a:endParaRPr lang="cs-CZ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Lepidlo na papír a knihy (</a:t>
                      </a:r>
                      <a:r>
                        <a:rPr lang="cs-CZ" sz="1800" b="1" dirty="0" smtClean="0">
                          <a:solidFill>
                            <a:srgbClr val="C00000"/>
                          </a:solidFill>
                        </a:rPr>
                        <a:t>UMĚLÁ KLOVATINA</a:t>
                      </a:r>
                      <a:r>
                        <a:rPr lang="cs-CZ" sz="1800" dirty="0" smtClean="0"/>
                        <a:t>)</a:t>
                      </a:r>
                      <a:endParaRPr lang="cs-CZ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b="1" dirty="0" smtClean="0">
                          <a:solidFill>
                            <a:srgbClr val="FF0000"/>
                          </a:solidFill>
                        </a:rPr>
                        <a:t>Křehké filmy &gt; MĚKČENÍ GLYCERINEM NEBO MEDEM</a:t>
                      </a:r>
                      <a:endParaRPr lang="cs-CZ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464">
                <a:tc>
                  <a:txBody>
                    <a:bodyPr/>
                    <a:lstStyle/>
                    <a:p>
                      <a:r>
                        <a:rPr lang="cs-CZ" sz="2400" b="1" dirty="0" smtClean="0"/>
                        <a:t>Dextrin</a:t>
                      </a:r>
                      <a:endParaRPr lang="cs-CZ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Roztok</a:t>
                      </a:r>
                      <a:endParaRPr lang="cs-CZ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Pojivo</a:t>
                      </a:r>
                      <a:r>
                        <a:rPr lang="cs-CZ" sz="1800" baseline="0" dirty="0" smtClean="0"/>
                        <a:t> barev</a:t>
                      </a:r>
                      <a:endParaRPr lang="cs-CZ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2148">
                <a:tc>
                  <a:txBody>
                    <a:bodyPr/>
                    <a:lstStyle/>
                    <a:p>
                      <a:r>
                        <a:rPr lang="cs-CZ" sz="2400" b="1" dirty="0" smtClean="0"/>
                        <a:t>Nativní škrob</a:t>
                      </a:r>
                      <a:endParaRPr lang="cs-CZ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Maz</a:t>
                      </a:r>
                      <a:endParaRPr lang="cs-CZ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/>
                        <a:t>Pojivo</a:t>
                      </a:r>
                      <a:r>
                        <a:rPr lang="cs-CZ" sz="1800" baseline="0" dirty="0" smtClean="0"/>
                        <a:t> barev (kvaš, tempera)</a:t>
                      </a:r>
                      <a:endParaRPr lang="cs-CZ" sz="1800" dirty="0" smtClean="0"/>
                    </a:p>
                    <a:p>
                      <a:endParaRPr lang="cs-CZ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Přídavek formalínu proti napadení plísněmi</a:t>
                      </a:r>
                      <a:endParaRPr lang="cs-CZ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907704" y="6245225"/>
            <a:ext cx="626469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109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Velikosti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zrn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škrobů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endParaRPr lang="cs-CZ" sz="28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84575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Brambory</a:t>
            </a:r>
            <a:r>
              <a:rPr lang="cs-CZ" dirty="0" smtClean="0">
                <a:solidFill>
                  <a:srgbClr val="FF0000"/>
                </a:solidFill>
              </a:rPr>
              <a:t>: převážně 10 – 70 </a:t>
            </a:r>
            <a:r>
              <a:rPr lang="cs-CZ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cs-CZ" dirty="0" smtClean="0">
                <a:solidFill>
                  <a:srgbClr val="FF0000"/>
                </a:solidFill>
              </a:rPr>
              <a:t>m (ŠIROKÁ distribuce velikostí zrn)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Kukuřice</a:t>
            </a:r>
            <a:r>
              <a:rPr lang="cs-CZ" dirty="0" smtClean="0">
                <a:solidFill>
                  <a:srgbClr val="0000FF"/>
                </a:solidFill>
              </a:rPr>
              <a:t>: převážně 20 </a:t>
            </a:r>
            <a:r>
              <a:rPr lang="cs-CZ" dirty="0" smtClean="0">
                <a:solidFill>
                  <a:srgbClr val="0000FF"/>
                </a:solidFill>
                <a:latin typeface="Symbol" pitchFamily="18" charset="2"/>
              </a:rPr>
              <a:t>m</a:t>
            </a:r>
            <a:r>
              <a:rPr lang="cs-CZ" dirty="0" smtClean="0">
                <a:solidFill>
                  <a:srgbClr val="0000FF"/>
                </a:solidFill>
              </a:rPr>
              <a:t>m (úzká distribuce velikostí zrn)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Pšenice</a:t>
            </a:r>
            <a:r>
              <a:rPr lang="cs-CZ" dirty="0" smtClean="0">
                <a:solidFill>
                  <a:srgbClr val="008000"/>
                </a:solidFill>
              </a:rPr>
              <a:t>: dva druhy zrn</a:t>
            </a:r>
          </a:p>
          <a:p>
            <a:pPr lvl="1"/>
            <a:r>
              <a:rPr lang="cs-CZ" dirty="0" smtClean="0">
                <a:solidFill>
                  <a:srgbClr val="008000"/>
                </a:solidFill>
              </a:rPr>
              <a:t>velikost 1 – 10 </a:t>
            </a:r>
            <a:r>
              <a:rPr lang="cs-CZ" dirty="0" smtClean="0">
                <a:solidFill>
                  <a:srgbClr val="008000"/>
                </a:solidFill>
                <a:latin typeface="Symbol" pitchFamily="18" charset="2"/>
              </a:rPr>
              <a:t>m</a:t>
            </a:r>
            <a:r>
              <a:rPr lang="cs-CZ" dirty="0" smtClean="0">
                <a:solidFill>
                  <a:srgbClr val="008000"/>
                </a:solidFill>
              </a:rPr>
              <a:t>m  &gt; </a:t>
            </a:r>
            <a:r>
              <a:rPr lang="cs-CZ" b="1" dirty="0" smtClean="0">
                <a:solidFill>
                  <a:srgbClr val="008000"/>
                </a:solidFill>
              </a:rPr>
              <a:t>škrob B</a:t>
            </a:r>
            <a:r>
              <a:rPr lang="cs-CZ" dirty="0" smtClean="0">
                <a:solidFill>
                  <a:srgbClr val="008000"/>
                </a:solidFill>
              </a:rPr>
              <a:t> (odpadní produkt, </a:t>
            </a:r>
            <a:r>
              <a:rPr lang="cs-CZ" b="1" u="sng" dirty="0" smtClean="0">
                <a:solidFill>
                  <a:srgbClr val="008000"/>
                </a:solidFill>
              </a:rPr>
              <a:t>obsahuje proteiny</a:t>
            </a:r>
            <a:r>
              <a:rPr lang="cs-CZ" dirty="0" smtClean="0">
                <a:solidFill>
                  <a:srgbClr val="008000"/>
                </a:solidFill>
              </a:rPr>
              <a:t>)</a:t>
            </a:r>
          </a:p>
          <a:p>
            <a:pPr lvl="1"/>
            <a:r>
              <a:rPr lang="cs-CZ" b="1" i="1" u="sng" dirty="0" smtClean="0">
                <a:solidFill>
                  <a:srgbClr val="008000"/>
                </a:solidFill>
              </a:rPr>
              <a:t>velikost 10 – 25 </a:t>
            </a:r>
            <a:r>
              <a:rPr lang="cs-CZ" b="1" i="1" u="sng" dirty="0" smtClean="0">
                <a:solidFill>
                  <a:srgbClr val="008000"/>
                </a:solidFill>
                <a:latin typeface="Symbol" pitchFamily="18" charset="2"/>
              </a:rPr>
              <a:t>m</a:t>
            </a:r>
            <a:r>
              <a:rPr lang="cs-CZ" b="1" i="1" u="sng" dirty="0" smtClean="0">
                <a:solidFill>
                  <a:srgbClr val="008000"/>
                </a:solidFill>
              </a:rPr>
              <a:t>m &gt; škrob A (výrobek)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Rýže</a:t>
            </a:r>
            <a:r>
              <a:rPr lang="cs-CZ" dirty="0" smtClean="0">
                <a:solidFill>
                  <a:srgbClr val="C00000"/>
                </a:solidFill>
              </a:rPr>
              <a:t>: převážně cca. 5 </a:t>
            </a:r>
            <a:r>
              <a:rPr lang="cs-CZ" dirty="0" smtClean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lang="cs-CZ" dirty="0" smtClean="0">
                <a:solidFill>
                  <a:srgbClr val="C00000"/>
                </a:solidFill>
              </a:rPr>
              <a:t>m (úzká distribuce velikostí zrn) </a:t>
            </a:r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110</a:t>
            </a:fld>
            <a:endParaRPr lang="sk-SK"/>
          </a:p>
        </p:txBody>
      </p:sp>
      <p:pic>
        <p:nvPicPr>
          <p:cNvPr id="6" name="Obrázek 5" descr="Skrob brambor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3" y="692696"/>
            <a:ext cx="4234849" cy="3672408"/>
          </a:xfrm>
          <a:prstGeom prst="rect">
            <a:avLst/>
          </a:prstGeom>
        </p:spPr>
      </p:pic>
      <p:pic>
        <p:nvPicPr>
          <p:cNvPr id="7" name="Obrázek 6" descr="Skrob brambor 2kx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2378696"/>
            <a:ext cx="4469110" cy="387555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7504" y="4581128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ŠKROB BRAMBOROVÝ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427984" y="692696"/>
            <a:ext cx="4608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9900CC"/>
                </a:solidFill>
                <a:latin typeface="Arial Black" pitchFamily="34" charset="0"/>
              </a:rPr>
              <a:t>NEVIDÍTE tam žádné ZVRÁSNĚNÍ POVRCHU,  jako na kresbě (viz snímek 8). Asi proto, že tady nebyla zrna škrobu před snímkování vysušena.</a:t>
            </a:r>
            <a:endParaRPr lang="cs-CZ" dirty="0">
              <a:solidFill>
                <a:srgbClr val="9900CC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111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07504" y="4581128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ŠKROB BRAMBOROVÝ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9" name="Obrázek 8" descr="Skrob brambor 5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20688"/>
            <a:ext cx="4320480" cy="3746666"/>
          </a:xfrm>
          <a:prstGeom prst="rect">
            <a:avLst/>
          </a:prstGeom>
        </p:spPr>
      </p:pic>
      <p:pic>
        <p:nvPicPr>
          <p:cNvPr id="10" name="Obrázek 9" descr="Skrob brambor 10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368007"/>
            <a:ext cx="4430150" cy="38417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91680" y="6453335"/>
            <a:ext cx="6264696" cy="268139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polysacharidy škrob PŘF MU 6 2016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112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835696" y="548680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ŠKROB BRAMBOROVÝ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Skrob brambor 1kx 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00732" y="1052736"/>
            <a:ext cx="6496362" cy="56335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91680" y="6453335"/>
            <a:ext cx="6264696" cy="268139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polysacharidy škrob PŘF MU 6 2016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113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835696" y="548680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ŠKROB KUKUŘIČNÝ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9" name="Obrázek 8" descr="Skrob kukurice 2kx 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72740" y="1052736"/>
            <a:ext cx="6496362" cy="56335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91680" y="6453335"/>
            <a:ext cx="6264696" cy="268139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polysacharidy škrob PŘF MU 6 2016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114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835696" y="548680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ŠKROB KUKUŘIČNÝ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1" name="Obrázek 10" descr="Skrob kukurice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980728"/>
            <a:ext cx="4203098" cy="3644874"/>
          </a:xfrm>
          <a:prstGeom prst="rect">
            <a:avLst/>
          </a:prstGeom>
        </p:spPr>
      </p:pic>
      <p:pic>
        <p:nvPicPr>
          <p:cNvPr id="12" name="Obrázek 11" descr="Skrob kukurice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852936"/>
            <a:ext cx="4452380" cy="386104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427984" y="1196752"/>
            <a:ext cx="4608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9900CC"/>
                </a:solidFill>
                <a:latin typeface="Arial Black" pitchFamily="34" charset="0"/>
              </a:rPr>
              <a:t>NEVIDÍTE tam žádné ZVRÁSNĚNÍ POVRCHU,  jako na kresbě (viz snímek 8). Asi proto, že tady nebyla zrna škrobu před snímkování vysušena.</a:t>
            </a:r>
            <a:endParaRPr lang="cs-CZ" dirty="0">
              <a:solidFill>
                <a:srgbClr val="9900CC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91680" y="6453335"/>
            <a:ext cx="6264696" cy="268139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polysacharidy škrob PŘF MU 6 2016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115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835696" y="548680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ŠKROB KUKUŘIČNÝ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9" name="Obrázek 8" descr="Skrob kukurice 5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980728"/>
            <a:ext cx="4151812" cy="3600400"/>
          </a:xfrm>
          <a:prstGeom prst="rect">
            <a:avLst/>
          </a:prstGeom>
        </p:spPr>
      </p:pic>
      <p:pic>
        <p:nvPicPr>
          <p:cNvPr id="10" name="Obrázek 9" descr="Skrob kukurice 10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99536" y="2636912"/>
            <a:ext cx="4669565" cy="4049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91680" y="6453335"/>
            <a:ext cx="6264696" cy="268139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polysacharidy škrob PŘF MU 6 2016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116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835696" y="548680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ŠKROB KUKUŘIČNÝ 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X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BRAMBOROVÝ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Skrob kukurice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908720"/>
            <a:ext cx="4151812" cy="3600400"/>
          </a:xfrm>
          <a:prstGeom prst="rect">
            <a:avLst/>
          </a:prstGeom>
        </p:spPr>
      </p:pic>
      <p:pic>
        <p:nvPicPr>
          <p:cNvPr id="13" name="Obrázek 12" descr="Skrob brambor 1kx 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82574" y="2780928"/>
            <a:ext cx="4586528" cy="3977380"/>
          </a:xfrm>
          <a:prstGeom prst="rect">
            <a:avLst/>
          </a:prstGeom>
        </p:spPr>
      </p:pic>
      <p:cxnSp>
        <p:nvCxnSpPr>
          <p:cNvPr id="15" name="Přímá spojovací šipka 14"/>
          <p:cNvCxnSpPr/>
          <p:nvPr/>
        </p:nvCxnSpPr>
        <p:spPr>
          <a:xfrm flipH="1">
            <a:off x="6588224" y="908720"/>
            <a:ext cx="72008" cy="1800200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SEM  škrobů – vlastní práce na MU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91680" y="6453335"/>
            <a:ext cx="6264696" cy="268139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polysacharidy škrob PŘF MU 6 2016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117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835696" y="548680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ŠKROB KUKUŘIČNÝ 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X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BRAMBOROVÝ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9" name="Obrázek 8" descr="Skrob kukurice 5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980728"/>
            <a:ext cx="4151812" cy="3600400"/>
          </a:xfrm>
          <a:prstGeom prst="rect">
            <a:avLst/>
          </a:prstGeom>
        </p:spPr>
      </p:pic>
      <p:pic>
        <p:nvPicPr>
          <p:cNvPr id="11" name="Obrázek 10" descr="Skrob brambor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8508" y="2636912"/>
            <a:ext cx="4752601" cy="4121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562074"/>
          </a:xfrm>
        </p:spPr>
        <p:txBody>
          <a:bodyPr/>
          <a:lstStyle/>
          <a:p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AGAR</a:t>
            </a:r>
            <a:endParaRPr lang="cs-CZ" sz="4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63688" y="6381327"/>
            <a:ext cx="6480720" cy="340147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118</a:t>
            </a:fld>
            <a:endParaRPr lang="sk-SK"/>
          </a:p>
        </p:txBody>
      </p:sp>
      <p:pic>
        <p:nvPicPr>
          <p:cNvPr id="8" name="Obrázek 7" descr="agar 15012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779914" y="-2835695"/>
            <a:ext cx="1368150" cy="8424936"/>
          </a:xfrm>
          <a:prstGeom prst="rect">
            <a:avLst/>
          </a:prstGeom>
        </p:spPr>
      </p:pic>
      <p:sp>
        <p:nvSpPr>
          <p:cNvPr id="9" name="Nadpis 6"/>
          <p:cNvSpPr txBox="1">
            <a:spLocks/>
          </p:cNvSpPr>
          <p:nvPr/>
        </p:nvSpPr>
        <p:spPr bwMode="auto">
          <a:xfrm>
            <a:off x="179512" y="4005064"/>
            <a:ext cx="822960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AGAR &amp; potravinářství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23528" y="4509120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ČIŘENÍ ovocných šťáv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Zahušťovadlo  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1" name="Nadpis 6"/>
          <p:cNvSpPr txBox="1">
            <a:spLocks/>
          </p:cNvSpPr>
          <p:nvPr/>
        </p:nvSpPr>
        <p:spPr bwMode="auto">
          <a:xfrm>
            <a:off x="323528" y="5301208"/>
            <a:ext cx="822960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AGAR &amp; medicína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79512" y="5805264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Živná půda pro růst plísní a baktérií 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251520" y="1988840"/>
            <a:ext cx="87129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 Black" pitchFamily="34" charset="0"/>
              </a:rPr>
              <a:t>Agar consists of a mixture of </a:t>
            </a:r>
            <a:r>
              <a:rPr lang="en-US" b="1" dirty="0" err="1" smtClean="0">
                <a:solidFill>
                  <a:srgbClr val="FF0000"/>
                </a:solidFill>
                <a:latin typeface="Arial Black" pitchFamily="34" charset="0"/>
              </a:rPr>
              <a:t>agarose</a:t>
            </a:r>
            <a:r>
              <a:rPr lang="en-US" b="1" dirty="0" smtClean="0">
                <a:solidFill>
                  <a:srgbClr val="FF0000"/>
                </a:solidFill>
                <a:latin typeface="Arial Black" pitchFamily="34" charset="0"/>
              </a:rPr>
              <a:t> and </a:t>
            </a:r>
            <a:r>
              <a:rPr lang="en-US" b="1" dirty="0" err="1" smtClean="0">
                <a:solidFill>
                  <a:srgbClr val="FF0000"/>
                </a:solidFill>
                <a:latin typeface="Arial Black" pitchFamily="34" charset="0"/>
              </a:rPr>
              <a:t>agaropectin</a:t>
            </a:r>
            <a:r>
              <a:rPr lang="en-US" b="1" dirty="0" smtClean="0">
                <a:solidFill>
                  <a:srgbClr val="FF0000"/>
                </a:solidFill>
                <a:latin typeface="Arial Black" pitchFamily="34" charset="0"/>
              </a:rPr>
              <a:t>. </a:t>
            </a:r>
            <a:r>
              <a:rPr lang="en-US" b="1" dirty="0" err="1" smtClean="0">
                <a:hlinkClick r:id="rId3" tooltip="Agarose"/>
              </a:rPr>
              <a:t>Agarose</a:t>
            </a:r>
            <a:r>
              <a:rPr lang="en-US" b="1" dirty="0" smtClean="0"/>
              <a:t>, the predominant component of agar, is a linear polymer, made up of the repeating </a:t>
            </a:r>
            <a:r>
              <a:rPr lang="en-US" b="1" dirty="0" err="1" smtClean="0"/>
              <a:t>monomeric</a:t>
            </a:r>
            <a:r>
              <a:rPr lang="en-US" b="1" dirty="0" smtClean="0"/>
              <a:t> unit of </a:t>
            </a:r>
            <a:r>
              <a:rPr lang="en-US" b="1" dirty="0" err="1" smtClean="0"/>
              <a:t>agarobiose</a:t>
            </a:r>
            <a:r>
              <a:rPr lang="en-US" b="1" dirty="0" smtClean="0"/>
              <a:t>. </a:t>
            </a:r>
            <a:r>
              <a:rPr lang="en-US" b="1" dirty="0" err="1" smtClean="0"/>
              <a:t>Agarobiose</a:t>
            </a:r>
            <a:r>
              <a:rPr lang="en-US" b="1" dirty="0" smtClean="0"/>
              <a:t> is a disaccharide made up of D-</a:t>
            </a:r>
            <a:r>
              <a:rPr lang="en-US" b="1" dirty="0" err="1" smtClean="0"/>
              <a:t>galactose</a:t>
            </a:r>
            <a:r>
              <a:rPr lang="en-US" b="1" dirty="0" smtClean="0"/>
              <a:t> and 3,6-anhydro-L-galactopyranose. </a:t>
            </a:r>
            <a:r>
              <a:rPr lang="en-US" b="1" dirty="0" err="1" smtClean="0"/>
              <a:t>Agaropectin</a:t>
            </a:r>
            <a:r>
              <a:rPr lang="en-US" b="1" dirty="0" smtClean="0"/>
              <a:t> is a heterogeneous mixture of smaller molecules that occur in lesser amounts, and is made up of alternating units of D-</a:t>
            </a:r>
            <a:r>
              <a:rPr lang="en-US" b="1" dirty="0" err="1" smtClean="0"/>
              <a:t>galactose</a:t>
            </a:r>
            <a:r>
              <a:rPr lang="en-US" b="1" dirty="0" smtClean="0"/>
              <a:t> and L-</a:t>
            </a:r>
            <a:r>
              <a:rPr lang="en-US" b="1" dirty="0" err="1" smtClean="0"/>
              <a:t>galactose</a:t>
            </a:r>
            <a:r>
              <a:rPr lang="en-US" b="1" dirty="0" smtClean="0"/>
              <a:t> heavily modified with acidic side-groups, such as sulfate and </a:t>
            </a:r>
            <a:r>
              <a:rPr lang="en-US" b="1" dirty="0" err="1" smtClean="0">
                <a:solidFill>
                  <a:srgbClr val="C00000"/>
                </a:solidFill>
              </a:rPr>
              <a:t>pyruvate</a:t>
            </a:r>
            <a:r>
              <a:rPr lang="en-US" b="1" dirty="0" smtClean="0"/>
              <a:t>.</a:t>
            </a:r>
            <a:endParaRPr lang="cs-CZ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7020272" y="4077072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Kyselina </a:t>
            </a:r>
            <a:r>
              <a:rPr lang="cs-CZ" dirty="0" err="1" smtClean="0">
                <a:solidFill>
                  <a:srgbClr val="C00000"/>
                </a:solidFill>
                <a:latin typeface="Arial Black" pitchFamily="34" charset="0"/>
              </a:rPr>
              <a:t>pyrohroznová</a:t>
            </a:r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7" name="Obrázek 16" descr="1024px-Pyruvic-acid-2D-skeleta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92280" y="4725144"/>
            <a:ext cx="1802267" cy="1656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Jiné užitečné polysacharidy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119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323528" y="2564904"/>
            <a:ext cx="84249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400" dirty="0" smtClean="0"/>
              <a:t>Tento druh jitrocele se pro </a:t>
            </a:r>
            <a:r>
              <a:rPr lang="cs-CZ" sz="2400" dirty="0" smtClean="0">
                <a:hlinkClick r:id="rId2" tooltip="Farmakologie"/>
              </a:rPr>
              <a:t>farmakologické</a:t>
            </a:r>
            <a:r>
              <a:rPr lang="cs-CZ" sz="2400" dirty="0" smtClean="0"/>
              <a:t> účinky semen pěstuje na </a:t>
            </a:r>
            <a:r>
              <a:rPr lang="cs-CZ" sz="2400" dirty="0" smtClean="0">
                <a:hlinkClick r:id="rId3" tooltip="Plantáž"/>
              </a:rPr>
              <a:t>plantážích</a:t>
            </a:r>
            <a:r>
              <a:rPr lang="cs-CZ" sz="2400" dirty="0" smtClean="0"/>
              <a:t> např. v </a:t>
            </a:r>
            <a:r>
              <a:rPr lang="cs-CZ" sz="2400" dirty="0" smtClean="0">
                <a:hlinkClick r:id="rId4" tooltip="Indie"/>
              </a:rPr>
              <a:t>Indii</a:t>
            </a:r>
            <a:r>
              <a:rPr lang="cs-CZ" sz="2400" dirty="0" smtClean="0"/>
              <a:t>, </a:t>
            </a:r>
            <a:r>
              <a:rPr lang="cs-CZ" sz="2400" dirty="0" smtClean="0">
                <a:hlinkClick r:id="rId5" tooltip="Brazílie"/>
              </a:rPr>
              <a:t>Brazílií</a:t>
            </a:r>
            <a:r>
              <a:rPr lang="cs-CZ" sz="2400" dirty="0" smtClean="0"/>
              <a:t>, na </a:t>
            </a:r>
            <a:r>
              <a:rPr lang="cs-CZ" sz="2400" dirty="0" smtClean="0">
                <a:hlinkClick r:id="rId6" tooltip="Blízký východ"/>
              </a:rPr>
              <a:t>Blízkém východě</a:t>
            </a:r>
            <a:r>
              <a:rPr lang="cs-CZ" sz="2400" dirty="0" smtClean="0"/>
              <a:t> i na severu </a:t>
            </a:r>
            <a:r>
              <a:rPr lang="cs-CZ" sz="2400" dirty="0" smtClean="0">
                <a:hlinkClick r:id="rId7" tooltip="Afrika"/>
              </a:rPr>
              <a:t>Afriky</a:t>
            </a:r>
            <a:r>
              <a:rPr lang="cs-CZ" sz="2400" dirty="0" smtClean="0"/>
              <a:t>. Hlavní léčebnou látkou je 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rozpustná 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  <a:hlinkClick r:id="rId8" tooltip="Vláknina"/>
              </a:rPr>
              <a:t>vláknina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ve formě bezbarvého 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  <a:hlinkClick r:id="rId9" tooltip="Sliz"/>
              </a:rPr>
              <a:t>slizu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smtClean="0"/>
              <a:t>který po zvlhnutí </a:t>
            </a:r>
            <a:r>
              <a:rPr lang="cs-CZ" sz="2400" dirty="0" smtClean="0">
                <a:hlinkClick r:id="rId10" tooltip="Bobtnání"/>
              </a:rPr>
              <a:t>bobtná</a:t>
            </a:r>
            <a:r>
              <a:rPr lang="cs-CZ" sz="2400" dirty="0" smtClean="0"/>
              <a:t>. Získává se z </a:t>
            </a:r>
            <a:r>
              <a:rPr lang="cs-CZ" sz="2400" dirty="0" smtClean="0">
                <a:hlinkClick r:id="rId11" tooltip="Osemení"/>
              </a:rPr>
              <a:t>osemení</a:t>
            </a:r>
            <a:r>
              <a:rPr lang="cs-CZ" sz="2400" dirty="0" smtClean="0"/>
              <a:t> které se ze suchých semen sdírá a mele na prášek, osemení tvoří asi čtvrtinu objemu semene. 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Je schopno absorbovat vodu a tím asi desetinásobně zvětšit svůj objem, nejčastěji se používá jako šetrné 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  <a:hlinkClick r:id="rId12" tooltip="Laxativum"/>
              </a:rPr>
              <a:t>projímadlo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51520" y="836712"/>
            <a:ext cx="8568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400" b="1" dirty="0" smtClean="0"/>
              <a:t>Jitrocel vejčitý</a:t>
            </a:r>
            <a:r>
              <a:rPr lang="cs-CZ" sz="2400" dirty="0" smtClean="0"/>
              <a:t> (</a:t>
            </a:r>
            <a:r>
              <a:rPr lang="cs-CZ" sz="2400" i="1" dirty="0" err="1" smtClean="0"/>
              <a:t>Plantago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ovata</a:t>
            </a:r>
            <a:r>
              <a:rPr lang="cs-CZ" sz="2400" i="1" dirty="0" smtClean="0"/>
              <a:t>, </a:t>
            </a:r>
            <a:r>
              <a:rPr lang="cs-CZ" sz="2400" i="1" dirty="0" err="1" smtClean="0"/>
              <a:t>Psyllium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plantago</a:t>
            </a:r>
            <a:r>
              <a:rPr lang="cs-CZ" sz="2400" i="1" dirty="0" smtClean="0"/>
              <a:t>)</a:t>
            </a:r>
            <a:endParaRPr lang="cs-CZ" sz="2400" dirty="0" smtClean="0"/>
          </a:p>
          <a:p>
            <a:pPr algn="just"/>
            <a:r>
              <a:rPr lang="cs-CZ" sz="2400" dirty="0" smtClean="0"/>
              <a:t>je </a:t>
            </a:r>
            <a:r>
              <a:rPr lang="cs-CZ" sz="2400" dirty="0" smtClean="0">
                <a:hlinkClick r:id="rId13" tooltip="Jednoletá rostlina"/>
              </a:rPr>
              <a:t>jednoletá rostlina</a:t>
            </a:r>
            <a:r>
              <a:rPr lang="cs-CZ" sz="2400" dirty="0" smtClean="0"/>
              <a:t>, </a:t>
            </a:r>
            <a:r>
              <a:rPr lang="cs-CZ" sz="2400" dirty="0" smtClean="0">
                <a:hlinkClick r:id="rId14" tooltip="Druh (biologie)"/>
              </a:rPr>
              <a:t>druh</a:t>
            </a:r>
            <a:r>
              <a:rPr lang="cs-CZ" sz="2400" dirty="0" smtClean="0"/>
              <a:t> </a:t>
            </a:r>
            <a:r>
              <a:rPr lang="cs-CZ" sz="2400" dirty="0" smtClean="0">
                <a:hlinkClick r:id="rId15" tooltip="Rod (biologie)"/>
              </a:rPr>
              <a:t>rodu</a:t>
            </a:r>
            <a:r>
              <a:rPr lang="cs-CZ" sz="2400" dirty="0" smtClean="0"/>
              <a:t> </a:t>
            </a:r>
            <a:r>
              <a:rPr lang="cs-CZ" sz="2400" dirty="0" smtClean="0">
                <a:hlinkClick r:id="rId16" tooltip="Jitrocel"/>
              </a:rPr>
              <a:t>jitrocel</a:t>
            </a:r>
            <a:r>
              <a:rPr lang="cs-CZ" sz="2400" dirty="0" smtClean="0"/>
              <a:t>. Je jedním z mála jitrocelů který nepovažujeme za </a:t>
            </a:r>
            <a:r>
              <a:rPr lang="cs-CZ" sz="2400" dirty="0" smtClean="0">
                <a:hlinkClick r:id="rId17" tooltip="Plevel"/>
              </a:rPr>
              <a:t>plevel</a:t>
            </a:r>
            <a:r>
              <a:rPr lang="cs-CZ" sz="2400" dirty="0" smtClean="0"/>
              <a:t>, nýbrž za </a:t>
            </a:r>
            <a:r>
              <a:rPr lang="cs-CZ" sz="2400" dirty="0" smtClean="0">
                <a:hlinkClick r:id="rId18" tooltip="Léčivá rostlina"/>
              </a:rPr>
              <a:t>léčivku</a:t>
            </a:r>
            <a:r>
              <a:rPr lang="cs-CZ" sz="2400" dirty="0" smtClean="0"/>
              <a:t> a je pěstován pro léčivé účinky </a:t>
            </a:r>
            <a:r>
              <a:rPr lang="cs-CZ" sz="2400" dirty="0" smtClean="0">
                <a:hlinkClick r:id="rId19" tooltip="Semeno"/>
              </a:rPr>
              <a:t>semen</a:t>
            </a:r>
            <a:r>
              <a:rPr lang="cs-CZ" sz="2400" dirty="0" smtClean="0"/>
              <a:t>. 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634082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Výroba a použití </a:t>
            </a:r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škrobů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smtClean="0">
                <a:solidFill>
                  <a:srgbClr val="008000"/>
                </a:solidFill>
                <a:ea typeface="Times New Roman"/>
                <a:cs typeface="Times New Roman"/>
              </a:rPr>
              <a:t>(</a:t>
            </a:r>
            <a:r>
              <a:rPr lang="sk-SK" sz="2800" b="1" i="1" u="sng" kern="1200" dirty="0" err="1" smtClean="0">
                <a:solidFill>
                  <a:srgbClr val="008000"/>
                </a:solidFill>
                <a:ea typeface="Times New Roman"/>
                <a:cs typeface="Times New Roman"/>
              </a:rPr>
              <a:t>data</a:t>
            </a:r>
            <a:r>
              <a:rPr lang="sk-SK" sz="2800" b="1" i="1" u="sng" kern="1200" dirty="0" smtClean="0">
                <a:solidFill>
                  <a:srgbClr val="008000"/>
                </a:solidFill>
                <a:ea typeface="Times New Roman"/>
                <a:cs typeface="Times New Roman"/>
              </a:rPr>
              <a:t> z roku 1991 &amp; 2011)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08720"/>
            <a:ext cx="8568952" cy="5217443"/>
          </a:xfrm>
        </p:spPr>
        <p:txBody>
          <a:bodyPr/>
          <a:lstStyle/>
          <a:p>
            <a:r>
              <a:rPr lang="cs-CZ" sz="3000" dirty="0" smtClean="0">
                <a:solidFill>
                  <a:srgbClr val="008000"/>
                </a:solidFill>
              </a:rPr>
              <a:t>Světová výroba(1991): 22 milionů tun</a:t>
            </a:r>
          </a:p>
          <a:p>
            <a:r>
              <a:rPr lang="cs-CZ" sz="3000" b="1" u="sng" dirty="0" smtClean="0">
                <a:solidFill>
                  <a:srgbClr val="008000"/>
                </a:solidFill>
                <a:latin typeface="Arial Black" pitchFamily="34" charset="0"/>
              </a:rPr>
              <a:t>Světová výroba(2011): 70</a:t>
            </a:r>
            <a:r>
              <a:rPr lang="cs-CZ" sz="3000" u="sng" dirty="0" smtClean="0">
                <a:solidFill>
                  <a:srgbClr val="008000"/>
                </a:solidFill>
                <a:latin typeface="Arial Black" pitchFamily="34" charset="0"/>
              </a:rPr>
              <a:t> milionů tun</a:t>
            </a:r>
          </a:p>
          <a:p>
            <a:r>
              <a:rPr lang="cs-CZ" sz="3000" b="1" dirty="0" smtClean="0">
                <a:solidFill>
                  <a:srgbClr val="FF0000"/>
                </a:solidFill>
              </a:rPr>
              <a:t>Kukuřičný škrob</a:t>
            </a:r>
            <a:r>
              <a:rPr lang="cs-CZ" sz="3000" dirty="0" smtClean="0">
                <a:solidFill>
                  <a:srgbClr val="FF0000"/>
                </a:solidFill>
              </a:rPr>
              <a:t>: 15 milionů tun</a:t>
            </a:r>
          </a:p>
          <a:p>
            <a:r>
              <a:rPr lang="cs-CZ" sz="3000" b="1" dirty="0" smtClean="0">
                <a:solidFill>
                  <a:srgbClr val="0000FF"/>
                </a:solidFill>
              </a:rPr>
              <a:t>Nejvýznamnější plodiny pro výrobu škrobů: </a:t>
            </a:r>
            <a:r>
              <a:rPr lang="cs-CZ" sz="3000" dirty="0" smtClean="0">
                <a:solidFill>
                  <a:srgbClr val="0000FF"/>
                </a:solidFill>
              </a:rPr>
              <a:t>kukuřice, brambory, rýže, maniok</a:t>
            </a:r>
          </a:p>
          <a:p>
            <a:r>
              <a:rPr lang="cs-CZ" sz="3000" b="1" dirty="0" smtClean="0"/>
              <a:t>Největší výrobci škrobů: </a:t>
            </a:r>
            <a:r>
              <a:rPr lang="cs-CZ" sz="3000" dirty="0" smtClean="0"/>
              <a:t>USA (</a:t>
            </a:r>
            <a:r>
              <a:rPr lang="cs-CZ" sz="3000" u="sng" dirty="0" smtClean="0"/>
              <a:t>kukuřice</a:t>
            </a:r>
            <a:r>
              <a:rPr lang="cs-CZ" sz="3000" dirty="0" smtClean="0"/>
              <a:t>), státy bývalého SSSR, Nizozemsko, Německo, Polsko (</a:t>
            </a:r>
            <a:r>
              <a:rPr lang="cs-CZ" sz="3000" u="sng" dirty="0" smtClean="0"/>
              <a:t>brambory</a:t>
            </a:r>
            <a:r>
              <a:rPr lang="cs-CZ" sz="3000" dirty="0" smtClean="0"/>
              <a:t>)</a:t>
            </a:r>
          </a:p>
          <a:p>
            <a:r>
              <a:rPr lang="cs-CZ" sz="3000" b="1" dirty="0" smtClean="0">
                <a:solidFill>
                  <a:srgbClr val="C00000"/>
                </a:solidFill>
              </a:rPr>
              <a:t>Použití pro výživu: </a:t>
            </a:r>
            <a:r>
              <a:rPr lang="cs-CZ" sz="3000" dirty="0" smtClean="0">
                <a:solidFill>
                  <a:srgbClr val="C00000"/>
                </a:solidFill>
              </a:rPr>
              <a:t>cca. 70 %</a:t>
            </a:r>
          </a:p>
          <a:p>
            <a:r>
              <a:rPr lang="cs-CZ" sz="3000" b="1" dirty="0" smtClean="0">
                <a:solidFill>
                  <a:srgbClr val="FFC000"/>
                </a:solidFill>
              </a:rPr>
              <a:t>Modifikované škroby: </a:t>
            </a:r>
            <a:r>
              <a:rPr lang="cs-CZ" sz="3000" dirty="0" smtClean="0">
                <a:solidFill>
                  <a:srgbClr val="FFC000"/>
                </a:solidFill>
              </a:rPr>
              <a:t>cca. 5 milionů tun</a:t>
            </a:r>
          </a:p>
          <a:p>
            <a:endParaRPr lang="cs-CZ" sz="30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</a:t>
            </a:fld>
            <a:endParaRPr lang="sk-SK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Jiné užitečné polysacharidy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763688" y="6381327"/>
            <a:ext cx="6408712" cy="340147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120</a:t>
            </a:fld>
            <a:endParaRPr lang="sk-SK"/>
          </a:p>
        </p:txBody>
      </p:sp>
      <p:pic>
        <p:nvPicPr>
          <p:cNvPr id="10" name="Obrázek 9" descr="img3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764704"/>
            <a:ext cx="8707580" cy="1584176"/>
          </a:xfrm>
          <a:prstGeom prst="rect">
            <a:avLst/>
          </a:prstGeom>
        </p:spPr>
      </p:pic>
      <p:pic>
        <p:nvPicPr>
          <p:cNvPr id="11" name="Obrázek 10" descr="arabino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251520" y="3107186"/>
            <a:ext cx="1985706" cy="3039846"/>
          </a:xfrm>
          <a:prstGeom prst="rect">
            <a:avLst/>
          </a:prstGeom>
        </p:spPr>
      </p:pic>
      <p:pic>
        <p:nvPicPr>
          <p:cNvPr id="12" name="Obrázek 11" descr="glucos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7164288" y="2924944"/>
            <a:ext cx="1440160" cy="3188926"/>
          </a:xfrm>
          <a:prstGeom prst="rect">
            <a:avLst/>
          </a:prstGeom>
        </p:spPr>
      </p:pic>
      <p:pic>
        <p:nvPicPr>
          <p:cNvPr id="13" name="Obrázek 12" descr="mannos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4860032" y="3068960"/>
            <a:ext cx="1584176" cy="2979273"/>
          </a:xfrm>
          <a:prstGeom prst="rect">
            <a:avLst/>
          </a:prstGeom>
        </p:spPr>
      </p:pic>
      <p:pic>
        <p:nvPicPr>
          <p:cNvPr id="14" name="Obrázek 13" descr="xylos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800000">
            <a:off x="2483768" y="3284984"/>
            <a:ext cx="1728192" cy="2708274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2051720" y="764704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Jsou to HETEROPLYSACHARIDY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95536" y="2564904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008000"/>
                </a:solidFill>
                <a:latin typeface="Arial Black" pitchFamily="34" charset="0"/>
              </a:rPr>
              <a:t>PENTÓZY</a:t>
            </a:r>
            <a:endParaRPr lang="cs-CZ" sz="36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5292080" y="2276872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C00000"/>
                </a:solidFill>
                <a:latin typeface="Arial Black" pitchFamily="34" charset="0"/>
              </a:rPr>
              <a:t>HEXÓZY</a:t>
            </a:r>
            <a:endParaRPr lang="cs-CZ" sz="36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57200" y="6525343"/>
            <a:ext cx="2133600" cy="196131"/>
          </a:xfrm>
        </p:spPr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19672" y="6453335"/>
            <a:ext cx="6696744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121</a:t>
            </a:fld>
            <a:endParaRPr lang="sk-SK"/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107504" y="188640"/>
          <a:ext cx="8821488" cy="6264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2291"/>
                <a:gridCol w="5929197"/>
              </a:tblGrid>
              <a:tr h="678903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</a:rPr>
                        <a:t>Stavební jednotka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0000FF"/>
                          </a:solidFill>
                        </a:rPr>
                        <a:t>Strukturní jednotka</a:t>
                      </a:r>
                      <a:endParaRPr lang="cs-CZ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85793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Obrázek 10" descr="453px-Alginsäure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32018" y="980727"/>
            <a:ext cx="5854808" cy="2016225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3059832" y="3140968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>
                <a:solidFill>
                  <a:srgbClr val="C00000"/>
                </a:solidFill>
                <a:latin typeface="Arial Black" pitchFamily="34" charset="0"/>
              </a:rPr>
              <a:t>ALGINÁT</a:t>
            </a:r>
            <a:endParaRPr lang="cs-CZ" sz="4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5796136" y="2996952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>
                <a:solidFill>
                  <a:srgbClr val="FF0000"/>
                </a:solidFill>
                <a:latin typeface="Arial Black" pitchFamily="34" charset="0"/>
                <a:hlinkClick r:id="rId3" tooltip="Molar mass"/>
              </a:rPr>
              <a:t>Molar</a:t>
            </a:r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  <a:hlinkClick r:id="rId3" tooltip="Molar mass"/>
              </a:rPr>
              <a:t> </a:t>
            </a:r>
            <a:r>
              <a:rPr lang="cs-CZ" sz="2000" dirty="0" err="1" smtClean="0">
                <a:solidFill>
                  <a:srgbClr val="FF0000"/>
                </a:solidFill>
                <a:latin typeface="Arial Black" pitchFamily="34" charset="0"/>
                <a:hlinkClick r:id="rId3" tooltip="Molar mass"/>
              </a:rPr>
              <a:t>mass</a:t>
            </a:r>
            <a:endParaRPr lang="cs-CZ" sz="20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10,000 – 600,000</a:t>
            </a:r>
            <a:endParaRPr lang="cs-CZ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6" name="Obrázek 15" descr="img1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1046444" y="-30221"/>
            <a:ext cx="936104" cy="2813985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251520" y="3789040"/>
            <a:ext cx="8568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Arial Black" pitchFamily="34" charset="0"/>
              </a:rPr>
              <a:t>Alginic</a:t>
            </a:r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</a:rPr>
              <a:t> acid is a linear </a:t>
            </a:r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  <a:hlinkClick r:id="rId5" tooltip="Copolymer"/>
              </a:rPr>
              <a:t>copolymer</a:t>
            </a:r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</a:rPr>
              <a:t> with </a:t>
            </a:r>
            <a:r>
              <a:rPr lang="en-US" sz="2400" dirty="0" err="1" smtClean="0">
                <a:solidFill>
                  <a:srgbClr val="FF0000"/>
                </a:solidFill>
                <a:latin typeface="Arial Black" pitchFamily="34" charset="0"/>
                <a:hlinkClick r:id="rId6" tooltip="Homopolymer"/>
              </a:rPr>
              <a:t>homopolymeric</a:t>
            </a:r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</a:rPr>
              <a:t> blocks of (1-4)-linked β-D-</a:t>
            </a:r>
            <a:r>
              <a:rPr lang="en-US" sz="2400" dirty="0" err="1" smtClean="0">
                <a:solidFill>
                  <a:srgbClr val="FF0000"/>
                </a:solidFill>
                <a:latin typeface="Arial Black" pitchFamily="34" charset="0"/>
                <a:hlinkClick r:id="rId7" tooltip="Mannuronate (page does not exist)"/>
              </a:rPr>
              <a:t>mannuronate</a:t>
            </a:r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</a:rPr>
              <a:t> (M) and its C-5 </a:t>
            </a:r>
            <a:r>
              <a:rPr lang="en-US" sz="2400" dirty="0" err="1" smtClean="0">
                <a:solidFill>
                  <a:srgbClr val="FF0000"/>
                </a:solidFill>
                <a:latin typeface="Arial Black" pitchFamily="34" charset="0"/>
                <a:hlinkClick r:id="rId8" tooltip="Epimer"/>
              </a:rPr>
              <a:t>epimer</a:t>
            </a:r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</a:rPr>
              <a:t> α-L-</a:t>
            </a:r>
            <a:r>
              <a:rPr lang="en-US" sz="2400" dirty="0" err="1" smtClean="0">
                <a:solidFill>
                  <a:srgbClr val="FF0000"/>
                </a:solidFill>
                <a:latin typeface="Arial Black" pitchFamily="34" charset="0"/>
                <a:hlinkClick r:id="rId9" tooltip="Guluronic acid (page does not exist)"/>
              </a:rPr>
              <a:t>guluronate</a:t>
            </a:r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</a:rPr>
              <a:t> (G) residues, respectively, </a:t>
            </a:r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  <a:hlinkClick r:id="rId10" tooltip="Covalently"/>
              </a:rPr>
              <a:t>covalently</a:t>
            </a:r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</a:rPr>
              <a:t> linked together in different sequences or blocks.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4427984" y="4581128"/>
            <a:ext cx="1944216" cy="432048"/>
          </a:xfrm>
          <a:prstGeom prst="rect">
            <a:avLst/>
          </a:prstGeom>
          <a:noFill/>
          <a:ln w="38100">
            <a:solidFill>
              <a:srgbClr val="99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1" name="Přímá spojovací šipka 20"/>
          <p:cNvCxnSpPr/>
          <p:nvPr/>
        </p:nvCxnSpPr>
        <p:spPr>
          <a:xfrm flipV="1">
            <a:off x="4427984" y="1988840"/>
            <a:ext cx="216024" cy="2592288"/>
          </a:xfrm>
          <a:prstGeom prst="straightConnector1">
            <a:avLst/>
          </a:prstGeom>
          <a:ln w="38100">
            <a:solidFill>
              <a:srgbClr val="9900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V="1">
            <a:off x="6372200" y="2060848"/>
            <a:ext cx="648072" cy="2520280"/>
          </a:xfrm>
          <a:prstGeom prst="straightConnector1">
            <a:avLst/>
          </a:prstGeom>
          <a:ln w="38100">
            <a:solidFill>
              <a:srgbClr val="9900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122</a:t>
            </a:fld>
            <a:endParaRPr lang="sk-SK"/>
          </a:p>
        </p:txBody>
      </p:sp>
      <p:sp>
        <p:nvSpPr>
          <p:cNvPr id="5" name="Obdélník 4"/>
          <p:cNvSpPr/>
          <p:nvPr/>
        </p:nvSpPr>
        <p:spPr>
          <a:xfrm>
            <a:off x="179512" y="188640"/>
            <a:ext cx="8856984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 Black" pitchFamily="34" charset="0"/>
              </a:rPr>
              <a:t>Alginate</a:t>
            </a:r>
            <a:r>
              <a:rPr lang="en-US" sz="2800" b="1" dirty="0" smtClean="0"/>
              <a:t> </a:t>
            </a:r>
            <a:r>
              <a:rPr lang="en-US" sz="2000" b="1" dirty="0" smtClean="0"/>
              <a:t>absorbs water quickly, which makes it useful as an additive in </a:t>
            </a:r>
            <a:r>
              <a:rPr lang="en-US" sz="2000" b="1" dirty="0" smtClean="0">
                <a:hlinkClick r:id="rId2" tooltip="Dehydrated"/>
              </a:rPr>
              <a:t>dehydrated</a:t>
            </a:r>
            <a:r>
              <a:rPr lang="en-US" sz="2000" b="1" dirty="0" smtClean="0"/>
              <a:t> products such as </a:t>
            </a:r>
            <a:r>
              <a:rPr lang="en-US" sz="2000" b="1" dirty="0" smtClean="0">
                <a:hlinkClick r:id="rId3" tooltip="Diet aid"/>
              </a:rPr>
              <a:t>slimming aids</a:t>
            </a:r>
            <a:r>
              <a:rPr lang="en-US" sz="2000" b="1" dirty="0" smtClean="0"/>
              <a:t>, and in the manufacture of paper and textiles. It is also used for </a:t>
            </a:r>
            <a:r>
              <a:rPr lang="en-US" sz="2000" b="1" dirty="0" smtClean="0">
                <a:hlinkClick r:id="rId4" tooltip="Waterproofing"/>
              </a:rPr>
              <a:t>waterproofing</a:t>
            </a:r>
            <a:r>
              <a:rPr lang="en-US" sz="2000" b="1" dirty="0" smtClean="0"/>
              <a:t> and </a:t>
            </a:r>
            <a:r>
              <a:rPr lang="en-US" sz="2000" b="1" dirty="0" smtClean="0">
                <a:hlinkClick r:id="rId5" tooltip="Fireproofing"/>
              </a:rPr>
              <a:t>fireproofing</a:t>
            </a:r>
            <a:r>
              <a:rPr lang="en-US" sz="2000" b="1" dirty="0" smtClean="0"/>
              <a:t> fabrics, in the food industry as a </a:t>
            </a:r>
            <a:r>
              <a:rPr lang="en-US" sz="2000" b="1" dirty="0" smtClean="0">
                <a:hlinkClick r:id="rId6" tooltip="Thickening"/>
              </a:rPr>
              <a:t>thickening</a:t>
            </a:r>
            <a:r>
              <a:rPr lang="en-US" sz="2000" b="1" dirty="0" smtClean="0"/>
              <a:t> agent for drinks, ice cream and cosmetics, and as a </a:t>
            </a:r>
            <a:r>
              <a:rPr lang="en-US" sz="2000" b="1" dirty="0" smtClean="0">
                <a:hlinkClick r:id="rId7" tooltip="Gelling agent"/>
              </a:rPr>
              <a:t>gelling agent</a:t>
            </a:r>
            <a:r>
              <a:rPr lang="en-US" sz="2000" b="1" dirty="0" smtClean="0"/>
              <a:t> for jellies.</a:t>
            </a:r>
            <a:r>
              <a:rPr lang="en-US" sz="2000" b="1" baseline="30000" dirty="0" smtClean="0"/>
              <a:t>[</a:t>
            </a:r>
            <a:r>
              <a:rPr lang="en-US" sz="2000" b="1" i="1" baseline="30000" dirty="0" smtClean="0">
                <a:hlinkClick r:id="rId8" tooltip="Wikipedia:Citation needed"/>
              </a:rPr>
              <a:t>citation needed</a:t>
            </a:r>
            <a:r>
              <a:rPr lang="en-US" sz="2000" b="1" baseline="30000" dirty="0" smtClean="0"/>
              <a:t>]</a:t>
            </a:r>
            <a:endParaRPr lang="en-US" sz="2000" b="1" dirty="0" smtClean="0"/>
          </a:p>
          <a:p>
            <a:r>
              <a:rPr lang="en-US" sz="2000" b="1" dirty="0" smtClean="0"/>
              <a:t>Alginate is used as an ingredient in various </a:t>
            </a:r>
            <a:r>
              <a:rPr lang="en-US" sz="2000" b="1" dirty="0" smtClean="0">
                <a:hlinkClick r:id="rId9" tooltip="Pharmaceutical"/>
              </a:rPr>
              <a:t>pharmaceutical</a:t>
            </a:r>
            <a:r>
              <a:rPr lang="en-US" sz="2000" b="1" dirty="0" smtClean="0"/>
              <a:t> preparations, such as </a:t>
            </a:r>
            <a:r>
              <a:rPr lang="en-US" sz="2000" b="1" dirty="0" err="1" smtClean="0">
                <a:hlinkClick r:id="rId10" tooltip="Gaviscon"/>
              </a:rPr>
              <a:t>Gaviscon</a:t>
            </a:r>
            <a:r>
              <a:rPr lang="en-US" sz="2000" b="1" dirty="0" smtClean="0"/>
              <a:t>, in which it combines with </a:t>
            </a:r>
            <a:r>
              <a:rPr lang="en-US" sz="2000" b="1" dirty="0" smtClean="0">
                <a:hlinkClick r:id="rId11" tooltip="Bicarbonate"/>
              </a:rPr>
              <a:t>bicarbonate</a:t>
            </a:r>
            <a:r>
              <a:rPr lang="en-US" sz="2000" b="1" dirty="0" smtClean="0"/>
              <a:t> to inhibit </a:t>
            </a:r>
            <a:r>
              <a:rPr lang="en-US" sz="2000" b="1" dirty="0" smtClean="0">
                <a:hlinkClick r:id="rId12" tooltip="Gastroesophageal reflux disease"/>
              </a:rPr>
              <a:t>reflux</a:t>
            </a:r>
            <a:r>
              <a:rPr lang="en-US" sz="2000" b="1" dirty="0" smtClean="0"/>
              <a:t>. Sodium alginate is used as an </a:t>
            </a:r>
            <a:r>
              <a:rPr lang="en-US" sz="2000" b="1" dirty="0" smtClean="0">
                <a:hlinkClick r:id="rId13" tooltip="Impression (dental)"/>
              </a:rPr>
              <a:t>impression</a:t>
            </a:r>
            <a:r>
              <a:rPr lang="en-US" sz="2000" b="1" dirty="0" smtClean="0"/>
              <a:t>-making material in </a:t>
            </a:r>
            <a:r>
              <a:rPr lang="en-US" sz="2000" b="1" dirty="0" smtClean="0">
                <a:hlinkClick r:id="rId14" tooltip="Dentistry"/>
              </a:rPr>
              <a:t>dentistry</a:t>
            </a:r>
            <a:r>
              <a:rPr lang="en-US" sz="2000" b="1" dirty="0" smtClean="0"/>
              <a:t>, </a:t>
            </a:r>
            <a:r>
              <a:rPr lang="en-US" sz="2000" b="1" dirty="0" smtClean="0">
                <a:hlinkClick r:id="rId15" tooltip="Prosthetic"/>
              </a:rPr>
              <a:t>prosthetics</a:t>
            </a:r>
            <a:r>
              <a:rPr lang="en-US" sz="2000" b="1" dirty="0" smtClean="0"/>
              <a:t>, </a:t>
            </a:r>
            <a:r>
              <a:rPr lang="en-US" sz="2000" b="1" dirty="0" err="1" smtClean="0">
                <a:hlinkClick r:id="rId16" tooltip="Lifecasting"/>
              </a:rPr>
              <a:t>lifecasting</a:t>
            </a:r>
            <a:r>
              <a:rPr lang="en-US" sz="2000" b="1" dirty="0" smtClean="0"/>
              <a:t> and for creating positives for small-scale </a:t>
            </a:r>
            <a:r>
              <a:rPr lang="en-US" sz="2000" b="1" dirty="0" smtClean="0">
                <a:hlinkClick r:id="rId17" tooltip="Casting"/>
              </a:rPr>
              <a:t>casting</a:t>
            </a:r>
            <a:r>
              <a:rPr lang="en-US" sz="2000" b="1" dirty="0" smtClean="0"/>
              <a:t>.</a:t>
            </a:r>
          </a:p>
          <a:p>
            <a:r>
              <a:rPr lang="en-US" sz="2000" b="1" dirty="0" smtClean="0"/>
              <a:t>Sodium alginate is used in </a:t>
            </a:r>
            <a:r>
              <a:rPr lang="en-US" sz="2000" b="1" dirty="0" smtClean="0">
                <a:hlinkClick r:id="rId18" tooltip="Reactive dye printing"/>
              </a:rPr>
              <a:t>reactive dye printing</a:t>
            </a:r>
            <a:r>
              <a:rPr lang="en-US" sz="2000" b="1" dirty="0" smtClean="0"/>
              <a:t> and as a thickener for </a:t>
            </a:r>
            <a:r>
              <a:rPr lang="en-US" sz="2000" b="1" dirty="0" smtClean="0">
                <a:hlinkClick r:id="rId19" tooltip="Reactive dye"/>
              </a:rPr>
              <a:t>reactive dyes</a:t>
            </a:r>
            <a:r>
              <a:rPr lang="en-US" sz="2000" b="1" dirty="0" smtClean="0"/>
              <a:t> in </a:t>
            </a:r>
            <a:r>
              <a:rPr lang="en-US" sz="2000" b="1" dirty="0" smtClean="0">
                <a:hlinkClick r:id="rId20" tooltip="Textile printing"/>
              </a:rPr>
              <a:t>textile screen-printing</a:t>
            </a:r>
            <a:r>
              <a:rPr lang="en-US" sz="2000" b="1" dirty="0" smtClean="0"/>
              <a:t>.</a:t>
            </a:r>
            <a:r>
              <a:rPr lang="en-US" sz="2000" b="1" baseline="30000" dirty="0" smtClean="0"/>
              <a:t>[</a:t>
            </a:r>
            <a:r>
              <a:rPr lang="en-US" sz="2000" b="1" i="1" baseline="30000" dirty="0" smtClean="0">
                <a:hlinkClick r:id="rId8" tooltip="Wikipedia:Citation needed"/>
              </a:rPr>
              <a:t>citation needed</a:t>
            </a:r>
            <a:r>
              <a:rPr lang="en-US" sz="2000" b="1" baseline="30000" dirty="0" smtClean="0"/>
              <a:t>]</a:t>
            </a:r>
            <a:r>
              <a:rPr lang="en-US" sz="2000" b="1" dirty="0" smtClean="0"/>
              <a:t> Alginates do not react with these dyes and wash out easily, unlike starch-based thickeners.</a:t>
            </a:r>
          </a:p>
          <a:p>
            <a:r>
              <a:rPr lang="en-US" sz="2000" b="1" dirty="0" smtClean="0"/>
              <a:t>As a material for micro-encapsulation.</a:t>
            </a:r>
            <a:r>
              <a:rPr lang="en-US" sz="2000" b="1" baseline="30000" dirty="0" smtClean="0">
                <a:hlinkClick r:id="rId21"/>
              </a:rPr>
              <a:t>[7]</a:t>
            </a:r>
            <a:endParaRPr lang="en-US" sz="2000" b="1" dirty="0" smtClean="0"/>
          </a:p>
          <a:p>
            <a:r>
              <a:rPr lang="en-US" sz="2000" b="1" dirty="0" smtClean="0">
                <a:hlinkClick r:id="rId22" tooltip="Calcium alginate"/>
              </a:rPr>
              <a:t>Calcium alginate</a:t>
            </a:r>
            <a:r>
              <a:rPr lang="en-US" sz="2000" b="1" dirty="0" smtClean="0"/>
              <a:t> is used in different types of medical products including skin </a:t>
            </a:r>
            <a:r>
              <a:rPr lang="en-US" sz="2000" b="1" dirty="0" smtClean="0">
                <a:hlinkClick r:id="rId23" tooltip="Wound dressing"/>
              </a:rPr>
              <a:t>wound dressings</a:t>
            </a:r>
            <a:r>
              <a:rPr lang="en-US" sz="2000" b="1" dirty="0" smtClean="0"/>
              <a:t> to promote healing</a:t>
            </a:r>
            <a:r>
              <a:rPr lang="en-US" sz="2000" b="1" baseline="30000" dirty="0" smtClean="0">
                <a:hlinkClick r:id="rId21"/>
              </a:rPr>
              <a:t>[8]</a:t>
            </a:r>
            <a:r>
              <a:rPr lang="en-US" sz="2000" b="1" dirty="0" smtClean="0"/>
              <a:t> and can be removed with less pain than conventional dressings.</a:t>
            </a:r>
            <a:r>
              <a:rPr lang="en-US" sz="2000" b="1" baseline="30000" dirty="0" smtClean="0"/>
              <a:t>[</a:t>
            </a:r>
            <a:endParaRPr lang="en-US" sz="2000" b="1" dirty="0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16. 11. 2016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sacharidy NÁZVOSLOVÍ PŘF MU 6_3 2016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123</a:t>
            </a:fld>
            <a:endParaRPr lang="sk-SK"/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107504" y="188640"/>
          <a:ext cx="8821488" cy="6048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2291"/>
                <a:gridCol w="5929197"/>
              </a:tblGrid>
              <a:tr h="655493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</a:rPr>
                        <a:t>Stavební jednotka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0000FF"/>
                          </a:solidFill>
                        </a:rPr>
                        <a:t>Strukturní jednotka</a:t>
                      </a:r>
                      <a:endParaRPr lang="cs-CZ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93179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Obrázek 8" descr="Chondroitin_Sulfate_Structure_NT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836712"/>
            <a:ext cx="5987820" cy="259228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0" name="TextovéPole 9"/>
          <p:cNvSpPr txBox="1"/>
          <p:nvPr/>
        </p:nvSpPr>
        <p:spPr>
          <a:xfrm>
            <a:off x="2987824" y="3356992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rgbClr val="C00000"/>
                </a:solidFill>
              </a:rPr>
              <a:t>Chondroitin</a:t>
            </a:r>
            <a:endParaRPr lang="cs-CZ" sz="36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0" y="4869160"/>
            <a:ext cx="8892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Jde o 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  <a:hlinkClick r:id="rId3" tooltip="Polysacharidy"/>
              </a:rPr>
              <a:t>polysacharid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 složený z pravidelně se opakujících 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  <a:hlinkClick r:id="rId4" tooltip="Monomer"/>
              </a:rPr>
              <a:t>monomerů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C00000"/>
                </a:solidFill>
                <a:latin typeface="Arial Black" pitchFamily="34" charset="0"/>
                <a:hlinkClick r:id="rId5" tooltip="Glukuronát"/>
              </a:rPr>
              <a:t>glukuronátu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 a 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  <a:hlinkClick r:id="rId6" tooltip="N-acetylgalaktosamin"/>
              </a:rPr>
              <a:t>N-</a:t>
            </a:r>
            <a:r>
              <a:rPr lang="cs-CZ" sz="2800" dirty="0" err="1" smtClean="0">
                <a:solidFill>
                  <a:srgbClr val="C00000"/>
                </a:solidFill>
                <a:latin typeface="Arial Black" pitchFamily="34" charset="0"/>
                <a:hlinkClick r:id="rId6" tooltip="N-acetylgalaktosamin"/>
              </a:rPr>
              <a:t>acetylgalaktosaminu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 flipH="1" flipV="1">
            <a:off x="7452320" y="2708920"/>
            <a:ext cx="144016" cy="2736304"/>
          </a:xfrm>
          <a:prstGeom prst="straightConnector1">
            <a:avLst/>
          </a:prstGeom>
          <a:ln w="38100">
            <a:solidFill>
              <a:srgbClr val="9900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Obrázek 17" descr="img13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6200000">
            <a:off x="304429" y="351755"/>
            <a:ext cx="2486472" cy="2880322"/>
          </a:xfrm>
          <a:prstGeom prst="rect">
            <a:avLst/>
          </a:prstGeom>
        </p:spPr>
      </p:pic>
      <p:sp>
        <p:nvSpPr>
          <p:cNvPr id="19" name="Obdélník 18"/>
          <p:cNvSpPr/>
          <p:nvPr/>
        </p:nvSpPr>
        <p:spPr>
          <a:xfrm>
            <a:off x="0" y="548680"/>
            <a:ext cx="3131840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0" name="Přímá spojovací šipka 19"/>
          <p:cNvCxnSpPr/>
          <p:nvPr/>
        </p:nvCxnSpPr>
        <p:spPr>
          <a:xfrm flipV="1">
            <a:off x="1907704" y="1124744"/>
            <a:ext cx="2952328" cy="144016"/>
          </a:xfrm>
          <a:prstGeom prst="straightConnector1">
            <a:avLst/>
          </a:prstGeom>
          <a:ln w="38100">
            <a:solidFill>
              <a:srgbClr val="9900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 flipH="1" flipV="1">
            <a:off x="4932040" y="2132856"/>
            <a:ext cx="504056" cy="3312368"/>
          </a:xfrm>
          <a:prstGeom prst="straightConnector1">
            <a:avLst/>
          </a:prstGeom>
          <a:ln w="38100">
            <a:solidFill>
              <a:srgbClr val="9900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/>
          <p:nvPr/>
        </p:nvSpPr>
        <p:spPr>
          <a:xfrm>
            <a:off x="107504" y="2924944"/>
            <a:ext cx="28803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Chemical structure of one unit in a </a:t>
            </a:r>
            <a:r>
              <a:rPr lang="en-US" b="1" dirty="0" err="1" smtClean="0">
                <a:solidFill>
                  <a:srgbClr val="FF0000"/>
                </a:solidFill>
              </a:rPr>
              <a:t>chondroitin</a:t>
            </a:r>
            <a:r>
              <a:rPr lang="en-US" b="1" dirty="0" smtClean="0">
                <a:solidFill>
                  <a:srgbClr val="FF0000"/>
                </a:solidFill>
              </a:rPr>
              <a:t> sulfate chain. Chondroitin-4-sulfate: </a:t>
            </a:r>
            <a:r>
              <a:rPr lang="en-US" b="1" dirty="0" smtClean="0">
                <a:solidFill>
                  <a:srgbClr val="9900CC"/>
                </a:solidFill>
              </a:rPr>
              <a:t>R</a:t>
            </a:r>
            <a:r>
              <a:rPr lang="en-US" b="1" baseline="-25000" dirty="0" smtClean="0">
                <a:solidFill>
                  <a:srgbClr val="9900CC"/>
                </a:solidFill>
              </a:rPr>
              <a:t>1</a:t>
            </a:r>
            <a:r>
              <a:rPr lang="en-US" b="1" dirty="0" smtClean="0">
                <a:solidFill>
                  <a:srgbClr val="9900CC"/>
                </a:solidFill>
              </a:rPr>
              <a:t> = H</a:t>
            </a:r>
            <a:r>
              <a:rPr lang="en-US" b="1" dirty="0" smtClean="0">
                <a:solidFill>
                  <a:srgbClr val="FF0000"/>
                </a:solidFill>
              </a:rPr>
              <a:t>; </a:t>
            </a:r>
            <a:r>
              <a:rPr lang="en-US" b="1" dirty="0" smtClean="0">
                <a:solidFill>
                  <a:srgbClr val="C00000"/>
                </a:solidFill>
              </a:rPr>
              <a:t>R</a:t>
            </a:r>
            <a:r>
              <a:rPr lang="en-US" b="1" baseline="-25000" dirty="0" smtClean="0">
                <a:solidFill>
                  <a:srgbClr val="C00000"/>
                </a:solidFill>
              </a:rPr>
              <a:t>2</a:t>
            </a:r>
            <a:r>
              <a:rPr lang="en-US" b="1" dirty="0" smtClean="0">
                <a:solidFill>
                  <a:srgbClr val="C00000"/>
                </a:solidFill>
              </a:rPr>
              <a:t> = SO</a:t>
            </a:r>
            <a:r>
              <a:rPr lang="en-US" b="1" baseline="-25000" dirty="0" smtClean="0">
                <a:solidFill>
                  <a:srgbClr val="C00000"/>
                </a:solidFill>
              </a:rPr>
              <a:t>3</a:t>
            </a:r>
            <a:r>
              <a:rPr lang="en-US" b="1" dirty="0" smtClean="0">
                <a:solidFill>
                  <a:srgbClr val="C00000"/>
                </a:solidFill>
              </a:rPr>
              <a:t>H</a:t>
            </a:r>
            <a:r>
              <a:rPr lang="en-US" b="1" dirty="0" smtClean="0">
                <a:solidFill>
                  <a:srgbClr val="FF0000"/>
                </a:solidFill>
              </a:rPr>
              <a:t>; </a:t>
            </a:r>
            <a:r>
              <a:rPr lang="en-US" b="1" dirty="0" smtClean="0">
                <a:solidFill>
                  <a:srgbClr val="9900CC"/>
                </a:solidFill>
              </a:rPr>
              <a:t>R</a:t>
            </a:r>
            <a:r>
              <a:rPr lang="en-US" b="1" baseline="-25000" dirty="0" smtClean="0">
                <a:solidFill>
                  <a:srgbClr val="9900CC"/>
                </a:solidFill>
              </a:rPr>
              <a:t>3</a:t>
            </a:r>
            <a:r>
              <a:rPr lang="en-US" b="1" dirty="0" smtClean="0">
                <a:solidFill>
                  <a:srgbClr val="9900CC"/>
                </a:solidFill>
              </a:rPr>
              <a:t> = H. </a:t>
            </a:r>
            <a:r>
              <a:rPr lang="en-US" b="1" dirty="0" smtClean="0"/>
              <a:t>Chondroitin-6-sulfate: R</a:t>
            </a:r>
            <a:r>
              <a:rPr lang="en-US" b="1" baseline="-25000" dirty="0" smtClean="0"/>
              <a:t>1</a:t>
            </a:r>
            <a:r>
              <a:rPr lang="en-US" b="1" dirty="0" smtClean="0"/>
              <a:t> = SO</a:t>
            </a:r>
            <a:r>
              <a:rPr lang="en-US" b="1" baseline="-25000" dirty="0" smtClean="0"/>
              <a:t>3</a:t>
            </a:r>
            <a:r>
              <a:rPr lang="en-US" b="1" dirty="0" smtClean="0"/>
              <a:t>H; R</a:t>
            </a:r>
            <a:r>
              <a:rPr lang="en-US" b="1" baseline="-25000" dirty="0" smtClean="0"/>
              <a:t>2</a:t>
            </a:r>
            <a:r>
              <a:rPr lang="en-US" b="1" dirty="0" smtClean="0"/>
              <a:t>, R</a:t>
            </a:r>
            <a:r>
              <a:rPr lang="en-US" b="1" baseline="-25000" dirty="0" smtClean="0"/>
              <a:t>3</a:t>
            </a:r>
            <a:r>
              <a:rPr lang="en-US" b="1" dirty="0" smtClean="0"/>
              <a:t> = H.</a:t>
            </a:r>
            <a:endParaRPr lang="cs-CZ" b="1" dirty="0"/>
          </a:p>
        </p:txBody>
      </p:sp>
      <p:sp>
        <p:nvSpPr>
          <p:cNvPr id="28" name="Elipsa 27"/>
          <p:cNvSpPr/>
          <p:nvPr/>
        </p:nvSpPr>
        <p:spPr>
          <a:xfrm>
            <a:off x="7236296" y="1196752"/>
            <a:ext cx="432048" cy="360040"/>
          </a:xfrm>
          <a:prstGeom prst="ellipse">
            <a:avLst/>
          </a:prstGeom>
          <a:noFill/>
          <a:ln w="38100">
            <a:solidFill>
              <a:srgbClr val="99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Elipsa 28"/>
          <p:cNvSpPr/>
          <p:nvPr/>
        </p:nvSpPr>
        <p:spPr>
          <a:xfrm>
            <a:off x="5292080" y="2132856"/>
            <a:ext cx="432048" cy="360040"/>
          </a:xfrm>
          <a:prstGeom prst="ellipse">
            <a:avLst/>
          </a:prstGeom>
          <a:noFill/>
          <a:ln w="38100">
            <a:solidFill>
              <a:srgbClr val="99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Elipsa 29"/>
          <p:cNvSpPr/>
          <p:nvPr/>
        </p:nvSpPr>
        <p:spPr>
          <a:xfrm>
            <a:off x="6156176" y="1628800"/>
            <a:ext cx="504056" cy="432048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07504" y="116632"/>
            <a:ext cx="903649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</a:rPr>
              <a:t>Medicínský profil </a:t>
            </a:r>
            <a:r>
              <a:rPr lang="cs-CZ" sz="4000" b="1" dirty="0" smtClean="0">
                <a:solidFill>
                  <a:srgbClr val="FF0000"/>
                </a:solidFill>
              </a:rPr>
              <a:t>látky </a:t>
            </a:r>
            <a:endParaRPr lang="cs-CZ" sz="4000" b="1" dirty="0" smtClean="0">
              <a:solidFill>
                <a:srgbClr val="FF0000"/>
              </a:solidFill>
            </a:endParaRPr>
          </a:p>
          <a:p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Mechanismus účinku</a:t>
            </a:r>
            <a:endParaRPr lang="cs-CZ" sz="24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cs-CZ" sz="2000" b="1" dirty="0" smtClean="0"/>
              <a:t>Působí </a:t>
            </a:r>
            <a:r>
              <a:rPr lang="cs-CZ" sz="2000" b="1" u="sng" dirty="0" smtClean="0">
                <a:solidFill>
                  <a:srgbClr val="0000FF"/>
                </a:solidFill>
              </a:rPr>
              <a:t>patrně</a:t>
            </a:r>
            <a:r>
              <a:rPr lang="cs-CZ" sz="2000" b="1" dirty="0" smtClean="0"/>
              <a:t> galaktosamin vzniklý odbouráním </a:t>
            </a:r>
            <a:r>
              <a:rPr lang="cs-CZ" sz="2000" b="1" dirty="0" smtClean="0">
                <a:hlinkClick r:id="rId2" tooltip="Polysacharidy"/>
              </a:rPr>
              <a:t>polysacharidového</a:t>
            </a:r>
            <a:r>
              <a:rPr lang="cs-CZ" sz="2000" b="1" dirty="0" smtClean="0"/>
              <a:t> řetězce, mechanismus účinku je pravděpodobně shodný s </a:t>
            </a:r>
            <a:r>
              <a:rPr lang="cs-CZ" sz="2000" b="1" dirty="0" smtClean="0">
                <a:hlinkClick r:id="rId3" tooltip="Glukosamin"/>
              </a:rPr>
              <a:t>glukosaminem</a:t>
            </a:r>
            <a:r>
              <a:rPr lang="cs-CZ" sz="2000" b="1" dirty="0" smtClean="0"/>
              <a:t>. K výstavbě chrupavky není využíván polysacharidový řetězec či jeho štěpy, ale jednotlivé </a:t>
            </a:r>
            <a:r>
              <a:rPr lang="cs-CZ" sz="2000" b="1" dirty="0" smtClean="0">
                <a:hlinkClick r:id="rId4" tooltip="Monomer"/>
              </a:rPr>
              <a:t>monomery</a:t>
            </a:r>
            <a:r>
              <a:rPr lang="cs-CZ" sz="2000" b="1" dirty="0" smtClean="0"/>
              <a:t> (vzhledem k výše uvedené </a:t>
            </a:r>
            <a:r>
              <a:rPr lang="cs-CZ" sz="2000" b="1" dirty="0" smtClean="0">
                <a:hlinkClick r:id="rId5" tooltip="Biosyntéza"/>
              </a:rPr>
              <a:t>biosyntéze</a:t>
            </a:r>
            <a:r>
              <a:rPr lang="cs-CZ" sz="2000" b="1" dirty="0" smtClean="0"/>
              <a:t> </a:t>
            </a:r>
            <a:r>
              <a:rPr lang="cs-CZ" sz="2000" b="1" dirty="0" smtClean="0">
                <a:hlinkClick r:id="rId6" tooltip="Proteoglykan"/>
              </a:rPr>
              <a:t>proteoglykanů</a:t>
            </a:r>
            <a:r>
              <a:rPr lang="cs-CZ" sz="2000" b="1" dirty="0" smtClean="0"/>
              <a:t>). </a:t>
            </a:r>
          </a:p>
          <a:p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Účinky</a:t>
            </a:r>
            <a:endParaRPr lang="cs-CZ" sz="24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cs-CZ" sz="2000" b="1" dirty="0" smtClean="0"/>
              <a:t>Chondroitin sulfát patří mezi symptomaticky pomalu působící léky při </a:t>
            </a:r>
            <a:r>
              <a:rPr lang="cs-CZ" sz="2000" b="1" dirty="0" smtClean="0">
                <a:hlinkClick r:id="rId7" tooltip="Osteoartróza"/>
              </a:rPr>
              <a:t>osteoartróze</a:t>
            </a:r>
            <a:r>
              <a:rPr lang="cs-CZ" sz="2000" b="1" dirty="0" smtClean="0"/>
              <a:t>.To </a:t>
            </a:r>
            <a:r>
              <a:rPr lang="cs-CZ" sz="2000" b="1" dirty="0" smtClean="0"/>
              <a:t>znamená, že při dlouhodobém užívání (alespoň 2 měsíce) má příznivé účinky proti </a:t>
            </a:r>
            <a:r>
              <a:rPr lang="cs-CZ" sz="2000" b="1" dirty="0" smtClean="0">
                <a:hlinkClick r:id="rId8" tooltip="Bolest"/>
              </a:rPr>
              <a:t>bolesti</a:t>
            </a:r>
            <a:r>
              <a:rPr lang="cs-CZ" sz="2000" b="1" dirty="0" smtClean="0"/>
              <a:t> a </a:t>
            </a:r>
            <a:r>
              <a:rPr lang="cs-CZ" sz="2000" b="1" dirty="0" smtClean="0">
                <a:hlinkClick r:id="rId9" tooltip="Zánět"/>
              </a:rPr>
              <a:t>zánětu</a:t>
            </a:r>
            <a:r>
              <a:rPr lang="cs-CZ" sz="2000" b="1" dirty="0" smtClean="0"/>
              <a:t> při artróze </a:t>
            </a:r>
            <a:r>
              <a:rPr lang="cs-CZ" sz="2000" b="1" dirty="0" smtClean="0">
                <a:hlinkClick r:id="rId10" tooltip="Kloub"/>
              </a:rPr>
              <a:t>kloubů</a:t>
            </a:r>
            <a:r>
              <a:rPr lang="cs-CZ" sz="2000" b="1" dirty="0" smtClean="0"/>
              <a:t>.</a:t>
            </a:r>
            <a:r>
              <a:rPr lang="cs-CZ" sz="2000" b="1" baseline="30000" dirty="0" smtClean="0"/>
              <a:t> </a:t>
            </a:r>
            <a:r>
              <a:rPr lang="cs-CZ" sz="2000" b="1" dirty="0" smtClean="0"/>
              <a:t>Na </a:t>
            </a:r>
            <a:r>
              <a:rPr lang="cs-CZ" sz="2000" b="1" dirty="0" smtClean="0"/>
              <a:t>rozdíl od </a:t>
            </a:r>
            <a:r>
              <a:rPr lang="cs-CZ" sz="2000" b="1" dirty="0" smtClean="0">
                <a:hlinkClick r:id="rId11" tooltip="Analgetika"/>
              </a:rPr>
              <a:t>analgetik</a:t>
            </a:r>
            <a:r>
              <a:rPr lang="cs-CZ" sz="2000" b="1" dirty="0" smtClean="0"/>
              <a:t> a </a:t>
            </a:r>
            <a:r>
              <a:rPr lang="cs-CZ" sz="2000" b="1" dirty="0" smtClean="0">
                <a:hlinkClick r:id="rId12" tooltip="Steroidy"/>
              </a:rPr>
              <a:t>nesteroidních</a:t>
            </a:r>
            <a:r>
              <a:rPr lang="cs-CZ" sz="2000" b="1" dirty="0" smtClean="0"/>
              <a:t> </a:t>
            </a:r>
            <a:r>
              <a:rPr lang="cs-CZ" sz="2000" b="1" dirty="0" smtClean="0">
                <a:hlinkClick r:id="rId13" tooltip="Antiflogistika (stránka neexistuje)"/>
              </a:rPr>
              <a:t>antiflogistik</a:t>
            </a:r>
            <a:r>
              <a:rPr lang="cs-CZ" sz="2000" b="1" dirty="0" smtClean="0"/>
              <a:t> je tento účinek opožděný, projeví se až po 4-6 týdnech pravidelného </a:t>
            </a:r>
            <a:r>
              <a:rPr lang="cs-CZ" sz="2000" b="1" dirty="0" smtClean="0"/>
              <a:t>užívaní. </a:t>
            </a:r>
            <a:r>
              <a:rPr lang="cs-CZ" sz="2000" b="1" dirty="0" smtClean="0"/>
              <a:t>Po vysazení však tento účinek obvykle přetrvává nějakou dobu. Proto je možné po 2-3 měsících užívání udělat další asi 2-3měsíční přestávku.</a:t>
            </a:r>
          </a:p>
          <a:p>
            <a:r>
              <a:rPr lang="cs-CZ" sz="2000" b="1" dirty="0" smtClean="0"/>
              <a:t>Chondroitin sulfát též zřejmě dokáže zastavit ztrátu kloubní chrupavky, ke které při </a:t>
            </a:r>
            <a:r>
              <a:rPr lang="cs-CZ" sz="2000" b="1" dirty="0" smtClean="0">
                <a:hlinkClick r:id="rId7" tooltip="Osteoartróza"/>
              </a:rPr>
              <a:t>artróze</a:t>
            </a:r>
            <a:r>
              <a:rPr lang="cs-CZ" sz="2000" b="1" dirty="0" smtClean="0"/>
              <a:t> dochází</a:t>
            </a:r>
            <a:r>
              <a:rPr lang="cs-CZ" sz="2000" b="1" dirty="0" smtClean="0"/>
              <a:t>.</a:t>
            </a:r>
            <a:endParaRPr lang="cs-CZ" sz="2000" b="1" dirty="0" smtClean="0"/>
          </a:p>
        </p:txBody>
      </p:sp>
      <p:sp>
        <p:nvSpPr>
          <p:cNvPr id="7" name="TextovéPole 6"/>
          <p:cNvSpPr txBox="1"/>
          <p:nvPr/>
        </p:nvSpPr>
        <p:spPr>
          <a:xfrm>
            <a:off x="6012160" y="0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rgbClr val="C00000"/>
                </a:solidFill>
              </a:rPr>
              <a:t>Chondroitin</a:t>
            </a:r>
            <a:endParaRPr lang="cs-CZ" sz="36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  <p:pic>
        <p:nvPicPr>
          <p:cNvPr id="5" name="Obrázek 4" descr="img7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8784976" cy="551150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364088" y="40466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0000FF"/>
                </a:solidFill>
                <a:latin typeface="Arial Black" pitchFamily="34" charset="0"/>
              </a:rPr>
              <a:t>Cassava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= MANIOK česky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23528" y="544522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0000FF"/>
                </a:solidFill>
                <a:latin typeface="Arial Black" pitchFamily="34" charset="0"/>
              </a:rPr>
              <a:t>Wheat</a:t>
            </a:r>
            <a:r>
              <a:rPr lang="cs-CZ" dirty="0" smtClean="0">
                <a:latin typeface="Arial Black" pitchFamily="34" charset="0"/>
              </a:rPr>
              <a:t> 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= PŠENICE česky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26422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  <p:pic>
        <p:nvPicPr>
          <p:cNvPr id="5" name="Obrázek 4" descr="img7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021" y="404664"/>
            <a:ext cx="8738471" cy="54006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15</a:t>
            </a:fld>
            <a:endParaRPr lang="sk-SK"/>
          </a:p>
        </p:txBody>
      </p:sp>
      <p:pic>
        <p:nvPicPr>
          <p:cNvPr id="5" name="Obrázek 4" descr="img7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04664"/>
            <a:ext cx="8568952" cy="561662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Výroba </a:t>
            </a:r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škrobů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v ČR &amp; SR</a:t>
            </a:r>
            <a:endParaRPr lang="cs-CZ" sz="28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sz="5400" b="1" dirty="0" smtClean="0">
                <a:solidFill>
                  <a:srgbClr val="FF0000"/>
                </a:solidFill>
              </a:rPr>
              <a:t>Brambory</a:t>
            </a:r>
            <a:r>
              <a:rPr lang="cs-CZ" sz="5400" dirty="0" smtClean="0">
                <a:solidFill>
                  <a:srgbClr val="FF0000"/>
                </a:solidFill>
              </a:rPr>
              <a:t>: </a:t>
            </a:r>
            <a:r>
              <a:rPr lang="sk-SK" sz="54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ČR &amp; SR</a:t>
            </a:r>
            <a:endParaRPr lang="cs-CZ" sz="5400" dirty="0" smtClean="0">
              <a:solidFill>
                <a:srgbClr val="FF0000"/>
              </a:solidFill>
            </a:endParaRPr>
          </a:p>
          <a:p>
            <a:r>
              <a:rPr lang="cs-CZ" sz="5400" b="1" dirty="0" smtClean="0">
                <a:solidFill>
                  <a:srgbClr val="0000FF"/>
                </a:solidFill>
              </a:rPr>
              <a:t>Kukuřice</a:t>
            </a:r>
            <a:r>
              <a:rPr lang="cs-CZ" sz="5400" dirty="0" smtClean="0">
                <a:solidFill>
                  <a:srgbClr val="0000FF"/>
                </a:solidFill>
              </a:rPr>
              <a:t>: </a:t>
            </a:r>
            <a:r>
              <a:rPr lang="sk-SK" sz="54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SR</a:t>
            </a:r>
            <a:r>
              <a:rPr lang="cs-CZ" sz="5400" dirty="0" smtClean="0">
                <a:solidFill>
                  <a:srgbClr val="0000FF"/>
                </a:solidFill>
              </a:rPr>
              <a:t> </a:t>
            </a:r>
          </a:p>
          <a:p>
            <a:r>
              <a:rPr lang="cs-CZ" sz="5400" b="1" dirty="0" smtClean="0">
                <a:solidFill>
                  <a:srgbClr val="008000"/>
                </a:solidFill>
              </a:rPr>
              <a:t>Pšenice</a:t>
            </a:r>
            <a:r>
              <a:rPr lang="cs-CZ" sz="5400" dirty="0" smtClean="0">
                <a:solidFill>
                  <a:srgbClr val="008000"/>
                </a:solidFill>
              </a:rPr>
              <a:t>: </a:t>
            </a:r>
            <a:r>
              <a:rPr lang="sk-SK" sz="5400" b="1" kern="1200" dirty="0" smtClean="0">
                <a:solidFill>
                  <a:srgbClr val="008000"/>
                </a:solidFill>
                <a:ea typeface="Times New Roman"/>
                <a:cs typeface="Times New Roman"/>
              </a:rPr>
              <a:t>ČR</a:t>
            </a:r>
            <a:endParaRPr lang="cs-CZ" sz="5400" dirty="0" smtClean="0">
              <a:solidFill>
                <a:srgbClr val="008000"/>
              </a:solidFill>
            </a:endParaRPr>
          </a:p>
          <a:p>
            <a:r>
              <a:rPr lang="cs-CZ" sz="5400" b="1" dirty="0" smtClean="0">
                <a:solidFill>
                  <a:srgbClr val="C00000"/>
                </a:solidFill>
              </a:rPr>
              <a:t>Rýže</a:t>
            </a:r>
            <a:r>
              <a:rPr lang="cs-CZ" sz="5400" dirty="0" smtClean="0">
                <a:solidFill>
                  <a:srgbClr val="C00000"/>
                </a:solidFill>
              </a:rPr>
              <a:t>:  </a:t>
            </a:r>
            <a:r>
              <a:rPr lang="cs-CZ" sz="5400" b="1" dirty="0" smtClean="0">
                <a:solidFill>
                  <a:srgbClr val="C00000"/>
                </a:solidFill>
              </a:rPr>
              <a:t>ani </a:t>
            </a:r>
            <a:r>
              <a:rPr lang="sk-SK" sz="5400" b="1" kern="1200" dirty="0" smtClean="0">
                <a:solidFill>
                  <a:srgbClr val="C00000"/>
                </a:solidFill>
                <a:ea typeface="Times New Roman"/>
                <a:cs typeface="Times New Roman"/>
              </a:rPr>
              <a:t>ČR &amp; SR</a:t>
            </a:r>
            <a:endParaRPr lang="cs-CZ" sz="5400" b="1" dirty="0" smtClean="0">
              <a:solidFill>
                <a:srgbClr val="C00000"/>
              </a:solidFill>
            </a:endParaRPr>
          </a:p>
          <a:p>
            <a:pPr lvl="1"/>
            <a:endParaRPr lang="cs-CZ" sz="4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Výroba škrobu z </a:t>
            </a:r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brambor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1</a:t>
            </a:r>
            <a:endParaRPr lang="cs-CZ" sz="28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17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sz="2800" b="1" dirty="0" smtClean="0"/>
              <a:t>Brambory obsahují 14 – 21 % hmot. škrobu, což není mnoho</a:t>
            </a:r>
          </a:p>
          <a:p>
            <a:r>
              <a:rPr lang="cs-CZ" sz="2800" b="1" dirty="0" smtClean="0"/>
              <a:t>Z 1 ha lze získat průměrně 4 t škrobu</a:t>
            </a:r>
          </a:p>
          <a:p>
            <a:r>
              <a:rPr lang="cs-CZ" sz="2800" b="1" dirty="0" smtClean="0"/>
              <a:t>Spotřeba vody je vysoká, 3,5 – 8 m</a:t>
            </a:r>
            <a:r>
              <a:rPr lang="cs-CZ" sz="2800" b="1" baseline="-25000" dirty="0" smtClean="0"/>
              <a:t>3</a:t>
            </a:r>
            <a:r>
              <a:rPr lang="cs-CZ" sz="2800" b="1" dirty="0" smtClean="0"/>
              <a:t>/t brambor, ale moderní postupy jsou nižší</a:t>
            </a:r>
          </a:p>
          <a:p>
            <a:r>
              <a:rPr lang="cs-CZ" sz="2800" b="1" dirty="0" smtClean="0"/>
              <a:t>Sušina škrobu je cca. 84 % hmot.</a:t>
            </a:r>
          </a:p>
          <a:p>
            <a:r>
              <a:rPr lang="cs-CZ" sz="2800" b="1" dirty="0" smtClean="0"/>
              <a:t>Ostatní složky jsou:</a:t>
            </a:r>
            <a:endParaRPr lang="cs-CZ" sz="2800" b="1" dirty="0"/>
          </a:p>
        </p:txBody>
      </p:sp>
      <p:pic>
        <p:nvPicPr>
          <p:cNvPr id="13" name="Obrázek 12" descr="img6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253937" y="1650718"/>
            <a:ext cx="1844037" cy="7416824"/>
          </a:xfrm>
          <a:prstGeom prst="rect">
            <a:avLst/>
          </a:prstGeom>
        </p:spPr>
      </p:pic>
      <p:sp>
        <p:nvSpPr>
          <p:cNvPr id="14" name="Zaoblený obdélník 13"/>
          <p:cNvSpPr/>
          <p:nvPr/>
        </p:nvSpPr>
        <p:spPr>
          <a:xfrm>
            <a:off x="539552" y="4581128"/>
            <a:ext cx="3312368" cy="4320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331640" y="6453335"/>
            <a:ext cx="7128792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18</a:t>
            </a:fld>
            <a:endParaRPr lang="sk-SK"/>
          </a:p>
        </p:txBody>
      </p:sp>
      <p:pic>
        <p:nvPicPr>
          <p:cNvPr id="9" name="Zástupný symbol pro obsah 8" descr="img66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426432" y="-914264"/>
            <a:ext cx="6292080" cy="8497888"/>
          </a:xfrm>
        </p:spPr>
      </p:pic>
      <p:sp>
        <p:nvSpPr>
          <p:cNvPr id="7" name="TextovéPole 6"/>
          <p:cNvSpPr txBox="1"/>
          <p:nvPr/>
        </p:nvSpPr>
        <p:spPr>
          <a:xfrm>
            <a:off x="323528" y="1412776"/>
            <a:ext cx="4824536" cy="92333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Brambory se transportují plavením vodou, proto recyklace vody přes usazovák hlíny a písku </a:t>
            </a:r>
            <a:endParaRPr lang="cs-CZ" b="1" dirty="0">
              <a:solidFill>
                <a:srgbClr val="0000FF"/>
              </a:solidFill>
            </a:endParaRPr>
          </a:p>
        </p:txBody>
      </p:sp>
      <p:cxnSp>
        <p:nvCxnSpPr>
          <p:cNvPr id="10" name="Přímá spojovací šipka 9"/>
          <p:cNvCxnSpPr/>
          <p:nvPr/>
        </p:nvCxnSpPr>
        <p:spPr>
          <a:xfrm flipV="1">
            <a:off x="1979712" y="1196752"/>
            <a:ext cx="576064" cy="2160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6732240" y="1628800"/>
            <a:ext cx="1944216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Drť se nazývá </a:t>
            </a:r>
            <a:r>
              <a:rPr lang="cs-CZ" u="sng" dirty="0" smtClean="0">
                <a:solidFill>
                  <a:srgbClr val="FF0000"/>
                </a:solidFill>
                <a:latin typeface="Arial Black" pitchFamily="34" charset="0"/>
              </a:rPr>
              <a:t>TŘENKA</a:t>
            </a:r>
            <a:endParaRPr lang="cs-CZ" u="sng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076056" y="270892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PLODOVÁ VODA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7164288" y="3933056"/>
            <a:ext cx="1800200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KOAGULACE</a:t>
            </a:r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 flipH="1" flipV="1">
            <a:off x="7812360" y="3140968"/>
            <a:ext cx="1152128" cy="792088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395536" y="458112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ZDRTKY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7" name="Přímá spojovací šipka 16"/>
          <p:cNvCxnSpPr/>
          <p:nvPr/>
        </p:nvCxnSpPr>
        <p:spPr>
          <a:xfrm>
            <a:off x="5148064" y="5373216"/>
            <a:ext cx="1440160" cy="0"/>
          </a:xfrm>
          <a:prstGeom prst="straightConnector1">
            <a:avLst/>
          </a:prstGeom>
          <a:ln w="38100">
            <a:solidFill>
              <a:srgbClr val="9900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6516216" y="515719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9900CC"/>
                </a:solidFill>
                <a:latin typeface="Arial Black" pitchFamily="34" charset="0"/>
              </a:rPr>
              <a:t>Malozrnný škrob</a:t>
            </a:r>
            <a:endParaRPr lang="cs-CZ" dirty="0">
              <a:solidFill>
                <a:srgbClr val="9900CC"/>
              </a:solidFill>
              <a:latin typeface="Arial Black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395536" y="2924944"/>
            <a:ext cx="252028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Další mletí &gt; PŘESTRUHOVÁNÍ</a:t>
            </a:r>
            <a:endParaRPr lang="cs-CZ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04056"/>
          </a:xfrm>
        </p:spPr>
        <p:txBody>
          <a:bodyPr/>
          <a:lstStyle/>
          <a:p>
            <a:r>
              <a:rPr lang="cs-CZ" sz="4000" b="1" cap="all" dirty="0" smtClean="0">
                <a:solidFill>
                  <a:srgbClr val="008000"/>
                </a:solidFill>
                <a:latin typeface="Arial Black" pitchFamily="34" charset="0"/>
              </a:rPr>
              <a:t>Od škrobu k </a:t>
            </a:r>
            <a:r>
              <a:rPr lang="cs-CZ" sz="4000" b="1" cap="all" dirty="0" err="1" smtClean="0">
                <a:solidFill>
                  <a:srgbClr val="008000"/>
                </a:solidFill>
                <a:latin typeface="Arial Black" pitchFamily="34" charset="0"/>
              </a:rPr>
              <a:t>ethanolu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sz="8000" dirty="0" smtClean="0">
                <a:solidFill>
                  <a:srgbClr val="FF0000"/>
                </a:solidFill>
                <a:latin typeface="Arial Black" pitchFamily="34" charset="0"/>
              </a:rPr>
              <a:t>ŠKROB</a:t>
            </a:r>
            <a:endParaRPr lang="cs-CZ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lvl="1"/>
            <a:r>
              <a:rPr lang="cs-CZ" sz="3200" b="1" dirty="0" smtClean="0">
                <a:solidFill>
                  <a:srgbClr val="C00000"/>
                </a:solidFill>
              </a:rPr>
              <a:t>ENZYMY  z obilného sladu</a:t>
            </a:r>
          </a:p>
          <a:p>
            <a:pPr lvl="2"/>
            <a:r>
              <a:rPr lang="cs-CZ" dirty="0" smtClean="0"/>
              <a:t>  </a:t>
            </a:r>
            <a:r>
              <a:rPr lang="cs-CZ" sz="2800" b="1" dirty="0" smtClean="0">
                <a:solidFill>
                  <a:srgbClr val="0000FF"/>
                </a:solidFill>
              </a:rPr>
              <a:t>jednoduché cukry</a:t>
            </a:r>
          </a:p>
          <a:p>
            <a:pPr lvl="3"/>
            <a:r>
              <a:rPr lang="cs-CZ" sz="4000" dirty="0" smtClean="0">
                <a:solidFill>
                  <a:srgbClr val="FFC000"/>
                </a:solidFill>
                <a:latin typeface="Arial Black" pitchFamily="34" charset="0"/>
              </a:rPr>
              <a:t> ENZYMY  z kvasinek</a:t>
            </a:r>
          </a:p>
          <a:p>
            <a:pPr lvl="4"/>
            <a:r>
              <a:rPr lang="cs-CZ" sz="8000" b="1" cap="all" dirty="0" err="1" smtClean="0">
                <a:solidFill>
                  <a:srgbClr val="008000"/>
                </a:solidFill>
                <a:latin typeface="Arial Black" pitchFamily="34" charset="0"/>
              </a:rPr>
              <a:t>ethanol</a:t>
            </a:r>
            <a:endParaRPr lang="cs-CZ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19</a:t>
            </a:fld>
            <a:endParaRPr lang="sk-SK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547664" y="6245225"/>
            <a:ext cx="6768752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polysacharidy škrob PŘF MU 6 2016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</a:t>
            </a:fld>
            <a:endParaRPr lang="sk-SK"/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4860032" y="260648"/>
          <a:ext cx="4079776" cy="3421580"/>
        </p:xfrm>
        <a:graphic>
          <a:graphicData uri="http://schemas.openxmlformats.org/drawingml/2006/table">
            <a:tbl>
              <a:tblPr/>
              <a:tblGrid>
                <a:gridCol w="1152128"/>
                <a:gridCol w="2927648"/>
              </a:tblGrid>
              <a:tr h="576064">
                <a:tc gridSpan="2"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Emil </a:t>
                      </a:r>
                      <a:r>
                        <a:rPr lang="cs-CZ" b="1" dirty="0" err="1"/>
                        <a:t>Votoček</a:t>
                      </a:r>
                      <a:endParaRPr lang="cs-CZ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426328">
                <a:tc gridSpan="2">
                  <a:txBody>
                    <a:bodyPr/>
                    <a:lstStyle/>
                    <a:p>
                      <a:pPr algn="ctr"/>
                      <a:r>
                        <a:rPr lang="cs-CZ"/>
                        <a:t/>
                      </a:r>
                      <a:br>
                        <a:rPr lang="cs-CZ"/>
                      </a:br>
                      <a:r>
                        <a:rPr lang="cs-CZ"/>
                        <a:t>Emil Votoček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650956">
                <a:tc>
                  <a:txBody>
                    <a:bodyPr/>
                    <a:lstStyle/>
                    <a:p>
                      <a:r>
                        <a:rPr lang="cs-CZ" dirty="0"/>
                        <a:t>Narození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hlinkClick r:id="rId2" tooltip="5. říjen"/>
                        </a:rPr>
                        <a:t>5. října</a:t>
                      </a:r>
                      <a:r>
                        <a:rPr lang="cs-CZ" dirty="0"/>
                        <a:t> </a:t>
                      </a:r>
                      <a:r>
                        <a:rPr lang="cs-CZ" dirty="0">
                          <a:hlinkClick r:id="rId3" tooltip="1872"/>
                        </a:rPr>
                        <a:t>1872</a:t>
                      </a:r>
                      <a:r>
                        <a:rPr lang="cs-CZ" dirty="0"/>
                        <a:t/>
                      </a:r>
                      <a:br>
                        <a:rPr lang="cs-CZ" dirty="0"/>
                      </a:br>
                      <a:r>
                        <a:rPr lang="cs-CZ" dirty="0">
                          <a:hlinkClick r:id="rId4" tooltip="Hostinné"/>
                        </a:rPr>
                        <a:t>Hostinné</a:t>
                      </a:r>
                      <a:r>
                        <a:rPr lang="cs-CZ" dirty="0"/>
                        <a:t>,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6243">
                <a:tc>
                  <a:txBody>
                    <a:bodyPr/>
                    <a:lstStyle/>
                    <a:p>
                      <a:r>
                        <a:rPr lang="cs-CZ"/>
                        <a:t>Úmrtí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hlinkClick r:id="rId5" tooltip="11. říjen"/>
                        </a:rPr>
                        <a:t>11. října</a:t>
                      </a:r>
                      <a:r>
                        <a:rPr lang="cs-CZ" dirty="0"/>
                        <a:t> </a:t>
                      </a:r>
                      <a:r>
                        <a:rPr lang="cs-CZ" dirty="0">
                          <a:hlinkClick r:id="rId6" tooltip="1950"/>
                        </a:rPr>
                        <a:t>1950</a:t>
                      </a:r>
                      <a:r>
                        <a:rPr lang="cs-CZ" dirty="0"/>
                        <a:t> (ve věku 78 let)</a:t>
                      </a:r>
                      <a:br>
                        <a:rPr lang="cs-CZ" dirty="0"/>
                      </a:br>
                      <a:r>
                        <a:rPr lang="cs-CZ" dirty="0">
                          <a:hlinkClick r:id="rId7" tooltip="Praha"/>
                        </a:rPr>
                        <a:t>Praha</a:t>
                      </a:r>
                      <a:r>
                        <a:rPr lang="cs-CZ" dirty="0"/>
                        <a:t>,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5669">
                <a:tc>
                  <a:txBody>
                    <a:bodyPr/>
                    <a:lstStyle/>
                    <a:p>
                      <a:r>
                        <a:rPr lang="cs-CZ"/>
                        <a:t>Povolání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hlinkClick r:id="rId8" tooltip="Chemik"/>
                        </a:rPr>
                        <a:t>chemik</a:t>
                      </a:r>
                      <a:r>
                        <a:rPr lang="cs-CZ" dirty="0"/>
                        <a:t>, </a:t>
                      </a:r>
                      <a:r>
                        <a:rPr lang="cs-CZ" dirty="0">
                          <a:solidFill>
                            <a:srgbClr val="FF0000"/>
                          </a:solidFill>
                          <a:latin typeface="Arial Black" pitchFamily="34" charset="0"/>
                          <a:hlinkClick r:id="rId9" tooltip="Hudební skladatel"/>
                        </a:rPr>
                        <a:t>hudební skladatel</a:t>
                      </a:r>
                      <a:r>
                        <a:rPr lang="cs-CZ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 </a:t>
                      </a:r>
                      <a:r>
                        <a:rPr lang="cs-CZ" dirty="0"/>
                        <a:t>a pedagog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 descr="Emil Votoček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536" y="260648"/>
            <a:ext cx="4392488" cy="5820047"/>
          </a:xfrm>
          <a:prstGeom prst="rect">
            <a:avLst/>
          </a:prstGeom>
          <a:noFill/>
        </p:spPr>
      </p:pic>
      <p:pic>
        <p:nvPicPr>
          <p:cNvPr id="1027" name="Picture 3" descr="Rakousko-Uhersko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209550" cy="142875"/>
          </a:xfrm>
          <a:prstGeom prst="rect">
            <a:avLst/>
          </a:prstGeom>
          <a:noFill/>
        </p:spPr>
      </p:pic>
      <p:pic>
        <p:nvPicPr>
          <p:cNvPr id="1028" name="Picture 4" descr="Československo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209550" cy="142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Výroba škrobu z </a:t>
            </a:r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brambor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2</a:t>
            </a:r>
            <a:endParaRPr lang="cs-CZ" sz="28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20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179512" y="764704"/>
            <a:ext cx="8712968" cy="5400600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Bramborová škrobárna se obvykle kombinuje s lihovarem</a:t>
            </a:r>
          </a:p>
          <a:p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LIHOVARNICKÉ SUROVINY  (v tomto případě):</a:t>
            </a:r>
          </a:p>
          <a:p>
            <a:pPr lvl="1"/>
            <a:r>
              <a:rPr lang="cs-CZ" sz="2400" b="1" u="sng" dirty="0" smtClean="0">
                <a:solidFill>
                  <a:srgbClr val="008000"/>
                </a:solidFill>
                <a:latin typeface="Arial Black" pitchFamily="34" charset="0"/>
              </a:rPr>
              <a:t>Jemná frakce škrobu </a:t>
            </a:r>
            <a:r>
              <a:rPr lang="cs-CZ" sz="2400" b="1" dirty="0" smtClean="0">
                <a:solidFill>
                  <a:srgbClr val="008000"/>
                </a:solidFill>
                <a:latin typeface="Arial Black" pitchFamily="34" charset="0"/>
              </a:rPr>
              <a:t>získaná tzv. RAFINACÍ ŠKROBU</a:t>
            </a:r>
          </a:p>
          <a:p>
            <a:pPr lvl="1"/>
            <a:r>
              <a:rPr lang="cs-CZ" sz="2400" b="1" u="sng" dirty="0" smtClean="0">
                <a:solidFill>
                  <a:srgbClr val="C00000"/>
                </a:solidFill>
                <a:latin typeface="Arial Black" pitchFamily="34" charset="0"/>
              </a:rPr>
              <a:t>Buněčná šťáva </a:t>
            </a:r>
            <a:r>
              <a:rPr lang="cs-CZ" sz="2400" b="1" dirty="0" smtClean="0">
                <a:solidFill>
                  <a:srgbClr val="C00000"/>
                </a:solidFill>
                <a:latin typeface="Arial Black" pitchFamily="34" charset="0"/>
              </a:rPr>
              <a:t>získaná při odstřeďování škrobu</a:t>
            </a:r>
          </a:p>
          <a:p>
            <a:pPr lvl="1"/>
            <a:r>
              <a:rPr lang="cs-CZ" sz="2400" b="1" u="sng" dirty="0" smtClean="0">
                <a:latin typeface="Arial Black" pitchFamily="34" charset="0"/>
              </a:rPr>
              <a:t>Bramborové </a:t>
            </a:r>
            <a:r>
              <a:rPr lang="cs-CZ" sz="2400" b="1" u="sng" dirty="0" err="1" smtClean="0">
                <a:latin typeface="Arial Black" pitchFamily="34" charset="0"/>
              </a:rPr>
              <a:t>zdrtky</a:t>
            </a:r>
            <a:r>
              <a:rPr lang="cs-CZ" sz="2400" b="1" u="sng" dirty="0" smtClean="0">
                <a:latin typeface="Arial Black" pitchFamily="34" charset="0"/>
              </a:rPr>
              <a:t> </a:t>
            </a:r>
            <a:r>
              <a:rPr lang="cs-CZ" sz="2400" b="1" dirty="0" smtClean="0">
                <a:latin typeface="Arial Black" pitchFamily="34" charset="0"/>
              </a:rPr>
              <a:t>- po očistění a nastrouhání brambor se vypírá škrob pomocí vody. Po oddělení škrobových zrn od ostatní hmoty zůstávají jako krmné zbytky bramborové </a:t>
            </a:r>
            <a:r>
              <a:rPr lang="cs-CZ" sz="2400" b="1" u="sng" dirty="0" err="1" smtClean="0">
                <a:latin typeface="Arial Black" pitchFamily="34" charset="0"/>
              </a:rPr>
              <a:t>zdrtky</a:t>
            </a:r>
            <a:endParaRPr lang="cs-CZ" sz="2400" b="1" dirty="0" smtClean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Výroba škrobu z pšenice</a:t>
            </a:r>
            <a:endParaRPr lang="cs-CZ" sz="28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21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sz="2800" b="1" dirty="0" smtClean="0"/>
              <a:t>Pšeničná mouka obsahuje cca. 68 % hmot. škrobu, což je mnoho</a:t>
            </a:r>
          </a:p>
          <a:p>
            <a:r>
              <a:rPr lang="cs-CZ" sz="2800" b="1" dirty="0" smtClean="0"/>
              <a:t>Z 1 ha lze získat průměrně </a:t>
            </a:r>
            <a:r>
              <a:rPr lang="cs-CZ" sz="2800" b="1" strike="sngStrike" dirty="0" smtClean="0"/>
              <a:t>4</a:t>
            </a:r>
            <a:r>
              <a:rPr lang="cs-CZ" sz="2800" b="1" dirty="0" smtClean="0"/>
              <a:t> t škrobu, tedy cca.  tolik co u brambor</a:t>
            </a:r>
          </a:p>
          <a:p>
            <a:r>
              <a:rPr lang="cs-CZ" sz="2800" b="1" dirty="0" smtClean="0">
                <a:solidFill>
                  <a:srgbClr val="008000"/>
                </a:solidFill>
              </a:rPr>
              <a:t>Lze ale využít i škrob B a odpadní bílkovinu (lepek)</a:t>
            </a:r>
          </a:p>
          <a:p>
            <a:r>
              <a:rPr lang="cs-CZ" sz="2800" b="1" dirty="0" smtClean="0"/>
              <a:t>Spotřeba vody je u nových technologií 3,5  m</a:t>
            </a:r>
            <a:r>
              <a:rPr lang="cs-CZ" sz="2800" b="1" baseline="30000" dirty="0" smtClean="0"/>
              <a:t>3</a:t>
            </a:r>
            <a:r>
              <a:rPr lang="cs-CZ" sz="2800" b="1" dirty="0" smtClean="0"/>
              <a:t>/t mouky</a:t>
            </a:r>
          </a:p>
          <a:p>
            <a:r>
              <a:rPr lang="cs-CZ" sz="2800" b="1" dirty="0" smtClean="0"/>
              <a:t>Sušina škrobu je cca. 84 % hmot.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22</a:t>
            </a:fld>
            <a:endParaRPr lang="sk-SK"/>
          </a:p>
        </p:txBody>
      </p:sp>
      <p:pic>
        <p:nvPicPr>
          <p:cNvPr id="8" name="Obrázek 7" descr="img6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552983" y="-958167"/>
            <a:ext cx="6048674" cy="848630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868144" y="332656"/>
            <a:ext cx="3024336" cy="193899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</a:rPr>
              <a:t>Nic zde nepřijde nazmar!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868144" y="2492896"/>
            <a:ext cx="2952328" cy="230832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Malá zrna B škrobu se separují a zpracovávají v oddělených větvích I a J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Výroba škrobu z </a:t>
            </a:r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kukuřice</a:t>
            </a:r>
            <a:endParaRPr lang="cs-CZ" sz="28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23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5472608"/>
          </a:xfrm>
        </p:spPr>
        <p:txBody>
          <a:bodyPr/>
          <a:lstStyle/>
          <a:p>
            <a:r>
              <a:rPr lang="cs-CZ" sz="2800" b="1" dirty="0" smtClean="0"/>
              <a:t>Kukuřičné zrno pro výrobu škrobu má toto složení:</a:t>
            </a:r>
          </a:p>
          <a:p>
            <a:endParaRPr lang="cs-CZ" sz="2800" b="1" dirty="0" smtClean="0"/>
          </a:p>
        </p:txBody>
      </p:sp>
      <p:pic>
        <p:nvPicPr>
          <p:cNvPr id="15" name="Obrázek 14" descr="img6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743908" y="-1359532"/>
            <a:ext cx="1584176" cy="8280920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395536" y="3789040"/>
            <a:ext cx="83529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700" b="1" dirty="0" smtClean="0">
                <a:solidFill>
                  <a:srgbClr val="008000"/>
                </a:solidFill>
              </a:rPr>
              <a:t>Byly vyšlechtěny odrůdy obsahují buď převážně AMYLÓZU  nebo převážně  AMYLOPEKTIN</a:t>
            </a:r>
          </a:p>
          <a:p>
            <a:r>
              <a:rPr lang="cs-CZ" sz="2700" b="1" dirty="0" smtClean="0">
                <a:solidFill>
                  <a:srgbClr val="FF0000"/>
                </a:solidFill>
              </a:rPr>
              <a:t>Špičkové odrůdy mají v zrnu až 90 % hmot. škrobu</a:t>
            </a:r>
          </a:p>
          <a:p>
            <a:r>
              <a:rPr lang="cs-CZ" sz="2700" b="1" dirty="0" smtClean="0">
                <a:solidFill>
                  <a:srgbClr val="7030A0"/>
                </a:solidFill>
              </a:rPr>
              <a:t>Spotřebu vody  na 1 t zrna NEVÍM</a:t>
            </a:r>
          </a:p>
          <a:p>
            <a:r>
              <a:rPr lang="cs-CZ" sz="2700" b="1" dirty="0" smtClean="0">
                <a:solidFill>
                  <a:srgbClr val="0000FF"/>
                </a:solidFill>
              </a:rPr>
              <a:t>Sušina škrobu je cca. 84 % hmot.</a:t>
            </a:r>
            <a:endParaRPr lang="cs-CZ" sz="27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971600" y="6453335"/>
            <a:ext cx="7416824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24</a:t>
            </a:fld>
            <a:endParaRPr lang="sk-SK"/>
          </a:p>
        </p:txBody>
      </p:sp>
      <p:pic>
        <p:nvPicPr>
          <p:cNvPr id="7" name="Obrázek 6" descr="img6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366574" y="-784538"/>
            <a:ext cx="6194828" cy="828092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868144" y="116632"/>
            <a:ext cx="3024336" cy="501675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rgbClr val="0000FF"/>
                </a:solidFill>
              </a:rPr>
              <a:t>Podobné jako výroba z pšenice, až namáčení</a:t>
            </a:r>
          </a:p>
          <a:p>
            <a:r>
              <a:rPr lang="cs-CZ" sz="4000" b="1" dirty="0" smtClean="0">
                <a:solidFill>
                  <a:srgbClr val="FF0000"/>
                </a:solidFill>
              </a:rPr>
              <a:t>Nic zde nepřijde nazmar!</a:t>
            </a:r>
            <a:endParaRPr lang="cs-CZ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Výrobky ze škrobu pro potravinářství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b="1" dirty="0" smtClean="0"/>
              <a:t>Cukrovinky, džemy a marmelády, nápoje, pečivo atd.</a:t>
            </a:r>
          </a:p>
          <a:p>
            <a:r>
              <a:rPr lang="cs-CZ" b="1" dirty="0" smtClean="0"/>
              <a:t>Mléčné výrobky, masné výrobky, polévky, omáčky, salátové dresinky atd.</a:t>
            </a:r>
          </a:p>
          <a:p>
            <a:r>
              <a:rPr lang="cs-CZ" b="1" dirty="0" smtClean="0"/>
              <a:t>Zmrzliny, kojenecká výživa, cukrovinky</a:t>
            </a:r>
          </a:p>
          <a:p>
            <a:endParaRPr lang="cs-CZ" b="1" dirty="0" smtClean="0"/>
          </a:p>
          <a:p>
            <a:endParaRPr lang="cs-CZ" b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25</a:t>
            </a:fld>
            <a:endParaRPr lang="sk-SK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Výrobky ze škrobu pro průmysl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400600"/>
          </a:xfrm>
        </p:spPr>
        <p:txBody>
          <a:bodyPr/>
          <a:lstStyle/>
          <a:p>
            <a:pPr algn="ctr">
              <a:buNone/>
            </a:pPr>
            <a:r>
              <a:rPr lang="cs-CZ" b="1" dirty="0" smtClean="0">
                <a:solidFill>
                  <a:srgbClr val="008000"/>
                </a:solidFill>
              </a:rPr>
              <a:t>PAPÍRENSKÝ PRŮMYSL</a:t>
            </a:r>
          </a:p>
          <a:p>
            <a:r>
              <a:rPr lang="cs-CZ" cap="all" dirty="0" smtClean="0">
                <a:solidFill>
                  <a:srgbClr val="008000"/>
                </a:solidFill>
              </a:rPr>
              <a:t>Klížení vnitřní ve hmotě, povrchové klížení, natírání papíru</a:t>
            </a:r>
          </a:p>
          <a:p>
            <a:pPr algn="ctr">
              <a:buNone/>
            </a:pPr>
            <a:r>
              <a:rPr lang="cs-CZ" b="1" dirty="0" smtClean="0">
                <a:solidFill>
                  <a:srgbClr val="0000FF"/>
                </a:solidFill>
              </a:rPr>
              <a:t>TEXTILNÍ PRŮMYSL</a:t>
            </a:r>
          </a:p>
          <a:p>
            <a:r>
              <a:rPr lang="cs-CZ" dirty="0" smtClean="0">
                <a:solidFill>
                  <a:srgbClr val="0000FF"/>
                </a:solidFill>
              </a:rPr>
              <a:t>ŠLICHTOVÁNÍ,  TISK, KONEČNÉ ÚPRAVY</a:t>
            </a:r>
          </a:p>
          <a:p>
            <a:pPr algn="ctr">
              <a:buNone/>
            </a:pPr>
            <a:r>
              <a:rPr lang="cs-CZ" b="1" dirty="0" smtClean="0">
                <a:solidFill>
                  <a:srgbClr val="C00000"/>
                </a:solidFill>
              </a:rPr>
              <a:t>LEPENÍ</a:t>
            </a:r>
          </a:p>
          <a:p>
            <a:r>
              <a:rPr lang="cs-CZ" dirty="0" smtClean="0">
                <a:solidFill>
                  <a:srgbClr val="C00000"/>
                </a:solidFill>
              </a:rPr>
              <a:t>LEPENKA, VLNITÝ PAPÍR, VÍCEVRSTVÉ PYTLE, LAMINOVÁNÍ, </a:t>
            </a:r>
          </a:p>
          <a:p>
            <a:pPr algn="ctr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26</a:t>
            </a:fld>
            <a:endParaRPr lang="sk-SK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0000FF"/>
                </a:solidFill>
              </a:rPr>
              <a:t>ŠKROB  versus </a:t>
            </a:r>
            <a:r>
              <a:rPr lang="cs-CZ" sz="2800" b="1" dirty="0" smtClean="0">
                <a:solidFill>
                  <a:srgbClr val="008000"/>
                </a:solidFill>
              </a:rPr>
              <a:t>CELULÓZA 1</a:t>
            </a:r>
            <a:endParaRPr lang="cs-CZ" sz="2800" b="1" dirty="0">
              <a:solidFill>
                <a:srgbClr val="008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27</a:t>
            </a:fld>
            <a:endParaRPr lang="sk-SK"/>
          </a:p>
        </p:txBody>
      </p:sp>
      <p:pic>
        <p:nvPicPr>
          <p:cNvPr id="9" name="Obrázek 8" descr="img6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02713" y="1722993"/>
            <a:ext cx="4868906" cy="3384376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3923928" y="2420888"/>
            <a:ext cx="5040560" cy="40011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00FF"/>
                </a:solidFill>
              </a:rPr>
              <a:t>ŠKROB je polymer z </a:t>
            </a:r>
            <a:r>
              <a:rPr lang="cs-CZ" sz="2000" b="1" dirty="0" smtClean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cs-CZ" sz="2000" b="1" dirty="0" smtClean="0">
                <a:solidFill>
                  <a:srgbClr val="0000FF"/>
                </a:solidFill>
                <a:latin typeface="+mn-lt"/>
              </a:rPr>
              <a:t>-D-</a:t>
            </a:r>
            <a:r>
              <a:rPr lang="cs-CZ" sz="2000" b="1" dirty="0" err="1" smtClean="0">
                <a:solidFill>
                  <a:srgbClr val="0000FF"/>
                </a:solidFill>
                <a:latin typeface="+mn-lt"/>
              </a:rPr>
              <a:t>glukopyranosy</a:t>
            </a:r>
            <a:r>
              <a:rPr lang="cs-CZ" sz="2000" b="1" dirty="0" smtClean="0">
                <a:solidFill>
                  <a:srgbClr val="0000FF"/>
                </a:solidFill>
              </a:rPr>
              <a:t> </a:t>
            </a:r>
            <a:endParaRPr lang="cs-CZ" sz="20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627784" y="4221088"/>
            <a:ext cx="5616624" cy="400110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8000"/>
                </a:solidFill>
              </a:rPr>
              <a:t>CELULÓZA  je polymer z </a:t>
            </a:r>
            <a:r>
              <a:rPr lang="cs-CZ" sz="2000" b="1" dirty="0" smtClean="0">
                <a:solidFill>
                  <a:srgbClr val="008000"/>
                </a:solidFill>
                <a:latin typeface="Symbol" pitchFamily="18" charset="2"/>
              </a:rPr>
              <a:t>b</a:t>
            </a:r>
            <a:r>
              <a:rPr lang="cs-CZ" sz="2000" b="1" dirty="0" smtClean="0">
                <a:solidFill>
                  <a:srgbClr val="008000"/>
                </a:solidFill>
                <a:latin typeface="+mn-lt"/>
              </a:rPr>
              <a:t>-D-</a:t>
            </a:r>
            <a:r>
              <a:rPr lang="cs-CZ" sz="2000" b="1" dirty="0" err="1" smtClean="0">
                <a:solidFill>
                  <a:srgbClr val="008000"/>
                </a:solidFill>
                <a:latin typeface="+mn-lt"/>
              </a:rPr>
              <a:t>glukopyranosy</a:t>
            </a:r>
            <a:r>
              <a:rPr lang="cs-CZ" sz="2000" b="1" dirty="0" smtClean="0">
                <a:solidFill>
                  <a:srgbClr val="008000"/>
                </a:solidFill>
              </a:rPr>
              <a:t> </a:t>
            </a:r>
            <a:endParaRPr lang="cs-CZ" sz="2000" dirty="0">
              <a:solidFill>
                <a:srgbClr val="008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283968" y="980728"/>
            <a:ext cx="4680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LIŠÍ SE POLOHOU</a:t>
            </a:r>
          </a:p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3200" cap="all" dirty="0" smtClean="0">
                <a:solidFill>
                  <a:srgbClr val="FF0000"/>
                </a:solidFill>
                <a:latin typeface="Arial Black" pitchFamily="34" charset="0"/>
              </a:rPr>
              <a:t>–ch</a:t>
            </a:r>
            <a:r>
              <a:rPr lang="cs-CZ" sz="3200" cap="all" baseline="-25000" dirty="0" smtClean="0">
                <a:solidFill>
                  <a:srgbClr val="FF0000"/>
                </a:solidFill>
                <a:latin typeface="Arial Black" pitchFamily="34" charset="0"/>
              </a:rPr>
              <a:t>2</a:t>
            </a:r>
            <a:r>
              <a:rPr lang="cs-CZ" sz="3200" cap="all" dirty="0" smtClean="0">
                <a:solidFill>
                  <a:srgbClr val="FF0000"/>
                </a:solidFill>
                <a:latin typeface="Arial Black" pitchFamily="34" charset="0"/>
              </a:rPr>
              <a:t>oh  vůči  -</a:t>
            </a:r>
            <a:r>
              <a:rPr lang="cs-CZ" sz="3200" cap="all" dirty="0" err="1" smtClean="0">
                <a:solidFill>
                  <a:srgbClr val="FF0000"/>
                </a:solidFill>
                <a:latin typeface="Arial Black" pitchFamily="34" charset="0"/>
              </a:rPr>
              <a:t>oh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H="1" flipV="1">
            <a:off x="3203848" y="1196752"/>
            <a:ext cx="1080120" cy="1440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H="1">
            <a:off x="3707904" y="1493168"/>
            <a:ext cx="728464" cy="7116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0000FF"/>
                </a:solidFill>
              </a:rPr>
              <a:t>ŠKROB  versus </a:t>
            </a:r>
            <a:r>
              <a:rPr lang="cs-CZ" sz="2800" b="1" dirty="0" smtClean="0">
                <a:solidFill>
                  <a:srgbClr val="008000"/>
                </a:solidFill>
              </a:rPr>
              <a:t>CELULÓZA 2</a:t>
            </a:r>
            <a:endParaRPr lang="cs-CZ" sz="2800" b="1" dirty="0">
              <a:solidFill>
                <a:srgbClr val="008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28</a:t>
            </a:fld>
            <a:endParaRPr lang="sk-SK"/>
          </a:p>
        </p:txBody>
      </p:sp>
      <p:pic>
        <p:nvPicPr>
          <p:cNvPr id="12" name="Obrázek 11" descr="img6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908720"/>
            <a:ext cx="5589354" cy="2088232"/>
          </a:xfrm>
          <a:prstGeom prst="rect">
            <a:avLst/>
          </a:prstGeom>
          <a:ln w="38100">
            <a:solidFill>
              <a:srgbClr val="0000FF"/>
            </a:solidFill>
            <a:prstDash val="sysDot"/>
          </a:ln>
        </p:spPr>
      </p:pic>
      <p:sp>
        <p:nvSpPr>
          <p:cNvPr id="13" name="TextovéPole 12"/>
          <p:cNvSpPr txBox="1"/>
          <p:nvPr/>
        </p:nvSpPr>
        <p:spPr>
          <a:xfrm>
            <a:off x="4211960" y="980728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ŠKROB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8" name="Obrázek 17" descr="cellobiosa &amp; celulos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3140968"/>
            <a:ext cx="7416824" cy="3316543"/>
          </a:xfrm>
          <a:prstGeom prst="rect">
            <a:avLst/>
          </a:prstGeom>
          <a:ln w="38100">
            <a:solidFill>
              <a:srgbClr val="008000"/>
            </a:solidFill>
            <a:prstDash val="sysDash"/>
          </a:ln>
        </p:spPr>
      </p:pic>
      <p:sp>
        <p:nvSpPr>
          <p:cNvPr id="19" name="TextovéPole 18"/>
          <p:cNvSpPr txBox="1"/>
          <p:nvPr/>
        </p:nvSpPr>
        <p:spPr>
          <a:xfrm>
            <a:off x="6012160" y="4077072"/>
            <a:ext cx="2736304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CELULÓZA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267744" y="908720"/>
            <a:ext cx="576064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C4</a:t>
            </a:r>
            <a:endParaRPr lang="cs-CZ" dirty="0"/>
          </a:p>
        </p:txBody>
      </p:sp>
      <p:cxnSp>
        <p:nvCxnSpPr>
          <p:cNvPr id="11" name="Přímá spojovací šipka 10"/>
          <p:cNvCxnSpPr/>
          <p:nvPr/>
        </p:nvCxnSpPr>
        <p:spPr>
          <a:xfrm>
            <a:off x="2411760" y="1268760"/>
            <a:ext cx="288032" cy="79208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2267744" y="2636912"/>
            <a:ext cx="576064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  <a:latin typeface="+mn-lt"/>
              </a:rPr>
              <a:t>C1</a:t>
            </a:r>
            <a:endParaRPr lang="cs-CZ" sz="2000" b="1" dirty="0">
              <a:latin typeface="+mn-lt"/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H="1" flipV="1">
            <a:off x="2195736" y="2132856"/>
            <a:ext cx="72008" cy="5040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/>
          <p:cNvSpPr txBox="1"/>
          <p:nvPr/>
        </p:nvSpPr>
        <p:spPr>
          <a:xfrm>
            <a:off x="3419872" y="4509120"/>
            <a:ext cx="576064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C4</a:t>
            </a:r>
            <a:endParaRPr lang="cs-CZ" dirty="0"/>
          </a:p>
        </p:txBody>
      </p:sp>
      <p:cxnSp>
        <p:nvCxnSpPr>
          <p:cNvPr id="21" name="Přímá spojovací šipka 20"/>
          <p:cNvCxnSpPr/>
          <p:nvPr/>
        </p:nvCxnSpPr>
        <p:spPr>
          <a:xfrm>
            <a:off x="3995936" y="4869160"/>
            <a:ext cx="144016" cy="43204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/>
          <p:nvPr/>
        </p:nvSpPr>
        <p:spPr>
          <a:xfrm>
            <a:off x="2051720" y="6093296"/>
            <a:ext cx="576064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  <a:latin typeface="+mn-lt"/>
              </a:rPr>
              <a:t>C1</a:t>
            </a:r>
            <a:endParaRPr lang="cs-CZ" sz="2000" b="1" dirty="0">
              <a:latin typeface="+mn-lt"/>
            </a:endParaRPr>
          </a:p>
        </p:txBody>
      </p:sp>
      <p:cxnSp>
        <p:nvCxnSpPr>
          <p:cNvPr id="27" name="Přímá spojovací šipka 26"/>
          <p:cNvCxnSpPr/>
          <p:nvPr/>
        </p:nvCxnSpPr>
        <p:spPr>
          <a:xfrm flipV="1">
            <a:off x="2627784" y="5301208"/>
            <a:ext cx="936104" cy="7920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ovéPole 30"/>
          <p:cNvSpPr txBox="1"/>
          <p:nvPr/>
        </p:nvSpPr>
        <p:spPr>
          <a:xfrm>
            <a:off x="6084168" y="836712"/>
            <a:ext cx="2880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Všimněte si polohy vazby přes kyslík mezi jednotkami glukózy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29</a:t>
            </a:fld>
            <a:endParaRPr lang="sk-SK"/>
          </a:p>
        </p:txBody>
      </p:sp>
      <p:pic>
        <p:nvPicPr>
          <p:cNvPr id="7" name="Obrázek 6" descr="img7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9467" y="2618232"/>
            <a:ext cx="8428997" cy="3282742"/>
          </a:xfrm>
          <a:prstGeom prst="rect">
            <a:avLst/>
          </a:prstGeom>
        </p:spPr>
      </p:pic>
      <p:sp>
        <p:nvSpPr>
          <p:cNvPr id="8" name="Nadpis 4"/>
          <p:cNvSpPr txBox="1">
            <a:spLocks/>
          </p:cNvSpPr>
          <p:nvPr/>
        </p:nvSpPr>
        <p:spPr>
          <a:xfrm>
            <a:off x="179512" y="274638"/>
            <a:ext cx="8507288" cy="49006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ŠKROB (</a:t>
            </a:r>
            <a:r>
              <a:rPr kumimoji="0" lang="cs-CZ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amylósa</a:t>
            </a: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- lineární)  </a:t>
            </a: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versus</a:t>
            </a: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CELULÓZA 3</a:t>
            </a:r>
            <a:endParaRPr kumimoji="0" lang="cs-CZ" sz="28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9" name="Přímá spojovací šipka 8"/>
          <p:cNvCxnSpPr/>
          <p:nvPr/>
        </p:nvCxnSpPr>
        <p:spPr>
          <a:xfrm>
            <a:off x="2339752" y="764704"/>
            <a:ext cx="72008" cy="1944216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>
            <a:off x="7812360" y="764704"/>
            <a:ext cx="72008" cy="3744416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</a:t>
            </a:fld>
            <a:endParaRPr lang="sk-SK"/>
          </a:p>
        </p:txBody>
      </p:sp>
      <p:sp>
        <p:nvSpPr>
          <p:cNvPr id="5" name="Obdélník 4"/>
          <p:cNvSpPr/>
          <p:nvPr/>
        </p:nvSpPr>
        <p:spPr>
          <a:xfrm>
            <a:off x="323528" y="1340768"/>
            <a:ext cx="849694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latin typeface="Arial Black" pitchFamily="34" charset="0"/>
              </a:rPr>
              <a:t>Emil </a:t>
            </a:r>
            <a:r>
              <a:rPr lang="cs-CZ" sz="2400" b="1" dirty="0" err="1" smtClean="0">
                <a:latin typeface="Arial Black" pitchFamily="34" charset="0"/>
              </a:rPr>
              <a:t>Votoček</a:t>
            </a:r>
            <a:r>
              <a:rPr lang="cs-CZ" sz="2400" dirty="0" smtClean="0">
                <a:latin typeface="Arial Black" pitchFamily="34" charset="0"/>
              </a:rPr>
              <a:t> </a:t>
            </a:r>
            <a:r>
              <a:rPr lang="cs-CZ" dirty="0" smtClean="0"/>
              <a:t>(</a:t>
            </a:r>
            <a:r>
              <a:rPr lang="cs-CZ" dirty="0" smtClean="0">
                <a:hlinkClick r:id="rId2" tooltip="5. říjen"/>
              </a:rPr>
              <a:t>5. října</a:t>
            </a:r>
            <a:r>
              <a:rPr lang="cs-CZ" dirty="0" smtClean="0"/>
              <a:t> </a:t>
            </a:r>
            <a:r>
              <a:rPr lang="cs-CZ" dirty="0" smtClean="0">
                <a:hlinkClick r:id="rId3" tooltip="1872"/>
              </a:rPr>
              <a:t>1872</a:t>
            </a:r>
            <a:r>
              <a:rPr lang="cs-CZ" dirty="0" smtClean="0"/>
              <a:t> </a:t>
            </a:r>
            <a:r>
              <a:rPr lang="cs-CZ" dirty="0" smtClean="0">
                <a:hlinkClick r:id="rId4" tooltip="Hostinné"/>
              </a:rPr>
              <a:t>Hostinné</a:t>
            </a:r>
            <a:r>
              <a:rPr lang="cs-CZ" dirty="0" smtClean="0"/>
              <a:t> – </a:t>
            </a:r>
            <a:r>
              <a:rPr lang="cs-CZ" dirty="0" smtClean="0">
                <a:hlinkClick r:id="rId5" tooltip="11. říjen"/>
              </a:rPr>
              <a:t>11. října</a:t>
            </a:r>
            <a:r>
              <a:rPr lang="cs-CZ" dirty="0" smtClean="0"/>
              <a:t> </a:t>
            </a:r>
            <a:r>
              <a:rPr lang="cs-CZ" dirty="0" smtClean="0">
                <a:hlinkClick r:id="rId6" tooltip="1950"/>
              </a:rPr>
              <a:t>1950</a:t>
            </a:r>
            <a:r>
              <a:rPr lang="cs-CZ" dirty="0" smtClean="0"/>
              <a:t> </a:t>
            </a:r>
            <a:r>
              <a:rPr lang="cs-CZ" dirty="0" smtClean="0">
                <a:hlinkClick r:id="rId7" tooltip="Praha"/>
              </a:rPr>
              <a:t>Praha</a:t>
            </a:r>
            <a:r>
              <a:rPr lang="cs-CZ" dirty="0" smtClean="0"/>
              <a:t>) byl jeden z nejvýznamnějších </a:t>
            </a:r>
            <a:r>
              <a:rPr lang="cs-CZ" dirty="0" smtClean="0">
                <a:hlinkClick r:id="rId8" tooltip="Česko"/>
              </a:rPr>
              <a:t>českých</a:t>
            </a:r>
            <a:r>
              <a:rPr lang="cs-CZ" dirty="0" smtClean="0"/>
              <a:t> </a:t>
            </a:r>
            <a:r>
              <a:rPr lang="cs-CZ" dirty="0" smtClean="0">
                <a:hlinkClick r:id="rId9" tooltip="Chemie"/>
              </a:rPr>
              <a:t>chemiků</a:t>
            </a:r>
            <a:r>
              <a:rPr lang="cs-CZ" dirty="0" smtClean="0"/>
              <a:t>. Jeho specializací byla </a:t>
            </a:r>
            <a:r>
              <a:rPr lang="cs-CZ" dirty="0" smtClean="0">
                <a:hlinkClick r:id="rId10" tooltip="Organická chemie"/>
              </a:rPr>
              <a:t>organická chemie</a:t>
            </a:r>
            <a:r>
              <a:rPr lang="cs-CZ" dirty="0" smtClean="0"/>
              <a:t>, konkrétně </a:t>
            </a:r>
            <a:r>
              <a:rPr lang="cs-CZ" dirty="0" smtClean="0">
                <a:latin typeface="Arial Black" pitchFamily="34" charset="0"/>
                <a:hlinkClick r:id="rId11" tooltip="Monosacharidy"/>
              </a:rPr>
              <a:t>monosacharidy</a:t>
            </a:r>
            <a:r>
              <a:rPr lang="cs-CZ" dirty="0" smtClean="0"/>
              <a:t>, ale byl i spoluautorem </a:t>
            </a:r>
            <a:r>
              <a:rPr lang="cs-CZ" dirty="0" smtClean="0">
                <a:hlinkClick r:id="rId12" tooltip="České chemické názvosloví (stránka neexistuje)"/>
              </a:rPr>
              <a:t>českého chemického názvosloví</a:t>
            </a:r>
            <a:r>
              <a:rPr lang="cs-CZ" dirty="0" smtClean="0"/>
              <a:t> a byl významně </a:t>
            </a:r>
            <a:r>
              <a:rPr lang="cs-CZ" dirty="0" smtClean="0">
                <a:hlinkClick r:id="rId13" tooltip="Pedagogika"/>
              </a:rPr>
              <a:t>pedagogicky</a:t>
            </a:r>
            <a:r>
              <a:rPr lang="cs-CZ" dirty="0" smtClean="0"/>
              <a:t> činný. Kromě toho byl i </a:t>
            </a:r>
            <a:r>
              <a:rPr lang="cs-CZ" dirty="0" smtClean="0">
                <a:hlinkClick r:id="rId14" tooltip="Hudební skladatel"/>
              </a:rPr>
              <a:t>hudebním skladatelem</a:t>
            </a:r>
            <a:r>
              <a:rPr lang="cs-CZ" dirty="0" smtClean="0"/>
              <a:t> a </a:t>
            </a:r>
            <a:r>
              <a:rPr lang="cs-CZ" dirty="0" smtClean="0">
                <a:hlinkClick r:id="rId15" tooltip="Hudební teorie"/>
              </a:rPr>
              <a:t>hudebním teoretikem</a:t>
            </a:r>
            <a:r>
              <a:rPr lang="cs-CZ" dirty="0" smtClean="0"/>
              <a:t>. Významné jsou jeho učebnice chemie a mnohojazyčné </a:t>
            </a:r>
            <a:r>
              <a:rPr lang="cs-CZ" dirty="0" smtClean="0">
                <a:hlinkClick r:id="rId16" tooltip="Slovník"/>
              </a:rPr>
              <a:t>slovníky</a:t>
            </a:r>
            <a:r>
              <a:rPr lang="cs-CZ" dirty="0" smtClean="0"/>
              <a:t> – chemické i hudební.</a:t>
            </a:r>
          </a:p>
          <a:p>
            <a:r>
              <a:rPr lang="cs-CZ" dirty="0" smtClean="0"/>
              <a:t>Narodil se v rodině velkoobchodníka s papírem. Přes přání otce nešel studovat </a:t>
            </a:r>
            <a:r>
              <a:rPr lang="cs-CZ" dirty="0" smtClean="0">
                <a:hlinkClick r:id="rId17" tooltip="Obchodní akademie"/>
              </a:rPr>
              <a:t>obchodní akademii</a:t>
            </a:r>
            <a:r>
              <a:rPr lang="cs-CZ" dirty="0" smtClean="0"/>
              <a:t>, ale studoval nejprve </a:t>
            </a:r>
            <a:r>
              <a:rPr lang="cs-CZ" dirty="0" smtClean="0">
                <a:hlinkClick r:id="rId18" tooltip="České vysoké učení technické v Praze"/>
              </a:rPr>
              <a:t>pražskou techniku</a:t>
            </a:r>
            <a:r>
              <a:rPr lang="cs-CZ" dirty="0" smtClean="0"/>
              <a:t>, poté dva roky barvířskou školu ve francouzském </a:t>
            </a:r>
            <a:r>
              <a:rPr lang="cs-CZ" dirty="0" err="1" smtClean="0">
                <a:hlinkClick r:id="rId19" tooltip="Mulhouse"/>
              </a:rPr>
              <a:t>Mulhouse</a:t>
            </a:r>
            <a:r>
              <a:rPr lang="cs-CZ" dirty="0" smtClean="0"/>
              <a:t> a pak několik měsíců 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chemii cukrů v 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  <a:hlinkClick r:id="rId20" tooltip="Göttingen"/>
              </a:rPr>
              <a:t>Göttingenu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. </a:t>
            </a:r>
            <a:r>
              <a:rPr lang="cs-CZ" dirty="0" smtClean="0"/>
              <a:t>V roce </a:t>
            </a:r>
            <a:r>
              <a:rPr lang="cs-CZ" dirty="0" smtClean="0">
                <a:hlinkClick r:id="rId21" tooltip="1895"/>
              </a:rPr>
              <a:t>1895</a:t>
            </a:r>
            <a:r>
              <a:rPr lang="cs-CZ" dirty="0" smtClean="0"/>
              <a:t> se stal asistentem na pražské technice, v roce </a:t>
            </a:r>
            <a:r>
              <a:rPr lang="cs-CZ" dirty="0" smtClean="0">
                <a:hlinkClick r:id="rId22" tooltip="1905"/>
              </a:rPr>
              <a:t>1905</a:t>
            </a:r>
            <a:r>
              <a:rPr lang="cs-CZ" dirty="0" smtClean="0"/>
              <a:t> </a:t>
            </a:r>
            <a:r>
              <a:rPr lang="cs-CZ" dirty="0" smtClean="0">
                <a:hlinkClick r:id="rId23" tooltip="Docent"/>
              </a:rPr>
              <a:t>docentem</a:t>
            </a:r>
            <a:r>
              <a:rPr lang="cs-CZ" dirty="0" smtClean="0"/>
              <a:t> a od roku </a:t>
            </a:r>
            <a:r>
              <a:rPr lang="cs-CZ" dirty="0" smtClean="0">
                <a:hlinkClick r:id="rId24" tooltip="1907"/>
              </a:rPr>
              <a:t>1907</a:t>
            </a:r>
            <a:r>
              <a:rPr lang="cs-CZ" dirty="0" smtClean="0"/>
              <a:t> do roku </a:t>
            </a:r>
            <a:r>
              <a:rPr lang="cs-CZ" dirty="0" smtClean="0">
                <a:hlinkClick r:id="rId25" tooltip="1939"/>
              </a:rPr>
              <a:t>1939</a:t>
            </a:r>
            <a:r>
              <a:rPr lang="cs-CZ" dirty="0" smtClean="0"/>
              <a:t> (kdy </a:t>
            </a:r>
            <a:r>
              <a:rPr lang="cs-CZ" dirty="0" smtClean="0">
                <a:hlinkClick r:id="rId26" tooltip="Nacismus"/>
              </a:rPr>
              <a:t>nacisté</a:t>
            </a:r>
            <a:r>
              <a:rPr lang="cs-CZ" dirty="0" smtClean="0"/>
              <a:t> uzavřeli české vysoké školy) byl </a:t>
            </a:r>
            <a:r>
              <a:rPr lang="cs-CZ" dirty="0" smtClean="0">
                <a:hlinkClick r:id="rId27" tooltip="Profesor"/>
              </a:rPr>
              <a:t>profesorem</a:t>
            </a:r>
            <a:r>
              <a:rPr lang="cs-CZ" dirty="0" smtClean="0"/>
              <a:t> experimentální anorganické a organické chemie.</a:t>
            </a:r>
          </a:p>
          <a:p>
            <a:r>
              <a:rPr lang="cs-CZ" dirty="0" smtClean="0"/>
              <a:t>V době svého působení v </a:t>
            </a:r>
            <a:r>
              <a:rPr lang="cs-CZ" dirty="0" err="1" smtClean="0"/>
              <a:t>Mulhouse</a:t>
            </a:r>
            <a:r>
              <a:rPr lang="cs-CZ" dirty="0" smtClean="0"/>
              <a:t> vytvořil po něm pojmenované </a:t>
            </a:r>
            <a:r>
              <a:rPr lang="cs-CZ" dirty="0" err="1" smtClean="0">
                <a:hlinkClick r:id="rId28" tooltip="Votočkovo činidlo"/>
              </a:rPr>
              <a:t>Votočkovo</a:t>
            </a:r>
            <a:r>
              <a:rPr lang="cs-CZ" dirty="0" smtClean="0">
                <a:hlinkClick r:id="rId28" tooltip="Votočkovo činidlo"/>
              </a:rPr>
              <a:t> činidlo</a:t>
            </a:r>
            <a:r>
              <a:rPr lang="cs-CZ" dirty="0" smtClean="0"/>
              <a:t>. Společně s </a:t>
            </a:r>
            <a:r>
              <a:rPr lang="cs-CZ" dirty="0" smtClean="0">
                <a:hlinkClick r:id="rId29" tooltip="Alexandr Sommer Batěk"/>
              </a:rPr>
              <a:t>A. Sommerem </a:t>
            </a:r>
            <a:r>
              <a:rPr lang="cs-CZ" dirty="0" err="1" smtClean="0">
                <a:hlinkClick r:id="rId29" tooltip="Alexandr Sommer Batěk"/>
              </a:rPr>
              <a:t>Baťkem</a:t>
            </a:r>
            <a:r>
              <a:rPr lang="cs-CZ" dirty="0" smtClean="0"/>
              <a:t> se podílel na tvorbě českého chemického názvosloví. Sepsal </a:t>
            </a:r>
            <a:r>
              <a:rPr lang="cs-CZ" i="1" dirty="0" smtClean="0"/>
              <a:t>Šestijazyčný chemický slovník</a:t>
            </a:r>
            <a:r>
              <a:rPr lang="cs-CZ" dirty="0" smtClean="0"/>
              <a:t>, učebnice </a:t>
            </a:r>
            <a:r>
              <a:rPr lang="cs-CZ" i="1" dirty="0" smtClean="0"/>
              <a:t>Chemie anorganická</a:t>
            </a:r>
            <a:r>
              <a:rPr lang="cs-CZ" dirty="0" smtClean="0"/>
              <a:t> a </a:t>
            </a:r>
            <a:r>
              <a:rPr lang="cs-CZ" i="1" dirty="0" smtClean="0"/>
              <a:t>Chemie organická</a:t>
            </a:r>
            <a:r>
              <a:rPr lang="cs-CZ" dirty="0" smtClean="0"/>
              <a:t>, které byly používány řadu desetiletí.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Složil také asi 70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  <a:hlinkClick r:id="rId30" tooltip="Hudba"/>
              </a:rPr>
              <a:t>hudebních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děl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79512" y="116632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>
                <a:solidFill>
                  <a:srgbClr val="FF0000"/>
                </a:solidFill>
                <a:latin typeface="Arial Black" pitchFamily="34" charset="0"/>
              </a:rPr>
              <a:t>Zakladatel chemie cukrů v České republice</a:t>
            </a:r>
            <a:endParaRPr lang="cs-CZ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5364088" y="116632"/>
            <a:ext cx="3322712" cy="79208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ŠKROB  versus </a:t>
            </a: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CELULÓZA 4</a:t>
            </a:r>
            <a:endParaRPr lang="cs-CZ" sz="2800" b="1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30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5076056" y="1628800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ŠKROB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6228184" y="5445224"/>
            <a:ext cx="2736304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CELULÓZA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20" name="Obrázek 19" descr="img2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784607" y="2111937"/>
            <a:ext cx="2550449" cy="5472608"/>
          </a:xfrm>
          <a:prstGeom prst="rect">
            <a:avLst/>
          </a:prstGeom>
        </p:spPr>
      </p:pic>
      <p:pic>
        <p:nvPicPr>
          <p:cNvPr id="21" name="Obrázek 20" descr="img2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16632"/>
            <a:ext cx="4824536" cy="336303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84976" cy="490066"/>
          </a:xfrm>
        </p:spPr>
        <p:txBody>
          <a:bodyPr/>
          <a:lstStyle/>
          <a:p>
            <a:r>
              <a:rPr lang="sk-SK" sz="40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AMYLÓZA  &amp; </a:t>
            </a:r>
            <a:r>
              <a:rPr lang="sk-SK" sz="40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 1</a:t>
            </a:r>
            <a:endParaRPr lang="cs-CZ" sz="40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31</a:t>
            </a:fld>
            <a:endParaRPr lang="sk-SK"/>
          </a:p>
        </p:txBody>
      </p:sp>
      <p:pic>
        <p:nvPicPr>
          <p:cNvPr id="10" name="Obrázek 9" descr="img6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251520" y="764704"/>
            <a:ext cx="8449652" cy="5410672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835696" y="4941168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</a:t>
            </a:r>
            <a:endParaRPr lang="cs-CZ" sz="2800" dirty="0">
              <a:latin typeface="Arial Black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2339752" y="1412776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AMYLÓZA</a:t>
            </a:r>
            <a:endParaRPr lang="cs-CZ" sz="28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84976" cy="1584176"/>
          </a:xfrm>
        </p:spPr>
        <p:txBody>
          <a:bodyPr/>
          <a:lstStyle/>
          <a:p>
            <a:r>
              <a:rPr lang="sk-SK" sz="7200" b="1" kern="1200" dirty="0" err="1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Dělení</a:t>
            </a:r>
            <a:r>
              <a:rPr lang="sk-SK" sz="72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 1</a:t>
            </a:r>
            <a:r>
              <a:rPr lang="sk-SK" sz="72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sk-SK" sz="40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/>
            </a:r>
            <a:br>
              <a:rPr lang="sk-SK" sz="40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</a:br>
            <a:r>
              <a:rPr lang="sk-SK" sz="40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AMYLÓZA  </a:t>
            </a:r>
            <a:r>
              <a:rPr lang="sk-SK" sz="40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-</a:t>
            </a:r>
            <a:r>
              <a:rPr lang="sk-SK" sz="40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sk-SK" sz="40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 2</a:t>
            </a:r>
            <a:endParaRPr lang="cs-CZ" sz="40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251520" y="1772816"/>
            <a:ext cx="8229600" cy="4464496"/>
          </a:xfrm>
        </p:spPr>
        <p:txBody>
          <a:bodyPr/>
          <a:lstStyle/>
          <a:p>
            <a:r>
              <a:rPr lang="cs-CZ" dirty="0" smtClean="0">
                <a:solidFill>
                  <a:srgbClr val="0000FF"/>
                </a:solidFill>
              </a:rPr>
              <a:t>Selektivní enzymatické rozštěpení </a:t>
            </a:r>
            <a:r>
              <a:rPr lang="sk-SK" b="1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AMYLOPEKTINU </a:t>
            </a:r>
            <a:r>
              <a:rPr lang="sk-SK" dirty="0" smtClean="0">
                <a:solidFill>
                  <a:srgbClr val="0000FF"/>
                </a:solidFill>
                <a:ea typeface="Times New Roman"/>
                <a:cs typeface="Times New Roman"/>
              </a:rPr>
              <a:t>na cukry</a:t>
            </a:r>
            <a:endParaRPr lang="cs-CZ" dirty="0" smtClean="0">
              <a:solidFill>
                <a:srgbClr val="0000FF"/>
              </a:solidFill>
            </a:endParaRPr>
          </a:p>
          <a:p>
            <a:r>
              <a:rPr lang="cs-CZ" dirty="0" smtClean="0">
                <a:solidFill>
                  <a:srgbClr val="008000"/>
                </a:solidFill>
              </a:rPr>
              <a:t>Rozdílná rozpustnost </a:t>
            </a:r>
            <a:r>
              <a:rPr lang="sk-SK" b="1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AMYLOPEKTINU </a:t>
            </a:r>
            <a:r>
              <a:rPr lang="sk-SK" dirty="0" smtClean="0">
                <a:solidFill>
                  <a:srgbClr val="008000"/>
                </a:solidFill>
                <a:ea typeface="Times New Roman"/>
                <a:cs typeface="Times New Roman"/>
              </a:rPr>
              <a:t>a</a:t>
            </a:r>
            <a:r>
              <a:rPr lang="sk-SK" b="1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sk-SK" b="1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AMYLÓZY</a:t>
            </a:r>
          </a:p>
          <a:p>
            <a:pPr lvl="1"/>
            <a:r>
              <a:rPr lang="sk-SK" b="1" dirty="0" err="1" smtClean="0">
                <a:solidFill>
                  <a:srgbClr val="C00000"/>
                </a:solidFill>
                <a:latin typeface="Arial Black" pitchFamily="34" charset="0"/>
                <a:cs typeface="Times New Roman"/>
              </a:rPr>
              <a:t>Směs</a:t>
            </a:r>
            <a:r>
              <a:rPr lang="sk-SK" b="1" dirty="0" smtClean="0">
                <a:solidFill>
                  <a:srgbClr val="C00000"/>
                </a:solidFill>
                <a:latin typeface="Arial Black" pitchFamily="34" charset="0"/>
                <a:cs typeface="Times New Roman"/>
              </a:rPr>
              <a:t> DMSO + voda &gt; </a:t>
            </a:r>
            <a:r>
              <a:rPr lang="sk-SK" b="1" dirty="0" err="1" smtClean="0">
                <a:solidFill>
                  <a:srgbClr val="C00000"/>
                </a:solidFill>
                <a:latin typeface="Arial Black" pitchFamily="34" charset="0"/>
                <a:cs typeface="Times New Roman"/>
              </a:rPr>
              <a:t>rozdílné</a:t>
            </a:r>
            <a:r>
              <a:rPr lang="sk-SK" b="1" dirty="0" smtClean="0">
                <a:solidFill>
                  <a:srgbClr val="C00000"/>
                </a:solidFill>
                <a:latin typeface="Arial Black" pitchFamily="34" charset="0"/>
                <a:cs typeface="Times New Roman"/>
              </a:rPr>
              <a:t> rozpustnosti</a:t>
            </a:r>
          </a:p>
          <a:p>
            <a:pPr lvl="1"/>
            <a:r>
              <a:rPr lang="cs-CZ" dirty="0" smtClean="0">
                <a:latin typeface="Arial Black" pitchFamily="34" charset="0"/>
              </a:rPr>
              <a:t>Voda + </a:t>
            </a:r>
            <a:r>
              <a:rPr lang="cs-CZ" dirty="0" err="1" smtClean="0">
                <a:latin typeface="Arial Black" pitchFamily="34" charset="0"/>
              </a:rPr>
              <a:t>NaOH</a:t>
            </a:r>
            <a:r>
              <a:rPr lang="cs-CZ" dirty="0" smtClean="0">
                <a:latin typeface="Arial Black" pitchFamily="34" charset="0"/>
              </a:rPr>
              <a:t> &gt; vysolit </a:t>
            </a:r>
            <a:r>
              <a:rPr lang="cs-CZ" dirty="0" err="1" smtClean="0">
                <a:latin typeface="Arial Black" pitchFamily="34" charset="0"/>
              </a:rPr>
              <a:t>NaCl</a:t>
            </a:r>
            <a:r>
              <a:rPr lang="cs-CZ" dirty="0" smtClean="0">
                <a:latin typeface="Arial Black" pitchFamily="34" charset="0"/>
              </a:rPr>
              <a:t> &gt; </a:t>
            </a:r>
            <a:r>
              <a:rPr lang="sk-SK" b="1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AMYLÓZA v roztoku </a:t>
            </a:r>
            <a:r>
              <a:rPr lang="sk-SK" b="1" dirty="0" smtClean="0">
                <a:latin typeface="Arial Black" pitchFamily="34" charset="0"/>
                <a:ea typeface="Times New Roman"/>
                <a:cs typeface="Times New Roman"/>
              </a:rPr>
              <a:t>a</a:t>
            </a:r>
            <a:r>
              <a:rPr lang="sk-SK" b="1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sk-SK" b="1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 </a:t>
            </a:r>
            <a:r>
              <a:rPr lang="sk-SK" b="1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gel</a:t>
            </a:r>
            <a:r>
              <a:rPr lang="sk-SK" b="1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sk-SK" b="1" dirty="0" smtClean="0">
                <a:latin typeface="Arial Black" pitchFamily="34" charset="0"/>
                <a:ea typeface="Times New Roman"/>
                <a:cs typeface="Times New Roman"/>
              </a:rPr>
              <a:t>(</a:t>
            </a:r>
            <a:r>
              <a:rPr lang="sk-SK" b="1" dirty="0" err="1" smtClean="0">
                <a:latin typeface="Arial Black" pitchFamily="34" charset="0"/>
                <a:ea typeface="Times New Roman"/>
                <a:cs typeface="Times New Roman"/>
              </a:rPr>
              <a:t>oddělení</a:t>
            </a:r>
            <a:r>
              <a:rPr lang="sk-SK" b="1" dirty="0" smtClean="0">
                <a:latin typeface="Arial Black" pitchFamily="34" charset="0"/>
                <a:ea typeface="Times New Roman"/>
                <a:cs typeface="Times New Roman"/>
              </a:rPr>
              <a:t> trvá </a:t>
            </a:r>
            <a:r>
              <a:rPr lang="sk-SK" b="1" dirty="0" err="1" smtClean="0">
                <a:latin typeface="Arial Black" pitchFamily="34" charset="0"/>
                <a:ea typeface="Times New Roman"/>
                <a:cs typeface="Times New Roman"/>
              </a:rPr>
              <a:t>delší</a:t>
            </a:r>
            <a:r>
              <a:rPr lang="sk-SK" b="1" dirty="0" smtClean="0">
                <a:latin typeface="Arial Black" pitchFamily="34" charset="0"/>
                <a:ea typeface="Times New Roman"/>
                <a:cs typeface="Times New Roman"/>
              </a:rPr>
              <a:t> dobu)</a:t>
            </a:r>
            <a:endParaRPr lang="cs-CZ" dirty="0" smtClean="0">
              <a:latin typeface="Arial Black" pitchFamily="34" charset="0"/>
            </a:endParaRPr>
          </a:p>
          <a:p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835696" y="6245225"/>
            <a:ext cx="633670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32</a:t>
            </a:fld>
            <a:endParaRPr lang="sk-SK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619672" y="6453335"/>
            <a:ext cx="6624736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33</a:t>
            </a:fld>
            <a:endParaRPr lang="sk-SK"/>
          </a:p>
        </p:txBody>
      </p:sp>
      <p:pic>
        <p:nvPicPr>
          <p:cNvPr id="10" name="Obrázek 9" descr="img9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8784976" cy="2376264"/>
          </a:xfrm>
          <a:prstGeom prst="rect">
            <a:avLst/>
          </a:prstGeom>
        </p:spPr>
      </p:pic>
      <p:pic>
        <p:nvPicPr>
          <p:cNvPr id="11" name="Obrázek 10" descr="img9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636912"/>
            <a:ext cx="8378140" cy="3190061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287016" y="5661248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Lze to nazvat „VYSOLENÍ“. Je vidět vliv iontů na rozpustnost polymerů různé struktury</a:t>
            </a:r>
            <a:endParaRPr lang="cs-CZ" sz="24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79512" y="263691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Dě</a:t>
            </a:r>
            <a:endParaRPr lang="cs-CZ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467544" y="4797152"/>
            <a:ext cx="1512168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Poznámky</a:t>
            </a:r>
            <a:endParaRPr lang="cs-CZ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40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AMYLÓZA  &amp; </a:t>
            </a:r>
            <a:r>
              <a:rPr lang="sk-SK" sz="40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</a:t>
            </a:r>
            <a:br>
              <a:rPr lang="sk-SK" sz="40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</a:br>
            <a:r>
              <a:rPr lang="sk-SK" sz="4000" b="1" kern="1200" dirty="0" err="1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podobnost</a:t>
            </a:r>
            <a:r>
              <a:rPr lang="sk-SK" sz="40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 s </a:t>
            </a:r>
            <a:r>
              <a:rPr lang="sk-SK" sz="4000" b="1" kern="1200" dirty="0" err="1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polyetylénem</a:t>
            </a:r>
            <a:endParaRPr lang="cs-CZ" sz="40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LDPE</a:t>
            </a:r>
            <a:r>
              <a:rPr lang="cs-CZ" dirty="0" smtClean="0"/>
              <a:t>	</a:t>
            </a:r>
            <a:endParaRPr lang="cs-CZ" dirty="0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1326133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Větvený</a:t>
            </a:r>
          </a:p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Větší elasticita taveniny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cs-CZ" sz="4000" dirty="0" smtClean="0">
                <a:latin typeface="Arial Black" pitchFamily="34" charset="0"/>
              </a:rPr>
              <a:t>HDPE</a:t>
            </a:r>
            <a:endParaRPr lang="cs-CZ" dirty="0">
              <a:latin typeface="Arial Black" pitchFamily="34" charset="0"/>
            </a:endParaRPr>
          </a:p>
        </p:txBody>
      </p:sp>
      <p:sp>
        <p:nvSpPr>
          <p:cNvPr id="16" name="Zástupný symbol pro obsah 1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1326133"/>
          </a:xfrm>
        </p:spPr>
        <p:txBody>
          <a:bodyPr/>
          <a:lstStyle/>
          <a:p>
            <a:r>
              <a:rPr lang="cs-CZ" dirty="0" smtClean="0">
                <a:latin typeface="Arial Black" pitchFamily="34" charset="0"/>
              </a:rPr>
              <a:t>Lineární</a:t>
            </a:r>
          </a:p>
          <a:p>
            <a:r>
              <a:rPr lang="cs-CZ" dirty="0" smtClean="0">
                <a:latin typeface="Arial Black" pitchFamily="34" charset="0"/>
              </a:rPr>
              <a:t>MENŠÍ elasticita taveniny</a:t>
            </a:r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907704" y="6245225"/>
            <a:ext cx="633670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34</a:t>
            </a:fld>
            <a:endParaRPr lang="sk-SK"/>
          </a:p>
        </p:txBody>
      </p:sp>
      <p:sp>
        <p:nvSpPr>
          <p:cNvPr id="17" name="Zástupný symbol pro text 10"/>
          <p:cNvSpPr txBox="1">
            <a:spLocks/>
          </p:cNvSpPr>
          <p:nvPr/>
        </p:nvSpPr>
        <p:spPr bwMode="auto">
          <a:xfrm>
            <a:off x="107504" y="3645024"/>
            <a:ext cx="4392488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</a:rPr>
              <a:t>AMYLOPEKTIN</a:t>
            </a:r>
            <a:endParaRPr kumimoji="0" lang="cs-CZ" sz="4000" b="1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Zástupný symbol pro obsah 13"/>
          <p:cNvSpPr txBox="1">
            <a:spLocks/>
          </p:cNvSpPr>
          <p:nvPr/>
        </p:nvSpPr>
        <p:spPr bwMode="auto">
          <a:xfrm>
            <a:off x="683568" y="4509120"/>
            <a:ext cx="4040188" cy="1758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Větvený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Větší elasticita taveniny ve směsi škrob - glycerol</a:t>
            </a:r>
            <a:endParaRPr kumimoji="0" lang="cs-CZ" sz="2400" b="0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19" name="Zástupný symbol pro text 10"/>
          <p:cNvSpPr txBox="1">
            <a:spLocks/>
          </p:cNvSpPr>
          <p:nvPr/>
        </p:nvSpPr>
        <p:spPr bwMode="auto">
          <a:xfrm>
            <a:off x="4788024" y="3573016"/>
            <a:ext cx="3240360" cy="711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itchFamily="34" charset="0"/>
              </a:rPr>
              <a:t>AMYLÓZA</a:t>
            </a:r>
            <a:endParaRPr kumimoji="0" lang="cs-CZ" sz="40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Zástupný symbol pro obsah 13"/>
          <p:cNvSpPr txBox="1">
            <a:spLocks/>
          </p:cNvSpPr>
          <p:nvPr/>
        </p:nvSpPr>
        <p:spPr bwMode="auto">
          <a:xfrm>
            <a:off x="4860032" y="4437112"/>
            <a:ext cx="4040188" cy="1758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sz="24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Lineární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sz="24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Menší elasticita taveniny ve směsi škrob - glycerol</a:t>
            </a:r>
            <a:endParaRPr kumimoji="0" lang="cs-CZ" sz="2400" b="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AMYLÓZA  &amp; 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AMYLOPEKTIN</a:t>
            </a:r>
            <a:endParaRPr lang="cs-CZ" sz="2800" dirty="0">
              <a:solidFill>
                <a:srgbClr val="0000FF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525658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35</a:t>
            </a:fld>
            <a:endParaRPr lang="sk-SK"/>
          </a:p>
        </p:txBody>
      </p:sp>
      <p:pic>
        <p:nvPicPr>
          <p:cNvPr id="9" name="Obrázek 8" descr="img6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7" y="1052736"/>
            <a:ext cx="5589354" cy="2088232"/>
          </a:xfrm>
          <a:prstGeom prst="rect">
            <a:avLst/>
          </a:prstGeom>
        </p:spPr>
      </p:pic>
      <p:cxnSp>
        <p:nvCxnSpPr>
          <p:cNvPr id="15" name="Přímá spojovací šipka 14"/>
          <p:cNvCxnSpPr/>
          <p:nvPr/>
        </p:nvCxnSpPr>
        <p:spPr>
          <a:xfrm>
            <a:off x="5076056" y="692696"/>
            <a:ext cx="1440160" cy="259228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H="1">
            <a:off x="2555776" y="764704"/>
            <a:ext cx="288032" cy="6480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Obrázek 17" descr="img6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196033" y="4245127"/>
            <a:ext cx="405000" cy="4533387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sp>
        <p:nvSpPr>
          <p:cNvPr id="12" name="TextovéPole 11"/>
          <p:cNvSpPr txBox="1"/>
          <p:nvPr/>
        </p:nvSpPr>
        <p:spPr>
          <a:xfrm>
            <a:off x="107504" y="3429000"/>
            <a:ext cx="4392488" cy="1569660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8000"/>
                </a:solidFill>
              </a:rPr>
              <a:t>Na AMYLOPEKTIN  může být vázána jako ester kyselina fosforečná, hlavně ve škrobu bramborovém</a:t>
            </a:r>
            <a:endParaRPr lang="cs-CZ" sz="2400" b="1" dirty="0">
              <a:solidFill>
                <a:srgbClr val="008000"/>
              </a:solidFill>
            </a:endParaRPr>
          </a:p>
        </p:txBody>
      </p:sp>
      <p:pic>
        <p:nvPicPr>
          <p:cNvPr id="14" name="Obrázek 13" descr="img6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922509" y="331080"/>
            <a:ext cx="1563677" cy="2520280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13" name="Obrázek 12" descr="AMYLOPEKTI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284984"/>
            <a:ext cx="4446889" cy="280491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AMYLÓZA  &amp; 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AMYLOPEKTIN</a:t>
            </a:r>
            <a:endParaRPr lang="cs-CZ" sz="2800" dirty="0">
              <a:solidFill>
                <a:srgbClr val="0000FF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36</a:t>
            </a:fld>
            <a:endParaRPr lang="sk-SK"/>
          </a:p>
        </p:txBody>
      </p:sp>
      <p:pic>
        <p:nvPicPr>
          <p:cNvPr id="9" name="Obrázek 8" descr="img6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051722" y="-541150"/>
            <a:ext cx="5040560" cy="7940297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683568" y="3573016"/>
            <a:ext cx="6552728" cy="50405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827584" y="2852936"/>
            <a:ext cx="7056784" cy="288032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683568" y="4077072"/>
            <a:ext cx="6624736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AMYLÓZA  &amp; 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AMYLOPEKTIN</a:t>
            </a:r>
            <a:endParaRPr lang="cs-CZ" sz="2800" dirty="0">
              <a:solidFill>
                <a:srgbClr val="0000FF"/>
              </a:solidFill>
            </a:endParaRPr>
          </a:p>
        </p:txBody>
      </p:sp>
      <p:graphicFrame>
        <p:nvGraphicFramePr>
          <p:cNvPr id="12" name="Zástupný symbol pro obsah 11"/>
          <p:cNvGraphicFramePr>
            <a:graphicFrameLocks noGrp="1"/>
          </p:cNvGraphicFramePr>
          <p:nvPr>
            <p:ph idx="1"/>
          </p:nvPr>
        </p:nvGraphicFramePr>
        <p:xfrm>
          <a:off x="467544" y="1268760"/>
          <a:ext cx="8291264" cy="343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8536"/>
                <a:gridCol w="1615948"/>
                <a:gridCol w="2049623"/>
                <a:gridCol w="288715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olidFill>
                            <a:srgbClr val="008000"/>
                          </a:solidFill>
                        </a:rPr>
                        <a:t>Relativně</a:t>
                      </a:r>
                      <a:r>
                        <a:rPr lang="cs-CZ" sz="2000" baseline="0" dirty="0" smtClean="0">
                          <a:solidFill>
                            <a:srgbClr val="008000"/>
                          </a:solidFill>
                        </a:rPr>
                        <a:t> střední molekulová hmotnost</a:t>
                      </a:r>
                      <a:endParaRPr lang="cs-CZ" sz="20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1" kern="1200" dirty="0" smtClean="0">
                          <a:solidFill>
                            <a:srgbClr val="FF0000"/>
                          </a:solidFill>
                          <a:ea typeface="Times New Roman"/>
                          <a:cs typeface="Times New Roman"/>
                        </a:rPr>
                        <a:t>AMYLÓZA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1" kern="1200" dirty="0" smtClean="0">
                          <a:solidFill>
                            <a:srgbClr val="0000FF"/>
                          </a:solidFill>
                          <a:ea typeface="Times New Roman"/>
                          <a:cs typeface="Times New Roman"/>
                        </a:rPr>
                        <a:t>AMYLOPEKTIN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 smtClean="0">
                          <a:solidFill>
                            <a:schemeClr val="tx1"/>
                          </a:solidFill>
                        </a:rPr>
                        <a:t>Zdroj, poznámka</a:t>
                      </a:r>
                      <a:endParaRPr lang="cs-CZ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800" dirty="0" smtClean="0"/>
                        <a:t>M </a:t>
                      </a:r>
                      <a:r>
                        <a:rPr lang="cs-CZ" sz="2800" baseline="-25000" dirty="0" smtClean="0"/>
                        <a:t>n</a:t>
                      </a:r>
                      <a:endParaRPr lang="cs-CZ" sz="28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 smtClean="0"/>
                        <a:t>10</a:t>
                      </a:r>
                      <a:r>
                        <a:rPr lang="cs-CZ" sz="2800" baseline="30000" dirty="0" smtClean="0"/>
                        <a:t>5</a:t>
                      </a:r>
                      <a:r>
                        <a:rPr lang="cs-CZ" sz="2800" dirty="0" smtClean="0"/>
                        <a:t> - 10</a:t>
                      </a:r>
                      <a:r>
                        <a:rPr lang="cs-CZ" sz="2800" baseline="30000" dirty="0" smtClean="0"/>
                        <a:t>6</a:t>
                      </a:r>
                      <a:endParaRPr lang="cs-CZ" sz="2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 smtClean="0"/>
                        <a:t>10</a:t>
                      </a:r>
                      <a:r>
                        <a:rPr lang="cs-CZ" sz="2800" baseline="30000" dirty="0" smtClean="0"/>
                        <a:t>7</a:t>
                      </a:r>
                      <a:endParaRPr lang="cs-CZ" sz="2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 smtClean="0"/>
                        <a:t>Kálal</a:t>
                      </a:r>
                      <a:endParaRPr lang="cs-CZ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800" i="1" dirty="0" smtClean="0">
                          <a:solidFill>
                            <a:srgbClr val="7030A0"/>
                          </a:solidFill>
                        </a:rPr>
                        <a:t>M </a:t>
                      </a:r>
                      <a:r>
                        <a:rPr lang="cs-CZ" sz="2800" i="1" baseline="-25000" dirty="0" smtClean="0">
                          <a:solidFill>
                            <a:srgbClr val="7030A0"/>
                          </a:solidFill>
                        </a:rPr>
                        <a:t>w</a:t>
                      </a:r>
                      <a:endParaRPr lang="cs-CZ" sz="2800" i="1" baseline="-250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800" i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800" i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i="1" dirty="0" smtClean="0">
                          <a:solidFill>
                            <a:srgbClr val="7030A0"/>
                          </a:solidFill>
                        </a:rPr>
                        <a:t>Nebylo nalezeno</a:t>
                      </a:r>
                      <a:endParaRPr lang="cs-CZ" sz="2800" i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800" dirty="0" smtClean="0"/>
                        <a:t>M </a:t>
                      </a:r>
                      <a:r>
                        <a:rPr lang="cs-CZ" sz="2800" baseline="-25000" dirty="0" smtClean="0"/>
                        <a:t>bez udání zda se jedná o n či w</a:t>
                      </a:r>
                      <a:endParaRPr lang="cs-CZ" sz="28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800" dirty="0" smtClean="0"/>
                        <a:t>10</a:t>
                      </a:r>
                      <a:r>
                        <a:rPr lang="cs-CZ" sz="2800" baseline="30000" dirty="0" smtClean="0"/>
                        <a:t>5</a:t>
                      </a:r>
                      <a:r>
                        <a:rPr lang="cs-CZ" sz="2800" dirty="0" smtClean="0"/>
                        <a:t> - 10</a:t>
                      </a:r>
                      <a:r>
                        <a:rPr lang="cs-CZ" sz="2800" baseline="30000" dirty="0" smtClean="0"/>
                        <a:t>6</a:t>
                      </a:r>
                    </a:p>
                    <a:p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800" dirty="0" smtClean="0"/>
                        <a:t>10</a:t>
                      </a:r>
                      <a:r>
                        <a:rPr lang="cs-CZ" sz="2800" baseline="30000" dirty="0" smtClean="0"/>
                        <a:t>7</a:t>
                      </a:r>
                      <a:r>
                        <a:rPr lang="cs-CZ" sz="2800" dirty="0" smtClean="0"/>
                        <a:t> - 10</a:t>
                      </a:r>
                      <a:r>
                        <a:rPr lang="cs-CZ" sz="2800" baseline="30000" dirty="0" smtClean="0"/>
                        <a:t>8</a:t>
                      </a:r>
                    </a:p>
                    <a:p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 err="1" smtClean="0"/>
                        <a:t>Kodet</a:t>
                      </a:r>
                      <a:endParaRPr lang="cs-CZ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37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539552" y="4869160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C00000"/>
                </a:solidFill>
              </a:rPr>
              <a:t>Každopádně se jedná o VYSOKÉ HODNOTY,  na úrovni syntetických </a:t>
            </a:r>
            <a:r>
              <a:rPr lang="cs-CZ" sz="2800" b="1" dirty="0" err="1" smtClean="0">
                <a:solidFill>
                  <a:srgbClr val="C00000"/>
                </a:solidFill>
              </a:rPr>
              <a:t>polyolefinů</a:t>
            </a:r>
            <a:r>
              <a:rPr lang="cs-CZ" sz="2800" b="1" smtClean="0">
                <a:solidFill>
                  <a:srgbClr val="C00000"/>
                </a:solidFill>
              </a:rPr>
              <a:t> (PE, PP)</a:t>
            </a:r>
            <a:endParaRPr lang="cs-CZ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AMYLÓZA  &amp; </a:t>
            </a:r>
            <a:r>
              <a:rPr lang="sk-SK" sz="28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AMYLOPEKTIN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38</a:t>
            </a:fld>
            <a:endParaRPr lang="sk-SK"/>
          </a:p>
        </p:txBody>
      </p:sp>
      <p:pic>
        <p:nvPicPr>
          <p:cNvPr id="9" name="Obrázek 8" descr="img2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20688"/>
            <a:ext cx="3028950" cy="2587752"/>
          </a:xfrm>
          <a:prstGeom prst="rect">
            <a:avLst/>
          </a:prstGeom>
        </p:spPr>
      </p:pic>
      <p:pic>
        <p:nvPicPr>
          <p:cNvPr id="10" name="Obrázek 9" descr="img2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306" y="2492896"/>
            <a:ext cx="5389804" cy="3591296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179512" y="5373216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u="sng" dirty="0" smtClean="0">
                <a:solidFill>
                  <a:srgbClr val="FF0000"/>
                </a:solidFill>
                <a:latin typeface="Arial Black" pitchFamily="34" charset="0"/>
              </a:rPr>
              <a:t>RETROGRADACE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=  z gelu a/nebo roztoku se vylučuje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3491880" y="5805264"/>
            <a:ext cx="4608512" cy="21602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NADMOLEKULÁRNÍ STRUKTURA 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39</a:t>
            </a:fld>
            <a:endParaRPr lang="sk-SK"/>
          </a:p>
        </p:txBody>
      </p:sp>
      <p:pic>
        <p:nvPicPr>
          <p:cNvPr id="10" name="Zástupný symbol pro obsah 9" descr="img6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046580" y="617716"/>
            <a:ext cx="3384376" cy="4254416"/>
          </a:xfrm>
        </p:spPr>
      </p:pic>
      <p:pic>
        <p:nvPicPr>
          <p:cNvPr id="11" name="Obrázek 10" descr="img6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124744"/>
            <a:ext cx="3771859" cy="5112568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611560" y="4941168"/>
            <a:ext cx="4392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</a:rPr>
              <a:t>Lineární AMYLOZA  krystalizuje – vodíkové můstky</a:t>
            </a:r>
          </a:p>
          <a:p>
            <a:r>
              <a:rPr lang="cs-CZ" sz="2000" b="1" dirty="0" smtClean="0">
                <a:solidFill>
                  <a:srgbClr val="0000FF"/>
                </a:solidFill>
              </a:rPr>
              <a:t>Rozvětvený AMYLOPEKTIN  je amorfní</a:t>
            </a:r>
            <a:endParaRPr lang="cs-CZ" sz="2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LITERATURA</a:t>
            </a:r>
            <a:endParaRPr lang="cs-CZ" sz="28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cs-CZ" sz="2400" dirty="0" smtClean="0"/>
              <a:t>Ing. J. Dvořáková: </a:t>
            </a:r>
            <a:r>
              <a:rPr lang="cs-CZ" sz="2400" b="1" dirty="0" smtClean="0"/>
              <a:t>PŘÍRODNÍ POLYMERY</a:t>
            </a:r>
            <a:r>
              <a:rPr lang="cs-CZ" sz="2400" dirty="0" smtClean="0"/>
              <a:t>, VŠCHT Praha, Katedra polymerů, skripta 1990</a:t>
            </a:r>
          </a:p>
          <a:p>
            <a:r>
              <a:rPr lang="cs-CZ" sz="2400" dirty="0" smtClean="0"/>
              <a:t>J. Mleziva, J. Kálal: </a:t>
            </a:r>
            <a:r>
              <a:rPr lang="cs-CZ" sz="2400" b="1" dirty="0" smtClean="0"/>
              <a:t>Základy makromolekulární chemie</a:t>
            </a:r>
            <a:r>
              <a:rPr lang="cs-CZ" sz="2400" dirty="0" smtClean="0"/>
              <a:t>, SNTL Praha, 1986</a:t>
            </a:r>
          </a:p>
          <a:p>
            <a:r>
              <a:rPr lang="cs-CZ" sz="2400" dirty="0" smtClean="0"/>
              <a:t>A. Blažej, V. </a:t>
            </a:r>
            <a:r>
              <a:rPr lang="cs-CZ" sz="2400" dirty="0" err="1" smtClean="0"/>
              <a:t>Szilvová</a:t>
            </a:r>
            <a:r>
              <a:rPr lang="cs-CZ" sz="2400" dirty="0" smtClean="0"/>
              <a:t>: </a:t>
            </a:r>
            <a:r>
              <a:rPr lang="cs-CZ" sz="2400" b="1" dirty="0" err="1" smtClean="0"/>
              <a:t>Prírodné</a:t>
            </a:r>
            <a:r>
              <a:rPr lang="cs-CZ" sz="2400" b="1" dirty="0" smtClean="0"/>
              <a:t> a syntetické polymery</a:t>
            </a:r>
            <a:r>
              <a:rPr lang="cs-CZ" sz="2400" dirty="0" smtClean="0"/>
              <a:t>, SVŠT Bratislava, skripta 1985</a:t>
            </a:r>
          </a:p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J.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Kodet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, K.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Babor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: 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Modifikované škroby, dextriny a lepidla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, SNTL Praha, 1991, ISBN 80-03-00554-X</a:t>
            </a:r>
          </a:p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J.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Kodet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, S. Štěrba, L. Šlechta: 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Modifikované škroby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, SNTL Praha, 1982</a:t>
            </a:r>
          </a:p>
          <a:p>
            <a:r>
              <a:rPr lang="cs-CZ" sz="2400" dirty="0" smtClean="0"/>
              <a:t>P. Kadlec a kol.: </a:t>
            </a:r>
            <a:r>
              <a:rPr lang="cs-CZ" sz="2400" b="1" dirty="0" smtClean="0"/>
              <a:t>Technologie sacharidů</a:t>
            </a:r>
            <a:r>
              <a:rPr lang="cs-CZ" sz="2400" dirty="0" smtClean="0"/>
              <a:t>, VŠCHT Praha, 2000</a:t>
            </a:r>
          </a:p>
          <a:p>
            <a:endParaRPr lang="cs-CZ" sz="24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</a:t>
            </a:fld>
            <a:endParaRPr lang="sk-SK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76064"/>
          </a:xfrm>
        </p:spPr>
        <p:txBody>
          <a:bodyPr/>
          <a:lstStyle/>
          <a:p>
            <a:r>
              <a:rPr lang="cs-CZ" sz="3200" cap="all" dirty="0" smtClean="0">
                <a:solidFill>
                  <a:srgbClr val="FF0000"/>
                </a:solidFill>
                <a:latin typeface="Arial Black" pitchFamily="34" charset="0"/>
              </a:rPr>
              <a:t>Rozpustnost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 versus </a:t>
            </a:r>
            <a:r>
              <a:rPr lang="cs-CZ" sz="3200" cap="all" dirty="0" err="1" smtClean="0">
                <a:solidFill>
                  <a:srgbClr val="0000FF"/>
                </a:solidFill>
                <a:latin typeface="Arial Black" pitchFamily="34" charset="0"/>
              </a:rPr>
              <a:t>botnání</a:t>
            </a:r>
            <a:endParaRPr lang="cs-CZ" sz="3200" cap="all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40</a:t>
            </a:fld>
            <a:endParaRPr lang="sk-SK"/>
          </a:p>
        </p:txBody>
      </p:sp>
      <p:pic>
        <p:nvPicPr>
          <p:cNvPr id="7" name="Obrázek 6" descr="rozpust verus botnání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093439" y="-717175"/>
            <a:ext cx="4741098" cy="842493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355976" y="5445224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nebo jiného rozpouštědla (</a:t>
            </a:r>
            <a:r>
              <a:rPr lang="cs-CZ" sz="2000" dirty="0" err="1" smtClean="0">
                <a:solidFill>
                  <a:srgbClr val="008000"/>
                </a:solidFill>
                <a:latin typeface="Arial Black" pitchFamily="34" charset="0"/>
              </a:rPr>
              <a:t>solvatačního</a:t>
            </a:r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 činidla)</a:t>
            </a:r>
            <a:endParaRPr lang="cs-CZ" sz="20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Chování škrobu ve vodě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sz="3000" b="1" dirty="0" smtClean="0">
                <a:solidFill>
                  <a:srgbClr val="0000FF"/>
                </a:solidFill>
              </a:rPr>
              <a:t>Laboratorní teplota: </a:t>
            </a:r>
            <a:r>
              <a:rPr lang="cs-CZ" sz="3000" dirty="0" smtClean="0">
                <a:solidFill>
                  <a:srgbClr val="0000FF"/>
                </a:solidFill>
              </a:rPr>
              <a:t>pouze vratné zaplnění kapilár v zrnu škrobu</a:t>
            </a:r>
          </a:p>
          <a:p>
            <a:r>
              <a:rPr lang="cs-CZ" sz="3000" b="1" dirty="0" smtClean="0">
                <a:solidFill>
                  <a:srgbClr val="008000"/>
                </a:solidFill>
              </a:rPr>
              <a:t>Zvyšování teploty: </a:t>
            </a:r>
            <a:r>
              <a:rPr lang="cs-CZ" sz="3000" dirty="0" smtClean="0">
                <a:solidFill>
                  <a:srgbClr val="008000"/>
                </a:solidFill>
              </a:rPr>
              <a:t>postupná hydratace a rozpad vodíkových můstků, </a:t>
            </a:r>
            <a:r>
              <a:rPr lang="cs-CZ" sz="3000" b="1" dirty="0" smtClean="0">
                <a:solidFill>
                  <a:srgbClr val="008000"/>
                </a:solidFill>
              </a:rPr>
              <a:t>rozpouštění AMYLÓZY</a:t>
            </a:r>
            <a:r>
              <a:rPr lang="cs-CZ" sz="3000" dirty="0" smtClean="0">
                <a:solidFill>
                  <a:srgbClr val="008000"/>
                </a:solidFill>
              </a:rPr>
              <a:t>, </a:t>
            </a:r>
            <a:r>
              <a:rPr lang="cs-CZ" sz="3000" b="1" i="1" u="sng" dirty="0" smtClean="0">
                <a:solidFill>
                  <a:srgbClr val="C00000"/>
                </a:solidFill>
              </a:rPr>
              <a:t>AMYLOPEKTIN  pouze bobtná  </a:t>
            </a:r>
          </a:p>
          <a:p>
            <a:r>
              <a:rPr lang="cs-CZ" sz="3000" b="1" dirty="0" smtClean="0"/>
              <a:t>Zvyšující se teplota &amp; míchání</a:t>
            </a:r>
            <a:r>
              <a:rPr lang="cs-CZ" sz="3000" dirty="0" smtClean="0"/>
              <a:t>: rozpad hydratovaných zrn a dosažení „</a:t>
            </a:r>
            <a:r>
              <a:rPr lang="cs-CZ" sz="3000" b="1" dirty="0" smtClean="0">
                <a:solidFill>
                  <a:srgbClr val="FF0000"/>
                </a:solidFill>
              </a:rPr>
              <a:t>BODU MAZOVATĚNÍ ŠKROBU (peptizace)“</a:t>
            </a:r>
          </a:p>
          <a:p>
            <a:r>
              <a:rPr lang="cs-CZ" sz="3000" b="1" dirty="0" smtClean="0">
                <a:solidFill>
                  <a:srgbClr val="FF0000"/>
                </a:solidFill>
              </a:rPr>
              <a:t>BOD MAZOVATĚNÍ ŠKROBU  je charakteristický pro různé škroby</a:t>
            </a:r>
            <a:endParaRPr lang="cs-CZ" sz="3000" b="1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41</a:t>
            </a:fld>
            <a:endParaRPr lang="sk-SK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smtClean="0">
                <a:solidFill>
                  <a:srgbClr val="FF0000"/>
                </a:solidFill>
                <a:latin typeface="Arial Black" pitchFamily="34" charset="0"/>
              </a:rPr>
              <a:t>Křivky MAZOVATĚNÍ škrobu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ve vodě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42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372200" y="908720"/>
            <a:ext cx="2627784" cy="42473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Suited for starch and flour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Usage for acid and lye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Small sample size (5 - 15 g)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Short measuring times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Speed (0 - 300 min</a:t>
            </a:r>
            <a:r>
              <a:rPr lang="en-US" baseline="30000" dirty="0" smtClean="0">
                <a:solidFill>
                  <a:srgbClr val="FF0000"/>
                </a:solidFill>
              </a:rPr>
              <a:t>-1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Temperature measurement within the sample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Heating / cooling rates of up to 10°C / min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No follow-up costs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Evaluation in </a:t>
            </a:r>
            <a:r>
              <a:rPr lang="en-US" b="1" dirty="0" smtClean="0">
                <a:solidFill>
                  <a:srgbClr val="0000FF"/>
                </a:solidFill>
              </a:rPr>
              <a:t>BU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mPas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cP</a:t>
            </a:r>
            <a:r>
              <a:rPr lang="en-US" dirty="0" smtClean="0">
                <a:solidFill>
                  <a:srgbClr val="FF0000"/>
                </a:solidFill>
              </a:rPr>
              <a:t> or </a:t>
            </a:r>
            <a:r>
              <a:rPr lang="en-US" dirty="0" err="1" smtClean="0">
                <a:solidFill>
                  <a:srgbClr val="FF0000"/>
                </a:solidFill>
              </a:rPr>
              <a:t>cmg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14" name="Obrázek 13" descr="img6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908720"/>
            <a:ext cx="5943600" cy="4536504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251520" y="5517232"/>
            <a:ext cx="6048672" cy="52322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00FF"/>
                </a:solidFill>
              </a:rPr>
              <a:t>Upravený ROTAČNÍ VISKOZIMETR</a:t>
            </a:r>
            <a:endParaRPr lang="cs-CZ" sz="2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ROTAČNÍ VISKOZIMETR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43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4" name="Obrázek 13" descr="img6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908720"/>
            <a:ext cx="3868057" cy="4392488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971600" y="5373216"/>
            <a:ext cx="2592288" cy="70788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0000FF"/>
                </a:solidFill>
              </a:rPr>
              <a:t>Upravený ROTAČNÍ VISKOZIMETR</a:t>
            </a:r>
            <a:endParaRPr lang="cs-CZ" sz="2000" b="1" dirty="0">
              <a:solidFill>
                <a:srgbClr val="0000FF"/>
              </a:solidFill>
            </a:endParaRPr>
          </a:p>
        </p:txBody>
      </p:sp>
      <p:pic>
        <p:nvPicPr>
          <p:cNvPr id="11" name="Obrázek 10" descr="472px-Rotationsviskosime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836712"/>
            <a:ext cx="3596640" cy="4572000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004048" y="5445224"/>
            <a:ext cx="3672408" cy="7078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FF0000"/>
                </a:solidFill>
              </a:rPr>
              <a:t>Standardní ROTAČNÍ VISKOZIMETR</a:t>
            </a:r>
            <a:endParaRPr lang="cs-CZ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44</a:t>
            </a:fld>
            <a:endParaRPr lang="sk-SK"/>
          </a:p>
        </p:txBody>
      </p:sp>
      <p:pic>
        <p:nvPicPr>
          <p:cNvPr id="5" name="Obrázek 4" descr="Sol-Gel_Scheme_svg WIKI ENG 0911201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8640"/>
            <a:ext cx="7668172" cy="5976664"/>
          </a:xfrm>
          <a:prstGeom prst="rect">
            <a:avLst/>
          </a:prstGeom>
        </p:spPr>
      </p:pic>
      <p:sp>
        <p:nvSpPr>
          <p:cNvPr id="6" name="Zaoblený obdélník 5"/>
          <p:cNvSpPr/>
          <p:nvPr/>
        </p:nvSpPr>
        <p:spPr>
          <a:xfrm rot="19137028">
            <a:off x="-69005" y="2171293"/>
            <a:ext cx="5400600" cy="1811709"/>
          </a:xfrm>
          <a:prstGeom prst="roundRect">
            <a:avLst/>
          </a:prstGeom>
          <a:noFill/>
          <a:ln w="381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4644008" y="2708920"/>
            <a:ext cx="4248472" cy="523220"/>
          </a:xfrm>
          <a:prstGeom prst="rect">
            <a:avLst/>
          </a:prstGeom>
          <a:noFill/>
          <a:ln w="38100">
            <a:solidFill>
              <a:srgbClr val="0000FF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Škrobu se týká toto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835696" y="6245225"/>
            <a:ext cx="6336704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polysacharidy škrob PŘF MU 6 2016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45</a:t>
            </a:fld>
            <a:endParaRPr lang="sk-SK"/>
          </a:p>
        </p:txBody>
      </p:sp>
      <p:pic>
        <p:nvPicPr>
          <p:cNvPr id="5" name="Obrázek 4" descr="SolGelCartoon WIKI ENG 0911201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620688"/>
            <a:ext cx="7920880" cy="546074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51520" y="3429000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SOL – velké částice v roztoku 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940152" y="5661248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Po vyžíhání vznikne pevný GEL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Křivky MAZOVATĚNÍ škrobu ve vodě 1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81327"/>
            <a:ext cx="5192216" cy="340147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46</a:t>
            </a:fld>
            <a:endParaRPr lang="sk-SK"/>
          </a:p>
        </p:txBody>
      </p:sp>
      <p:pic>
        <p:nvPicPr>
          <p:cNvPr id="8" name="Obrázek 7" descr="Micro-Visco-Amylo-Graph-Diagramm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836712"/>
            <a:ext cx="5760640" cy="5256584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300192" y="908720"/>
            <a:ext cx="2664296" cy="424731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Suited for starch and flour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Usage for acid and lye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Small sample size (5 - 15 g)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Short measuring times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Speed (0 - 300 min</a:t>
            </a:r>
            <a:r>
              <a:rPr lang="en-US" baseline="30000" dirty="0" smtClean="0">
                <a:solidFill>
                  <a:srgbClr val="FF0000"/>
                </a:solidFill>
              </a:rPr>
              <a:t>-1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Temperature measurement within the sample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Heating / cooling rates of up to 10°C / min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No follow-up costs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Evaluation in </a:t>
            </a:r>
            <a:r>
              <a:rPr lang="en-US" b="1" dirty="0" smtClean="0">
                <a:solidFill>
                  <a:srgbClr val="0000FF"/>
                </a:solidFill>
              </a:rPr>
              <a:t>BU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mPas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cP</a:t>
            </a:r>
            <a:r>
              <a:rPr lang="en-US" dirty="0" smtClean="0">
                <a:solidFill>
                  <a:srgbClr val="FF0000"/>
                </a:solidFill>
              </a:rPr>
              <a:t> or </a:t>
            </a:r>
            <a:r>
              <a:rPr lang="en-US" dirty="0" err="1" smtClean="0">
                <a:solidFill>
                  <a:srgbClr val="FF0000"/>
                </a:solidFill>
              </a:rPr>
              <a:t>cmg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6372200" y="5877272"/>
            <a:ext cx="2556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BU = </a:t>
            </a:r>
            <a:r>
              <a:rPr lang="cs-CZ" b="1" dirty="0" err="1" smtClean="0">
                <a:solidFill>
                  <a:srgbClr val="0000FF"/>
                </a:solidFill>
              </a:rPr>
              <a:t>Brabender</a:t>
            </a:r>
            <a:r>
              <a:rPr lang="cs-CZ" b="1" dirty="0" smtClean="0">
                <a:solidFill>
                  <a:srgbClr val="0000FF"/>
                </a:solidFill>
              </a:rPr>
              <a:t> Unit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95536" y="5949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0000FF"/>
                </a:solidFill>
              </a:rPr>
              <a:t>Brabender</a:t>
            </a:r>
            <a:r>
              <a:rPr lang="cs-CZ" b="1" dirty="0" smtClean="0">
                <a:solidFill>
                  <a:srgbClr val="0000FF"/>
                </a:solidFill>
              </a:rPr>
              <a:t> je název VÝROBCE přístrojů  v Německu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39552" y="4653136"/>
            <a:ext cx="5400600" cy="1292662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600" b="1" dirty="0" smtClean="0">
                <a:solidFill>
                  <a:srgbClr val="008000"/>
                </a:solidFill>
              </a:rPr>
              <a:t>Všimněte si  PRŮBĚHU TEPLOTY MĚŘENÍ  a bodů jejích změn!</a:t>
            </a:r>
            <a:endParaRPr lang="cs-CZ" sz="2600" b="1" dirty="0">
              <a:solidFill>
                <a:srgbClr val="008000"/>
              </a:solidFill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flipV="1">
            <a:off x="2555776" y="2708920"/>
            <a:ext cx="288032" cy="1944216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V="1">
            <a:off x="3995936" y="3140968"/>
            <a:ext cx="216024" cy="151216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323528" y="836712"/>
            <a:ext cx="331236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BOD MAZOVATĚNÍ ŠKROBU</a:t>
            </a:r>
            <a:endParaRPr lang="cs-CZ" dirty="0"/>
          </a:p>
        </p:txBody>
      </p:sp>
      <p:cxnSp>
        <p:nvCxnSpPr>
          <p:cNvPr id="21" name="Přímá spojovací šipka 20"/>
          <p:cNvCxnSpPr/>
          <p:nvPr/>
        </p:nvCxnSpPr>
        <p:spPr>
          <a:xfrm>
            <a:off x="2483768" y="1268760"/>
            <a:ext cx="360040" cy="13681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Křivky MAZOVATĚNÍ různých škrobů ve vodě 2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47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3" name="Obrázek 12" descr="img6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779983" y="-331711"/>
            <a:ext cx="4824537" cy="7881463"/>
          </a:xfrm>
          <a:prstGeom prst="rect">
            <a:avLst/>
          </a:prstGeom>
        </p:spPr>
      </p:pic>
      <p:cxnSp>
        <p:nvCxnSpPr>
          <p:cNvPr id="14" name="Přímá spojovací šipka 13"/>
          <p:cNvCxnSpPr/>
          <p:nvPr/>
        </p:nvCxnSpPr>
        <p:spPr>
          <a:xfrm flipH="1">
            <a:off x="2051720" y="1988840"/>
            <a:ext cx="1512168" cy="1440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3563888" y="1628800"/>
            <a:ext cx="331236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BOD MAZOVATĚNÍ ŠKROBU</a:t>
            </a:r>
            <a:endParaRPr lang="cs-CZ" dirty="0"/>
          </a:p>
        </p:txBody>
      </p:sp>
      <p:cxnSp>
        <p:nvCxnSpPr>
          <p:cNvPr id="19" name="Přímá spojovací šipka 18"/>
          <p:cNvCxnSpPr/>
          <p:nvPr/>
        </p:nvCxnSpPr>
        <p:spPr>
          <a:xfrm flipH="1">
            <a:off x="2123728" y="1988840"/>
            <a:ext cx="1440160" cy="10801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H="1">
            <a:off x="2771800" y="1988840"/>
            <a:ext cx="792088" cy="16561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Obrázek 24" descr="img6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486445" y="2134201"/>
            <a:ext cx="3600400" cy="3453694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Vliv sacharidů a solí na </a:t>
            </a:r>
            <a:r>
              <a:rPr lang="cs-CZ" sz="2800" smtClean="0">
                <a:solidFill>
                  <a:srgbClr val="FF0000"/>
                </a:solidFill>
                <a:latin typeface="Arial Black" pitchFamily="34" charset="0"/>
              </a:rPr>
              <a:t>teplotu mazovatění – PROČ ASI?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48</a:t>
            </a:fld>
            <a:endParaRPr lang="sk-SK"/>
          </a:p>
        </p:txBody>
      </p:sp>
      <p:pic>
        <p:nvPicPr>
          <p:cNvPr id="10" name="Zástupný symbol pro obsah 9" descr="img6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954318" y="-218014"/>
            <a:ext cx="5019340" cy="7848872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Vliv sacharidů a solí na teplotu mazovatění – PROČ ASI?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49</a:t>
            </a:fld>
            <a:endParaRPr lang="sk-SK"/>
          </a:p>
        </p:txBody>
      </p:sp>
      <p:pic>
        <p:nvPicPr>
          <p:cNvPr id="9" name="Zástupný symbol pro obsah 8" descr="img6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776348" y="-1040044"/>
            <a:ext cx="3672408" cy="8001984"/>
          </a:xfrm>
        </p:spPr>
      </p:pic>
      <p:sp>
        <p:nvSpPr>
          <p:cNvPr id="11" name="Zaoblený obdélník 10"/>
          <p:cNvSpPr/>
          <p:nvPr/>
        </p:nvSpPr>
        <p:spPr>
          <a:xfrm>
            <a:off x="539552" y="2420888"/>
            <a:ext cx="7992888" cy="10081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539552" y="5013176"/>
            <a:ext cx="8064896" cy="1077218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008000"/>
                </a:solidFill>
              </a:rPr>
              <a:t>Kukuřičný škrob má normálně hodnoty: 62 – 72 – 67 °C</a:t>
            </a:r>
            <a:endParaRPr lang="cs-CZ" sz="32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41805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Definice POLYSACHARIDŮ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5</a:t>
            </a:fld>
            <a:endParaRPr lang="sk-SK"/>
          </a:p>
        </p:txBody>
      </p:sp>
      <p:pic>
        <p:nvPicPr>
          <p:cNvPr id="6" name="Obrázek 5" descr="img3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92696"/>
            <a:ext cx="8749558" cy="5544616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</p:pic>
      <p:sp>
        <p:nvSpPr>
          <p:cNvPr id="7" name="Elipsa 6"/>
          <p:cNvSpPr/>
          <p:nvPr/>
        </p:nvSpPr>
        <p:spPr>
          <a:xfrm>
            <a:off x="827584" y="4941168"/>
            <a:ext cx="216024" cy="216024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Elipsa 7"/>
          <p:cNvSpPr/>
          <p:nvPr/>
        </p:nvSpPr>
        <p:spPr>
          <a:xfrm>
            <a:off x="3131840" y="3933056"/>
            <a:ext cx="216024" cy="216024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Elipsa 8"/>
          <p:cNvSpPr/>
          <p:nvPr/>
        </p:nvSpPr>
        <p:spPr>
          <a:xfrm>
            <a:off x="5076056" y="3933056"/>
            <a:ext cx="216024" cy="216024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Elipsa 9"/>
          <p:cNvSpPr/>
          <p:nvPr/>
        </p:nvSpPr>
        <p:spPr>
          <a:xfrm>
            <a:off x="7092280" y="3933056"/>
            <a:ext cx="216024" cy="216024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Elipsa 10"/>
          <p:cNvSpPr/>
          <p:nvPr/>
        </p:nvSpPr>
        <p:spPr>
          <a:xfrm>
            <a:off x="827584" y="4653136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1691680" y="3933056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Elipsa 12"/>
          <p:cNvSpPr/>
          <p:nvPr/>
        </p:nvSpPr>
        <p:spPr>
          <a:xfrm>
            <a:off x="3635896" y="3933056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Elipsa 13"/>
          <p:cNvSpPr/>
          <p:nvPr/>
        </p:nvSpPr>
        <p:spPr>
          <a:xfrm>
            <a:off x="4716016" y="4653136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Elipsa 14"/>
          <p:cNvSpPr/>
          <p:nvPr/>
        </p:nvSpPr>
        <p:spPr>
          <a:xfrm>
            <a:off x="5724128" y="3933056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/>
          <p:nvPr/>
        </p:nvSpPr>
        <p:spPr>
          <a:xfrm>
            <a:off x="6300192" y="4797152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Elipsa 16"/>
          <p:cNvSpPr/>
          <p:nvPr/>
        </p:nvSpPr>
        <p:spPr>
          <a:xfrm>
            <a:off x="6084168" y="3717032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Elipsa 17"/>
          <p:cNvSpPr/>
          <p:nvPr/>
        </p:nvSpPr>
        <p:spPr>
          <a:xfrm>
            <a:off x="6372200" y="2924944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Elipsa 18"/>
          <p:cNvSpPr/>
          <p:nvPr/>
        </p:nvSpPr>
        <p:spPr>
          <a:xfrm>
            <a:off x="7164288" y="2708920"/>
            <a:ext cx="216024" cy="21602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/>
        </p:nvSpPr>
        <p:spPr>
          <a:xfrm>
            <a:off x="5868144" y="2204864"/>
            <a:ext cx="2232248" cy="36004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2" name="Přímá spojovací šipka 21"/>
          <p:cNvCxnSpPr/>
          <p:nvPr/>
        </p:nvCxnSpPr>
        <p:spPr>
          <a:xfrm flipH="1">
            <a:off x="4427984" y="2564904"/>
            <a:ext cx="1440160" cy="1584176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šipka 22"/>
          <p:cNvCxnSpPr/>
          <p:nvPr/>
        </p:nvCxnSpPr>
        <p:spPr>
          <a:xfrm>
            <a:off x="5868144" y="2564904"/>
            <a:ext cx="360040" cy="1368152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šipka 24"/>
          <p:cNvCxnSpPr>
            <a:stCxn id="20" idx="2"/>
          </p:cNvCxnSpPr>
          <p:nvPr/>
        </p:nvCxnSpPr>
        <p:spPr>
          <a:xfrm flipH="1">
            <a:off x="6804248" y="2564904"/>
            <a:ext cx="180020" cy="720080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ovací šipka 26"/>
          <p:cNvCxnSpPr/>
          <p:nvPr/>
        </p:nvCxnSpPr>
        <p:spPr>
          <a:xfrm flipH="1">
            <a:off x="6876256" y="2564904"/>
            <a:ext cx="1152128" cy="1368152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ovací šipka 28"/>
          <p:cNvCxnSpPr/>
          <p:nvPr/>
        </p:nvCxnSpPr>
        <p:spPr>
          <a:xfrm flipH="1">
            <a:off x="6444208" y="2564904"/>
            <a:ext cx="144016" cy="1584176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Chování škrobového mazu ve vodě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179512" y="548680"/>
            <a:ext cx="8712968" cy="5688632"/>
          </a:xfrm>
        </p:spPr>
        <p:txBody>
          <a:bodyPr/>
          <a:lstStyle/>
          <a:p>
            <a:r>
              <a:rPr lang="cs-CZ" sz="3000" b="1" dirty="0" smtClean="0">
                <a:solidFill>
                  <a:srgbClr val="008000"/>
                </a:solidFill>
              </a:rPr>
              <a:t>Snižování teploty: </a:t>
            </a:r>
            <a:r>
              <a:rPr lang="cs-CZ" sz="3000" dirty="0" smtClean="0">
                <a:solidFill>
                  <a:srgbClr val="008000"/>
                </a:solidFill>
              </a:rPr>
              <a:t>postupné obnovování vodíkových můstků, hlavně u  AMYLÓZY, </a:t>
            </a:r>
            <a:r>
              <a:rPr lang="cs-CZ" sz="3000" u="sng" dirty="0" smtClean="0">
                <a:solidFill>
                  <a:srgbClr val="008000"/>
                </a:solidFill>
                <a:latin typeface="Arial Black" pitchFamily="34" charset="0"/>
              </a:rPr>
              <a:t>škrob s vysokým podílem AMYLOPEKTINU </a:t>
            </a:r>
            <a:r>
              <a:rPr lang="cs-CZ" sz="3000" u="sng" dirty="0" smtClean="0">
                <a:solidFill>
                  <a:srgbClr val="C00000"/>
                </a:solidFill>
                <a:latin typeface="Arial Black" pitchFamily="34" charset="0"/>
              </a:rPr>
              <a:t>(VĚTVENÁ MAKROMOLEKULA</a:t>
            </a:r>
            <a:r>
              <a:rPr lang="cs-CZ" sz="3000" u="sng" dirty="0" smtClean="0">
                <a:solidFill>
                  <a:srgbClr val="008000"/>
                </a:solidFill>
                <a:latin typeface="Arial Black" pitchFamily="34" charset="0"/>
              </a:rPr>
              <a:t>) má menší tendenci k </a:t>
            </a:r>
            <a:r>
              <a:rPr lang="cs-CZ" sz="3000" b="1" u="sng" dirty="0" smtClean="0">
                <a:solidFill>
                  <a:srgbClr val="FF0000"/>
                </a:solidFill>
                <a:latin typeface="Arial Black" pitchFamily="34" charset="0"/>
              </a:rPr>
              <a:t>RETROGRADACI</a:t>
            </a:r>
            <a:r>
              <a:rPr lang="cs-CZ" sz="3000" u="sng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</a:p>
          <a:p>
            <a:r>
              <a:rPr lang="cs-CZ" sz="3000" b="1" dirty="0" smtClean="0">
                <a:solidFill>
                  <a:srgbClr val="0000FF"/>
                </a:solidFill>
              </a:rPr>
              <a:t>U nízkých koncentrací do cca. 3 % </a:t>
            </a:r>
            <a:r>
              <a:rPr lang="cs-CZ" sz="3000" dirty="0" smtClean="0">
                <a:solidFill>
                  <a:srgbClr val="0000FF"/>
                </a:solidFill>
              </a:rPr>
              <a:t>vypadávání z roztoku ve formě vloček</a:t>
            </a:r>
          </a:p>
          <a:p>
            <a:r>
              <a:rPr lang="cs-CZ" sz="3000" b="1" dirty="0" smtClean="0">
                <a:solidFill>
                  <a:srgbClr val="FF0000"/>
                </a:solidFill>
              </a:rPr>
              <a:t>U vyšších koncentrací </a:t>
            </a:r>
            <a:r>
              <a:rPr lang="cs-CZ" sz="3000" dirty="0" smtClean="0">
                <a:solidFill>
                  <a:srgbClr val="FF0000"/>
                </a:solidFill>
              </a:rPr>
              <a:t>vznik </a:t>
            </a:r>
            <a:r>
              <a:rPr lang="cs-CZ" sz="3000" b="1" dirty="0" smtClean="0">
                <a:solidFill>
                  <a:srgbClr val="FF0000"/>
                </a:solidFill>
              </a:rPr>
              <a:t>GELU</a:t>
            </a:r>
            <a:r>
              <a:rPr lang="cs-CZ" sz="3000" dirty="0" smtClean="0">
                <a:solidFill>
                  <a:srgbClr val="FF0000"/>
                </a:solidFill>
              </a:rPr>
              <a:t>  s vysokou viskozitou</a:t>
            </a:r>
          </a:p>
          <a:p>
            <a:r>
              <a:rPr lang="cs-CZ" sz="3000" dirty="0" smtClean="0">
                <a:solidFill>
                  <a:srgbClr val="FF0000"/>
                </a:solidFill>
              </a:rPr>
              <a:t>Tento proces se nazývá </a:t>
            </a:r>
            <a:r>
              <a:rPr lang="cs-CZ" sz="3000" b="1" dirty="0" smtClean="0">
                <a:solidFill>
                  <a:srgbClr val="FF0000"/>
                </a:solidFill>
              </a:rPr>
              <a:t>RETROGRADACE </a:t>
            </a:r>
            <a:r>
              <a:rPr lang="cs-CZ" sz="3000" dirty="0" smtClean="0">
                <a:solidFill>
                  <a:srgbClr val="FF0000"/>
                </a:solidFill>
              </a:rPr>
              <a:t>a lze ho omezit přídavkem glukózy, tuků, NaNO</a:t>
            </a:r>
            <a:r>
              <a:rPr lang="cs-CZ" sz="3000" baseline="-25000" dirty="0" smtClean="0">
                <a:solidFill>
                  <a:srgbClr val="FF0000"/>
                </a:solidFill>
              </a:rPr>
              <a:t>3</a:t>
            </a:r>
            <a:r>
              <a:rPr lang="cs-CZ" sz="3000" dirty="0" smtClean="0">
                <a:solidFill>
                  <a:srgbClr val="FF0000"/>
                </a:solidFill>
              </a:rPr>
              <a:t> </a:t>
            </a:r>
          </a:p>
          <a:p>
            <a:endParaRPr lang="cs-CZ" sz="3000" b="1" dirty="0" smtClean="0">
              <a:solidFill>
                <a:srgbClr val="FF0000"/>
              </a:solidFill>
            </a:endParaRPr>
          </a:p>
          <a:p>
            <a:endParaRPr lang="cs-CZ" sz="3000" dirty="0" smtClean="0">
              <a:solidFill>
                <a:srgbClr val="008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50</a:t>
            </a:fld>
            <a:endParaRPr lang="sk-SK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Křivky MAZOVATĚNÍ škrobu ve vodě 3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51</a:t>
            </a:fld>
            <a:endParaRPr lang="sk-SK"/>
          </a:p>
        </p:txBody>
      </p:sp>
      <p:pic>
        <p:nvPicPr>
          <p:cNvPr id="8" name="Obrázek 7" descr="Micro-Visco-Amylo-Graph-Diagramm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836712"/>
            <a:ext cx="5760640" cy="525658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39552" y="4653136"/>
            <a:ext cx="5400600" cy="1292662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600" b="1" dirty="0" smtClean="0">
                <a:solidFill>
                  <a:srgbClr val="008000"/>
                </a:solidFill>
              </a:rPr>
              <a:t>Všimněte si  PRŮBĚHU TEPLOTY MĚŘENÍ  a bodů jejích změn!</a:t>
            </a:r>
            <a:endParaRPr lang="cs-CZ" sz="2600" b="1" dirty="0">
              <a:solidFill>
                <a:srgbClr val="008000"/>
              </a:solidFill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flipV="1">
            <a:off x="2555776" y="2708920"/>
            <a:ext cx="288032" cy="1944216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V="1">
            <a:off x="3995936" y="3140968"/>
            <a:ext cx="216024" cy="151216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323528" y="836712"/>
            <a:ext cx="331236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BOD MAZOVATĚNÍ ŠKROBU</a:t>
            </a:r>
            <a:endParaRPr lang="cs-CZ" dirty="0"/>
          </a:p>
        </p:txBody>
      </p:sp>
      <p:cxnSp>
        <p:nvCxnSpPr>
          <p:cNvPr id="21" name="Přímá spojovací šipka 20"/>
          <p:cNvCxnSpPr/>
          <p:nvPr/>
        </p:nvCxnSpPr>
        <p:spPr>
          <a:xfrm>
            <a:off x="2483768" y="1268760"/>
            <a:ext cx="360040" cy="13681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6588224" y="908720"/>
            <a:ext cx="2304256" cy="17543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RETROGRADACE = zvyšování viskozity se snižující se teplotou &gt; VZNIK GELU</a:t>
            </a:r>
            <a:endParaRPr lang="cs-CZ" dirty="0"/>
          </a:p>
        </p:txBody>
      </p:sp>
      <p:cxnSp>
        <p:nvCxnSpPr>
          <p:cNvPr id="18" name="Přímá spojovací šipka 17"/>
          <p:cNvCxnSpPr/>
          <p:nvPr/>
        </p:nvCxnSpPr>
        <p:spPr>
          <a:xfrm flipH="1">
            <a:off x="4932040" y="2636912"/>
            <a:ext cx="1728192" cy="7200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a 19"/>
          <p:cNvSpPr/>
          <p:nvPr/>
        </p:nvSpPr>
        <p:spPr>
          <a:xfrm>
            <a:off x="2699792" y="1700808"/>
            <a:ext cx="504056" cy="360040"/>
          </a:xfrm>
          <a:prstGeom prst="ellipse">
            <a:avLst/>
          </a:prstGeom>
          <a:noFill/>
          <a:ln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TextovéPole 21"/>
          <p:cNvSpPr txBox="1"/>
          <p:nvPr/>
        </p:nvSpPr>
        <p:spPr>
          <a:xfrm>
            <a:off x="6372200" y="2996952"/>
            <a:ext cx="2520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smtClean="0">
                <a:solidFill>
                  <a:srgbClr val="0000FF"/>
                </a:solidFill>
              </a:rPr>
              <a:t>SETRVAČNOST PŘI VYPNUTÍ NÁRŮSTU TEPLOTY A PŘEPNUTÍ NA KONSTANTNÍ TEPLOTU</a:t>
            </a:r>
            <a:endParaRPr lang="cs-CZ" b="1" i="1" dirty="0">
              <a:solidFill>
                <a:srgbClr val="0000FF"/>
              </a:solidFill>
            </a:endParaRPr>
          </a:p>
        </p:txBody>
      </p:sp>
      <p:cxnSp>
        <p:nvCxnSpPr>
          <p:cNvPr id="24" name="Přímá spojovací šipka 23"/>
          <p:cNvCxnSpPr/>
          <p:nvPr/>
        </p:nvCxnSpPr>
        <p:spPr>
          <a:xfrm flipH="1" flipV="1">
            <a:off x="3203848" y="1988840"/>
            <a:ext cx="3312368" cy="1152128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Křivky MAZOVATĚNÍ škrobu ve vodě 4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52</a:t>
            </a:fld>
            <a:endParaRPr lang="sk-SK"/>
          </a:p>
        </p:txBody>
      </p:sp>
      <p:pic>
        <p:nvPicPr>
          <p:cNvPr id="8" name="Obrázek 7" descr="Micro-Visco-Amylo-Graph-Diagramm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836712"/>
            <a:ext cx="5760640" cy="525658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79512" y="4653136"/>
            <a:ext cx="2592288" cy="1477328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008000"/>
                </a:solidFill>
              </a:rPr>
              <a:t>Postupné rozpouštění kratších řetězců a jejich difůze do vody &gt; ZVYŠOVÁNÍ VISKOZITY </a:t>
            </a:r>
            <a:endParaRPr lang="cs-CZ" b="1" dirty="0">
              <a:solidFill>
                <a:srgbClr val="008000"/>
              </a:solidFill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flipV="1">
            <a:off x="2555776" y="3356992"/>
            <a:ext cx="144016" cy="1296144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H="1" flipV="1">
            <a:off x="2843808" y="2636912"/>
            <a:ext cx="1296144" cy="20162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323528" y="836712"/>
            <a:ext cx="331236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BOD MAZOVATĚNÍ ŠKROBU</a:t>
            </a:r>
            <a:endParaRPr lang="cs-CZ" dirty="0"/>
          </a:p>
        </p:txBody>
      </p:sp>
      <p:cxnSp>
        <p:nvCxnSpPr>
          <p:cNvPr id="21" name="Přímá spojovací šipka 20"/>
          <p:cNvCxnSpPr/>
          <p:nvPr/>
        </p:nvCxnSpPr>
        <p:spPr>
          <a:xfrm>
            <a:off x="2483768" y="1268760"/>
            <a:ext cx="360040" cy="13681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6588224" y="908720"/>
            <a:ext cx="2304256" cy="175432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RETROGRADACE = zvyšování viskozity se snižující se teplotou &gt; VZNIK GELU</a:t>
            </a:r>
            <a:endParaRPr lang="cs-CZ" dirty="0">
              <a:solidFill>
                <a:srgbClr val="C00000"/>
              </a:solidFill>
            </a:endParaRPr>
          </a:p>
        </p:txBody>
      </p:sp>
      <p:cxnSp>
        <p:nvCxnSpPr>
          <p:cNvPr id="18" name="Přímá spojovací šipka 17"/>
          <p:cNvCxnSpPr/>
          <p:nvPr/>
        </p:nvCxnSpPr>
        <p:spPr>
          <a:xfrm flipH="1">
            <a:off x="4932040" y="2636912"/>
            <a:ext cx="1728192" cy="7200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a 19"/>
          <p:cNvSpPr/>
          <p:nvPr/>
        </p:nvSpPr>
        <p:spPr>
          <a:xfrm>
            <a:off x="2699792" y="1700808"/>
            <a:ext cx="504056" cy="360040"/>
          </a:xfrm>
          <a:prstGeom prst="ellipse">
            <a:avLst/>
          </a:prstGeom>
          <a:noFill/>
          <a:ln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TextovéPole 21"/>
          <p:cNvSpPr txBox="1"/>
          <p:nvPr/>
        </p:nvSpPr>
        <p:spPr>
          <a:xfrm>
            <a:off x="6372200" y="2996952"/>
            <a:ext cx="2520280" cy="175432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i="1" dirty="0" smtClean="0">
                <a:solidFill>
                  <a:srgbClr val="0000FF"/>
                </a:solidFill>
              </a:rPr>
              <a:t>SETRVAČNOST PŘI VYPNUTÍ NÁRŮSTU TEPLOTY A PŘEPNUTÍ NA KONSTANTNÍ TEPLOTU</a:t>
            </a:r>
            <a:endParaRPr lang="cs-CZ" b="1" i="1" dirty="0">
              <a:solidFill>
                <a:srgbClr val="0000FF"/>
              </a:solidFill>
            </a:endParaRPr>
          </a:p>
        </p:txBody>
      </p:sp>
      <p:cxnSp>
        <p:nvCxnSpPr>
          <p:cNvPr id="24" name="Přímá spojovací šipka 23"/>
          <p:cNvCxnSpPr/>
          <p:nvPr/>
        </p:nvCxnSpPr>
        <p:spPr>
          <a:xfrm flipH="1" flipV="1">
            <a:off x="3203848" y="1988840"/>
            <a:ext cx="3168352" cy="1008112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ovéPole 28"/>
          <p:cNvSpPr txBox="1"/>
          <p:nvPr/>
        </p:nvSpPr>
        <p:spPr>
          <a:xfrm>
            <a:off x="2843808" y="4653136"/>
            <a:ext cx="2808312" cy="1477328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Rozpad vodíkových můstků mezi řetězci škrobu a hydratace celého zrna, trojrozměrná síť &gt; GEL</a:t>
            </a:r>
            <a:endParaRPr lang="cs-CZ" b="1" dirty="0">
              <a:solidFill>
                <a:srgbClr val="FF0000"/>
              </a:solidFill>
            </a:endParaRPr>
          </a:p>
        </p:txBody>
      </p:sp>
      <p:cxnSp>
        <p:nvCxnSpPr>
          <p:cNvPr id="32" name="Přímá spojovací šipka 31"/>
          <p:cNvCxnSpPr/>
          <p:nvPr/>
        </p:nvCxnSpPr>
        <p:spPr>
          <a:xfrm>
            <a:off x="3635896" y="3068960"/>
            <a:ext cx="2376264" cy="1800200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/>
          <p:cNvSpPr txBox="1"/>
          <p:nvPr/>
        </p:nvSpPr>
        <p:spPr>
          <a:xfrm>
            <a:off x="5724128" y="4869160"/>
            <a:ext cx="3168352" cy="923330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C000"/>
                </a:solidFill>
              </a:rPr>
              <a:t>Uvolňování menších hydratovaných útvarů &gt; SOL</a:t>
            </a:r>
            <a:endParaRPr lang="cs-CZ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/>
          <a:lstStyle/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Jiný typ viskozimetru na měření bodu mazovatění škrobu 1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53</a:t>
            </a:fld>
            <a:endParaRPr lang="sk-SK"/>
          </a:p>
        </p:txBody>
      </p:sp>
      <p:pic>
        <p:nvPicPr>
          <p:cNvPr id="7" name="Obrázek 6" descr="img6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052736"/>
            <a:ext cx="2880320" cy="4068125"/>
          </a:xfrm>
          <a:prstGeom prst="rect">
            <a:avLst/>
          </a:prstGeom>
        </p:spPr>
      </p:pic>
      <p:pic>
        <p:nvPicPr>
          <p:cNvPr id="8" name="Obrázek 7" descr="img6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1124744"/>
            <a:ext cx="6006957" cy="5040561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/>
          <a:lstStyle/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Jiný typ viskozimetru na měření bodu mazovatění škrobu 2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19672" y="6453335"/>
            <a:ext cx="6624736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54</a:t>
            </a:fld>
            <a:endParaRPr lang="sk-SK"/>
          </a:p>
        </p:txBody>
      </p:sp>
      <p:pic>
        <p:nvPicPr>
          <p:cNvPr id="9" name="Obrázek 8" descr="img6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980728"/>
            <a:ext cx="8784976" cy="4608512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0" y="5733256"/>
            <a:ext cx="9036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VISKOZITA UDÁNA V JEDNOTKÁCH SI!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6084168" y="1412776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RŮZNÉ DRUHY KUKUŘICE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419872" y="1916832"/>
            <a:ext cx="266429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Přechod GEL &gt; SOL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 flipH="1">
            <a:off x="2051720" y="2276872"/>
            <a:ext cx="1368152" cy="864096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H="1">
            <a:off x="1835696" y="2276872"/>
            <a:ext cx="1584176" cy="2016224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85010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Princip barevné reakce roztoku škrobu s jódem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sz="3000" dirty="0" smtClean="0">
                <a:solidFill>
                  <a:srgbClr val="FF0000"/>
                </a:solidFill>
                <a:latin typeface="Arial Black" pitchFamily="34" charset="0"/>
              </a:rPr>
              <a:t>Amylóza</a:t>
            </a:r>
          </a:p>
          <a:p>
            <a:r>
              <a:rPr lang="cs-CZ" sz="3000" dirty="0" err="1" smtClean="0">
                <a:solidFill>
                  <a:srgbClr val="008000"/>
                </a:solidFill>
                <a:latin typeface="Arial Black" pitchFamily="34" charset="0"/>
              </a:rPr>
              <a:t>Helixová</a:t>
            </a:r>
            <a:r>
              <a:rPr lang="cs-CZ" sz="3000" dirty="0" smtClean="0">
                <a:solidFill>
                  <a:srgbClr val="008000"/>
                </a:solidFill>
                <a:latin typeface="Arial Black" pitchFamily="34" charset="0"/>
              </a:rPr>
              <a:t> struktura </a:t>
            </a:r>
            <a:r>
              <a:rPr lang="cs-CZ" sz="3000" u="sng" dirty="0" smtClean="0">
                <a:solidFill>
                  <a:srgbClr val="008000"/>
                </a:solidFill>
                <a:latin typeface="Arial Black" pitchFamily="34" charset="0"/>
              </a:rPr>
              <a:t>částečně</a:t>
            </a:r>
            <a:r>
              <a:rPr lang="cs-CZ" sz="3000" dirty="0" smtClean="0">
                <a:solidFill>
                  <a:srgbClr val="008000"/>
                </a:solidFill>
                <a:latin typeface="Arial Black" pitchFamily="34" charset="0"/>
              </a:rPr>
              <a:t> zachovaná v klubcích makromolekuly </a:t>
            </a:r>
          </a:p>
          <a:p>
            <a:r>
              <a:rPr lang="cs-CZ" sz="3000" dirty="0" smtClean="0">
                <a:solidFill>
                  <a:srgbClr val="CC3300"/>
                </a:solidFill>
                <a:latin typeface="Arial Black" pitchFamily="34" charset="0"/>
              </a:rPr>
              <a:t>Interakce  I</a:t>
            </a:r>
            <a:r>
              <a:rPr lang="cs-CZ" sz="3000" baseline="-25000" dirty="0" smtClean="0">
                <a:solidFill>
                  <a:srgbClr val="CC3300"/>
                </a:solidFill>
                <a:latin typeface="Arial Black" pitchFamily="34" charset="0"/>
              </a:rPr>
              <a:t>3</a:t>
            </a:r>
            <a:r>
              <a:rPr lang="cs-CZ" sz="3000" baseline="30000" dirty="0" smtClean="0">
                <a:solidFill>
                  <a:srgbClr val="CC3300"/>
                </a:solidFill>
                <a:latin typeface="Arial Black" pitchFamily="34" charset="0"/>
              </a:rPr>
              <a:t>-1</a:t>
            </a:r>
            <a:r>
              <a:rPr lang="cs-CZ" sz="3000" dirty="0" smtClean="0">
                <a:solidFill>
                  <a:srgbClr val="CC3300"/>
                </a:solidFill>
                <a:latin typeface="Arial Black" pitchFamily="34" charset="0"/>
              </a:rPr>
              <a:t> a/nebo I</a:t>
            </a:r>
            <a:r>
              <a:rPr lang="cs-CZ" sz="3000" baseline="-25000" dirty="0" smtClean="0">
                <a:solidFill>
                  <a:srgbClr val="CC3300"/>
                </a:solidFill>
                <a:latin typeface="Arial Black" pitchFamily="34" charset="0"/>
              </a:rPr>
              <a:t>5</a:t>
            </a:r>
            <a:r>
              <a:rPr lang="cs-CZ" sz="3000" baseline="30000" dirty="0" smtClean="0">
                <a:solidFill>
                  <a:srgbClr val="CC3300"/>
                </a:solidFill>
                <a:latin typeface="Arial Black" pitchFamily="34" charset="0"/>
              </a:rPr>
              <a:t>-1 </a:t>
            </a:r>
            <a:r>
              <a:rPr lang="cs-CZ" sz="3000" dirty="0" smtClean="0">
                <a:solidFill>
                  <a:srgbClr val="CC3300"/>
                </a:solidFill>
                <a:latin typeface="Arial Black" pitchFamily="34" charset="0"/>
              </a:rPr>
              <a:t>s touto strukturou</a:t>
            </a:r>
          </a:p>
          <a:p>
            <a:r>
              <a:rPr lang="cs-CZ" sz="3000" dirty="0" smtClean="0">
                <a:solidFill>
                  <a:srgbClr val="0000FF"/>
                </a:solidFill>
                <a:latin typeface="Arial Black" pitchFamily="34" charset="0"/>
              </a:rPr>
              <a:t>„</a:t>
            </a:r>
            <a:r>
              <a:rPr lang="cs-CZ" sz="3000" dirty="0" err="1" smtClean="0">
                <a:solidFill>
                  <a:srgbClr val="0000FF"/>
                </a:solidFill>
                <a:latin typeface="Arial Black" pitchFamily="34" charset="0"/>
              </a:rPr>
              <a:t>Charge</a:t>
            </a:r>
            <a:r>
              <a:rPr lang="cs-CZ" sz="3000" dirty="0" smtClean="0">
                <a:solidFill>
                  <a:srgbClr val="0000FF"/>
                </a:solidFill>
                <a:latin typeface="Arial Black" pitchFamily="34" charset="0"/>
              </a:rPr>
              <a:t> transfer </a:t>
            </a:r>
            <a:r>
              <a:rPr lang="cs-CZ" sz="3000" dirty="0" err="1" smtClean="0">
                <a:solidFill>
                  <a:srgbClr val="0000FF"/>
                </a:solidFill>
                <a:latin typeface="Arial Black" pitchFamily="34" charset="0"/>
              </a:rPr>
              <a:t>complex</a:t>
            </a:r>
            <a:r>
              <a:rPr lang="cs-CZ" sz="3000" dirty="0" smtClean="0">
                <a:solidFill>
                  <a:srgbClr val="0000FF"/>
                </a:solidFill>
                <a:latin typeface="Arial Black" pitchFamily="34" charset="0"/>
              </a:rPr>
              <a:t>“</a:t>
            </a:r>
          </a:p>
          <a:p>
            <a:r>
              <a:rPr lang="cs-CZ" sz="3000" dirty="0" smtClean="0">
                <a:solidFill>
                  <a:srgbClr val="000099"/>
                </a:solidFill>
                <a:latin typeface="Arial Black" pitchFamily="34" charset="0"/>
              </a:rPr>
              <a:t>Změna barvy  jódu na tmavě modrou</a:t>
            </a:r>
          </a:p>
          <a:p>
            <a:r>
              <a:rPr lang="cs-CZ" sz="3000" dirty="0" smtClean="0">
                <a:latin typeface="Arial Black" pitchFamily="34" charset="0"/>
              </a:rPr>
              <a:t>Využití při jodometrických titracích</a:t>
            </a:r>
          </a:p>
          <a:p>
            <a:endParaRPr lang="cs-CZ" sz="3000" dirty="0"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55</a:t>
            </a:fld>
            <a:endParaRPr lang="sk-SK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56</a:t>
            </a:fld>
            <a:endParaRPr lang="sk-SK"/>
          </a:p>
        </p:txBody>
      </p:sp>
      <p:sp>
        <p:nvSpPr>
          <p:cNvPr id="7" name="Nadpis 6"/>
          <p:cNvSpPr txBox="1">
            <a:spLocks/>
          </p:cNvSpPr>
          <p:nvPr/>
        </p:nvSpPr>
        <p:spPr>
          <a:xfrm>
            <a:off x="395536" y="116632"/>
            <a:ext cx="8229600" cy="4320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Barevná reakce škrobu 1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Obrázek 7" descr="Dextrin_and_triiodid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20688"/>
            <a:ext cx="4320480" cy="2693099"/>
          </a:xfrm>
          <a:prstGeom prst="rect">
            <a:avLst/>
          </a:prstGeom>
        </p:spPr>
      </p:pic>
      <p:pic>
        <p:nvPicPr>
          <p:cNvPr id="9" name="Obrázek 8" descr="starch_complexation of Iodi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3573016"/>
            <a:ext cx="5826224" cy="2608312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932040" y="692696"/>
            <a:ext cx="3960440" cy="267765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9900CC"/>
                </a:solidFill>
                <a:latin typeface="Arial Black" pitchFamily="34" charset="0"/>
              </a:rPr>
              <a:t>Nad 70 °C zbarvení mizí &gt; škrobový maz je nutno ochladit (nejlépe na pokojovou teplotu), aby se reakce barevně projevila</a:t>
            </a:r>
            <a:endParaRPr lang="cs-CZ" sz="2400" dirty="0">
              <a:solidFill>
                <a:srgbClr val="9900CC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07504" y="3573016"/>
            <a:ext cx="3096344" cy="2554545"/>
          </a:xfrm>
          <a:prstGeom prst="rect">
            <a:avLst/>
          </a:prstGeom>
          <a:noFill/>
          <a:ln w="63500">
            <a:solidFill>
              <a:srgbClr val="9900CC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2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(l) + I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 smtClean="0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) &lt;---&gt; 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 smtClean="0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) </a:t>
            </a:r>
            <a:b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</a:b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 smtClean="0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) &lt;---&gt; starch 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 complex </a:t>
            </a:r>
            <a:b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</a:b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--------------------------------------... </a:t>
            </a:r>
            <a:b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</a:b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2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(l) + I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 smtClean="0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) &lt;---&gt; starch 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 complex </a:t>
            </a:r>
            <a:endParaRPr lang="cs-CZ" sz="2000" dirty="0">
              <a:solidFill>
                <a:srgbClr val="9900CC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107504" y="6237312"/>
            <a:ext cx="1152128" cy="476250"/>
          </a:xfrm>
        </p:spPr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827584" y="6245225"/>
            <a:ext cx="331236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57</a:t>
            </a:fld>
            <a:endParaRPr lang="sk-SK"/>
          </a:p>
        </p:txBody>
      </p:sp>
      <p:sp>
        <p:nvSpPr>
          <p:cNvPr id="7" name="Nadpis 6"/>
          <p:cNvSpPr txBox="1">
            <a:spLocks/>
          </p:cNvSpPr>
          <p:nvPr/>
        </p:nvSpPr>
        <p:spPr>
          <a:xfrm>
            <a:off x="395536" y="116632"/>
            <a:ext cx="8229600" cy="4320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Barevná reakce škrobu 2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Obrázek 11" descr="547starchiodine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0688"/>
            <a:ext cx="388843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bdélník 12"/>
          <p:cNvSpPr/>
          <p:nvPr/>
        </p:nvSpPr>
        <p:spPr>
          <a:xfrm>
            <a:off x="4067944" y="620688"/>
            <a:ext cx="496855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Amylose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in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starch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is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responsible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for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the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formation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of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a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deep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blue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color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in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the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presence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of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 </a:t>
            </a:r>
            <a:r>
              <a:rPr lang="cs-CZ" sz="2400" b="1" u="sng" dirty="0" err="1" smtClean="0">
                <a:solidFill>
                  <a:srgbClr val="9900CC"/>
                </a:solidFill>
                <a:latin typeface="Arial Black" pitchFamily="34" charset="0"/>
              </a:rPr>
              <a:t>iodine</a:t>
            </a:r>
            <a:r>
              <a:rPr lang="cs-CZ" sz="2400" b="1" u="sng" dirty="0" smtClean="0">
                <a:solidFill>
                  <a:srgbClr val="9900CC"/>
                </a:solidFill>
                <a:latin typeface="Arial Black" pitchFamily="34" charset="0"/>
              </a:rPr>
              <a:t>. </a:t>
            </a:r>
            <a:r>
              <a:rPr lang="cs-CZ" sz="2400" b="1" dirty="0" err="1" smtClean="0">
                <a:solidFill>
                  <a:srgbClr val="9900CC"/>
                </a:solidFill>
              </a:rPr>
              <a:t>The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iodine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molecule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slips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inside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of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the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amylose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coil</a:t>
            </a:r>
            <a:r>
              <a:rPr lang="cs-CZ" sz="2400" b="1" dirty="0" smtClean="0">
                <a:solidFill>
                  <a:srgbClr val="9900CC"/>
                </a:solidFill>
              </a:rPr>
              <a:t>. </a:t>
            </a:r>
            <a:r>
              <a:rPr lang="cs-CZ" sz="2400" b="1" dirty="0" err="1" smtClean="0">
                <a:solidFill>
                  <a:srgbClr val="9900CC"/>
                </a:solidFill>
              </a:rPr>
              <a:t>Iodine</a:t>
            </a:r>
            <a:r>
              <a:rPr lang="cs-CZ" sz="2400" b="1" dirty="0" smtClean="0">
                <a:solidFill>
                  <a:srgbClr val="9900CC"/>
                </a:solidFill>
              </a:rPr>
              <a:t> - 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KI </a:t>
            </a:r>
            <a:r>
              <a:rPr lang="cs-CZ" sz="2400" b="1" dirty="0" err="1" smtClean="0">
                <a:solidFill>
                  <a:srgbClr val="FF0000"/>
                </a:solidFill>
                <a:latin typeface="Arial Black" pitchFamily="34" charset="0"/>
              </a:rPr>
              <a:t>Reagent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: </a:t>
            </a:r>
            <a:r>
              <a:rPr lang="cs-CZ" sz="2400" b="1" dirty="0" err="1" smtClean="0">
                <a:solidFill>
                  <a:srgbClr val="008000"/>
                </a:solidFill>
              </a:rPr>
              <a:t>Iodine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is</a:t>
            </a:r>
            <a:r>
              <a:rPr lang="cs-CZ" sz="2400" b="1" dirty="0" smtClean="0">
                <a:solidFill>
                  <a:srgbClr val="9900CC"/>
                </a:solidFill>
              </a:rPr>
              <a:t> not </a:t>
            </a:r>
            <a:r>
              <a:rPr lang="cs-CZ" sz="2400" b="1" dirty="0" err="1" smtClean="0">
                <a:solidFill>
                  <a:srgbClr val="9900CC"/>
                </a:solidFill>
              </a:rPr>
              <a:t>very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soluble</a:t>
            </a:r>
            <a:r>
              <a:rPr lang="cs-CZ" sz="2400" b="1" dirty="0" smtClean="0">
                <a:solidFill>
                  <a:srgbClr val="9900CC"/>
                </a:solidFill>
              </a:rPr>
              <a:t> in </a:t>
            </a:r>
            <a:r>
              <a:rPr lang="cs-CZ" sz="2400" b="1" dirty="0" err="1" smtClean="0">
                <a:solidFill>
                  <a:srgbClr val="9900CC"/>
                </a:solidFill>
              </a:rPr>
              <a:t>water</a:t>
            </a:r>
            <a:r>
              <a:rPr lang="cs-CZ" sz="2400" b="1" dirty="0" smtClean="0">
                <a:solidFill>
                  <a:srgbClr val="9900CC"/>
                </a:solidFill>
              </a:rPr>
              <a:t>, </a:t>
            </a:r>
            <a:r>
              <a:rPr lang="cs-CZ" sz="2400" b="1" dirty="0" err="1" smtClean="0">
                <a:solidFill>
                  <a:srgbClr val="9900CC"/>
                </a:solidFill>
              </a:rPr>
              <a:t>therefore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the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iodine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reagent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is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made</a:t>
            </a:r>
            <a:r>
              <a:rPr lang="cs-CZ" sz="2400" b="1" dirty="0" smtClean="0">
                <a:solidFill>
                  <a:srgbClr val="9900CC"/>
                </a:solidFill>
              </a:rPr>
              <a:t> by </a:t>
            </a:r>
            <a:r>
              <a:rPr lang="cs-CZ" sz="2400" b="1" dirty="0" err="1" smtClean="0">
                <a:solidFill>
                  <a:srgbClr val="9900CC"/>
                </a:solidFill>
              </a:rPr>
              <a:t>dissolving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iodine</a:t>
            </a:r>
            <a:r>
              <a:rPr lang="cs-CZ" sz="2400" b="1" dirty="0" smtClean="0">
                <a:solidFill>
                  <a:srgbClr val="9900CC"/>
                </a:solidFill>
              </a:rPr>
              <a:t> in </a:t>
            </a:r>
            <a:r>
              <a:rPr lang="cs-CZ" sz="2400" b="1" dirty="0" err="1" smtClean="0">
                <a:solidFill>
                  <a:srgbClr val="9900CC"/>
                </a:solidFill>
              </a:rPr>
              <a:t>water</a:t>
            </a:r>
            <a:r>
              <a:rPr lang="cs-CZ" sz="2400" b="1" dirty="0" smtClean="0">
                <a:solidFill>
                  <a:srgbClr val="9900CC"/>
                </a:solidFill>
              </a:rPr>
              <a:t> in </a:t>
            </a:r>
            <a:r>
              <a:rPr lang="cs-CZ" sz="2400" b="1" dirty="0" err="1" smtClean="0">
                <a:solidFill>
                  <a:srgbClr val="9900CC"/>
                </a:solidFill>
              </a:rPr>
              <a:t>the</a:t>
            </a:r>
            <a:r>
              <a:rPr lang="cs-CZ" sz="2400" b="1" dirty="0" smtClean="0">
                <a:solidFill>
                  <a:srgbClr val="9900CC"/>
                </a:solidFill>
              </a:rPr>
              <a:t> presence </a:t>
            </a:r>
            <a:r>
              <a:rPr lang="cs-CZ" sz="2400" b="1" dirty="0" err="1" smtClean="0">
                <a:solidFill>
                  <a:srgbClr val="9900CC"/>
                </a:solidFill>
              </a:rPr>
              <a:t>of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008000"/>
                </a:solidFill>
              </a:rPr>
              <a:t>potassium</a:t>
            </a:r>
            <a:r>
              <a:rPr lang="cs-CZ" sz="2400" b="1" dirty="0" smtClean="0">
                <a:solidFill>
                  <a:srgbClr val="008000"/>
                </a:solidFill>
              </a:rPr>
              <a:t> </a:t>
            </a:r>
            <a:r>
              <a:rPr lang="cs-CZ" sz="2400" b="1" dirty="0" err="1" smtClean="0">
                <a:solidFill>
                  <a:srgbClr val="008000"/>
                </a:solidFill>
              </a:rPr>
              <a:t>iodide</a:t>
            </a:r>
            <a:r>
              <a:rPr lang="cs-CZ" sz="2400" b="1" dirty="0" smtClean="0">
                <a:solidFill>
                  <a:srgbClr val="9900CC"/>
                </a:solidFill>
              </a:rPr>
              <a:t>. </a:t>
            </a:r>
            <a:r>
              <a:rPr lang="cs-CZ" sz="2400" b="1" dirty="0" err="1" smtClean="0">
                <a:solidFill>
                  <a:srgbClr val="9900CC"/>
                </a:solidFill>
              </a:rPr>
              <a:t>This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makes</a:t>
            </a:r>
            <a:r>
              <a:rPr lang="cs-CZ" sz="2400" b="1" dirty="0" smtClean="0">
                <a:solidFill>
                  <a:srgbClr val="9900CC"/>
                </a:solidFill>
              </a:rPr>
              <a:t> a </a:t>
            </a:r>
            <a:r>
              <a:rPr lang="cs-CZ" sz="2400" b="1" dirty="0" err="1" smtClean="0">
                <a:solidFill>
                  <a:srgbClr val="9900CC"/>
                </a:solidFill>
              </a:rPr>
              <a:t>linear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triiodide</a:t>
            </a:r>
            <a:r>
              <a:rPr lang="cs-CZ" sz="2400" b="1" dirty="0" smtClean="0">
                <a:solidFill>
                  <a:srgbClr val="9900CC"/>
                </a:solidFill>
              </a:rPr>
              <a:t> ion </a:t>
            </a:r>
            <a:r>
              <a:rPr lang="cs-CZ" sz="2400" b="1" dirty="0" err="1" smtClean="0">
                <a:solidFill>
                  <a:srgbClr val="9900CC"/>
                </a:solidFill>
              </a:rPr>
              <a:t>complex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with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is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soluble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that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slips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into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the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coil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of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the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starch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causing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an</a:t>
            </a:r>
            <a:r>
              <a:rPr lang="cs-CZ" sz="2400" b="1" dirty="0" smtClean="0">
                <a:solidFill>
                  <a:srgbClr val="9900CC"/>
                </a:solidFill>
              </a:rPr>
              <a:t> intense </a:t>
            </a:r>
            <a:r>
              <a:rPr lang="cs-CZ" sz="2400" b="1" dirty="0" err="1" smtClean="0">
                <a:solidFill>
                  <a:srgbClr val="9900CC"/>
                </a:solidFill>
              </a:rPr>
              <a:t>blue</a:t>
            </a:r>
            <a:r>
              <a:rPr lang="cs-CZ" sz="2400" b="1" dirty="0" smtClean="0">
                <a:solidFill>
                  <a:srgbClr val="9900CC"/>
                </a:solidFill>
              </a:rPr>
              <a:t>-</a:t>
            </a:r>
            <a:r>
              <a:rPr lang="cs-CZ" sz="2400" b="1" dirty="0" err="1" smtClean="0">
                <a:solidFill>
                  <a:srgbClr val="9900CC"/>
                </a:solidFill>
              </a:rPr>
              <a:t>black</a:t>
            </a:r>
            <a:r>
              <a:rPr lang="cs-CZ" sz="2400" b="1" dirty="0" smtClean="0">
                <a:solidFill>
                  <a:srgbClr val="9900CC"/>
                </a:solidFill>
              </a:rPr>
              <a:t> </a:t>
            </a:r>
            <a:r>
              <a:rPr lang="cs-CZ" sz="2400" b="1" dirty="0" err="1" smtClean="0">
                <a:solidFill>
                  <a:srgbClr val="9900CC"/>
                </a:solidFill>
              </a:rPr>
              <a:t>color</a:t>
            </a:r>
            <a:r>
              <a:rPr lang="cs-CZ" sz="2400" b="1" dirty="0" smtClean="0">
                <a:solidFill>
                  <a:srgbClr val="9900CC"/>
                </a:solidFill>
              </a:rPr>
              <a:t>.</a:t>
            </a:r>
            <a:endParaRPr lang="cs-CZ" sz="2400" b="1" dirty="0">
              <a:solidFill>
                <a:srgbClr val="9900CC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58</a:t>
            </a:fld>
            <a:endParaRPr lang="sk-SK"/>
          </a:p>
        </p:txBody>
      </p:sp>
      <p:sp>
        <p:nvSpPr>
          <p:cNvPr id="7" name="Nadpis 6"/>
          <p:cNvSpPr txBox="1">
            <a:spLocks/>
          </p:cNvSpPr>
          <p:nvPr/>
        </p:nvSpPr>
        <p:spPr>
          <a:xfrm>
            <a:off x="395536" y="116632"/>
            <a:ext cx="8229600" cy="4320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Barevná reakce škrobu 3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932040" y="692696"/>
            <a:ext cx="3960440" cy="267765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9900CC"/>
                </a:solidFill>
                <a:latin typeface="Arial Black" pitchFamily="34" charset="0"/>
              </a:rPr>
              <a:t>Nad 70 °C zbarvení mizí &gt; škrobový maz je nutno ochladit (nejlépe na pokojovou teplotu), aby se reakce barevně projevila</a:t>
            </a:r>
            <a:endParaRPr lang="cs-CZ" sz="2400" dirty="0">
              <a:solidFill>
                <a:srgbClr val="9900CC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004048" y="3645024"/>
            <a:ext cx="3096344" cy="2554545"/>
          </a:xfrm>
          <a:prstGeom prst="rect">
            <a:avLst/>
          </a:prstGeom>
          <a:noFill/>
          <a:ln w="63500">
            <a:solidFill>
              <a:srgbClr val="9900CC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2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(l) + I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 smtClean="0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) &lt;---&gt; 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 smtClean="0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) </a:t>
            </a:r>
            <a:b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</a:b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 smtClean="0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) &lt;---&gt; starch 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 complex </a:t>
            </a:r>
            <a:b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</a:b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--------------------------------------... </a:t>
            </a:r>
            <a:b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</a:b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2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(l) + I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(</a:t>
            </a:r>
            <a:r>
              <a:rPr lang="en-US" sz="2000" dirty="0" err="1" smtClean="0">
                <a:solidFill>
                  <a:srgbClr val="9900CC"/>
                </a:solidFill>
                <a:latin typeface="Arial Black" pitchFamily="34" charset="0"/>
              </a:rPr>
              <a:t>aq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) &lt;---&gt; starch I</a:t>
            </a:r>
            <a:r>
              <a:rPr lang="en-US" sz="2000" baseline="-25000" dirty="0" smtClean="0">
                <a:solidFill>
                  <a:srgbClr val="9900CC"/>
                </a:solidFill>
                <a:latin typeface="Arial Black" pitchFamily="34" charset="0"/>
              </a:rPr>
              <a:t>3</a:t>
            </a:r>
            <a:r>
              <a:rPr lang="en-US" sz="2000" baseline="30000" dirty="0" smtClean="0">
                <a:solidFill>
                  <a:srgbClr val="9900CC"/>
                </a:solidFill>
                <a:latin typeface="Arial Black" pitchFamily="34" charset="0"/>
              </a:rPr>
              <a:t>-</a:t>
            </a:r>
            <a:r>
              <a:rPr lang="en-US" sz="2000" dirty="0" smtClean="0">
                <a:solidFill>
                  <a:srgbClr val="9900CC"/>
                </a:solidFill>
                <a:latin typeface="Arial Black" pitchFamily="34" charset="0"/>
              </a:rPr>
              <a:t> complex </a:t>
            </a:r>
            <a:endParaRPr lang="cs-CZ" sz="2000" dirty="0">
              <a:solidFill>
                <a:srgbClr val="9900CC"/>
              </a:solidFill>
              <a:latin typeface="Arial Black" pitchFamily="34" charset="0"/>
            </a:endParaRPr>
          </a:p>
        </p:txBody>
      </p:sp>
      <p:pic>
        <p:nvPicPr>
          <p:cNvPr id="1026" name="Picture 2" descr="Zubay2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764704"/>
            <a:ext cx="3819555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>
          <a:xfrm>
            <a:off x="179512" y="620688"/>
            <a:ext cx="8712968" cy="568863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9900CC"/>
                </a:solidFill>
              </a:rPr>
              <a:t>Důkaz škrobu v potravinách a rostlinném materiálů</a:t>
            </a:r>
          </a:p>
          <a:p>
            <a:r>
              <a:rPr lang="cs-CZ" sz="2800" b="1" i="1" dirty="0" smtClean="0">
                <a:solidFill>
                  <a:srgbClr val="0000FF"/>
                </a:solidFill>
                <a:latin typeface="Arial Black" pitchFamily="34" charset="0"/>
              </a:rPr>
              <a:t>Důkaz jodu</a:t>
            </a:r>
          </a:p>
          <a:p>
            <a:pPr algn="ctr">
              <a:buNone/>
            </a:pPr>
            <a:r>
              <a:rPr lang="cs-CZ" b="1" u="sng" dirty="0" smtClean="0">
                <a:solidFill>
                  <a:srgbClr val="FF0000"/>
                </a:solidFill>
                <a:latin typeface="Arial Black" pitchFamily="34" charset="0"/>
              </a:rPr>
              <a:t>Jodometrická titrace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000" b="1" dirty="0" smtClean="0"/>
              <a:t>The </a:t>
            </a:r>
            <a:r>
              <a:rPr lang="en-US" sz="2000" b="1" dirty="0" err="1" smtClean="0">
                <a:solidFill>
                  <a:srgbClr val="008000"/>
                </a:solidFill>
              </a:rPr>
              <a:t>triiodide</a:t>
            </a:r>
            <a:r>
              <a:rPr lang="en-US" sz="2000" b="1" dirty="0" smtClean="0"/>
              <a:t> ion solution is then titrated against standard </a:t>
            </a:r>
            <a:r>
              <a:rPr lang="en-US" sz="2000" b="1" dirty="0" err="1" smtClean="0">
                <a:hlinkClick r:id="rId2" tooltip="Thiosulfate"/>
              </a:rPr>
              <a:t>thiosulfate</a:t>
            </a:r>
            <a:r>
              <a:rPr lang="en-US" sz="2000" b="1" dirty="0" smtClean="0"/>
              <a:t> solution to give iodide again using </a:t>
            </a:r>
            <a:r>
              <a:rPr lang="en-US" sz="2000" b="1" dirty="0" smtClean="0">
                <a:hlinkClick r:id="rId3" tooltip="Starch"/>
              </a:rPr>
              <a:t>starch</a:t>
            </a:r>
            <a:r>
              <a:rPr lang="en-US" sz="2000" b="1" dirty="0" smtClean="0"/>
              <a:t> indicator: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000" b="1" u="sng" dirty="0" smtClean="0">
                <a:solidFill>
                  <a:srgbClr val="0000FF"/>
                </a:solidFill>
                <a:latin typeface="Arial Black" pitchFamily="34" charset="0"/>
              </a:rPr>
              <a:t>I</a:t>
            </a:r>
            <a:r>
              <a:rPr lang="en-US" sz="2000" b="1" u="sng" baseline="-25000" dirty="0" smtClean="0">
                <a:solidFill>
                  <a:srgbClr val="0000FF"/>
                </a:solidFill>
                <a:latin typeface="Arial Black" pitchFamily="34" charset="0"/>
              </a:rPr>
              <a:t>3</a:t>
            </a:r>
            <a:r>
              <a:rPr lang="en-US" sz="2000" b="1" u="sng" baseline="30000" dirty="0" smtClean="0">
                <a:solidFill>
                  <a:srgbClr val="0000FF"/>
                </a:solidFill>
                <a:latin typeface="Arial Black" pitchFamily="34" charset="0"/>
              </a:rPr>
              <a:t>−</a:t>
            </a:r>
            <a:r>
              <a:rPr lang="en-US" sz="2000" b="1" u="sng" dirty="0" smtClean="0">
                <a:solidFill>
                  <a:srgbClr val="0000FF"/>
                </a:solidFill>
                <a:latin typeface="Arial Black" pitchFamily="34" charset="0"/>
              </a:rPr>
              <a:t> + 2 e</a:t>
            </a:r>
            <a:r>
              <a:rPr lang="en-US" sz="2000" b="1" u="sng" baseline="30000" dirty="0" smtClean="0">
                <a:solidFill>
                  <a:srgbClr val="0000FF"/>
                </a:solidFill>
                <a:latin typeface="Arial Black" pitchFamily="34" charset="0"/>
              </a:rPr>
              <a:t>−</a:t>
            </a:r>
            <a:r>
              <a:rPr lang="en-US" sz="2000" b="1" u="sng" dirty="0" smtClean="0">
                <a:solidFill>
                  <a:srgbClr val="0000FF"/>
                </a:solidFill>
                <a:latin typeface="Arial Black" pitchFamily="34" charset="0"/>
              </a:rPr>
              <a:t> ⇌ 3 I</a:t>
            </a:r>
            <a:r>
              <a:rPr lang="en-US" sz="2000" b="1" u="sng" baseline="30000" dirty="0" smtClean="0">
                <a:solidFill>
                  <a:srgbClr val="0000FF"/>
                </a:solidFill>
                <a:latin typeface="Arial Black" pitchFamily="34" charset="0"/>
              </a:rPr>
              <a:t>−</a:t>
            </a:r>
            <a:r>
              <a:rPr lang="en-US" sz="2000" b="1" u="sng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</a:rPr>
              <a:t>(</a:t>
            </a:r>
            <a:r>
              <a:rPr lang="en-US" sz="2000" b="1" i="1" dirty="0" err="1" smtClean="0">
                <a:solidFill>
                  <a:srgbClr val="0000FF"/>
                </a:solidFill>
              </a:rPr>
              <a:t>E</a:t>
            </a:r>
            <a:r>
              <a:rPr lang="en-US" sz="2000" b="1" baseline="30000" dirty="0" err="1" smtClean="0">
                <a:solidFill>
                  <a:srgbClr val="0000FF"/>
                </a:solidFill>
              </a:rPr>
              <a:t>o</a:t>
            </a:r>
            <a:r>
              <a:rPr lang="en-US" sz="2000" b="1" dirty="0" smtClean="0">
                <a:solidFill>
                  <a:srgbClr val="0000FF"/>
                </a:solidFill>
              </a:rPr>
              <a:t> = + 0.5355 V)Together with reduction potential of </a:t>
            </a:r>
            <a:r>
              <a:rPr lang="en-US" sz="2000" b="1" dirty="0" err="1" smtClean="0">
                <a:solidFill>
                  <a:srgbClr val="0000FF"/>
                </a:solidFill>
              </a:rPr>
              <a:t>thiosulfate</a:t>
            </a:r>
            <a:r>
              <a:rPr lang="en-US" sz="2000" b="1" dirty="0" smtClean="0">
                <a:solidFill>
                  <a:srgbClr val="0000FF"/>
                </a:solidFill>
              </a:rPr>
              <a:t>:</a:t>
            </a:r>
            <a:r>
              <a:rPr lang="en-US" sz="2000" b="1" baseline="30000" dirty="0" smtClean="0">
                <a:solidFill>
                  <a:srgbClr val="0000FF"/>
                </a:solidFill>
                <a:hlinkClick r:id="rId4"/>
              </a:rPr>
              <a:t>[1]</a:t>
            </a:r>
            <a:endParaRPr lang="en-US" sz="2000" b="1" dirty="0" smtClean="0">
              <a:solidFill>
                <a:srgbClr val="0000FF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000" b="1" u="sng" dirty="0" smtClean="0">
                <a:solidFill>
                  <a:srgbClr val="008000"/>
                </a:solidFill>
                <a:latin typeface="Arial Black" pitchFamily="34" charset="0"/>
              </a:rPr>
              <a:t>S</a:t>
            </a:r>
            <a:r>
              <a:rPr lang="en-US" sz="2000" b="1" u="sng" baseline="-25000" dirty="0" smtClean="0">
                <a:solidFill>
                  <a:srgbClr val="008000"/>
                </a:solidFill>
                <a:latin typeface="Arial Black" pitchFamily="34" charset="0"/>
              </a:rPr>
              <a:t>4</a:t>
            </a:r>
            <a:r>
              <a:rPr lang="en-US" sz="2000" b="1" u="sng" dirty="0" smtClean="0">
                <a:solidFill>
                  <a:srgbClr val="008000"/>
                </a:solidFill>
                <a:latin typeface="Arial Black" pitchFamily="34" charset="0"/>
              </a:rPr>
              <a:t>O</a:t>
            </a:r>
            <a:r>
              <a:rPr lang="en-US" sz="2000" b="1" u="sng" baseline="-25000" dirty="0" smtClean="0">
                <a:solidFill>
                  <a:srgbClr val="008000"/>
                </a:solidFill>
                <a:latin typeface="Arial Black" pitchFamily="34" charset="0"/>
              </a:rPr>
              <a:t>6</a:t>
            </a:r>
            <a:r>
              <a:rPr lang="en-US" sz="2000" b="1" u="sng" baseline="30000" dirty="0" smtClean="0">
                <a:solidFill>
                  <a:srgbClr val="008000"/>
                </a:solidFill>
                <a:latin typeface="Arial Black" pitchFamily="34" charset="0"/>
              </a:rPr>
              <a:t>2−</a:t>
            </a:r>
            <a:r>
              <a:rPr lang="en-US" sz="2000" b="1" u="sng" dirty="0" smtClean="0">
                <a:solidFill>
                  <a:srgbClr val="008000"/>
                </a:solidFill>
                <a:latin typeface="Arial Black" pitchFamily="34" charset="0"/>
              </a:rPr>
              <a:t> + 2 e</a:t>
            </a:r>
            <a:r>
              <a:rPr lang="en-US" sz="2000" b="1" u="sng" baseline="30000" dirty="0" smtClean="0">
                <a:solidFill>
                  <a:srgbClr val="008000"/>
                </a:solidFill>
                <a:latin typeface="Arial Black" pitchFamily="34" charset="0"/>
              </a:rPr>
              <a:t>−</a:t>
            </a:r>
            <a:r>
              <a:rPr lang="en-US" sz="2000" b="1" u="sng" dirty="0" smtClean="0">
                <a:solidFill>
                  <a:srgbClr val="008000"/>
                </a:solidFill>
                <a:latin typeface="Arial Black" pitchFamily="34" charset="0"/>
              </a:rPr>
              <a:t> ⇌ 2 S</a:t>
            </a:r>
            <a:r>
              <a:rPr lang="en-US" sz="2000" b="1" u="sng" baseline="-25000" dirty="0" smtClean="0">
                <a:solidFill>
                  <a:srgbClr val="008000"/>
                </a:solidFill>
                <a:latin typeface="Arial Black" pitchFamily="34" charset="0"/>
              </a:rPr>
              <a:t>2</a:t>
            </a:r>
            <a:r>
              <a:rPr lang="en-US" sz="2000" b="1" u="sng" dirty="0" smtClean="0">
                <a:solidFill>
                  <a:srgbClr val="008000"/>
                </a:solidFill>
                <a:latin typeface="Arial Black" pitchFamily="34" charset="0"/>
              </a:rPr>
              <a:t>O</a:t>
            </a:r>
            <a:r>
              <a:rPr lang="en-US" sz="2000" b="1" u="sng" baseline="-25000" dirty="0" smtClean="0">
                <a:solidFill>
                  <a:srgbClr val="008000"/>
                </a:solidFill>
                <a:latin typeface="Arial Black" pitchFamily="34" charset="0"/>
              </a:rPr>
              <a:t>3</a:t>
            </a:r>
            <a:r>
              <a:rPr lang="en-US" sz="2000" b="1" u="sng" baseline="30000" dirty="0" smtClean="0">
                <a:solidFill>
                  <a:srgbClr val="008000"/>
                </a:solidFill>
                <a:latin typeface="Arial Black" pitchFamily="34" charset="0"/>
              </a:rPr>
              <a:t>2−</a:t>
            </a:r>
            <a:r>
              <a:rPr lang="en-US" sz="2000" b="1" u="sng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en-US" sz="2000" b="1" dirty="0" smtClean="0">
                <a:solidFill>
                  <a:srgbClr val="008000"/>
                </a:solidFill>
              </a:rPr>
              <a:t>(</a:t>
            </a:r>
            <a:r>
              <a:rPr lang="en-US" sz="2000" b="1" i="1" dirty="0" err="1" smtClean="0">
                <a:solidFill>
                  <a:srgbClr val="008000"/>
                </a:solidFill>
              </a:rPr>
              <a:t>E</a:t>
            </a:r>
            <a:r>
              <a:rPr lang="en-US" sz="2000" b="1" baseline="30000" dirty="0" err="1" smtClean="0">
                <a:solidFill>
                  <a:srgbClr val="008000"/>
                </a:solidFill>
              </a:rPr>
              <a:t>o</a:t>
            </a:r>
            <a:r>
              <a:rPr lang="en-US" sz="2000" b="1" dirty="0" smtClean="0">
                <a:solidFill>
                  <a:srgbClr val="008000"/>
                </a:solidFill>
              </a:rPr>
              <a:t> = + 0.08 V)</a:t>
            </a:r>
            <a:r>
              <a:rPr lang="cs-CZ" sz="2000" b="1" dirty="0" smtClean="0">
                <a:solidFill>
                  <a:srgbClr val="008000"/>
                </a:solidFill>
              </a:rPr>
              <a:t> </a:t>
            </a:r>
          </a:p>
          <a:p>
            <a:pPr marL="457200" indent="-457200" algn="ctr">
              <a:buNone/>
            </a:pPr>
            <a:r>
              <a:rPr lang="en-US" b="1" u="sng" dirty="0" smtClean="0">
                <a:solidFill>
                  <a:srgbClr val="FF0000"/>
                </a:solidFill>
                <a:latin typeface="Arial Black" pitchFamily="34" charset="0"/>
              </a:rPr>
              <a:t>The overall reaction is thus:</a:t>
            </a:r>
          </a:p>
          <a:p>
            <a:pPr marL="457200" indent="-457200" algn="just"/>
            <a:r>
              <a:rPr lang="en-US" sz="2000" b="1" u="sng" dirty="0" smtClean="0">
                <a:solidFill>
                  <a:srgbClr val="FF0000"/>
                </a:solidFill>
                <a:latin typeface="Arial Black" pitchFamily="34" charset="0"/>
              </a:rPr>
              <a:t>I</a:t>
            </a:r>
            <a:r>
              <a:rPr lang="en-US" sz="2000" b="1" u="sng" baseline="-25000" dirty="0" smtClean="0">
                <a:solidFill>
                  <a:srgbClr val="FF0000"/>
                </a:solidFill>
                <a:latin typeface="Arial Black" pitchFamily="34" charset="0"/>
              </a:rPr>
              <a:t>3</a:t>
            </a:r>
            <a:r>
              <a:rPr lang="en-US" sz="2000" b="1" u="sng" baseline="30000" dirty="0" smtClean="0">
                <a:solidFill>
                  <a:srgbClr val="FF0000"/>
                </a:solidFill>
                <a:latin typeface="Arial Black" pitchFamily="34" charset="0"/>
              </a:rPr>
              <a:t>−</a:t>
            </a:r>
            <a:r>
              <a:rPr lang="en-US" sz="2000" b="1" u="sng" dirty="0" smtClean="0">
                <a:solidFill>
                  <a:srgbClr val="FF0000"/>
                </a:solidFill>
                <a:latin typeface="Arial Black" pitchFamily="34" charset="0"/>
              </a:rPr>
              <a:t> + 2 S</a:t>
            </a:r>
            <a:r>
              <a:rPr lang="en-US" sz="2000" b="1" u="sng" baseline="-25000" dirty="0" smtClean="0">
                <a:solidFill>
                  <a:srgbClr val="FF0000"/>
                </a:solidFill>
                <a:latin typeface="Arial Black" pitchFamily="34" charset="0"/>
              </a:rPr>
              <a:t>2</a:t>
            </a:r>
            <a:r>
              <a:rPr lang="en-US" sz="2000" b="1" u="sng" dirty="0" smtClean="0">
                <a:solidFill>
                  <a:srgbClr val="FF0000"/>
                </a:solidFill>
                <a:latin typeface="Arial Black" pitchFamily="34" charset="0"/>
              </a:rPr>
              <a:t>O</a:t>
            </a:r>
            <a:r>
              <a:rPr lang="en-US" sz="2000" b="1" u="sng" baseline="-25000" dirty="0" smtClean="0">
                <a:solidFill>
                  <a:srgbClr val="FF0000"/>
                </a:solidFill>
                <a:latin typeface="Arial Black" pitchFamily="34" charset="0"/>
              </a:rPr>
              <a:t>3</a:t>
            </a:r>
            <a:r>
              <a:rPr lang="en-US" sz="2000" b="1" u="sng" baseline="30000" dirty="0" smtClean="0">
                <a:solidFill>
                  <a:srgbClr val="FF0000"/>
                </a:solidFill>
                <a:latin typeface="Arial Black" pitchFamily="34" charset="0"/>
              </a:rPr>
              <a:t>2−</a:t>
            </a:r>
            <a:r>
              <a:rPr lang="en-US" sz="2000" b="1" u="sng" dirty="0" smtClean="0">
                <a:solidFill>
                  <a:srgbClr val="FF0000"/>
                </a:solidFill>
                <a:latin typeface="Arial Black" pitchFamily="34" charset="0"/>
              </a:rPr>
              <a:t> → S</a:t>
            </a:r>
            <a:r>
              <a:rPr lang="en-US" sz="2000" b="1" u="sng" baseline="-25000" dirty="0" smtClean="0">
                <a:solidFill>
                  <a:srgbClr val="FF0000"/>
                </a:solidFill>
                <a:latin typeface="Arial Black" pitchFamily="34" charset="0"/>
              </a:rPr>
              <a:t>4</a:t>
            </a:r>
            <a:r>
              <a:rPr lang="en-US" sz="2000" b="1" u="sng" dirty="0" smtClean="0">
                <a:solidFill>
                  <a:srgbClr val="FF0000"/>
                </a:solidFill>
                <a:latin typeface="Arial Black" pitchFamily="34" charset="0"/>
              </a:rPr>
              <a:t>O</a:t>
            </a:r>
            <a:r>
              <a:rPr lang="en-US" sz="2000" b="1" u="sng" baseline="-25000" dirty="0" smtClean="0">
                <a:solidFill>
                  <a:srgbClr val="FF0000"/>
                </a:solidFill>
                <a:latin typeface="Arial Black" pitchFamily="34" charset="0"/>
              </a:rPr>
              <a:t>6</a:t>
            </a:r>
            <a:r>
              <a:rPr lang="en-US" sz="2000" b="1" u="sng" baseline="30000" dirty="0" smtClean="0">
                <a:solidFill>
                  <a:srgbClr val="FF0000"/>
                </a:solidFill>
                <a:latin typeface="Arial Black" pitchFamily="34" charset="0"/>
              </a:rPr>
              <a:t>2−</a:t>
            </a:r>
            <a:r>
              <a:rPr lang="en-US" sz="2000" b="1" u="sng" dirty="0" smtClean="0">
                <a:solidFill>
                  <a:srgbClr val="FF0000"/>
                </a:solidFill>
                <a:latin typeface="Arial Black" pitchFamily="34" charset="0"/>
              </a:rPr>
              <a:t> + 3 I</a:t>
            </a:r>
            <a:r>
              <a:rPr lang="en-US" sz="2000" b="1" u="sng" baseline="30000" dirty="0" smtClean="0">
                <a:solidFill>
                  <a:srgbClr val="FF0000"/>
                </a:solidFill>
                <a:latin typeface="Arial Black" pitchFamily="34" charset="0"/>
              </a:rPr>
              <a:t>−</a:t>
            </a:r>
            <a:r>
              <a:rPr lang="en-US" sz="2000" b="1" u="sng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(</a:t>
            </a:r>
            <a:r>
              <a:rPr lang="en-US" sz="2000" b="1" i="1" dirty="0" err="1" smtClean="0">
                <a:solidFill>
                  <a:srgbClr val="FF0000"/>
                </a:solidFill>
              </a:rPr>
              <a:t>E</a:t>
            </a:r>
            <a:r>
              <a:rPr lang="en-US" sz="2000" b="1" baseline="30000" dirty="0" err="1" smtClean="0">
                <a:solidFill>
                  <a:srgbClr val="FF0000"/>
                </a:solidFill>
              </a:rPr>
              <a:t>o</a:t>
            </a:r>
            <a:r>
              <a:rPr lang="en-US" sz="2000" b="1" dirty="0" smtClean="0">
                <a:solidFill>
                  <a:srgbClr val="FF0000"/>
                </a:solidFill>
              </a:rPr>
              <a:t> = + 0.4555 V)</a:t>
            </a:r>
            <a:r>
              <a:rPr lang="cs-CZ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For simplicity, the equations will usually be written in terms of aqueous molecular iodine rather than the </a:t>
            </a:r>
            <a:r>
              <a:rPr lang="en-US" sz="2000" b="1" dirty="0" err="1" smtClean="0">
                <a:solidFill>
                  <a:srgbClr val="FF0000"/>
                </a:solidFill>
              </a:rPr>
              <a:t>triiodide</a:t>
            </a:r>
            <a:r>
              <a:rPr lang="en-US" sz="2000" b="1" dirty="0" smtClean="0">
                <a:solidFill>
                  <a:srgbClr val="FF0000"/>
                </a:solidFill>
              </a:rPr>
              <a:t> ion, as the iodide ion did not participate in the reaction in terms of mole ratio analysis.</a:t>
            </a:r>
            <a:endParaRPr lang="en-US" sz="800" b="1" dirty="0" smtClean="0">
              <a:solidFill>
                <a:srgbClr val="FF0000"/>
              </a:solidFill>
            </a:endParaRPr>
          </a:p>
          <a:p>
            <a:pPr lvl="1"/>
            <a:endParaRPr lang="cs-CZ" b="1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619672" y="6381327"/>
            <a:ext cx="6624736" cy="340147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59</a:t>
            </a:fld>
            <a:endParaRPr lang="sk-SK"/>
          </a:p>
        </p:txBody>
      </p:sp>
      <p:sp>
        <p:nvSpPr>
          <p:cNvPr id="7" name="Nadpis 6"/>
          <p:cNvSpPr txBox="1">
            <a:spLocks/>
          </p:cNvSpPr>
          <p:nvPr/>
        </p:nvSpPr>
        <p:spPr>
          <a:xfrm>
            <a:off x="0" y="116632"/>
            <a:ext cx="8964488" cy="4320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Barevná reakce škrobu v analytické chemii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LITERATURA zahraniční – </a:t>
            </a:r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John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Willey</a:t>
            </a:r>
            <a:endParaRPr lang="cs-CZ" sz="2800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cs-CZ" b="1" dirty="0" err="1" smtClean="0">
                <a:solidFill>
                  <a:srgbClr val="FF0000"/>
                </a:solidFill>
              </a:rPr>
              <a:t>Starch</a:t>
            </a:r>
            <a:r>
              <a:rPr lang="cs-CZ" b="1" dirty="0" smtClean="0">
                <a:solidFill>
                  <a:srgbClr val="FF0000"/>
                </a:solidFill>
              </a:rPr>
              <a:t> ‐ </a:t>
            </a:r>
            <a:r>
              <a:rPr lang="cs-CZ" b="1" dirty="0" err="1" smtClean="0">
                <a:solidFill>
                  <a:srgbClr val="FF0000"/>
                </a:solidFill>
              </a:rPr>
              <a:t>Stärke</a:t>
            </a:r>
            <a:r>
              <a:rPr lang="cs-CZ" b="1" dirty="0" smtClean="0">
                <a:solidFill>
                  <a:srgbClr val="FF0000"/>
                </a:solidFill>
              </a:rPr>
              <a:t> časopis</a:t>
            </a:r>
          </a:p>
          <a:p>
            <a:r>
              <a:rPr lang="cs-CZ" b="1" dirty="0" err="1" smtClean="0">
                <a:solidFill>
                  <a:srgbClr val="0000FF"/>
                </a:solidFill>
              </a:rPr>
              <a:t>Thermoplastic</a:t>
            </a:r>
            <a:r>
              <a:rPr lang="cs-CZ" b="1" dirty="0" smtClean="0">
                <a:solidFill>
                  <a:srgbClr val="0000FF"/>
                </a:solidFill>
              </a:rPr>
              <a:t> </a:t>
            </a:r>
            <a:r>
              <a:rPr lang="cs-CZ" b="1" dirty="0" err="1" smtClean="0">
                <a:solidFill>
                  <a:srgbClr val="0000FF"/>
                </a:solidFill>
              </a:rPr>
              <a:t>Starch</a:t>
            </a:r>
            <a:endParaRPr lang="cs-CZ" b="1" dirty="0" smtClean="0">
              <a:solidFill>
                <a:srgbClr val="0000FF"/>
              </a:solidFill>
            </a:endParaRPr>
          </a:p>
          <a:p>
            <a:pPr lvl="1"/>
            <a:r>
              <a:rPr lang="cs-CZ" dirty="0" smtClean="0">
                <a:hlinkClick r:id="rId2"/>
              </a:rPr>
              <a:t>Leon </a:t>
            </a:r>
            <a:r>
              <a:rPr lang="cs-CZ" dirty="0" err="1" smtClean="0">
                <a:hlinkClick r:id="rId2"/>
              </a:rPr>
              <a:t>Janssen</a:t>
            </a:r>
            <a:r>
              <a:rPr lang="cs-CZ" dirty="0" smtClean="0"/>
              <a:t>, </a:t>
            </a:r>
            <a:r>
              <a:rPr lang="cs-CZ" dirty="0" err="1" smtClean="0">
                <a:hlinkClick r:id="rId3"/>
              </a:rPr>
              <a:t>Leszek</a:t>
            </a:r>
            <a:r>
              <a:rPr lang="cs-CZ" dirty="0" smtClean="0">
                <a:hlinkClick r:id="rId3"/>
              </a:rPr>
              <a:t> </a:t>
            </a:r>
            <a:r>
              <a:rPr lang="cs-CZ" dirty="0" err="1" smtClean="0">
                <a:hlinkClick r:id="rId3"/>
              </a:rPr>
              <a:t>Moscicki</a:t>
            </a:r>
            <a:r>
              <a:rPr lang="cs-CZ" dirty="0" smtClean="0"/>
              <a:t> </a:t>
            </a:r>
          </a:p>
          <a:p>
            <a:pPr lvl="1"/>
            <a:r>
              <a:rPr lang="cs-CZ" dirty="0" smtClean="0"/>
              <a:t>ISBN: 978-3-527-32528-3</a:t>
            </a:r>
          </a:p>
          <a:p>
            <a:pPr lvl="1"/>
            <a:r>
              <a:rPr lang="cs-CZ" dirty="0" smtClean="0"/>
              <a:t>255 </a:t>
            </a:r>
            <a:r>
              <a:rPr lang="cs-CZ" dirty="0" err="1" smtClean="0"/>
              <a:t>pages</a:t>
            </a:r>
            <a:endParaRPr lang="cs-CZ" dirty="0" smtClean="0"/>
          </a:p>
          <a:p>
            <a:pPr lvl="1"/>
            <a:r>
              <a:rPr lang="cs-CZ" dirty="0" err="1" smtClean="0"/>
              <a:t>October</a:t>
            </a:r>
            <a:r>
              <a:rPr lang="cs-CZ" dirty="0" smtClean="0"/>
              <a:t> 2009</a:t>
            </a:r>
          </a:p>
          <a:p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Proč modifikujeme škrob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60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b="1" dirty="0" smtClean="0">
                <a:solidFill>
                  <a:srgbClr val="008000"/>
                </a:solidFill>
              </a:rPr>
              <a:t>Vysoká viskozita i při nízkých koncentracích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Nízká </a:t>
            </a:r>
            <a:r>
              <a:rPr lang="cs-CZ" b="1" dirty="0" err="1" smtClean="0">
                <a:solidFill>
                  <a:srgbClr val="FF0000"/>
                </a:solidFill>
              </a:rPr>
              <a:t>dispergovatelnost</a:t>
            </a:r>
            <a:r>
              <a:rPr lang="cs-CZ" b="1" dirty="0" smtClean="0">
                <a:solidFill>
                  <a:srgbClr val="FF0000"/>
                </a:solidFill>
              </a:rPr>
              <a:t> a rozpustnost škrobových zrn</a:t>
            </a:r>
          </a:p>
          <a:p>
            <a:r>
              <a:rPr lang="cs-CZ" b="1" dirty="0" smtClean="0"/>
              <a:t>Silná tendence vytvářet tuhý, trojrozměrně provázaný gel </a:t>
            </a:r>
            <a:r>
              <a:rPr lang="cs-CZ" dirty="0" smtClean="0"/>
              <a:t>(</a:t>
            </a:r>
            <a:r>
              <a:rPr lang="cs-CZ" b="1" u="sng" dirty="0" smtClean="0">
                <a:solidFill>
                  <a:srgbClr val="0000FF"/>
                </a:solidFill>
              </a:rPr>
              <a:t>někdy je toto ale výhodné &gt; PUDINK</a:t>
            </a:r>
            <a:r>
              <a:rPr lang="cs-CZ" dirty="0" smtClean="0"/>
              <a:t>) </a:t>
            </a:r>
            <a:endParaRPr lang="cs-CZ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AMYLÓZA  &amp; 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AMYLOPEKTIN</a:t>
            </a:r>
            <a:endParaRPr lang="cs-CZ" sz="2800" dirty="0">
              <a:solidFill>
                <a:srgbClr val="0000FF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61</a:t>
            </a:fld>
            <a:endParaRPr lang="sk-SK"/>
          </a:p>
        </p:txBody>
      </p:sp>
      <p:pic>
        <p:nvPicPr>
          <p:cNvPr id="9" name="Obrázek 8" descr="img6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7" y="1052736"/>
            <a:ext cx="5589354" cy="2088232"/>
          </a:xfrm>
          <a:prstGeom prst="rect">
            <a:avLst/>
          </a:prstGeom>
        </p:spPr>
      </p:pic>
      <p:cxnSp>
        <p:nvCxnSpPr>
          <p:cNvPr id="17" name="Přímá spojovací šipka 16"/>
          <p:cNvCxnSpPr/>
          <p:nvPr/>
        </p:nvCxnSpPr>
        <p:spPr>
          <a:xfrm flipH="1">
            <a:off x="2483768" y="764704"/>
            <a:ext cx="360040" cy="12961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Obrázek 17" descr="img6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492177" y="3741071"/>
            <a:ext cx="405000" cy="4533387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107504" y="3284984"/>
            <a:ext cx="4608512" cy="2246769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KDE JSOU POTENCIÁLNÍ REAKČNÍ CENTRA V TĚCHTO MAKROMOLEKULÁCH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7452320" y="263691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VĚTVENÍ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179512" y="76470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HLAVNÍ ŘETĚZEC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20" name="Obrázek 19" descr="AMYLOPEKTI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3068960"/>
            <a:ext cx="4139952" cy="2611307"/>
          </a:xfrm>
          <a:prstGeom prst="rect">
            <a:avLst/>
          </a:prstGeom>
        </p:spPr>
      </p:pic>
      <p:cxnSp>
        <p:nvCxnSpPr>
          <p:cNvPr id="24" name="Přímá spojovací šipka 23"/>
          <p:cNvCxnSpPr/>
          <p:nvPr/>
        </p:nvCxnSpPr>
        <p:spPr>
          <a:xfrm flipH="1">
            <a:off x="6948264" y="2996952"/>
            <a:ext cx="720080" cy="1224136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62</a:t>
            </a:fld>
            <a:endParaRPr lang="sk-SK"/>
          </a:p>
        </p:txBody>
      </p:sp>
      <p:pic>
        <p:nvPicPr>
          <p:cNvPr id="5" name="Obrázek 4" descr="img7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930702" y="1514878"/>
            <a:ext cx="5892836" cy="338437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139952" y="188640"/>
            <a:ext cx="460851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cap="all" dirty="0" err="1" smtClean="0">
                <a:solidFill>
                  <a:srgbClr val="FF0000"/>
                </a:solidFill>
                <a:latin typeface="Arial Black" pitchFamily="34" charset="0"/>
              </a:rPr>
              <a:t>Amylosa</a:t>
            </a:r>
            <a:endParaRPr lang="cs-CZ" sz="4400" cap="all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Vytváří </a:t>
            </a: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šroubovici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neboli</a:t>
            </a: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cap="all" dirty="0" err="1" smtClean="0">
                <a:solidFill>
                  <a:srgbClr val="FF0000"/>
                </a:solidFill>
                <a:latin typeface="Arial Black" pitchFamily="34" charset="0"/>
              </a:rPr>
              <a:t>helix</a:t>
            </a:r>
            <a:endParaRPr lang="cs-CZ" sz="2800" cap="all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cap="all" dirty="0" smtClean="0">
                <a:solidFill>
                  <a:srgbClr val="008000"/>
                </a:solidFill>
                <a:latin typeface="Arial Black" pitchFamily="34" charset="0"/>
              </a:rPr>
              <a:t>Š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est jednotek GLUKOSY na jednu otočku  (závit)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Vazba 1</a:t>
            </a:r>
            <a:r>
              <a:rPr lang="cs-CZ" sz="2800" dirty="0" smtClean="0">
                <a:solidFill>
                  <a:srgbClr val="0000FF"/>
                </a:solidFill>
                <a:latin typeface="Symbol" pitchFamily="18" charset="2"/>
              </a:rPr>
              <a:t> ® 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4 přes –OH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300 – 1000 jednotek v makromolekule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63</a:t>
            </a:fld>
            <a:endParaRPr lang="sk-SK"/>
          </a:p>
        </p:txBody>
      </p:sp>
      <p:pic>
        <p:nvPicPr>
          <p:cNvPr id="6" name="Obrázek 5" descr="img7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663791" y="-1935597"/>
            <a:ext cx="3600400" cy="813690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23528" y="3789040"/>
            <a:ext cx="83529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cap="all" dirty="0" err="1" smtClean="0">
                <a:solidFill>
                  <a:srgbClr val="FF0000"/>
                </a:solidFill>
                <a:latin typeface="Arial Black" pitchFamily="34" charset="0"/>
              </a:rPr>
              <a:t>AmyloPEKTIN</a:t>
            </a:r>
            <a:endParaRPr lang="cs-CZ" sz="2200" cap="all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2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200" u="sng" cap="all" dirty="0" err="1" smtClean="0">
                <a:solidFill>
                  <a:srgbClr val="FF0000"/>
                </a:solidFill>
                <a:latin typeface="Arial Black" pitchFamily="34" charset="0"/>
              </a:rPr>
              <a:t>neVytváří</a:t>
            </a:r>
            <a:r>
              <a:rPr lang="cs-CZ" sz="22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200" cap="all" dirty="0" smtClean="0">
                <a:solidFill>
                  <a:srgbClr val="FF0000"/>
                </a:solidFill>
                <a:latin typeface="Arial Black" pitchFamily="34" charset="0"/>
              </a:rPr>
              <a:t>šroubovici </a:t>
            </a:r>
            <a:r>
              <a:rPr lang="cs-CZ" sz="2200" dirty="0" smtClean="0">
                <a:solidFill>
                  <a:srgbClr val="FF0000"/>
                </a:solidFill>
                <a:latin typeface="Arial Black" pitchFamily="34" charset="0"/>
              </a:rPr>
              <a:t>neboli</a:t>
            </a:r>
            <a:r>
              <a:rPr lang="cs-CZ" sz="2200" cap="all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200" cap="all" dirty="0" err="1" smtClean="0">
                <a:solidFill>
                  <a:srgbClr val="FF0000"/>
                </a:solidFill>
                <a:latin typeface="Arial Black" pitchFamily="34" charset="0"/>
              </a:rPr>
              <a:t>helix</a:t>
            </a:r>
            <a:endParaRPr lang="cs-CZ" sz="2200" cap="all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200" cap="all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200" dirty="0" smtClean="0">
                <a:solidFill>
                  <a:srgbClr val="008000"/>
                </a:solidFill>
                <a:latin typeface="Arial Black" pitchFamily="34" charset="0"/>
              </a:rPr>
              <a:t>Vazba 1</a:t>
            </a:r>
            <a:r>
              <a:rPr lang="cs-CZ" sz="2200" dirty="0" smtClean="0">
                <a:solidFill>
                  <a:srgbClr val="008000"/>
                </a:solidFill>
                <a:latin typeface="Symbol" pitchFamily="18" charset="2"/>
              </a:rPr>
              <a:t> ® </a:t>
            </a:r>
            <a:r>
              <a:rPr lang="cs-CZ" sz="2200" dirty="0" smtClean="0">
                <a:solidFill>
                  <a:srgbClr val="008000"/>
                </a:solidFill>
                <a:latin typeface="Arial Black" pitchFamily="34" charset="0"/>
              </a:rPr>
              <a:t>6 přes –OH a přes – CH</a:t>
            </a:r>
            <a:r>
              <a:rPr lang="cs-CZ" sz="2200" baseline="-25000" dirty="0" smtClean="0">
                <a:solidFill>
                  <a:srgbClr val="008000"/>
                </a:solidFill>
                <a:latin typeface="Arial Black" pitchFamily="34" charset="0"/>
              </a:rPr>
              <a:t>2</a:t>
            </a:r>
            <a:r>
              <a:rPr lang="cs-CZ" sz="2200" dirty="0" smtClean="0">
                <a:solidFill>
                  <a:srgbClr val="008000"/>
                </a:solidFill>
                <a:latin typeface="Arial Black" pitchFamily="34" charset="0"/>
              </a:rPr>
              <a:t>OH v místě rozvětvení</a:t>
            </a:r>
            <a:endParaRPr lang="cs-CZ" sz="2200" cap="all" dirty="0" smtClean="0">
              <a:solidFill>
                <a:srgbClr val="00800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2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200" dirty="0" smtClean="0">
                <a:solidFill>
                  <a:srgbClr val="0000FF"/>
                </a:solidFill>
                <a:latin typeface="Arial Black" pitchFamily="34" charset="0"/>
              </a:rPr>
              <a:t>Vazba 1</a:t>
            </a:r>
            <a:r>
              <a:rPr lang="cs-CZ" sz="2200" dirty="0" smtClean="0">
                <a:solidFill>
                  <a:srgbClr val="0000FF"/>
                </a:solidFill>
                <a:latin typeface="Symbol" pitchFamily="18" charset="2"/>
              </a:rPr>
              <a:t> ® </a:t>
            </a:r>
            <a:r>
              <a:rPr lang="cs-CZ" sz="2200" dirty="0" smtClean="0">
                <a:solidFill>
                  <a:srgbClr val="0000FF"/>
                </a:solidFill>
                <a:latin typeface="Arial Black" pitchFamily="34" charset="0"/>
              </a:rPr>
              <a:t>4 přes –OH v hlavním i bočních řetězcích</a:t>
            </a:r>
          </a:p>
          <a:p>
            <a:pPr>
              <a:buFont typeface="Arial" pitchFamily="34" charset="0"/>
              <a:buChar char="•"/>
            </a:pPr>
            <a:r>
              <a:rPr lang="cs-CZ" sz="22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200" dirty="0" smtClean="0">
                <a:solidFill>
                  <a:srgbClr val="C00000"/>
                </a:solidFill>
                <a:latin typeface="Arial Black" pitchFamily="34" charset="0"/>
              </a:rPr>
              <a:t>15 –25 jednotek ve větvích</a:t>
            </a:r>
          </a:p>
          <a:p>
            <a:endParaRPr lang="cs-CZ" sz="2200" dirty="0"/>
          </a:p>
        </p:txBody>
      </p:sp>
      <p:cxnSp>
        <p:nvCxnSpPr>
          <p:cNvPr id="9" name="Přímá spojovací šipka 8"/>
          <p:cNvCxnSpPr/>
          <p:nvPr/>
        </p:nvCxnSpPr>
        <p:spPr>
          <a:xfrm flipV="1">
            <a:off x="7452320" y="3140968"/>
            <a:ext cx="0" cy="151216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šipka 11"/>
          <p:cNvCxnSpPr/>
          <p:nvPr/>
        </p:nvCxnSpPr>
        <p:spPr>
          <a:xfrm flipV="1">
            <a:off x="323528" y="2132856"/>
            <a:ext cx="432048" cy="316835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>
            <a:off x="755576" y="2492896"/>
            <a:ext cx="792088" cy="100811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V="1">
            <a:off x="4572000" y="2204864"/>
            <a:ext cx="1368152" cy="345638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flipH="1" flipV="1">
            <a:off x="2051720" y="2708920"/>
            <a:ext cx="2448272" cy="288032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Postupy </a:t>
            </a:r>
            <a:r>
              <a:rPr lang="cs-CZ" sz="3600" b="1" cap="all" dirty="0" smtClean="0">
                <a:solidFill>
                  <a:srgbClr val="008000"/>
                </a:solidFill>
                <a:latin typeface="Arial Black" pitchFamily="34" charset="0"/>
              </a:rPr>
              <a:t>Enzymatické</a:t>
            </a:r>
            <a:r>
              <a:rPr lang="cs-CZ" sz="2800" b="1" dirty="0" smtClean="0">
                <a:solidFill>
                  <a:srgbClr val="008000"/>
                </a:solidFill>
              </a:rPr>
              <a:t/>
            </a:r>
            <a:br>
              <a:rPr lang="cs-CZ" sz="2800" b="1" dirty="0" smtClean="0">
                <a:solidFill>
                  <a:srgbClr val="008000"/>
                </a:solidFill>
              </a:rPr>
            </a:b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64</a:t>
            </a:fld>
            <a:endParaRPr lang="sk-SK"/>
          </a:p>
        </p:txBody>
      </p:sp>
      <p:pic>
        <p:nvPicPr>
          <p:cNvPr id="11" name="Zástupný symbol pro obsah 10" descr="img6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575556" y="944724"/>
            <a:ext cx="4968552" cy="5472608"/>
          </a:xfrm>
        </p:spPr>
      </p:pic>
      <p:sp>
        <p:nvSpPr>
          <p:cNvPr id="12" name="Elipsa 11"/>
          <p:cNvSpPr/>
          <p:nvPr/>
        </p:nvSpPr>
        <p:spPr>
          <a:xfrm>
            <a:off x="3707904" y="5661248"/>
            <a:ext cx="1440160" cy="504056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5868144" y="1268760"/>
            <a:ext cx="30243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008000"/>
                </a:solidFill>
              </a:rPr>
              <a:t>PRUDKÝ POKLES VISKOZITY ROZTOKU (MAZU)</a:t>
            </a:r>
            <a:endParaRPr lang="cs-CZ" sz="36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Postupy </a:t>
            </a:r>
            <a:r>
              <a:rPr lang="cs-CZ" sz="2800" b="1" cap="all" dirty="0" smtClean="0">
                <a:solidFill>
                  <a:srgbClr val="008000"/>
                </a:solidFill>
                <a:latin typeface="Arial Black" pitchFamily="34" charset="0"/>
              </a:rPr>
              <a:t>Enzymatické </a:t>
            </a:r>
            <a:r>
              <a:rPr lang="cs-CZ" sz="2800" b="1" dirty="0" smtClean="0">
                <a:solidFill>
                  <a:srgbClr val="008000"/>
                </a:solidFill>
              </a:rPr>
              <a:t/>
            </a:r>
            <a:br>
              <a:rPr lang="cs-CZ" sz="2800" b="1" dirty="0" smtClean="0">
                <a:solidFill>
                  <a:srgbClr val="008000"/>
                </a:solidFill>
              </a:rPr>
            </a:b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pic>
        <p:nvPicPr>
          <p:cNvPr id="14" name="Zástupný symbol pro obsah 13" descr="img6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761910" y="910498"/>
            <a:ext cx="2088232" cy="4820980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65</a:t>
            </a:fld>
            <a:endParaRPr lang="sk-SK"/>
          </a:p>
        </p:txBody>
      </p:sp>
      <p:sp>
        <p:nvSpPr>
          <p:cNvPr id="15" name="TextovéPole 14"/>
          <p:cNvSpPr txBox="1"/>
          <p:nvPr/>
        </p:nvSpPr>
        <p:spPr>
          <a:xfrm>
            <a:off x="467544" y="1340768"/>
            <a:ext cx="52565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Štěpení na MALTÓZU enzymy </a:t>
            </a:r>
            <a:r>
              <a:rPr lang="cs-CZ" sz="2800" b="1" dirty="0" smtClean="0">
                <a:solidFill>
                  <a:srgbClr val="008000"/>
                </a:solidFill>
                <a:latin typeface="Symbol" pitchFamily="18" charset="2"/>
              </a:rPr>
              <a:t>a </a:t>
            </a:r>
            <a:r>
              <a:rPr lang="cs-CZ" sz="2800" b="1" dirty="0" err="1" smtClean="0">
                <a:solidFill>
                  <a:srgbClr val="008000"/>
                </a:solidFill>
                <a:latin typeface="+mn-lt"/>
              </a:rPr>
              <a:t>a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 </a:t>
            </a:r>
            <a:r>
              <a:rPr lang="cs-CZ" sz="2800" b="1" dirty="0" smtClean="0">
                <a:solidFill>
                  <a:srgbClr val="008000"/>
                </a:solidFill>
                <a:latin typeface="Symbol" pitchFamily="18" charset="2"/>
              </a:rPr>
              <a:t>b 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AMYLÓZAMI</a:t>
            </a:r>
            <a:endParaRPr lang="cs-CZ" sz="2800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539552" y="4581128"/>
            <a:ext cx="48965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8000"/>
                </a:solidFill>
              </a:rPr>
              <a:t>MALTÓZU </a:t>
            </a:r>
            <a:r>
              <a:rPr lang="cs-CZ" sz="2800" b="1" dirty="0" smtClean="0">
                <a:solidFill>
                  <a:srgbClr val="0000FF"/>
                </a:solidFill>
                <a:latin typeface="+mn-lt"/>
              </a:rPr>
              <a:t>lze dále rozštěpit enzymem 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MALTÓZOU</a:t>
            </a:r>
            <a:r>
              <a:rPr lang="cs-CZ" sz="2800" b="1" dirty="0" smtClean="0">
                <a:solidFill>
                  <a:srgbClr val="0000FF"/>
                </a:solidFill>
                <a:latin typeface="+mn-lt"/>
              </a:rPr>
              <a:t> na GLUKÓZU</a:t>
            </a:r>
            <a:endParaRPr lang="cs-CZ" sz="2800" b="1" dirty="0">
              <a:solidFill>
                <a:srgbClr val="0000FF"/>
              </a:solidFill>
              <a:latin typeface="Symbol" pitchFamily="18" charset="2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6588224" y="1340768"/>
            <a:ext cx="21602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 smtClean="0">
                <a:solidFill>
                  <a:srgbClr val="FF0000"/>
                </a:solidFill>
              </a:rPr>
              <a:t>Podle stupně konverze dělíme produkty na: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b="1" dirty="0" smtClean="0">
                <a:solidFill>
                  <a:srgbClr val="FF0000"/>
                </a:solidFill>
              </a:rPr>
              <a:t> Kapalné sirupy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b="1" dirty="0" smtClean="0">
                <a:solidFill>
                  <a:srgbClr val="FF0000"/>
                </a:solidFill>
              </a:rPr>
              <a:t> Sušené nebo zahuštěné sirupy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b="1" dirty="0" smtClean="0">
                <a:solidFill>
                  <a:srgbClr val="FF0000"/>
                </a:solidFill>
              </a:rPr>
              <a:t> Glukózu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66</a:t>
            </a:fld>
            <a:endParaRPr lang="sk-SK"/>
          </a:p>
        </p:txBody>
      </p:sp>
      <p:pic>
        <p:nvPicPr>
          <p:cNvPr id="7" name="Obrázek 6" descr="img7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796947" y="-1140764"/>
            <a:ext cx="5478097" cy="8424936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Postupy </a:t>
            </a:r>
            <a:r>
              <a:rPr lang="cs-CZ" sz="3600" b="1" cap="all" dirty="0" err="1" smtClean="0">
                <a:solidFill>
                  <a:srgbClr val="008000"/>
                </a:solidFill>
                <a:latin typeface="Arial Black" pitchFamily="34" charset="0"/>
              </a:rPr>
              <a:t>HyDROLYtické</a:t>
            </a:r>
            <a:r>
              <a:rPr lang="cs-CZ" sz="2800" b="1" dirty="0" smtClean="0">
                <a:solidFill>
                  <a:srgbClr val="008000"/>
                </a:solidFill>
              </a:rPr>
              <a:t/>
            </a:r>
            <a:br>
              <a:rPr lang="cs-CZ" sz="2800" b="1" dirty="0" smtClean="0">
                <a:solidFill>
                  <a:srgbClr val="008000"/>
                </a:solidFill>
              </a:rPr>
            </a:b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pic>
        <p:nvPicPr>
          <p:cNvPr id="14" name="Zástupný symbol pro obsah 13" descr="img6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761910" y="910498"/>
            <a:ext cx="2088232" cy="4820980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67</a:t>
            </a:fld>
            <a:endParaRPr lang="sk-SK"/>
          </a:p>
        </p:txBody>
      </p:sp>
      <p:sp>
        <p:nvSpPr>
          <p:cNvPr id="15" name="TextovéPole 14"/>
          <p:cNvSpPr txBox="1"/>
          <p:nvPr/>
        </p:nvSpPr>
        <p:spPr>
          <a:xfrm>
            <a:off x="467544" y="1340768"/>
            <a:ext cx="6192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Katalýza pomocí </a:t>
            </a:r>
            <a:r>
              <a:rPr lang="cs-CZ" sz="2800" b="1" dirty="0" err="1" smtClean="0">
                <a:solidFill>
                  <a:srgbClr val="008000"/>
                </a:solidFill>
                <a:latin typeface="+mn-lt"/>
              </a:rPr>
              <a:t>HCl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 nebo H</a:t>
            </a:r>
            <a:r>
              <a:rPr lang="cs-CZ" sz="2800" b="1" baseline="-25000" dirty="0" smtClean="0">
                <a:solidFill>
                  <a:srgbClr val="008000"/>
                </a:solidFill>
                <a:latin typeface="+mn-lt"/>
              </a:rPr>
              <a:t>2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SO</a:t>
            </a:r>
            <a:r>
              <a:rPr lang="cs-CZ" sz="2800" b="1" baseline="-25000" dirty="0" smtClean="0">
                <a:solidFill>
                  <a:srgbClr val="008000"/>
                </a:solidFill>
                <a:latin typeface="+mn-lt"/>
              </a:rPr>
              <a:t>4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 s neutralizací na konci procesu</a:t>
            </a:r>
            <a:endParaRPr lang="cs-CZ" sz="2800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539552" y="4581128"/>
            <a:ext cx="49685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00FF"/>
                </a:solidFill>
                <a:latin typeface="+mn-lt"/>
              </a:rPr>
              <a:t>Lze kombinovat s enzymatickým procesem  a dostat se </a:t>
            </a:r>
            <a:r>
              <a:rPr lang="cs-CZ" sz="2800" b="1" dirty="0" smtClean="0">
                <a:solidFill>
                  <a:srgbClr val="0000FF"/>
                </a:solidFill>
              </a:rPr>
              <a:t>na GLUKÓZU</a:t>
            </a:r>
            <a:r>
              <a:rPr lang="cs-CZ" sz="2800" b="1" dirty="0" smtClean="0">
                <a:solidFill>
                  <a:srgbClr val="0000FF"/>
                </a:solidFill>
                <a:latin typeface="+mn-lt"/>
              </a:rPr>
              <a:t> </a:t>
            </a:r>
            <a:endParaRPr lang="cs-CZ" sz="2800" b="1" dirty="0">
              <a:solidFill>
                <a:srgbClr val="0000FF"/>
              </a:solidFill>
              <a:latin typeface="Symbol" pitchFamily="18" charset="2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6588224" y="1340768"/>
            <a:ext cx="21602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 smtClean="0">
                <a:solidFill>
                  <a:srgbClr val="FF0000"/>
                </a:solidFill>
              </a:rPr>
              <a:t>Podle stupně konverze dělíme produkty na: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b="1" dirty="0" smtClean="0">
                <a:solidFill>
                  <a:srgbClr val="FF0000"/>
                </a:solidFill>
              </a:rPr>
              <a:t> Kapalné sirupy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b="1" dirty="0" smtClean="0">
                <a:solidFill>
                  <a:srgbClr val="FF0000"/>
                </a:solidFill>
              </a:rPr>
              <a:t> Sušené nebo zahuštěné sirupy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b="1" dirty="0" smtClean="0">
                <a:solidFill>
                  <a:srgbClr val="FF0000"/>
                </a:solidFill>
              </a:rPr>
              <a:t> Glukózu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Postupy </a:t>
            </a:r>
            <a:r>
              <a:rPr lang="cs-CZ" sz="3600" b="1" cap="all" dirty="0" err="1" smtClean="0">
                <a:solidFill>
                  <a:srgbClr val="008000"/>
                </a:solidFill>
                <a:latin typeface="Arial Black" pitchFamily="34" charset="0"/>
              </a:rPr>
              <a:t>HyDROLYtické</a:t>
            </a:r>
            <a:r>
              <a:rPr lang="cs-CZ" sz="2800" b="1" dirty="0" smtClean="0">
                <a:solidFill>
                  <a:srgbClr val="008000"/>
                </a:solidFill>
              </a:rPr>
              <a:t/>
            </a:r>
            <a:br>
              <a:rPr lang="cs-CZ" sz="2800" b="1" dirty="0" smtClean="0">
                <a:solidFill>
                  <a:srgbClr val="008000"/>
                </a:solidFill>
              </a:rPr>
            </a:b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26422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68</a:t>
            </a:fld>
            <a:endParaRPr lang="sk-SK"/>
          </a:p>
        </p:txBody>
      </p:sp>
      <p:pic>
        <p:nvPicPr>
          <p:cNvPr id="11" name="Obrázek 10" descr="img6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544555" y="1014860"/>
            <a:ext cx="3384378" cy="4180210"/>
          </a:xfrm>
          <a:prstGeom prst="rect">
            <a:avLst/>
          </a:prstGeom>
        </p:spPr>
      </p:pic>
      <p:pic>
        <p:nvPicPr>
          <p:cNvPr id="12" name="Obrázek 11" descr="img6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797592" y="1907264"/>
            <a:ext cx="3774928" cy="4514144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251520" y="4797152"/>
            <a:ext cx="3779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8000"/>
                </a:solidFill>
              </a:rPr>
              <a:t>Nejsou informace o tom, zda proces probíhá </a:t>
            </a:r>
            <a:r>
              <a:rPr lang="cs-CZ" sz="2000" b="1" u="sng" dirty="0" smtClean="0">
                <a:solidFill>
                  <a:srgbClr val="008000"/>
                </a:solidFill>
              </a:rPr>
              <a:t>náhodně</a:t>
            </a:r>
            <a:r>
              <a:rPr lang="cs-CZ" sz="2000" b="1" dirty="0" smtClean="0">
                <a:solidFill>
                  <a:srgbClr val="008000"/>
                </a:solidFill>
              </a:rPr>
              <a:t> či zda je některé místo v řetězci při hydrolýze </a:t>
            </a:r>
            <a:r>
              <a:rPr lang="cs-CZ" sz="2000" b="1" i="1" u="sng" dirty="0" smtClean="0">
                <a:solidFill>
                  <a:srgbClr val="008000"/>
                </a:solidFill>
              </a:rPr>
              <a:t>preferováno</a:t>
            </a:r>
            <a:endParaRPr lang="cs-CZ" sz="2000" b="1" i="1" u="sng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cap="all" dirty="0" smtClean="0">
                <a:solidFill>
                  <a:srgbClr val="008000"/>
                </a:solidFill>
                <a:latin typeface="Arial Black" pitchFamily="34" charset="0"/>
              </a:rPr>
              <a:t>Enzymatické VYUŽITÍ GLUKÓZY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453335"/>
            <a:ext cx="5120208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69</a:t>
            </a:fld>
            <a:endParaRPr lang="sk-SK"/>
          </a:p>
        </p:txBody>
      </p:sp>
      <p:pic>
        <p:nvPicPr>
          <p:cNvPr id="19" name="Obrázek 18" descr="Alpha-D-Glucopyranose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196752"/>
            <a:ext cx="1495425" cy="1619250"/>
          </a:xfrm>
          <a:prstGeom prst="rect">
            <a:avLst/>
          </a:prstGeom>
        </p:spPr>
      </p:pic>
      <p:pic>
        <p:nvPicPr>
          <p:cNvPr id="20" name="Obrázek 19" descr="120px-Pyruva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2276872"/>
            <a:ext cx="1637233" cy="1296144"/>
          </a:xfrm>
          <a:prstGeom prst="rect">
            <a:avLst/>
          </a:prstGeom>
        </p:spPr>
      </p:pic>
      <p:pic>
        <p:nvPicPr>
          <p:cNvPr id="21" name="Obrázek 20" descr="120px-Acetaldehyde-2D-flat_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284984"/>
            <a:ext cx="1677856" cy="1440160"/>
          </a:xfrm>
          <a:prstGeom prst="rect">
            <a:avLst/>
          </a:prstGeom>
        </p:spPr>
      </p:pic>
      <p:pic>
        <p:nvPicPr>
          <p:cNvPr id="22" name="Obrázek 21" descr="Ethanol-structure_sv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09479" y="4725144"/>
            <a:ext cx="2629857" cy="1512168"/>
          </a:xfrm>
          <a:prstGeom prst="rect">
            <a:avLst/>
          </a:prstGeom>
          <a:solidFill>
            <a:srgbClr val="DDDDDD"/>
          </a:solidFill>
          <a:ln w="38100">
            <a:solidFill>
              <a:srgbClr val="FF0000"/>
            </a:solidFill>
          </a:ln>
        </p:spPr>
      </p:pic>
      <p:sp>
        <p:nvSpPr>
          <p:cNvPr id="23" name="TextovéPole 22"/>
          <p:cNvSpPr txBox="1"/>
          <p:nvPr/>
        </p:nvSpPr>
        <p:spPr>
          <a:xfrm>
            <a:off x="4355976" y="198884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C00000"/>
                </a:solidFill>
              </a:rPr>
              <a:t>Pyruvát</a:t>
            </a:r>
            <a:r>
              <a:rPr lang="cs-CZ" b="1" dirty="0" smtClean="0">
                <a:solidFill>
                  <a:srgbClr val="C00000"/>
                </a:solidFill>
              </a:rPr>
              <a:t> konjugovaná báze od kyseliny </a:t>
            </a:r>
            <a:r>
              <a:rPr lang="cs-CZ" b="1" dirty="0" err="1" smtClean="0">
                <a:solidFill>
                  <a:srgbClr val="C00000"/>
                </a:solidFill>
              </a:rPr>
              <a:t>pyrohroznové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107504" y="4293096"/>
            <a:ext cx="4968552" cy="19389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00FF"/>
                </a:solidFill>
              </a:rPr>
              <a:t>Vodka</a:t>
            </a:r>
          </a:p>
          <a:p>
            <a:r>
              <a:rPr lang="cs-CZ" sz="2000" b="1" dirty="0" err="1" smtClean="0">
                <a:solidFill>
                  <a:srgbClr val="008000"/>
                </a:solidFill>
              </a:rPr>
              <a:t>Gorilka</a:t>
            </a:r>
            <a:endParaRPr lang="cs-CZ" sz="2000" b="1" dirty="0" smtClean="0">
              <a:solidFill>
                <a:srgbClr val="008000"/>
              </a:solidFill>
            </a:endParaRPr>
          </a:p>
          <a:p>
            <a:r>
              <a:rPr lang="cs-CZ" sz="2000" b="1" dirty="0" err="1" smtClean="0"/>
              <a:t>Schnaps</a:t>
            </a:r>
            <a:endParaRPr lang="cs-CZ" sz="2000" b="1" dirty="0" smtClean="0"/>
          </a:p>
          <a:p>
            <a:r>
              <a:rPr lang="cs-CZ" sz="2000" b="1" dirty="0" smtClean="0">
                <a:solidFill>
                  <a:srgbClr val="FF0000"/>
                </a:solidFill>
              </a:rPr>
              <a:t>Prostějovská </a:t>
            </a:r>
            <a:r>
              <a:rPr lang="cs-CZ" sz="2000" b="1" dirty="0" err="1" smtClean="0">
                <a:solidFill>
                  <a:srgbClr val="FF0000"/>
                </a:solidFill>
              </a:rPr>
              <a:t>starorežná</a:t>
            </a:r>
            <a:endParaRPr lang="cs-CZ" sz="2000" b="1" dirty="0" smtClean="0">
              <a:solidFill>
                <a:srgbClr val="FF0000"/>
              </a:solidFill>
            </a:endParaRPr>
          </a:p>
          <a:p>
            <a:r>
              <a:rPr lang="cs-CZ" sz="2000" b="1" dirty="0" smtClean="0">
                <a:solidFill>
                  <a:srgbClr val="FFC000"/>
                </a:solidFill>
              </a:rPr>
              <a:t>Whisky</a:t>
            </a:r>
          </a:p>
          <a:p>
            <a:r>
              <a:rPr lang="cs-CZ" sz="2000" b="1" dirty="0" smtClean="0">
                <a:solidFill>
                  <a:srgbClr val="C00000"/>
                </a:solidFill>
                <a:latin typeface="Arial Black" pitchFamily="34" charset="0"/>
              </a:rPr>
              <a:t>Bramborový líh &gt; TUZEMSKÝ RUM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39552" y="620688"/>
            <a:ext cx="8229600" cy="5256584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cs-CZ" sz="4000" dirty="0" smtClean="0">
                <a:latin typeface="Arial Black" pitchFamily="34" charset="0"/>
              </a:rPr>
              <a:t>Druhy škrobů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4000" dirty="0" smtClean="0">
                <a:latin typeface="Arial Black" pitchFamily="34" charset="0"/>
              </a:rPr>
              <a:t> Výroby škrobů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4000" dirty="0" smtClean="0">
                <a:latin typeface="Arial Black" pitchFamily="34" charset="0"/>
              </a:rPr>
              <a:t> Chemie škrobu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4000" dirty="0" smtClean="0">
                <a:latin typeface="Arial Black" pitchFamily="34" charset="0"/>
              </a:rPr>
              <a:t> Použití škrobu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4000" dirty="0" smtClean="0">
                <a:latin typeface="Arial Black" pitchFamily="34" charset="0"/>
              </a:rPr>
              <a:t> Modifikace škrobu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4000" dirty="0" smtClean="0">
                <a:latin typeface="Arial Black" pitchFamily="34" charset="0"/>
              </a:rPr>
              <a:t> Výroba dextrinů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4000" dirty="0" smtClean="0">
                <a:latin typeface="Arial Black" pitchFamily="34" charset="0"/>
              </a:rPr>
              <a:t> Použití dextrinů</a:t>
            </a:r>
            <a:endParaRPr lang="cs-CZ" sz="4000" dirty="0"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</a:t>
            </a:fld>
            <a:endParaRPr lang="sk-SK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cs-CZ" sz="2800" b="1" cap="all" dirty="0" smtClean="0">
                <a:solidFill>
                  <a:srgbClr val="008000"/>
                </a:solidFill>
                <a:latin typeface="Arial Black" pitchFamily="34" charset="0"/>
              </a:rPr>
              <a:t>Enzymatická </a:t>
            </a:r>
            <a:r>
              <a:rPr lang="cs-CZ" sz="2800" b="1" i="1" u="sng" cap="all" dirty="0" smtClean="0">
                <a:solidFill>
                  <a:srgbClr val="008000"/>
                </a:solidFill>
                <a:latin typeface="Arial Black" pitchFamily="34" charset="0"/>
              </a:rPr>
              <a:t>(</a:t>
            </a:r>
            <a:r>
              <a:rPr lang="cs-CZ" sz="2800" b="1" i="1" u="sng" dirty="0" smtClean="0">
                <a:solidFill>
                  <a:srgbClr val="008000"/>
                </a:solidFill>
              </a:rPr>
              <a:t>Xylose </a:t>
            </a:r>
            <a:r>
              <a:rPr lang="cs-CZ" sz="2800" b="1" i="1" u="sng" dirty="0" err="1" smtClean="0">
                <a:solidFill>
                  <a:srgbClr val="008000"/>
                </a:solidFill>
              </a:rPr>
              <a:t>isomerase</a:t>
            </a:r>
            <a:r>
              <a:rPr lang="cs-CZ" sz="2800" b="1" i="1" u="sng" dirty="0" smtClean="0">
                <a:solidFill>
                  <a:srgbClr val="008000"/>
                </a:solidFill>
              </a:rPr>
              <a:t>)</a:t>
            </a:r>
            <a:r>
              <a:rPr lang="cs-CZ" sz="2800" b="1" i="1" u="sng" cap="all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2800" b="1" dirty="0" smtClean="0">
                <a:solidFill>
                  <a:srgbClr val="008000"/>
                </a:solidFill>
              </a:rPr>
              <a:t/>
            </a:r>
            <a:br>
              <a:rPr lang="cs-CZ" sz="2800" b="1" dirty="0" smtClean="0">
                <a:solidFill>
                  <a:srgbClr val="008000"/>
                </a:solidFill>
              </a:rPr>
            </a:b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izomerizace GLUKÓZY na </a:t>
            </a:r>
            <a:r>
              <a:rPr lang="cs-CZ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</a:rPr>
              <a:t>FRUKTÓZU</a:t>
            </a:r>
            <a:endParaRPr lang="cs-CZ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70</a:t>
            </a:fld>
            <a:endParaRPr lang="sk-SK"/>
          </a:p>
        </p:txBody>
      </p:sp>
      <p:pic>
        <p:nvPicPr>
          <p:cNvPr id="11" name="Obrázek 10" descr="490px-D-Fructose_vs__D-Glucose_Structural_Formulae_V_1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1772816"/>
            <a:ext cx="4667250" cy="372427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6948264" y="3573016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GLUKÓZY</a:t>
            </a:r>
          </a:p>
          <a:p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(ALDÓZA)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79512" y="3645024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</a:rPr>
              <a:t>FRUKTÓZU</a:t>
            </a:r>
          </a:p>
          <a:p>
            <a:r>
              <a:rPr lang="cs-CZ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</a:rPr>
              <a:t>(KETÓZA)</a:t>
            </a:r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1907704" y="5661248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8000"/>
                </a:solidFill>
              </a:rPr>
              <a:t>D-xylose </a:t>
            </a:r>
            <a:r>
              <a:rPr lang="cs-CZ" sz="2400" b="1" dirty="0" err="1" smtClean="0">
                <a:solidFill>
                  <a:srgbClr val="008000"/>
                </a:solidFill>
              </a:rPr>
              <a:t>aldose</a:t>
            </a:r>
            <a:r>
              <a:rPr lang="cs-CZ" sz="2400" b="1" dirty="0" smtClean="0">
                <a:solidFill>
                  <a:srgbClr val="008000"/>
                </a:solidFill>
              </a:rPr>
              <a:t>-ketose-</a:t>
            </a:r>
            <a:r>
              <a:rPr lang="cs-CZ" sz="2400" b="1" dirty="0" err="1" smtClean="0">
                <a:solidFill>
                  <a:srgbClr val="008000"/>
                </a:solidFill>
              </a:rPr>
              <a:t>isomerase</a:t>
            </a:r>
            <a:endParaRPr lang="cs-CZ" sz="2400" dirty="0">
              <a:solidFill>
                <a:srgbClr val="008000"/>
              </a:solidFill>
            </a:endParaRPr>
          </a:p>
        </p:txBody>
      </p:sp>
      <p:cxnSp>
        <p:nvCxnSpPr>
          <p:cNvPr id="20" name="Přímá spojovací šipka 19"/>
          <p:cNvCxnSpPr/>
          <p:nvPr/>
        </p:nvCxnSpPr>
        <p:spPr>
          <a:xfrm flipH="1">
            <a:off x="3707904" y="1556792"/>
            <a:ext cx="1800200" cy="0"/>
          </a:xfrm>
          <a:prstGeom prst="straightConnector1">
            <a:avLst/>
          </a:prstGeom>
          <a:ln w="635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>
            <a:stCxn id="12" idx="0"/>
          </p:cNvCxnSpPr>
          <p:nvPr/>
        </p:nvCxnSpPr>
        <p:spPr>
          <a:xfrm flipH="1" flipV="1">
            <a:off x="6156176" y="2204864"/>
            <a:ext cx="1584176" cy="13681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 flipV="1">
            <a:off x="1331640" y="2996952"/>
            <a:ext cx="1728192" cy="576064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/>
          <p:cNvSpPr txBox="1"/>
          <p:nvPr/>
        </p:nvSpPr>
        <p:spPr>
          <a:xfrm>
            <a:off x="251520" y="1340768"/>
            <a:ext cx="2016224" cy="1631216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Fruktóza je asi o 1/5 sladší než </a:t>
            </a:r>
            <a:r>
              <a:rPr lang="cs-CZ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hlinkClick r:id="rId3" tooltip="Glukóza"/>
              </a:rPr>
              <a:t>glukóza</a:t>
            </a:r>
            <a:endParaRPr lang="cs-CZ" sz="20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cs-CZ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Vyskytuje se hlavně v ovoci</a:t>
            </a:r>
            <a:endParaRPr lang="cs-CZ" sz="2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PŘEHLED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518457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Enzymatický</a:t>
            </a:r>
          </a:p>
          <a:p>
            <a:r>
              <a:rPr lang="cs-CZ" sz="2800" b="1" dirty="0" smtClean="0">
                <a:solidFill>
                  <a:srgbClr val="C00000"/>
                </a:solidFill>
                <a:latin typeface="Arial Black" pitchFamily="34" charset="0"/>
              </a:rPr>
              <a:t>Termický </a:t>
            </a:r>
          </a:p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Chemický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Hydrolýza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Oxidace</a:t>
            </a:r>
          </a:p>
          <a:p>
            <a:pPr lvl="1"/>
            <a:r>
              <a:rPr lang="cs-CZ" sz="2400" b="1" u="sng" dirty="0" smtClean="0">
                <a:solidFill>
                  <a:srgbClr val="FF0000"/>
                </a:solidFill>
                <a:latin typeface="Arial Black" pitchFamily="34" charset="0"/>
              </a:rPr>
              <a:t>Esterifikace (několik variant)</a:t>
            </a:r>
          </a:p>
          <a:p>
            <a:pPr lvl="1"/>
            <a:r>
              <a:rPr lang="cs-CZ" sz="2400" b="1" dirty="0" err="1" smtClean="0">
                <a:solidFill>
                  <a:srgbClr val="FF0000"/>
                </a:solidFill>
                <a:latin typeface="Arial Black" pitchFamily="34" charset="0"/>
              </a:rPr>
              <a:t>Xantace</a:t>
            </a:r>
            <a:endParaRPr lang="cs-CZ" sz="24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lvl="1"/>
            <a:r>
              <a:rPr lang="cs-CZ" sz="2400" b="1" dirty="0" err="1" smtClean="0">
                <a:solidFill>
                  <a:srgbClr val="FF0000"/>
                </a:solidFill>
                <a:latin typeface="Arial Black" pitchFamily="34" charset="0"/>
              </a:rPr>
              <a:t>Karbamace</a:t>
            </a:r>
            <a:endParaRPr lang="cs-CZ" sz="24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lvl="1"/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Škrobové étery</a:t>
            </a:r>
          </a:p>
          <a:p>
            <a:r>
              <a:rPr lang="cs-CZ" sz="2800" b="1" dirty="0" smtClean="0">
                <a:latin typeface="Arial Black" pitchFamily="34" charset="0"/>
              </a:rPr>
              <a:t>Síťování</a:t>
            </a:r>
          </a:p>
          <a:p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Roubování </a:t>
            </a:r>
          </a:p>
          <a:p>
            <a:pPr lvl="1"/>
            <a:endParaRPr lang="cs-CZ" sz="2400" b="1" dirty="0"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71</a:t>
            </a:fld>
            <a:endParaRPr lang="sk-SK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POUŽITÍ ŠROBU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72</a:t>
            </a:fld>
            <a:endParaRPr lang="sk-SK"/>
          </a:p>
        </p:txBody>
      </p:sp>
      <p:pic>
        <p:nvPicPr>
          <p:cNvPr id="13" name="Obrázek 12" descr="img2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764704"/>
            <a:ext cx="8595888" cy="5328592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323528" y="1844824"/>
            <a:ext cx="7272808" cy="1872208"/>
          </a:xfrm>
          <a:prstGeom prst="rect">
            <a:avLst/>
          </a:prstGeom>
          <a:noFill/>
          <a:ln w="635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ŠKROBU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63688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73</a:t>
            </a:fld>
            <a:endParaRPr lang="sk-SK"/>
          </a:p>
        </p:txBody>
      </p:sp>
      <p:pic>
        <p:nvPicPr>
          <p:cNvPr id="7" name="Obrázek 6" descr="MODIFIKACE ŠKROBU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075775" y="-843528"/>
            <a:ext cx="5184578" cy="8545057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156176" y="764704"/>
            <a:ext cx="28083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Může být mechanická (velikost zrn) nebo roztoková (oddělení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amylosy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od amylopektinu)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0" name="Přímá spojovací šipka 9"/>
          <p:cNvCxnSpPr/>
          <p:nvPr/>
        </p:nvCxnSpPr>
        <p:spPr>
          <a:xfrm flipH="1">
            <a:off x="5364088" y="908720"/>
            <a:ext cx="864096" cy="288032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ŠKROBU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63688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74</a:t>
            </a:fld>
            <a:endParaRPr lang="sk-SK"/>
          </a:p>
        </p:txBody>
      </p:sp>
      <p:pic>
        <p:nvPicPr>
          <p:cNvPr id="9" name="Obrázek 8" descr="MODIFIKACE ŠKROBU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801937" y="-785713"/>
            <a:ext cx="5180086" cy="8424936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6228184" y="2060848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Obvykle mechanická (velikost zrn)</a:t>
            </a:r>
            <a:endParaRPr lang="cs-CZ" sz="2400" dirty="0">
              <a:solidFill>
                <a:srgbClr val="C00000"/>
              </a:solidFill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H="1">
            <a:off x="5292080" y="2348880"/>
            <a:ext cx="1008112" cy="1296144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395536" y="3861048"/>
            <a:ext cx="2880320" cy="181588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00FF"/>
                </a:solidFill>
              </a:rPr>
              <a:t>Jedná se tedy většinou o HETEROGENNÍ REAKCE</a:t>
            </a:r>
            <a:endParaRPr lang="cs-CZ" sz="2800" b="1" dirty="0">
              <a:solidFill>
                <a:srgbClr val="0000FF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012160" y="4365104"/>
            <a:ext cx="2808312" cy="1446550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8000"/>
                </a:solidFill>
              </a:rPr>
              <a:t>Je </a:t>
            </a:r>
            <a:r>
              <a:rPr lang="cs-CZ" sz="2000" b="1" u="sng" dirty="0" smtClean="0">
                <a:solidFill>
                  <a:srgbClr val="008000"/>
                </a:solidFill>
              </a:rPr>
              <a:t>snaha</a:t>
            </a:r>
            <a:r>
              <a:rPr lang="cs-CZ" sz="2000" b="1" dirty="0" smtClean="0">
                <a:solidFill>
                  <a:srgbClr val="008000"/>
                </a:solidFill>
              </a:rPr>
              <a:t> provádět procesy v suspenzi a ne v roztoku</a:t>
            </a:r>
          </a:p>
          <a:p>
            <a:pPr algn="ctr"/>
            <a:r>
              <a:rPr lang="cs-CZ" sz="2800" b="1" u="sng" dirty="0" smtClean="0">
                <a:solidFill>
                  <a:srgbClr val="008000"/>
                </a:solidFill>
              </a:rPr>
              <a:t>PROČ ?</a:t>
            </a:r>
            <a:endParaRPr lang="cs-CZ" sz="2800" b="1" u="sng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ŠKROBU 3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63688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75</a:t>
            </a:fld>
            <a:endParaRPr lang="sk-SK"/>
          </a:p>
        </p:txBody>
      </p:sp>
      <p:pic>
        <p:nvPicPr>
          <p:cNvPr id="10" name="Obrázek 9" descr="MODIFIKACE ŠKROBU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787826" y="-627587"/>
            <a:ext cx="5352324" cy="828092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C00000"/>
                </a:solidFill>
                <a:latin typeface="Arial Black" pitchFamily="34" charset="0"/>
              </a:rPr>
              <a:t>Termická 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modifikace škrobu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76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sz="3000" b="1" dirty="0" smtClean="0"/>
              <a:t>Nános škrobové suspenze na vyhřívaný válec</a:t>
            </a:r>
          </a:p>
          <a:p>
            <a:r>
              <a:rPr lang="cs-CZ" sz="3000" b="1" dirty="0" smtClean="0"/>
              <a:t>Vznik mazu a rozrušení vodíkových můstků mezi molekulami škrobu</a:t>
            </a:r>
          </a:p>
          <a:p>
            <a:r>
              <a:rPr lang="cs-CZ" sz="3000" b="1" dirty="0" smtClean="0"/>
              <a:t>Voda se tak rychle </a:t>
            </a:r>
            <a:r>
              <a:rPr lang="cs-CZ" sz="3000" b="1" dirty="0" err="1" smtClean="0"/>
              <a:t>odsuší</a:t>
            </a:r>
            <a:r>
              <a:rPr lang="cs-CZ" sz="3000" b="1" dirty="0" smtClean="0"/>
              <a:t>, že nestačí dojít ke vzniku (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obnovení</a:t>
            </a:r>
            <a:r>
              <a:rPr lang="cs-CZ" sz="3000" b="1" dirty="0" smtClean="0"/>
              <a:t>) vodíkových můstků mezi molekulami škrobu</a:t>
            </a:r>
          </a:p>
          <a:p>
            <a:r>
              <a:rPr lang="cs-CZ" sz="3000" b="1" dirty="0" smtClean="0"/>
              <a:t>Suchý škrob složený z neasociovaných molekul</a:t>
            </a:r>
          </a:p>
          <a:p>
            <a:r>
              <a:rPr lang="cs-CZ" sz="3000" b="1" dirty="0" smtClean="0"/>
              <a:t>Snadná rozpustnost i ve studené vodě</a:t>
            </a:r>
            <a:endParaRPr lang="cs-CZ" sz="3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C00000"/>
                </a:solidFill>
                <a:latin typeface="Arial Black" pitchFamily="34" charset="0"/>
              </a:rPr>
              <a:t>Termická 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modifikace škrobu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77</a:t>
            </a:fld>
            <a:endParaRPr lang="sk-SK"/>
          </a:p>
        </p:txBody>
      </p:sp>
      <p:pic>
        <p:nvPicPr>
          <p:cNvPr id="10" name="Zástupný symbol pro obsah 9" descr="img6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323528" y="836712"/>
            <a:ext cx="8568951" cy="5417518"/>
          </a:xfrm>
        </p:spPr>
      </p:pic>
      <p:sp>
        <p:nvSpPr>
          <p:cNvPr id="8" name="Elipsa 7"/>
          <p:cNvSpPr/>
          <p:nvPr/>
        </p:nvSpPr>
        <p:spPr>
          <a:xfrm>
            <a:off x="4139952" y="3645024"/>
            <a:ext cx="1512168" cy="129614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3851920" y="1916832"/>
            <a:ext cx="1944216" cy="120032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C00000"/>
                </a:solidFill>
              </a:rPr>
              <a:t>Zde probíhá vlastní proces</a:t>
            </a:r>
            <a:endParaRPr lang="cs-CZ" sz="2400" b="1" dirty="0">
              <a:solidFill>
                <a:srgbClr val="C00000"/>
              </a:solidFill>
            </a:endParaRPr>
          </a:p>
        </p:txBody>
      </p:sp>
      <p:cxnSp>
        <p:nvCxnSpPr>
          <p:cNvPr id="12" name="Přímá spojovací šipka 11"/>
          <p:cNvCxnSpPr>
            <a:endCxn id="8" idx="0"/>
          </p:cNvCxnSpPr>
          <p:nvPr/>
        </p:nvCxnSpPr>
        <p:spPr>
          <a:xfrm>
            <a:off x="4860032" y="3140968"/>
            <a:ext cx="36004" cy="50405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ipsa 12"/>
          <p:cNvSpPr/>
          <p:nvPr/>
        </p:nvSpPr>
        <p:spPr>
          <a:xfrm>
            <a:off x="2339752" y="5661248"/>
            <a:ext cx="1656184" cy="36004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5508104" y="1052736"/>
            <a:ext cx="3240360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Seškrábnutí suchého filmu</a:t>
            </a:r>
            <a:endParaRPr lang="cs-CZ" b="1" dirty="0">
              <a:solidFill>
                <a:srgbClr val="FF0000"/>
              </a:solidFill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H="1">
            <a:off x="5364088" y="1412776"/>
            <a:ext cx="720080" cy="30243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NESELEKTIVNÍ Oxidace</a:t>
            </a:r>
            <a:r>
              <a:rPr lang="cs-CZ" sz="2800" b="1" dirty="0" smtClean="0">
                <a:solidFill>
                  <a:srgbClr val="FF0000"/>
                </a:solidFill>
              </a:rPr>
              <a:t>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453335"/>
            <a:ext cx="5048200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78</a:t>
            </a:fld>
            <a:endParaRPr lang="sk-SK"/>
          </a:p>
        </p:txBody>
      </p:sp>
      <p:pic>
        <p:nvPicPr>
          <p:cNvPr id="10" name="Zástupný symbol pro obsah 9" descr="img6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127304" y="464985"/>
            <a:ext cx="5040560" cy="6360079"/>
          </a:xfrm>
        </p:spPr>
      </p:pic>
      <p:sp>
        <p:nvSpPr>
          <p:cNvPr id="12" name="TextovéPole 11"/>
          <p:cNvSpPr txBox="1"/>
          <p:nvPr/>
        </p:nvSpPr>
        <p:spPr>
          <a:xfrm>
            <a:off x="6372200" y="908720"/>
            <a:ext cx="1872208" cy="120032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Oxidace </a:t>
            </a:r>
            <a:r>
              <a:rPr lang="cs-CZ" b="1" cap="all" dirty="0" smtClean="0">
                <a:solidFill>
                  <a:srgbClr val="C00000"/>
                </a:solidFill>
              </a:rPr>
              <a:t>karbonylu</a:t>
            </a:r>
            <a:r>
              <a:rPr lang="cs-CZ" b="1" dirty="0" smtClean="0">
                <a:solidFill>
                  <a:srgbClr val="C00000"/>
                </a:solidFill>
              </a:rPr>
              <a:t> v  otevřené formy glukózy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804248" y="3212976"/>
            <a:ext cx="2088232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Oxidace – OH v CYKLICKÉ formě glukózy</a:t>
            </a:r>
            <a:endParaRPr lang="cs-CZ" b="1" dirty="0">
              <a:solidFill>
                <a:srgbClr val="FF0000"/>
              </a:solidFill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flipH="1" flipV="1">
            <a:off x="2915816" y="2780928"/>
            <a:ext cx="3888432" cy="4320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H="1">
            <a:off x="3707904" y="3212976"/>
            <a:ext cx="3096344" cy="7200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6804248" y="4797152"/>
            <a:ext cx="2088232" cy="147732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Oxidace v CYKLICKÉ formě glukózy otevřením mezi C2 a C3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2339752" y="6021288"/>
            <a:ext cx="576064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C2</a:t>
            </a:r>
            <a:endParaRPr lang="cs-CZ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179512" y="5949280"/>
            <a:ext cx="576064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C3</a:t>
            </a:r>
            <a:endParaRPr lang="cs-CZ" dirty="0"/>
          </a:p>
        </p:txBody>
      </p:sp>
      <p:cxnSp>
        <p:nvCxnSpPr>
          <p:cNvPr id="26" name="Přímá spojovací šipka 25"/>
          <p:cNvCxnSpPr/>
          <p:nvPr/>
        </p:nvCxnSpPr>
        <p:spPr>
          <a:xfrm flipH="1" flipV="1">
            <a:off x="1763688" y="5805264"/>
            <a:ext cx="576064" cy="2160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ovací šipka 26"/>
          <p:cNvCxnSpPr/>
          <p:nvPr/>
        </p:nvCxnSpPr>
        <p:spPr>
          <a:xfrm flipV="1">
            <a:off x="755576" y="5805264"/>
            <a:ext cx="216024" cy="144016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179512" y="4437112"/>
            <a:ext cx="576064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  <a:latin typeface="+mn-lt"/>
              </a:rPr>
              <a:t>C6</a:t>
            </a:r>
            <a:endParaRPr lang="cs-CZ" sz="2000" b="1" dirty="0">
              <a:latin typeface="+mn-lt"/>
            </a:endParaRPr>
          </a:p>
        </p:txBody>
      </p:sp>
      <p:cxnSp>
        <p:nvCxnSpPr>
          <p:cNvPr id="31" name="Přímá spojovací šipka 30"/>
          <p:cNvCxnSpPr/>
          <p:nvPr/>
        </p:nvCxnSpPr>
        <p:spPr>
          <a:xfrm>
            <a:off x="755576" y="4797152"/>
            <a:ext cx="216024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Oxidace</a:t>
            </a:r>
            <a:r>
              <a:rPr lang="cs-CZ" sz="2800" b="1" dirty="0" smtClean="0">
                <a:solidFill>
                  <a:srgbClr val="FF0000"/>
                </a:solidFill>
              </a:rPr>
              <a:t>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79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b="1" dirty="0" smtClean="0"/>
              <a:t>Nejdůležitější z modifikačních reakcí</a:t>
            </a:r>
          </a:p>
          <a:p>
            <a:r>
              <a:rPr lang="cs-CZ" b="1" dirty="0" smtClean="0"/>
              <a:t>Může probíhat v oblasti nízkých nebo vyšších pH</a:t>
            </a:r>
          </a:p>
          <a:p>
            <a:r>
              <a:rPr lang="cs-CZ" b="1" dirty="0" smtClean="0"/>
              <a:t>Nejdůležitější je oxidace </a:t>
            </a:r>
            <a:r>
              <a:rPr lang="cs-CZ" b="1" dirty="0" err="1" smtClean="0"/>
              <a:t>chlornanen</a:t>
            </a:r>
            <a:r>
              <a:rPr lang="cs-CZ" b="1" dirty="0" smtClean="0"/>
              <a:t> sodným v oblasti pH cca. 8 – 9 (mírně zásadité prostředí)</a:t>
            </a:r>
          </a:p>
          <a:p>
            <a:r>
              <a:rPr lang="cs-CZ" b="1" dirty="0" smtClean="0"/>
              <a:t>Používají se hlavně </a:t>
            </a:r>
            <a:r>
              <a:rPr lang="cs-CZ" b="1" dirty="0" smtClean="0">
                <a:solidFill>
                  <a:srgbClr val="008000"/>
                </a:solidFill>
              </a:rPr>
              <a:t>bramborové škroby </a:t>
            </a:r>
            <a:r>
              <a:rPr lang="cs-CZ" b="1" dirty="0" smtClean="0"/>
              <a:t>(</a:t>
            </a:r>
            <a:r>
              <a:rPr lang="cs-CZ" b="1" i="1" u="sng" dirty="0" smtClean="0">
                <a:solidFill>
                  <a:srgbClr val="008000"/>
                </a:solidFill>
              </a:rPr>
              <a:t>kapilarita zrna</a:t>
            </a:r>
            <a:r>
              <a:rPr lang="cs-CZ" b="1" dirty="0" smtClean="0"/>
              <a:t>), s malým sklonem k RETROGRADACI</a:t>
            </a:r>
          </a:p>
          <a:p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Druhy PRŮMYSOVĚ VÝZNAMNÝCH </a:t>
            </a:r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škrobů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endParaRPr lang="cs-CZ" sz="28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</a:t>
            </a:fld>
            <a:endParaRPr lang="sk-SK"/>
          </a:p>
        </p:txBody>
      </p:sp>
      <p:pic>
        <p:nvPicPr>
          <p:cNvPr id="8" name="Zástupný symbol pro obsah 7" descr="img6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087107" y="297269"/>
            <a:ext cx="5184576" cy="6695510"/>
          </a:xfrm>
        </p:spPr>
      </p:pic>
      <p:sp>
        <p:nvSpPr>
          <p:cNvPr id="7" name="TextovéPole 6"/>
          <p:cNvSpPr txBox="1"/>
          <p:nvPr/>
        </p:nvSpPr>
        <p:spPr>
          <a:xfrm>
            <a:off x="2771800" y="3284984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008000"/>
                </a:solidFill>
              </a:rPr>
              <a:t>TVARY ZRN</a:t>
            </a:r>
            <a:endParaRPr lang="cs-CZ" sz="3600" b="1" dirty="0">
              <a:solidFill>
                <a:srgbClr val="008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516216" y="1412776"/>
            <a:ext cx="2160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Dva druhy zrn!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NESELEKTIVNÍ Oxidace</a:t>
            </a:r>
            <a:r>
              <a:rPr lang="cs-CZ" sz="2800" b="1" dirty="0" smtClean="0">
                <a:solidFill>
                  <a:srgbClr val="FF0000"/>
                </a:solidFill>
              </a:rPr>
              <a:t>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škrobu - schéma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80</a:t>
            </a:fld>
            <a:endParaRPr lang="sk-SK"/>
          </a:p>
        </p:txBody>
      </p:sp>
      <p:pic>
        <p:nvPicPr>
          <p:cNvPr id="10" name="Zástupný symbol pro obsah 9" descr="img6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908720"/>
            <a:ext cx="5616624" cy="5239269"/>
          </a:xfrm>
        </p:spPr>
      </p:pic>
      <p:sp>
        <p:nvSpPr>
          <p:cNvPr id="11" name="TextovéPole 10"/>
          <p:cNvSpPr txBox="1"/>
          <p:nvPr/>
        </p:nvSpPr>
        <p:spPr>
          <a:xfrm>
            <a:off x="6084168" y="1124744"/>
            <a:ext cx="2808312" cy="23083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u="sng" dirty="0" smtClean="0">
                <a:solidFill>
                  <a:srgbClr val="FF0000"/>
                </a:solidFill>
              </a:rPr>
              <a:t>TYPICKÁ RECEPTURA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>
                <a:solidFill>
                  <a:srgbClr val="FF0000"/>
                </a:solidFill>
              </a:rPr>
              <a:t> pH = 8 – 9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smtClean="0">
                <a:solidFill>
                  <a:srgbClr val="008000"/>
                </a:solidFill>
              </a:rPr>
              <a:t>Teplota = 35 – 43 °C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>
                <a:solidFill>
                  <a:srgbClr val="0000FF"/>
                </a:solidFill>
              </a:rPr>
              <a:t> reakční doba = 2 – 8 hodin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smtClean="0">
                <a:solidFill>
                  <a:srgbClr val="C00000"/>
                </a:solidFill>
              </a:rPr>
              <a:t>aktivní chlór (</a:t>
            </a:r>
            <a:r>
              <a:rPr lang="cs-CZ" b="1" dirty="0" err="1" smtClean="0">
                <a:solidFill>
                  <a:srgbClr val="C00000"/>
                </a:solidFill>
              </a:rPr>
              <a:t>NaClO</a:t>
            </a:r>
            <a:r>
              <a:rPr lang="cs-CZ" b="1" dirty="0" smtClean="0">
                <a:solidFill>
                  <a:srgbClr val="C00000"/>
                </a:solidFill>
              </a:rPr>
              <a:t>) = 3 – 45 g/kg škrobu</a:t>
            </a:r>
          </a:p>
          <a:p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156176" y="3789040"/>
            <a:ext cx="2736304" cy="2308324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00FF"/>
                </a:solidFill>
              </a:rPr>
              <a:t>DEPOLYMERACE V ALKALICKÉM PROSTŘEDÍ &gt; SNIŽOVÁNÍ MOLEKULOVÉ HMOTNOSTI</a:t>
            </a:r>
            <a:endParaRPr lang="cs-CZ" sz="2400" b="1" dirty="0">
              <a:solidFill>
                <a:srgbClr val="0000FF"/>
              </a:solidFill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 flipH="1" flipV="1">
            <a:off x="4860032" y="2636912"/>
            <a:ext cx="1296144" cy="115212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pPr lvl="1"/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SELEKTIVNÍ Oxidace</a:t>
            </a:r>
            <a:r>
              <a:rPr lang="cs-CZ" sz="2800" b="1" dirty="0" smtClean="0">
                <a:solidFill>
                  <a:srgbClr val="FF0000"/>
                </a:solidFill>
              </a:rPr>
              <a:t>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škrobu na C 6</a:t>
            </a:r>
            <a:b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z –OH na – COOH pomocí HNO</a:t>
            </a:r>
            <a:r>
              <a:rPr lang="cs-CZ" sz="2800" baseline="-25000" dirty="0" smtClean="0">
                <a:solidFill>
                  <a:srgbClr val="FF0000"/>
                </a:solidFill>
                <a:latin typeface="Arial Black" pitchFamily="34" charset="0"/>
              </a:rPr>
              <a:t>3</a:t>
            </a:r>
            <a:endParaRPr lang="cs-CZ" sz="2800" baseline="-250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81</a:t>
            </a:fld>
            <a:endParaRPr lang="sk-SK"/>
          </a:p>
        </p:txBody>
      </p:sp>
      <p:pic>
        <p:nvPicPr>
          <p:cNvPr id="12" name="Zástupný symbol pro obsah 11" descr="Alpha-D-Glucopyranose_sv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2708920"/>
            <a:ext cx="3816424" cy="2884906"/>
          </a:xfrm>
        </p:spPr>
      </p:pic>
      <p:sp>
        <p:nvSpPr>
          <p:cNvPr id="13" name="TextovéPole 12"/>
          <p:cNvSpPr txBox="1"/>
          <p:nvPr/>
        </p:nvSpPr>
        <p:spPr>
          <a:xfrm>
            <a:off x="467544" y="1412776"/>
            <a:ext cx="936104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 6</a:t>
            </a:r>
            <a:endParaRPr lang="cs-CZ" sz="2800" dirty="0"/>
          </a:p>
        </p:txBody>
      </p:sp>
      <p:cxnSp>
        <p:nvCxnSpPr>
          <p:cNvPr id="15" name="Přímá spojovací šipka 14"/>
          <p:cNvCxnSpPr/>
          <p:nvPr/>
        </p:nvCxnSpPr>
        <p:spPr>
          <a:xfrm>
            <a:off x="1403648" y="1916832"/>
            <a:ext cx="360040" cy="8640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4572000" y="1628800"/>
            <a:ext cx="4464496" cy="286232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0000FF"/>
                </a:solidFill>
              </a:rPr>
              <a:t>Při takové oxidaci  se nemění polymerační stupeň &gt; </a:t>
            </a:r>
            <a:r>
              <a:rPr lang="cs-CZ" sz="3600" b="1" dirty="0" smtClean="0">
                <a:solidFill>
                  <a:srgbClr val="FF0000"/>
                </a:solidFill>
              </a:rPr>
              <a:t>přeměna </a:t>
            </a:r>
            <a:r>
              <a:rPr lang="cs-CZ" sz="3600" b="1" dirty="0" err="1" smtClean="0">
                <a:solidFill>
                  <a:srgbClr val="FF0000"/>
                </a:solidFill>
              </a:rPr>
              <a:t>polymeranalogická</a:t>
            </a:r>
            <a:endParaRPr lang="cs-CZ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pPr lvl="1"/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SELEKTIVNÍ Oxidace</a:t>
            </a:r>
            <a:r>
              <a:rPr lang="cs-CZ" sz="2800" b="1" dirty="0" smtClean="0">
                <a:solidFill>
                  <a:srgbClr val="FF0000"/>
                </a:solidFill>
              </a:rPr>
              <a:t>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škrobu na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dialdehyd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82</a:t>
            </a:fld>
            <a:endParaRPr lang="sk-SK"/>
          </a:p>
        </p:txBody>
      </p:sp>
      <p:pic>
        <p:nvPicPr>
          <p:cNvPr id="9" name="Zástupný symbol pro obsah 8" descr="img6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2682595" y="61821"/>
            <a:ext cx="3634796" cy="748883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4000" b="1" dirty="0" smtClean="0">
                <a:solidFill>
                  <a:srgbClr val="FF0000"/>
                </a:solidFill>
                <a:latin typeface="Arial Black" pitchFamily="34" charset="0"/>
              </a:rPr>
              <a:t>Oxidace </a:t>
            </a:r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škrobu - </a:t>
            </a:r>
            <a:r>
              <a:rPr lang="cs-CZ" sz="4000" cap="all" dirty="0" smtClean="0">
                <a:solidFill>
                  <a:srgbClr val="FF0000"/>
                </a:solidFill>
                <a:latin typeface="Arial Black" pitchFamily="34" charset="0"/>
              </a:rPr>
              <a:t>shrnutí</a:t>
            </a:r>
            <a:endParaRPr lang="cs-CZ" sz="4000" cap="all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83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Vyšší míra oxidace &gt; vyšší je i míra štěpení řetězců &gt; nižší viskozita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Vyšší je míra štěpení řetězců &gt; NIŽŠÍ POJIVÁ SCHOPNOST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Vyšší míra oxidace &gt; vyšší disperzní stabilita, tj. nižší sklon k RETROGRADACI 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Pro heterogenní reakci jsou vhodné škroby s velkým počtem kapilár &gt; vyšší povrch</a:t>
            </a:r>
          </a:p>
          <a:p>
            <a:endParaRPr lang="cs-CZ" b="1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VÝROBA DEXTRINŮ 1</a:t>
            </a:r>
            <a:endParaRPr lang="cs-CZ" sz="2800" cap="all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84</a:t>
            </a:fld>
            <a:endParaRPr lang="sk-SK"/>
          </a:p>
        </p:txBody>
      </p:sp>
      <p:pic>
        <p:nvPicPr>
          <p:cNvPr id="10" name="Zástupný symbol pro obsah 9" descr="img6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35869" y="908720"/>
            <a:ext cx="5626792" cy="5112568"/>
          </a:xfrm>
        </p:spPr>
      </p:pic>
      <p:pic>
        <p:nvPicPr>
          <p:cNvPr id="11" name="Obrázek 10" descr="img6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340768"/>
            <a:ext cx="2867903" cy="1080120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3635896" y="2492896"/>
            <a:ext cx="2880320" cy="1200329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8000"/>
                </a:solidFill>
              </a:rPr>
              <a:t>12 – 24 hodin, aby kyseliny &amp; roztoky přísad prostoupily zrno škrobu</a:t>
            </a:r>
            <a:endParaRPr lang="cs-CZ" b="1" dirty="0">
              <a:solidFill>
                <a:srgbClr val="008000"/>
              </a:solidFill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>
            <a:off x="6516216" y="2492896"/>
            <a:ext cx="432048" cy="288032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VÝROBA DEXTRINŮ 2</a:t>
            </a:r>
            <a:endParaRPr lang="cs-CZ" sz="2800" cap="all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85</a:t>
            </a:fld>
            <a:endParaRPr lang="sk-SK"/>
          </a:p>
        </p:txBody>
      </p:sp>
      <p:pic>
        <p:nvPicPr>
          <p:cNvPr id="9" name="Zástupný symbol pro obsah 8" descr="img6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514551" y="-1354311"/>
            <a:ext cx="4104456" cy="8630518"/>
          </a:xfrm>
        </p:spPr>
      </p:pic>
      <p:sp>
        <p:nvSpPr>
          <p:cNvPr id="12" name="TextovéPole 11"/>
          <p:cNvSpPr txBox="1"/>
          <p:nvPr/>
        </p:nvSpPr>
        <p:spPr>
          <a:xfrm>
            <a:off x="251520" y="5229200"/>
            <a:ext cx="8568952" cy="8925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600" b="1" dirty="0" smtClean="0">
                <a:solidFill>
                  <a:srgbClr val="FF0000"/>
                </a:solidFill>
              </a:rPr>
              <a:t>Je to vlastně HYDROLÝZA ŠKROBU  následovaná POLYMERACÍ (KOMBINACÍ) FRAGMENTŮ</a:t>
            </a:r>
            <a:endParaRPr lang="cs-CZ" sz="2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547664" y="6453335"/>
            <a:ext cx="6336704" cy="268139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polysacharidy škrob PŘF MU 6 2016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86</a:t>
            </a:fld>
            <a:endParaRPr lang="sk-SK"/>
          </a:p>
        </p:txBody>
      </p:sp>
      <p:pic>
        <p:nvPicPr>
          <p:cNvPr id="5" name="Obrázek 4" descr="img1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611328" y="-382387"/>
            <a:ext cx="4680985" cy="5688634"/>
          </a:xfrm>
          <a:prstGeom prst="rect">
            <a:avLst/>
          </a:prstGeom>
        </p:spPr>
      </p:pic>
      <p:pic>
        <p:nvPicPr>
          <p:cNvPr id="6" name="Obrázek 5" descr="img1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652870" y="2554928"/>
            <a:ext cx="2061962" cy="6544183"/>
          </a:xfrm>
          <a:prstGeom prst="rect">
            <a:avLst/>
          </a:prstGeom>
        </p:spPr>
      </p:pic>
      <p:cxnSp>
        <p:nvCxnSpPr>
          <p:cNvPr id="8" name="Přímá spojovací šipka 7"/>
          <p:cNvCxnSpPr/>
          <p:nvPr/>
        </p:nvCxnSpPr>
        <p:spPr>
          <a:xfrm flipH="1" flipV="1">
            <a:off x="4211960" y="2276872"/>
            <a:ext cx="4104456" cy="4104456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5868144" y="188640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FF0000"/>
                </a:solidFill>
                <a:latin typeface="Arial Black" pitchFamily="34" charset="0"/>
              </a:rPr>
              <a:t>VÝROBA DEXTRINU</a:t>
            </a:r>
            <a:endParaRPr lang="cs-CZ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619672" y="6453335"/>
            <a:ext cx="6624736" cy="268139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polysacharidy škrob PŘF MU 6 2016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87</a:t>
            </a:fld>
            <a:endParaRPr lang="sk-SK"/>
          </a:p>
        </p:txBody>
      </p:sp>
      <p:pic>
        <p:nvPicPr>
          <p:cNvPr id="5" name="Obrázek 4" descr="img1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116632"/>
            <a:ext cx="8964488" cy="4678242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251520" y="3212976"/>
            <a:ext cx="8712968" cy="360040"/>
          </a:xfrm>
          <a:prstGeom prst="rect">
            <a:avLst/>
          </a:prstGeom>
          <a:noFill/>
          <a:ln w="381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179512" y="4797152"/>
            <a:ext cx="8712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DE – Dextrose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Equivalent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= GLUKOZOVÝ EKVIVALENT = % hm. </a:t>
            </a:r>
            <a:r>
              <a:rPr lang="cs-CZ" sz="2400" smtClean="0">
                <a:solidFill>
                  <a:srgbClr val="0000FF"/>
                </a:solidFill>
                <a:latin typeface="Arial Black" pitchFamily="34" charset="0"/>
              </a:rPr>
              <a:t>Redukujících sacharidů 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 sušině dextrinu. </a:t>
            </a:r>
          </a:p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ŠKROB SAMOTNÝ NENÍ REDUKUJÍCÍ SACHARID 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8" name="Přímá spojovací šipka 7"/>
          <p:cNvCxnSpPr/>
          <p:nvPr/>
        </p:nvCxnSpPr>
        <p:spPr>
          <a:xfrm flipH="1" flipV="1">
            <a:off x="2699792" y="3429000"/>
            <a:ext cx="1224136" cy="259228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 9"/>
          <p:cNvSpPr/>
          <p:nvPr/>
        </p:nvSpPr>
        <p:spPr>
          <a:xfrm>
            <a:off x="1907704" y="476672"/>
            <a:ext cx="1440160" cy="72008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ovací šipka 11"/>
          <p:cNvCxnSpPr/>
          <p:nvPr/>
        </p:nvCxnSpPr>
        <p:spPr>
          <a:xfrm flipH="1">
            <a:off x="8028384" y="2060848"/>
            <a:ext cx="216024" cy="720080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>
            <a:off x="8172400" y="2060848"/>
            <a:ext cx="216024" cy="1224136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Struktura DEXTRINŮ </a:t>
            </a:r>
            <a:endParaRPr lang="cs-CZ" sz="2800" cap="all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88</a:t>
            </a:fld>
            <a:endParaRPr lang="sk-SK"/>
          </a:p>
        </p:txBody>
      </p:sp>
      <p:pic>
        <p:nvPicPr>
          <p:cNvPr id="10" name="Obrázek 9" descr="320px-Dextrin_skeletal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944724"/>
            <a:ext cx="4104456" cy="513057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60032" y="1052736"/>
            <a:ext cx="39604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rgbClr val="C00000"/>
                </a:solidFill>
              </a:rPr>
              <a:t>Proces DEXTRINACE  nastává i při pečení např. chleba a je to ona hnědá kůrka</a:t>
            </a:r>
            <a:endParaRPr lang="cs-CZ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lvl="1"/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VLASTNOSTI DEXTRINŮ &amp; </a:t>
            </a:r>
            <a:r>
              <a:rPr lang="cs-CZ" sz="2800" cap="all" dirty="0" smtClean="0">
                <a:solidFill>
                  <a:srgbClr val="008000"/>
                </a:solidFill>
                <a:latin typeface="Arial Black" pitchFamily="34" charset="0"/>
              </a:rPr>
              <a:t>DALŠÍ TYPY DEXTRINŮ </a:t>
            </a:r>
            <a:endParaRPr lang="cs-CZ" sz="2800" cap="all" dirty="0">
              <a:solidFill>
                <a:srgbClr val="0080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Barva od bílé přes </a:t>
            </a:r>
            <a:r>
              <a:rPr lang="cs-CZ" sz="2800" b="1" dirty="0" smtClean="0">
                <a:solidFill>
                  <a:srgbClr val="FFC000"/>
                </a:solidFill>
              </a:rPr>
              <a:t>žlutou</a:t>
            </a:r>
            <a:r>
              <a:rPr lang="cs-CZ" sz="2800" b="1" dirty="0" smtClean="0">
                <a:solidFill>
                  <a:srgbClr val="FF0000"/>
                </a:solidFill>
              </a:rPr>
              <a:t> po </a:t>
            </a:r>
            <a:r>
              <a:rPr lang="cs-CZ" sz="2800" b="1" dirty="0" smtClean="0">
                <a:solidFill>
                  <a:srgbClr val="C00000"/>
                </a:solidFill>
              </a:rPr>
              <a:t>hnědou</a:t>
            </a:r>
          </a:p>
          <a:p>
            <a:r>
              <a:rPr lang="cs-CZ" sz="2800" b="1" dirty="0" smtClean="0">
                <a:solidFill>
                  <a:srgbClr val="FF0000"/>
                </a:solidFill>
              </a:rPr>
              <a:t>Většinou zcela rozpustné ve vodě </a:t>
            </a:r>
          </a:p>
          <a:p>
            <a:pPr algn="ctr">
              <a:buNone/>
            </a:pPr>
            <a:r>
              <a:rPr lang="cs-CZ" sz="2800" cap="all" dirty="0" smtClean="0">
                <a:solidFill>
                  <a:srgbClr val="008000"/>
                </a:solidFill>
                <a:latin typeface="Arial Black" pitchFamily="34" charset="0"/>
              </a:rPr>
              <a:t>DALŠÍ TYPY DEXTRINŮ </a:t>
            </a:r>
          </a:p>
          <a:p>
            <a:pPr algn="ctr">
              <a:buNone/>
            </a:pPr>
            <a:r>
              <a:rPr lang="cs-CZ" sz="2400" b="1" dirty="0" smtClean="0">
                <a:solidFill>
                  <a:srgbClr val="008000"/>
                </a:solidFill>
                <a:latin typeface="Arial Black" pitchFamily="34" charset="0"/>
              </a:rPr>
              <a:t>Maltodextrin</a:t>
            </a:r>
            <a:endParaRPr lang="cs-CZ" sz="1200" b="1" dirty="0" smtClean="0">
              <a:solidFill>
                <a:srgbClr val="008000"/>
              </a:solidFill>
              <a:latin typeface="Arial Black" pitchFamily="34" charset="0"/>
            </a:endParaRPr>
          </a:p>
          <a:p>
            <a:pPr algn="just">
              <a:buNone/>
            </a:pPr>
            <a:r>
              <a:rPr lang="en-US" sz="1600" dirty="0" smtClean="0">
                <a:solidFill>
                  <a:srgbClr val="008000"/>
                </a:solidFill>
              </a:rPr>
              <a:t>is a </a:t>
            </a:r>
            <a:r>
              <a:rPr lang="en-US" sz="1600" dirty="0" err="1" smtClean="0">
                <a:solidFill>
                  <a:srgbClr val="008000"/>
                </a:solidFill>
              </a:rPr>
              <a:t>shortchain</a:t>
            </a:r>
            <a:r>
              <a:rPr lang="en-US" sz="1600" dirty="0" smtClean="0">
                <a:solidFill>
                  <a:srgbClr val="008000"/>
                </a:solidFill>
              </a:rPr>
              <a:t> starch sugar used as a food additive. It is produced also by enzymatic hydrolysis from</a:t>
            </a:r>
            <a:r>
              <a:rPr lang="cs-CZ" sz="1600" dirty="0" smtClean="0">
                <a:solidFill>
                  <a:srgbClr val="008000"/>
                </a:solidFill>
              </a:rPr>
              <a:t> </a:t>
            </a:r>
            <a:r>
              <a:rPr lang="en-US" sz="1600" dirty="0" smtClean="0">
                <a:solidFill>
                  <a:srgbClr val="008000"/>
                </a:solidFill>
              </a:rPr>
              <a:t>gelled starch and is usually found as a creamy-white hygroscopic </a:t>
            </a:r>
            <a:r>
              <a:rPr lang="en-US" sz="1600" dirty="0" err="1" smtClean="0">
                <a:solidFill>
                  <a:srgbClr val="008000"/>
                </a:solidFill>
              </a:rPr>
              <a:t>spraydried</a:t>
            </a:r>
            <a:r>
              <a:rPr lang="en-US" sz="1600" dirty="0" smtClean="0">
                <a:solidFill>
                  <a:srgbClr val="008000"/>
                </a:solidFill>
              </a:rPr>
              <a:t> powder. </a:t>
            </a:r>
            <a:r>
              <a:rPr lang="en-US" sz="1600" u="sng" dirty="0" err="1" smtClean="0">
                <a:solidFill>
                  <a:srgbClr val="008000"/>
                </a:solidFill>
                <a:latin typeface="Arial Black" pitchFamily="34" charset="0"/>
              </a:rPr>
              <a:t>Maltodextrin</a:t>
            </a:r>
            <a:r>
              <a:rPr lang="en-US" sz="1600" u="sng" dirty="0" smtClean="0">
                <a:solidFill>
                  <a:srgbClr val="008000"/>
                </a:solidFill>
                <a:latin typeface="Arial Black" pitchFamily="34" charset="0"/>
              </a:rPr>
              <a:t> is easily</a:t>
            </a:r>
            <a:r>
              <a:rPr lang="cs-CZ" sz="1600" u="sng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en-US" sz="1600" u="sng" dirty="0" smtClean="0">
                <a:solidFill>
                  <a:srgbClr val="008000"/>
                </a:solidFill>
                <a:latin typeface="Arial Black" pitchFamily="34" charset="0"/>
              </a:rPr>
              <a:t>digestible</a:t>
            </a:r>
            <a:r>
              <a:rPr lang="en-US" sz="1600" dirty="0" smtClean="0">
                <a:solidFill>
                  <a:srgbClr val="008000"/>
                </a:solidFill>
              </a:rPr>
              <a:t>, being absorbed as rapidly as glucose, and might either be moderately sweet or have hardly any flavor at</a:t>
            </a:r>
          </a:p>
          <a:p>
            <a:pPr algn="just">
              <a:buNone/>
            </a:pPr>
            <a:r>
              <a:rPr lang="cs-CZ" sz="1600" dirty="0" err="1" smtClean="0">
                <a:solidFill>
                  <a:srgbClr val="008000"/>
                </a:solidFill>
              </a:rPr>
              <a:t>all</a:t>
            </a:r>
            <a:r>
              <a:rPr lang="cs-CZ" sz="1600" dirty="0" smtClean="0">
                <a:solidFill>
                  <a:srgbClr val="008000"/>
                </a:solidFill>
              </a:rPr>
              <a:t>.</a:t>
            </a:r>
          </a:p>
          <a:p>
            <a:pPr algn="ctr">
              <a:buNone/>
            </a:pPr>
            <a:r>
              <a:rPr lang="cs-CZ" sz="2400" b="1" dirty="0" err="1" smtClean="0">
                <a:solidFill>
                  <a:srgbClr val="008000"/>
                </a:solidFill>
                <a:latin typeface="Arial Black" pitchFamily="34" charset="0"/>
              </a:rPr>
              <a:t>Cyclodextrin</a:t>
            </a:r>
            <a:endParaRPr lang="cs-CZ" sz="1200" b="1" dirty="0" smtClean="0">
              <a:solidFill>
                <a:srgbClr val="008000"/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en-US" sz="1600" dirty="0" smtClean="0">
                <a:solidFill>
                  <a:srgbClr val="008000"/>
                </a:solidFill>
              </a:rPr>
              <a:t>The cyclical </a:t>
            </a:r>
            <a:r>
              <a:rPr lang="en-US" sz="1600" dirty="0" err="1" smtClean="0">
                <a:solidFill>
                  <a:srgbClr val="008000"/>
                </a:solidFill>
              </a:rPr>
              <a:t>dextrins</a:t>
            </a:r>
            <a:r>
              <a:rPr lang="en-US" sz="1600" dirty="0" smtClean="0">
                <a:solidFill>
                  <a:srgbClr val="008000"/>
                </a:solidFill>
              </a:rPr>
              <a:t> are known as </a:t>
            </a:r>
            <a:r>
              <a:rPr lang="en-US" sz="1600" dirty="0" err="1" smtClean="0">
                <a:solidFill>
                  <a:srgbClr val="008000"/>
                </a:solidFill>
              </a:rPr>
              <a:t>cyclodextrins</a:t>
            </a:r>
            <a:r>
              <a:rPr lang="en-US" sz="1600" dirty="0" smtClean="0">
                <a:solidFill>
                  <a:srgbClr val="008000"/>
                </a:solidFill>
              </a:rPr>
              <a:t>. They are formed by enzymatic degradation of starch by certain</a:t>
            </a:r>
          </a:p>
          <a:p>
            <a:pPr>
              <a:buNone/>
            </a:pPr>
            <a:r>
              <a:rPr lang="en-US" sz="1600" dirty="0" smtClean="0">
                <a:solidFill>
                  <a:srgbClr val="008000"/>
                </a:solidFill>
              </a:rPr>
              <a:t>bacteria, for example, </a:t>
            </a:r>
            <a:r>
              <a:rPr lang="en-US" sz="1600" i="1" dirty="0" smtClean="0">
                <a:solidFill>
                  <a:srgbClr val="008000"/>
                </a:solidFill>
              </a:rPr>
              <a:t>Bacillus </a:t>
            </a:r>
            <a:r>
              <a:rPr lang="en-US" sz="1600" i="1" dirty="0" err="1" smtClean="0">
                <a:solidFill>
                  <a:srgbClr val="008000"/>
                </a:solidFill>
              </a:rPr>
              <a:t>macerans</a:t>
            </a:r>
            <a:r>
              <a:rPr lang="en-US" sz="1600" i="1" dirty="0" smtClean="0">
                <a:solidFill>
                  <a:srgbClr val="008000"/>
                </a:solidFill>
              </a:rPr>
              <a:t>. </a:t>
            </a:r>
            <a:r>
              <a:rPr lang="en-US" sz="1600" i="1" dirty="0" err="1" smtClean="0">
                <a:solidFill>
                  <a:srgbClr val="008000"/>
                </a:solidFill>
              </a:rPr>
              <a:t>Cyclodextrins</a:t>
            </a:r>
            <a:r>
              <a:rPr lang="en-US" sz="1600" i="1" dirty="0" smtClean="0">
                <a:solidFill>
                  <a:srgbClr val="008000"/>
                </a:solidFill>
              </a:rPr>
              <a:t> have </a:t>
            </a:r>
            <a:r>
              <a:rPr lang="en-US" sz="1600" i="1" dirty="0" err="1" smtClean="0">
                <a:solidFill>
                  <a:srgbClr val="008000"/>
                </a:solidFill>
              </a:rPr>
              <a:t>toroidal</a:t>
            </a:r>
            <a:r>
              <a:rPr lang="en-US" sz="1600" i="1" dirty="0" smtClean="0">
                <a:solidFill>
                  <a:srgbClr val="008000"/>
                </a:solidFill>
              </a:rPr>
              <a:t> structures formed by 6-8 glucose residues</a:t>
            </a:r>
            <a:r>
              <a:rPr lang="en-US" sz="1200" i="1" dirty="0" smtClean="0"/>
              <a:t>.</a:t>
            </a:r>
            <a:endParaRPr lang="cs-CZ" sz="12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490418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89</a:t>
            </a:fld>
            <a:endParaRPr lang="sk-SK"/>
          </a:p>
        </p:txBody>
      </p:sp>
      <p:sp>
        <p:nvSpPr>
          <p:cNvPr id="12" name="TextovéPole 11"/>
          <p:cNvSpPr txBox="1"/>
          <p:nvPr/>
        </p:nvSpPr>
        <p:spPr>
          <a:xfrm>
            <a:off x="7380312" y="836712"/>
            <a:ext cx="1512168" cy="92333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Energetické gely a tyčinky</a:t>
            </a:r>
            <a:endParaRPr lang="cs-CZ" b="1" dirty="0">
              <a:solidFill>
                <a:srgbClr val="0000FF"/>
              </a:solidFill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 flipH="1">
            <a:off x="5436096" y="1772816"/>
            <a:ext cx="1872208" cy="20162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3995936" y="0"/>
            <a:ext cx="4968552" cy="764704"/>
          </a:xfrm>
        </p:spPr>
        <p:txBody>
          <a:bodyPr/>
          <a:lstStyle/>
          <a:p>
            <a:pPr algn="r"/>
            <a:r>
              <a:rPr lang="sk-SK" sz="40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PŠENIČNÝ škrob</a:t>
            </a:r>
            <a:endParaRPr lang="cs-CZ" sz="4000" dirty="0"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5508104" y="5373216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008000"/>
                </a:solidFill>
              </a:rPr>
              <a:t>TVARY ZRN</a:t>
            </a:r>
            <a:endParaRPr lang="cs-CZ" sz="3600" b="1" dirty="0">
              <a:solidFill>
                <a:srgbClr val="008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987824" y="260648"/>
            <a:ext cx="13681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Dva druhy zrn!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2592288" cy="6453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836712"/>
            <a:ext cx="470618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Přímá spojovací šipka 12"/>
          <p:cNvCxnSpPr/>
          <p:nvPr/>
        </p:nvCxnSpPr>
        <p:spPr>
          <a:xfrm flipH="1">
            <a:off x="2771800" y="4293096"/>
            <a:ext cx="2664296" cy="360040"/>
          </a:xfrm>
          <a:prstGeom prst="straightConnector1">
            <a:avLst/>
          </a:prstGeom>
          <a:ln w="508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H="1" flipV="1">
            <a:off x="1763688" y="1628800"/>
            <a:ext cx="2880320" cy="504056"/>
          </a:xfrm>
          <a:prstGeom prst="straightConnector1">
            <a:avLst/>
          </a:prstGeom>
          <a:ln w="508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4716016" y="4869160"/>
            <a:ext cx="266429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800" dirty="0" smtClean="0">
                <a:latin typeface="Arial Black" pitchFamily="34" charset="0"/>
              </a:rPr>
              <a:t>Jiné větvení</a:t>
            </a:r>
            <a:endParaRPr lang="cs-CZ" sz="28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lvl="1"/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Použití DEXTRINŮ</a:t>
            </a:r>
            <a:endParaRPr lang="cs-CZ" sz="2800" cap="all" dirty="0">
              <a:solidFill>
                <a:srgbClr val="008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90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 algn="ctr">
              <a:buNone/>
            </a:pPr>
            <a:r>
              <a:rPr lang="en-US" sz="2000" b="1" dirty="0" smtClean="0">
                <a:solidFill>
                  <a:srgbClr val="FFC000"/>
                </a:solidFill>
              </a:rPr>
              <a:t>Yellow </a:t>
            </a:r>
            <a:r>
              <a:rPr lang="en-US" sz="2000" b="1" dirty="0" err="1" smtClean="0">
                <a:solidFill>
                  <a:srgbClr val="FFC000"/>
                </a:solidFill>
              </a:rPr>
              <a:t>dextrins</a:t>
            </a:r>
            <a:r>
              <a:rPr lang="en-US" sz="2000" b="1" dirty="0" smtClean="0">
                <a:solidFill>
                  <a:srgbClr val="FFC000"/>
                </a:solidFill>
              </a:rPr>
              <a:t> </a:t>
            </a:r>
            <a:endParaRPr lang="cs-CZ" sz="2000" b="1" dirty="0" smtClean="0">
              <a:solidFill>
                <a:srgbClr val="FFC000"/>
              </a:solidFill>
            </a:endParaRPr>
          </a:p>
          <a:p>
            <a:r>
              <a:rPr lang="en-US" sz="1800" b="1" dirty="0" smtClean="0"/>
              <a:t>water-soluble glues in </a:t>
            </a:r>
            <a:r>
              <a:rPr lang="en-US" sz="1800" b="1" dirty="0" err="1" smtClean="0"/>
              <a:t>remoistable</a:t>
            </a:r>
            <a:r>
              <a:rPr lang="cs-CZ" sz="1800" b="1" dirty="0" smtClean="0"/>
              <a:t> </a:t>
            </a:r>
            <a:r>
              <a:rPr lang="en-US" sz="1800" b="1" dirty="0" smtClean="0"/>
              <a:t>envelope adhesives and paper tubes, </a:t>
            </a:r>
            <a:endParaRPr lang="cs-CZ" sz="1800" b="1" dirty="0" smtClean="0"/>
          </a:p>
          <a:p>
            <a:r>
              <a:rPr lang="en-US" sz="1800" b="1" dirty="0" smtClean="0"/>
              <a:t>in the mining industry as additives</a:t>
            </a:r>
            <a:r>
              <a:rPr lang="cs-CZ" sz="1800" b="1" dirty="0" smtClean="0"/>
              <a:t> </a:t>
            </a:r>
            <a:r>
              <a:rPr lang="en-US" sz="1800" b="1" dirty="0" smtClean="0"/>
              <a:t>in froth flotation, in the foundry industry as green strength additives in</a:t>
            </a:r>
          </a:p>
          <a:p>
            <a:r>
              <a:rPr lang="en-US" sz="1800" b="1" dirty="0" smtClean="0"/>
              <a:t>sand casting, as printing thickener for batik resist dyeing, and as</a:t>
            </a:r>
            <a:r>
              <a:rPr lang="cs-CZ" sz="1800" b="1" dirty="0" smtClean="0"/>
              <a:t> </a:t>
            </a:r>
            <a:r>
              <a:rPr lang="cs-CZ" sz="1800" b="1" dirty="0" err="1" smtClean="0"/>
              <a:t>binders</a:t>
            </a:r>
            <a:r>
              <a:rPr lang="cs-CZ" sz="1800" b="1" dirty="0" smtClean="0"/>
              <a:t> in gouache </a:t>
            </a:r>
            <a:r>
              <a:rPr lang="cs-CZ" sz="1800" b="1" dirty="0" err="1" smtClean="0"/>
              <a:t>paint</a:t>
            </a:r>
            <a:r>
              <a:rPr lang="cs-CZ" sz="1800" b="1" dirty="0" smtClean="0"/>
              <a:t>.</a:t>
            </a:r>
          </a:p>
          <a:p>
            <a:pPr algn="ctr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White </a:t>
            </a:r>
            <a:r>
              <a:rPr lang="en-US" sz="2000" b="1" dirty="0" err="1" smtClean="0">
                <a:solidFill>
                  <a:srgbClr val="FF0000"/>
                </a:solidFill>
              </a:rPr>
              <a:t>dextrins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r>
              <a:rPr lang="en-US" sz="1600" b="1" dirty="0" smtClean="0"/>
              <a:t>a crispness enhancer for food processing, in food batters, coatings,</a:t>
            </a:r>
            <a:r>
              <a:rPr lang="cs-CZ" sz="1600" b="1" dirty="0" smtClean="0"/>
              <a:t> </a:t>
            </a:r>
            <a:r>
              <a:rPr lang="en-US" sz="1600" b="1" dirty="0" smtClean="0"/>
              <a:t>and glazes, (E number 1400)</a:t>
            </a:r>
          </a:p>
          <a:p>
            <a:r>
              <a:rPr lang="en-US" sz="1600" b="1" dirty="0" smtClean="0"/>
              <a:t>a textile finishing and coating agent to increase weight and stiffness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of</a:t>
            </a:r>
            <a:r>
              <a:rPr lang="cs-CZ" sz="1600" b="1" dirty="0" smtClean="0"/>
              <a:t> textile </a:t>
            </a:r>
            <a:r>
              <a:rPr lang="cs-CZ" sz="1600" b="1" dirty="0" err="1" smtClean="0"/>
              <a:t>fabrics</a:t>
            </a:r>
            <a:endParaRPr lang="cs-CZ" sz="1600" b="1" dirty="0" smtClean="0"/>
          </a:p>
          <a:p>
            <a:r>
              <a:rPr lang="en-US" sz="1600" b="1" dirty="0" smtClean="0"/>
              <a:t>a thickening and binding agent in pharmaceuticals and paper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coatings</a:t>
            </a:r>
            <a:r>
              <a:rPr lang="cs-CZ" sz="1600" b="1" dirty="0" smtClean="0"/>
              <a:t>.</a:t>
            </a:r>
          </a:p>
          <a:p>
            <a:r>
              <a:rPr lang="en-US" sz="1600" b="1" dirty="0" smtClean="0"/>
              <a:t>As pyrotechnic binder and fuel, they are added to fireworks and</a:t>
            </a:r>
            <a:r>
              <a:rPr lang="cs-CZ" sz="1600" b="1" dirty="0" smtClean="0"/>
              <a:t> </a:t>
            </a:r>
            <a:r>
              <a:rPr lang="en-US" sz="1600" b="1" dirty="0" smtClean="0"/>
              <a:t>sparklers, allowing them to solidify as pellets or "stars."</a:t>
            </a:r>
          </a:p>
          <a:p>
            <a:r>
              <a:rPr lang="en-US" sz="1600" b="1" dirty="0" smtClean="0"/>
              <a:t>Due to the </a:t>
            </a:r>
            <a:r>
              <a:rPr lang="en-US" sz="1600" b="1" dirty="0" err="1" smtClean="0"/>
              <a:t>rebranching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dextrins</a:t>
            </a:r>
            <a:r>
              <a:rPr lang="en-US" sz="1600" b="1" dirty="0" smtClean="0"/>
              <a:t> are less digestible; indigestible dextrin are developed as soluble fiber supplements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for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food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products</a:t>
            </a:r>
            <a:r>
              <a:rPr lang="cs-CZ" sz="1600" b="1" dirty="0" smtClean="0"/>
              <a:t>.</a:t>
            </a:r>
            <a:endParaRPr lang="cs-CZ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DEXTRINY - </a:t>
            </a: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shrnutí</a:t>
            </a:r>
            <a:endParaRPr lang="cs-CZ" sz="2800" cap="all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91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PATRNĚ  nejrozšířenější produkt modifikace škrobu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Hluboká chemická přeměna škrobu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Široká škála typů a použití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Dobře propracované kontinuální i diskontinuální technologie</a:t>
            </a:r>
          </a:p>
          <a:p>
            <a:r>
              <a:rPr lang="cs-CZ" b="1" dirty="0" smtClean="0"/>
              <a:t>Proces je používaný již minimálně od 19. století 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lvl="1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Acetylace škrobu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92</a:t>
            </a:fld>
            <a:endParaRPr lang="sk-SK"/>
          </a:p>
        </p:txBody>
      </p:sp>
      <p:pic>
        <p:nvPicPr>
          <p:cNvPr id="10" name="Zástupný symbol pro obsah 9" descr="img6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835294" y="-2486739"/>
            <a:ext cx="1368154" cy="8735136"/>
          </a:xfrm>
        </p:spPr>
      </p:pic>
      <p:pic>
        <p:nvPicPr>
          <p:cNvPr id="11" name="Obrázek 10" descr="img6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807100" y="-381469"/>
            <a:ext cx="1255000" cy="8382161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827584" y="4653136"/>
            <a:ext cx="4608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Vedlejší reakce snižující výtěžek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lvl="1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Monofosfát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škrobu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93</a:t>
            </a:fld>
            <a:endParaRPr lang="sk-SK"/>
          </a:p>
        </p:txBody>
      </p:sp>
      <p:pic>
        <p:nvPicPr>
          <p:cNvPr id="13" name="Obrázek 12" descr="img6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514636" y="-1778331"/>
            <a:ext cx="2114729" cy="7632848"/>
          </a:xfrm>
          <a:prstGeom prst="rect">
            <a:avLst/>
          </a:prstGeom>
        </p:spPr>
      </p:pic>
      <p:sp>
        <p:nvSpPr>
          <p:cNvPr id="14" name="Nadpis 6"/>
          <p:cNvSpPr txBox="1">
            <a:spLocks/>
          </p:cNvSpPr>
          <p:nvPr/>
        </p:nvSpPr>
        <p:spPr bwMode="auto">
          <a:xfrm>
            <a:off x="395536" y="3356992"/>
            <a:ext cx="8229600" cy="70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</a:rPr>
              <a:t>Xantát škrobu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pic>
        <p:nvPicPr>
          <p:cNvPr id="15" name="Obrázek 14" descr="img6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340657" y="1026142"/>
            <a:ext cx="1924829" cy="8170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lvl="1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Alkylétery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škrobu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94</a:t>
            </a:fld>
            <a:endParaRPr lang="sk-SK"/>
          </a:p>
        </p:txBody>
      </p:sp>
      <p:sp>
        <p:nvSpPr>
          <p:cNvPr id="14" name="Nadpis 6"/>
          <p:cNvSpPr txBox="1">
            <a:spLocks/>
          </p:cNvSpPr>
          <p:nvPr/>
        </p:nvSpPr>
        <p:spPr bwMode="auto">
          <a:xfrm>
            <a:off x="395536" y="3356992"/>
            <a:ext cx="8229600" cy="70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</a:rPr>
              <a:t>Karbamát škrobu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pic>
        <p:nvPicPr>
          <p:cNvPr id="10" name="Obrázek 9" descr="img6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195834" y="522883"/>
            <a:ext cx="1008113" cy="8260508"/>
          </a:xfrm>
          <a:prstGeom prst="rect">
            <a:avLst/>
          </a:prstGeom>
        </p:spPr>
      </p:pic>
      <p:pic>
        <p:nvPicPr>
          <p:cNvPr id="11" name="Obrázek 10" descr="img7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527884" y="-2151620"/>
            <a:ext cx="1800200" cy="8208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lvl="1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Hydroxymetyléter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škrobu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95</a:t>
            </a:fld>
            <a:endParaRPr lang="sk-SK"/>
          </a:p>
        </p:txBody>
      </p:sp>
      <p:sp>
        <p:nvSpPr>
          <p:cNvPr id="14" name="Nadpis 6"/>
          <p:cNvSpPr txBox="1">
            <a:spLocks/>
          </p:cNvSpPr>
          <p:nvPr/>
        </p:nvSpPr>
        <p:spPr bwMode="auto">
          <a:xfrm>
            <a:off x="467544" y="2996952"/>
            <a:ext cx="8229600" cy="70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lvl="1" algn="ctr" eaLnBrk="0" hangingPunct="0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Karboxymetyléter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</a:rPr>
              <a:t>škrobu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pic>
        <p:nvPicPr>
          <p:cNvPr id="11" name="Obrázek 10" descr="img6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671900" y="-2223628"/>
            <a:ext cx="1800200" cy="8352928"/>
          </a:xfrm>
          <a:prstGeom prst="rect">
            <a:avLst/>
          </a:prstGeom>
        </p:spPr>
      </p:pic>
      <p:pic>
        <p:nvPicPr>
          <p:cNvPr id="12" name="Obrázek 11" descr="img7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635896" y="404664"/>
            <a:ext cx="1512168" cy="7992888"/>
          </a:xfrm>
          <a:prstGeom prst="rect">
            <a:avLst/>
          </a:prstGeom>
        </p:spPr>
      </p:pic>
      <p:pic>
        <p:nvPicPr>
          <p:cNvPr id="13" name="Obrázek 12" descr="img7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995935" y="1700808"/>
            <a:ext cx="1152128" cy="7632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lvl="1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Kyanoéter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škrobu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96</a:t>
            </a:fld>
            <a:endParaRPr lang="sk-SK"/>
          </a:p>
        </p:txBody>
      </p:sp>
      <p:sp>
        <p:nvSpPr>
          <p:cNvPr id="14" name="Nadpis 6"/>
          <p:cNvSpPr txBox="1">
            <a:spLocks/>
          </p:cNvSpPr>
          <p:nvPr/>
        </p:nvSpPr>
        <p:spPr bwMode="auto">
          <a:xfrm>
            <a:off x="467544" y="3212976"/>
            <a:ext cx="82296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lvl="1" algn="ctr" eaLnBrk="0" hangingPunct="0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Karboxymetyléter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</a:rPr>
              <a:t>škrobu – reakce v </a:t>
            </a:r>
            <a:r>
              <a:rPr kumimoji="0" lang="cs-CZ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</a:rPr>
              <a:t>ethanolu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pic>
        <p:nvPicPr>
          <p:cNvPr id="10" name="Obrázek 9" descr="img7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607124" y="1081508"/>
            <a:ext cx="1857744" cy="7992888"/>
          </a:xfrm>
          <a:prstGeom prst="rect">
            <a:avLst/>
          </a:prstGeom>
        </p:spPr>
      </p:pic>
      <p:pic>
        <p:nvPicPr>
          <p:cNvPr id="16" name="Obrázek 15" descr="img7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316699" y="-2652403"/>
            <a:ext cx="576064" cy="81303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lvl="1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Kationtové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škroby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97</a:t>
            </a:fld>
            <a:endParaRPr lang="sk-SK"/>
          </a:p>
        </p:txBody>
      </p:sp>
      <p:pic>
        <p:nvPicPr>
          <p:cNvPr id="9" name="Obrázek 8" descr="img7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861058" y="609079"/>
            <a:ext cx="5205857" cy="5832649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4499992" y="4221088"/>
            <a:ext cx="360040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+</a:t>
            </a:r>
            <a:endParaRPr lang="cs-CZ" b="1" dirty="0">
              <a:solidFill>
                <a:srgbClr val="FF0000"/>
              </a:solidFill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flipH="1" flipV="1">
            <a:off x="3923928" y="3861048"/>
            <a:ext cx="576064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H="1">
            <a:off x="4427984" y="4581128"/>
            <a:ext cx="432048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lvl="1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Sesíťované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škroby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98</a:t>
            </a:fld>
            <a:endParaRPr lang="sk-SK"/>
          </a:p>
        </p:txBody>
      </p:sp>
      <p:pic>
        <p:nvPicPr>
          <p:cNvPr id="10" name="Obrázek 9" descr="img7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479156" y="257147"/>
            <a:ext cx="3096344" cy="4687521"/>
          </a:xfrm>
          <a:prstGeom prst="rect">
            <a:avLst/>
          </a:prstGeom>
        </p:spPr>
      </p:pic>
      <p:pic>
        <p:nvPicPr>
          <p:cNvPr id="11" name="Obrázek 10" descr="img7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303761" y="2491977"/>
            <a:ext cx="2503542" cy="4953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lvl="1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Roubované &amp; 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blokové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kopolymery škrobů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2. 11. 2016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 2016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99</a:t>
            </a:fld>
            <a:endParaRPr lang="sk-SK"/>
          </a:p>
        </p:txBody>
      </p:sp>
      <p:pic>
        <p:nvPicPr>
          <p:cNvPr id="8" name="Obrázek 7" descr="img7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82760" y="1741576"/>
            <a:ext cx="2651760" cy="2426208"/>
          </a:xfrm>
          <a:prstGeom prst="rect">
            <a:avLst/>
          </a:prstGeom>
        </p:spPr>
      </p:pic>
      <p:pic>
        <p:nvPicPr>
          <p:cNvPr id="9" name="Obrázek 8" descr="img7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624033" y="1008815"/>
            <a:ext cx="1915077" cy="2723000"/>
          </a:xfrm>
          <a:prstGeom prst="rect">
            <a:avLst/>
          </a:prstGeom>
        </p:spPr>
      </p:pic>
      <p:pic>
        <p:nvPicPr>
          <p:cNvPr id="12" name="Obrázek 11" descr="img7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414392" y="3018656"/>
            <a:ext cx="2127504" cy="3956304"/>
          </a:xfrm>
          <a:prstGeom prst="rect">
            <a:avLst/>
          </a:prstGeom>
        </p:spPr>
      </p:pic>
      <p:cxnSp>
        <p:nvCxnSpPr>
          <p:cNvPr id="16" name="Přímá spojovací šipka 15"/>
          <p:cNvCxnSpPr/>
          <p:nvPr/>
        </p:nvCxnSpPr>
        <p:spPr>
          <a:xfrm>
            <a:off x="4716016" y="764704"/>
            <a:ext cx="3384376" cy="38164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>
            <a:off x="1691680" y="764704"/>
            <a:ext cx="504056" cy="10081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>
            <a:off x="1547664" y="764704"/>
            <a:ext cx="0" cy="10801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>
            <a:off x="4716016" y="764704"/>
            <a:ext cx="2088232" cy="1224136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10875</TotalTime>
  <Words>5666</Words>
  <Application>Microsoft Office PowerPoint</Application>
  <PresentationFormat>Předvádění na obrazovce (4:3)</PresentationFormat>
  <Paragraphs>918</Paragraphs>
  <Slides>124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124</vt:i4>
      </vt:variant>
    </vt:vector>
  </HeadingPairs>
  <TitlesOfParts>
    <vt:vector size="125" baseType="lpstr">
      <vt:lpstr>Default Design</vt:lpstr>
      <vt:lpstr>PŘÍRODNÍ POLYMERY Polysacharidy I  škrob  </vt:lpstr>
      <vt:lpstr>Snímek 2</vt:lpstr>
      <vt:lpstr>Snímek 3</vt:lpstr>
      <vt:lpstr>LITERATURA</vt:lpstr>
      <vt:lpstr>Definice POLYSACHARIDŮ</vt:lpstr>
      <vt:lpstr>LITERATURA zahraniční – John Willey</vt:lpstr>
      <vt:lpstr>Snímek 7</vt:lpstr>
      <vt:lpstr>Druhy PRŮMYSOVĚ VÝZNAMNÝCH škrobů </vt:lpstr>
      <vt:lpstr>PŠENIČNÝ škrob</vt:lpstr>
      <vt:lpstr>Snímek 10</vt:lpstr>
      <vt:lpstr>Velikosti zrn škrobů </vt:lpstr>
      <vt:lpstr>Výroba a použití škrobů (data z roku 1991 &amp; 2011)</vt:lpstr>
      <vt:lpstr>Snímek 13</vt:lpstr>
      <vt:lpstr>Snímek 14</vt:lpstr>
      <vt:lpstr>Snímek 15</vt:lpstr>
      <vt:lpstr>Výroba škrobů v ČR &amp; SR</vt:lpstr>
      <vt:lpstr>Výroba škrobu z brambor 1</vt:lpstr>
      <vt:lpstr>Snímek 18</vt:lpstr>
      <vt:lpstr>Od škrobu k ethanolu</vt:lpstr>
      <vt:lpstr>Výroba škrobu z brambor 2</vt:lpstr>
      <vt:lpstr>Výroba škrobu z pšenice</vt:lpstr>
      <vt:lpstr>Snímek 22</vt:lpstr>
      <vt:lpstr>Výroba škrobu z kukuřice</vt:lpstr>
      <vt:lpstr>Snímek 24</vt:lpstr>
      <vt:lpstr>Výrobky ze škrobu pro potravinářství</vt:lpstr>
      <vt:lpstr>Výrobky ze škrobu pro průmysl</vt:lpstr>
      <vt:lpstr>ŠKROB  versus CELULÓZA 1</vt:lpstr>
      <vt:lpstr>ŠKROB  versus CELULÓZA 2</vt:lpstr>
      <vt:lpstr>Snímek 29</vt:lpstr>
      <vt:lpstr>ŠKROB  versus CELULÓZA 4</vt:lpstr>
      <vt:lpstr>AMYLÓZA  &amp; AMYLOPEKTIN 1</vt:lpstr>
      <vt:lpstr>Dělení 1  AMYLÓZA  - AMYLOPEKTIN 2</vt:lpstr>
      <vt:lpstr>Snímek 33</vt:lpstr>
      <vt:lpstr>AMYLÓZA  &amp; AMYLOPEKTIN podobnost s polyetylénem</vt:lpstr>
      <vt:lpstr>AMYLÓZA  &amp; AMYLOPEKTIN</vt:lpstr>
      <vt:lpstr>AMYLÓZA  &amp; AMYLOPEKTIN</vt:lpstr>
      <vt:lpstr>AMYLÓZA  &amp; AMYLOPEKTIN</vt:lpstr>
      <vt:lpstr>AMYLÓZA  &amp; AMYLOPEKTIN</vt:lpstr>
      <vt:lpstr>NADMOLEKULÁRNÍ STRUKTURA škrobu</vt:lpstr>
      <vt:lpstr>Rozpustnost versus botnání</vt:lpstr>
      <vt:lpstr>Chování škrobu ve vodě</vt:lpstr>
      <vt:lpstr>Křivky MAZOVATĚNÍ škrobu ve vodě</vt:lpstr>
      <vt:lpstr>ROTAČNÍ VISKOZIMETR</vt:lpstr>
      <vt:lpstr>Snímek 44</vt:lpstr>
      <vt:lpstr>Snímek 45</vt:lpstr>
      <vt:lpstr>Křivky MAZOVATĚNÍ škrobu ve vodě 1</vt:lpstr>
      <vt:lpstr>Křivky MAZOVATĚNÍ různých škrobů ve vodě 2</vt:lpstr>
      <vt:lpstr>Vliv sacharidů a solí na teplotu mazovatění – PROČ ASI?</vt:lpstr>
      <vt:lpstr>Vliv sacharidů a solí na teplotu mazovatění – PROČ ASI?</vt:lpstr>
      <vt:lpstr>Chování škrobového mazu ve vodě</vt:lpstr>
      <vt:lpstr>Křivky MAZOVATĚNÍ škrobu ve vodě 3</vt:lpstr>
      <vt:lpstr>Křivky MAZOVATĚNÍ škrobu ve vodě 4</vt:lpstr>
      <vt:lpstr>Jiný typ viskozimetru na měření bodu mazovatění škrobu 1</vt:lpstr>
      <vt:lpstr>Jiný typ viskozimetru na měření bodu mazovatění škrobu 2</vt:lpstr>
      <vt:lpstr>Princip barevné reakce roztoku škrobu s jódem</vt:lpstr>
      <vt:lpstr>Snímek 56</vt:lpstr>
      <vt:lpstr>Snímek 57</vt:lpstr>
      <vt:lpstr>Snímek 58</vt:lpstr>
      <vt:lpstr>Snímek 59</vt:lpstr>
      <vt:lpstr>Proč modifikujeme škrob</vt:lpstr>
      <vt:lpstr>AMYLÓZA  &amp; AMYLOPEKTIN</vt:lpstr>
      <vt:lpstr>Snímek 62</vt:lpstr>
      <vt:lpstr>Snímek 63</vt:lpstr>
      <vt:lpstr>Postupy Enzymatické modifikace škrobu</vt:lpstr>
      <vt:lpstr>Postupy Enzymatické  modifikace škrobu</vt:lpstr>
      <vt:lpstr>Snímek 66</vt:lpstr>
      <vt:lpstr>Postupy HyDROLYtické modifikace škrobu</vt:lpstr>
      <vt:lpstr>Postupy HyDROLYtické modifikace škrobu</vt:lpstr>
      <vt:lpstr>Enzymatické VYUŽITÍ GLUKÓZY</vt:lpstr>
      <vt:lpstr>Enzymatická (Xylose isomerase)  izomerizace GLUKÓZY na FRUKTÓZU</vt:lpstr>
      <vt:lpstr>PŘEHLED modifikace škrobu</vt:lpstr>
      <vt:lpstr>POUŽITÍ ŠROBU</vt:lpstr>
      <vt:lpstr>MODIFIKACE ŠKROBU 1</vt:lpstr>
      <vt:lpstr>MODIFIKACE ŠKROBU 2</vt:lpstr>
      <vt:lpstr>MODIFIKACE ŠKROBU 3</vt:lpstr>
      <vt:lpstr>Termická modifikace škrobu</vt:lpstr>
      <vt:lpstr>Termická modifikace škrobu</vt:lpstr>
      <vt:lpstr>NESELEKTIVNÍ Oxidace škrobu</vt:lpstr>
      <vt:lpstr>Oxidace škrobu</vt:lpstr>
      <vt:lpstr>NESELEKTIVNÍ Oxidace škrobu - schéma</vt:lpstr>
      <vt:lpstr>SELEKTIVNÍ Oxidace škrobu na C 6 z –OH na – COOH pomocí HNO3</vt:lpstr>
      <vt:lpstr>SELEKTIVNÍ Oxidace škrobu na dialdehyd škrobu</vt:lpstr>
      <vt:lpstr>Oxidace škrobu - shrnutí</vt:lpstr>
      <vt:lpstr>VÝROBA DEXTRINŮ 1</vt:lpstr>
      <vt:lpstr>VÝROBA DEXTRINŮ 2</vt:lpstr>
      <vt:lpstr>Snímek 86</vt:lpstr>
      <vt:lpstr>Snímek 87</vt:lpstr>
      <vt:lpstr>Struktura DEXTRINŮ </vt:lpstr>
      <vt:lpstr>VLASTNOSTI DEXTRINŮ &amp; DALŠÍ TYPY DEXTRINŮ </vt:lpstr>
      <vt:lpstr>Použití DEXTRINŮ</vt:lpstr>
      <vt:lpstr>DEXTRINY - shrnutí</vt:lpstr>
      <vt:lpstr>Acetylace škrobu</vt:lpstr>
      <vt:lpstr>Monofosfát škrobu</vt:lpstr>
      <vt:lpstr>Alkylétery škrobu</vt:lpstr>
      <vt:lpstr>Hydroxymetyléter škrobu</vt:lpstr>
      <vt:lpstr>Kyanoéter škrobu</vt:lpstr>
      <vt:lpstr>Kationtové škroby</vt:lpstr>
      <vt:lpstr>Sesíťované škroby</vt:lpstr>
      <vt:lpstr>Roubované &amp; blokové kopolymery škrobů</vt:lpstr>
      <vt:lpstr>Použití modifikovaných škrobů</vt:lpstr>
      <vt:lpstr>Lepidla ze škrobů</vt:lpstr>
      <vt:lpstr>Snímek 102</vt:lpstr>
      <vt:lpstr>Příklad technologie výrobku ze škrobu ŠKROB NA PRÁDLO</vt:lpstr>
      <vt:lpstr>Snímek 104</vt:lpstr>
      <vt:lpstr>ŠKROBY JAKO BIODEGRADABILNÍ ADITIVA DO SYNTETICKÝCH TERMOPLASTŮ</vt:lpstr>
      <vt:lpstr>Polypropylénová vlákna s kukuřičným škrobem 1</vt:lpstr>
      <vt:lpstr>Polypropylénová vlákna s kukuřičným škrobem 1</vt:lpstr>
      <vt:lpstr>TERMOPLASTICKÉ ŠKROBY</vt:lpstr>
      <vt:lpstr>Škrob v práci konzervátora a restaurátora</vt:lpstr>
      <vt:lpstr>SEM  škrobů – vlastní práce na MU</vt:lpstr>
      <vt:lpstr>SEM  škrobů – vlastní práce na MU</vt:lpstr>
      <vt:lpstr>SEM  škrobů – vlastní práce na MU</vt:lpstr>
      <vt:lpstr>SEM  škrobů – vlastní práce na MU</vt:lpstr>
      <vt:lpstr>SEM  škrobů – vlastní práce na MU</vt:lpstr>
      <vt:lpstr>SEM  škrobů – vlastní práce na MU</vt:lpstr>
      <vt:lpstr>SEM  škrobů – vlastní práce na MU</vt:lpstr>
      <vt:lpstr>SEM  škrobů – vlastní práce na MU</vt:lpstr>
      <vt:lpstr>AGAR</vt:lpstr>
      <vt:lpstr>Jiné užitečné polysacharidy 1</vt:lpstr>
      <vt:lpstr>Jiné užitečné polysacharidy 2</vt:lpstr>
      <vt:lpstr>Snímek 121</vt:lpstr>
      <vt:lpstr>Snímek 122</vt:lpstr>
      <vt:lpstr>Snímek 123</vt:lpstr>
      <vt:lpstr>Snímek 124</vt:lpstr>
    </vt:vector>
  </TitlesOfParts>
  <Company>Home Studio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NAVRHOVÁNÍ VÝROBKŮ Z PLASTŮ</dc:title>
  <dc:creator>LP</dc:creator>
  <cp:lastModifiedBy>ladapospa</cp:lastModifiedBy>
  <cp:revision>624</cp:revision>
  <dcterms:created xsi:type="dcterms:W3CDTF">2008-02-10T16:41:08Z</dcterms:created>
  <dcterms:modified xsi:type="dcterms:W3CDTF">2016-11-17T12:15:22Z</dcterms:modified>
</cp:coreProperties>
</file>